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app0.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package/2006/relationships/metadata/extended-properties" Target="docProps/app0.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66" r:id="rId5"/>
    <p:sldId id="257" r:id="rId6"/>
    <p:sldId id="258" r:id="rId7"/>
    <p:sldId id="259" r:id="rId8"/>
    <p:sldId id="260" r:id="rId9"/>
    <p:sldId id="261" r:id="rId10"/>
    <p:sldId id="262" r:id="rId11"/>
    <p:sldId id="263" r:id="rId12"/>
    <p:sldId id="264" r:id="rId13"/>
    <p:sldId id="265" r:id="rId14"/>
    <p:sldId id="256" r:id="rId1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57B7"/>
    <a:srgbClr val="1D1D1D"/>
    <a:srgbClr val="00788A"/>
    <a:srgbClr val="0061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3CE49C-43FB-43E6-869A-11CCDC53C52E}" v="76" dt="2025-09-17T20:18:33.7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7" autoAdjust="0"/>
    <p:restoredTop sz="34184" autoAdjust="0"/>
  </p:normalViewPr>
  <p:slideViewPr>
    <p:cSldViewPr snapToGrid="0">
      <p:cViewPr varScale="1">
        <p:scale>
          <a:sx n="47" d="100"/>
          <a:sy n="47" d="100"/>
        </p:scale>
        <p:origin x="2094" y="48"/>
      </p:cViewPr>
      <p:guideLst/>
    </p:cSldViewPr>
  </p:slideViewPr>
  <p:notesTextViewPr>
    <p:cViewPr>
      <p:scale>
        <a:sx n="1" d="1"/>
        <a:sy n="1" d="1"/>
      </p:scale>
      <p:origin x="0" y="0"/>
    </p:cViewPr>
  </p:notesTextViewPr>
  <p:notesViewPr>
    <p:cSldViewPr snapToGrid="0">
      <p:cViewPr>
        <p:scale>
          <a:sx n="300" d="100"/>
          <a:sy n="300" d="100"/>
        </p:scale>
        <p:origin x="216" y="-1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ashar, Elliane (CDC/NCHHSTP/DSTDP)" userId="S::ldu8@cdc.gov::0067169b-dfcc-42c6-8128-75ad3e970bc6" providerId="AD" clId="Web-{22F83BC6-49D2-4454-BDF7-20FA90EDDF75}"/>
    <pc:docChg chg="delSld">
      <pc:chgData name="Yashar, Elliane (CDC/NCHHSTP/DSTDP)" userId="S::ldu8@cdc.gov::0067169b-dfcc-42c6-8128-75ad3e970bc6" providerId="AD" clId="Web-{22F83BC6-49D2-4454-BDF7-20FA90EDDF75}" dt="2025-09-03T23:30:40.987" v="1"/>
      <pc:docMkLst>
        <pc:docMk/>
      </pc:docMkLst>
      <pc:sldChg chg="del">
        <pc:chgData name="Yashar, Elliane (CDC/NCHHSTP/DSTDP)" userId="S::ldu8@cdc.gov::0067169b-dfcc-42c6-8128-75ad3e970bc6" providerId="AD" clId="Web-{22F83BC6-49D2-4454-BDF7-20FA90EDDF75}" dt="2025-09-03T23:30:38.924" v="0"/>
        <pc:sldMkLst>
          <pc:docMk/>
          <pc:sldMk cId="1956444942" sldId="267"/>
        </pc:sldMkLst>
      </pc:sldChg>
      <pc:sldChg chg="del">
        <pc:chgData name="Yashar, Elliane (CDC/NCHHSTP/DSTDP)" userId="S::ldu8@cdc.gov::0067169b-dfcc-42c6-8128-75ad3e970bc6" providerId="AD" clId="Web-{22F83BC6-49D2-4454-BDF7-20FA90EDDF75}" dt="2025-09-03T23:30:40.987" v="1"/>
        <pc:sldMkLst>
          <pc:docMk/>
          <pc:sldMk cId="3337220017" sldId="268"/>
        </pc:sldMkLst>
      </pc:sldChg>
    </pc:docChg>
  </pc:docChgLst>
  <pc:docChgLst>
    <pc:chgData name="Yashar, Elliane (CDC/NCHHSTP/DSTDP)" userId="0067169b-dfcc-42c6-8128-75ad3e970bc6" providerId="ADAL" clId="{563CE49C-43FB-43E6-869A-11CCDC53C52E}"/>
    <pc:docChg chg="undo custSel modSld">
      <pc:chgData name="Yashar, Elliane (CDC/NCHHSTP/DSTDP)" userId="0067169b-dfcc-42c6-8128-75ad3e970bc6" providerId="ADAL" clId="{563CE49C-43FB-43E6-869A-11CCDC53C52E}" dt="2025-09-17T20:20:06.683" v="146" actId="20577"/>
      <pc:docMkLst>
        <pc:docMk/>
      </pc:docMkLst>
      <pc:sldChg chg="modSp mod">
        <pc:chgData name="Yashar, Elliane (CDC/NCHHSTP/DSTDP)" userId="0067169b-dfcc-42c6-8128-75ad3e970bc6" providerId="ADAL" clId="{563CE49C-43FB-43E6-869A-11CCDC53C52E}" dt="2025-09-16T23:54:50.993" v="43" actId="20577"/>
        <pc:sldMkLst>
          <pc:docMk/>
          <pc:sldMk cId="1147361888" sldId="256"/>
        </pc:sldMkLst>
        <pc:spChg chg="mod">
          <ac:chgData name="Yashar, Elliane (CDC/NCHHSTP/DSTDP)" userId="0067169b-dfcc-42c6-8128-75ad3e970bc6" providerId="ADAL" clId="{563CE49C-43FB-43E6-869A-11CCDC53C52E}" dt="2025-09-16T23:54:50.993" v="43" actId="20577"/>
          <ac:spMkLst>
            <pc:docMk/>
            <pc:sldMk cId="1147361888" sldId="256"/>
            <ac:spMk id="4" creationId="{047E9063-111E-D22B-76F5-60D4447B3143}"/>
          </ac:spMkLst>
        </pc:spChg>
        <pc:spChg chg="mod">
          <ac:chgData name="Yashar, Elliane (CDC/NCHHSTP/DSTDP)" userId="0067169b-dfcc-42c6-8128-75ad3e970bc6" providerId="ADAL" clId="{563CE49C-43FB-43E6-869A-11CCDC53C52E}" dt="2025-09-16T23:54:22.366" v="27" actId="27636"/>
          <ac:spMkLst>
            <pc:docMk/>
            <pc:sldMk cId="1147361888" sldId="256"/>
            <ac:spMk id="5" creationId="{5AC05B7A-1B55-BBCA-05FC-68AA22F78FA0}"/>
          </ac:spMkLst>
        </pc:spChg>
      </pc:sldChg>
      <pc:sldChg chg="modNotesTx">
        <pc:chgData name="Yashar, Elliane (CDC/NCHHSTP/DSTDP)" userId="0067169b-dfcc-42c6-8128-75ad3e970bc6" providerId="ADAL" clId="{563CE49C-43FB-43E6-869A-11CCDC53C52E}" dt="2025-09-17T20:20:06.683" v="146" actId="20577"/>
        <pc:sldMkLst>
          <pc:docMk/>
          <pc:sldMk cId="0" sldId="257"/>
        </pc:sldMkLst>
      </pc:sldChg>
      <pc:sldChg chg="modNotesTx">
        <pc:chgData name="Yashar, Elliane (CDC/NCHHSTP/DSTDP)" userId="0067169b-dfcc-42c6-8128-75ad3e970bc6" providerId="ADAL" clId="{563CE49C-43FB-43E6-869A-11CCDC53C52E}" dt="2025-09-17T20:13:02.187" v="98" actId="20577"/>
        <pc:sldMkLst>
          <pc:docMk/>
          <pc:sldMk cId="0" sldId="258"/>
        </pc:sldMkLst>
      </pc:sldChg>
      <pc:sldChg chg="modNotesTx">
        <pc:chgData name="Yashar, Elliane (CDC/NCHHSTP/DSTDP)" userId="0067169b-dfcc-42c6-8128-75ad3e970bc6" providerId="ADAL" clId="{563CE49C-43FB-43E6-869A-11CCDC53C52E}" dt="2025-09-17T20:13:50.518" v="104" actId="20577"/>
        <pc:sldMkLst>
          <pc:docMk/>
          <pc:sldMk cId="0" sldId="259"/>
        </pc:sldMkLst>
      </pc:sldChg>
      <pc:sldChg chg="modNotesTx">
        <pc:chgData name="Yashar, Elliane (CDC/NCHHSTP/DSTDP)" userId="0067169b-dfcc-42c6-8128-75ad3e970bc6" providerId="ADAL" clId="{563CE49C-43FB-43E6-869A-11CCDC53C52E}" dt="2025-09-17T20:14:20.961" v="110" actId="20577"/>
        <pc:sldMkLst>
          <pc:docMk/>
          <pc:sldMk cId="0" sldId="260"/>
        </pc:sldMkLst>
      </pc:sldChg>
      <pc:sldChg chg="modNotesTx">
        <pc:chgData name="Yashar, Elliane (CDC/NCHHSTP/DSTDP)" userId="0067169b-dfcc-42c6-8128-75ad3e970bc6" providerId="ADAL" clId="{563CE49C-43FB-43E6-869A-11CCDC53C52E}" dt="2025-09-17T20:15:26.283" v="116" actId="20577"/>
        <pc:sldMkLst>
          <pc:docMk/>
          <pc:sldMk cId="0" sldId="261"/>
        </pc:sldMkLst>
      </pc:sldChg>
      <pc:sldChg chg="modNotesTx">
        <pc:chgData name="Yashar, Elliane (CDC/NCHHSTP/DSTDP)" userId="0067169b-dfcc-42c6-8128-75ad3e970bc6" providerId="ADAL" clId="{563CE49C-43FB-43E6-869A-11CCDC53C52E}" dt="2025-09-17T20:16:28.891" v="119" actId="20577"/>
        <pc:sldMkLst>
          <pc:docMk/>
          <pc:sldMk cId="0" sldId="262"/>
        </pc:sldMkLst>
      </pc:sldChg>
      <pc:sldChg chg="modNotesTx">
        <pc:chgData name="Yashar, Elliane (CDC/NCHHSTP/DSTDP)" userId="0067169b-dfcc-42c6-8128-75ad3e970bc6" providerId="ADAL" clId="{563CE49C-43FB-43E6-869A-11CCDC53C52E}" dt="2025-09-17T00:02:30.606" v="78" actId="20577"/>
        <pc:sldMkLst>
          <pc:docMk/>
          <pc:sldMk cId="0" sldId="263"/>
        </pc:sldMkLst>
      </pc:sldChg>
      <pc:sldChg chg="modNotesTx">
        <pc:chgData name="Yashar, Elliane (CDC/NCHHSTP/DSTDP)" userId="0067169b-dfcc-42c6-8128-75ad3e970bc6" providerId="ADAL" clId="{563CE49C-43FB-43E6-869A-11CCDC53C52E}" dt="2025-09-17T20:17:53.389" v="122" actId="20577"/>
        <pc:sldMkLst>
          <pc:docMk/>
          <pc:sldMk cId="0" sldId="264"/>
        </pc:sldMkLst>
      </pc:sldChg>
      <pc:sldChg chg="modNotesTx">
        <pc:chgData name="Yashar, Elliane (CDC/NCHHSTP/DSTDP)" userId="0067169b-dfcc-42c6-8128-75ad3e970bc6" providerId="ADAL" clId="{563CE49C-43FB-43E6-869A-11CCDC53C52E}" dt="2025-09-17T20:18:38.369" v="128" actId="20577"/>
        <pc:sldMkLst>
          <pc:docMk/>
          <pc:sldMk cId="0" sldId="265"/>
        </pc:sldMkLst>
      </pc:sldChg>
      <pc:sldChg chg="modNotesTx">
        <pc:chgData name="Yashar, Elliane (CDC/NCHHSTP/DSTDP)" userId="0067169b-dfcc-42c6-8128-75ad3e970bc6" providerId="ADAL" clId="{563CE49C-43FB-43E6-869A-11CCDC53C52E}" dt="2025-09-16T23:59:54.945" v="64" actId="20577"/>
        <pc:sldMkLst>
          <pc:docMk/>
          <pc:sldMk cId="1200538800" sldId="266"/>
        </pc:sldMkLst>
      </pc:sldChg>
    </pc:docChg>
  </pc:docChgLst>
  <pc:docChgLst>
    <pc:chgData name="Torrone, Elizabeth A. (CDC/NCHHSTP/DSTDP)" userId="e48dab59-14b7-47dc-b94a-7c84a9fe4fff" providerId="ADAL" clId="{1A49D9A2-24B8-420A-A5E6-C1B6883B768B}"/>
    <pc:docChg chg="undo custSel addSld delSld modSld">
      <pc:chgData name="Torrone, Elizabeth A. (CDC/NCHHSTP/DSTDP)" userId="e48dab59-14b7-47dc-b94a-7c84a9fe4fff" providerId="ADAL" clId="{1A49D9A2-24B8-420A-A5E6-C1B6883B768B}" dt="2025-08-18T20:26:19.438" v="334" actId="313"/>
      <pc:docMkLst>
        <pc:docMk/>
      </pc:docMkLst>
      <pc:sldChg chg="del">
        <pc:chgData name="Torrone, Elizabeth A. (CDC/NCHHSTP/DSTDP)" userId="e48dab59-14b7-47dc-b94a-7c84a9fe4fff" providerId="ADAL" clId="{1A49D9A2-24B8-420A-A5E6-C1B6883B768B}" dt="2025-08-18T19:54:31.940" v="0" actId="47"/>
        <pc:sldMkLst>
          <pc:docMk/>
          <pc:sldMk cId="0" sldId="256"/>
        </pc:sldMkLst>
      </pc:sldChg>
      <pc:sldChg chg="addSp delSp modSp add mod chgLayout">
        <pc:chgData name="Torrone, Elizabeth A. (CDC/NCHHSTP/DSTDP)" userId="e48dab59-14b7-47dc-b94a-7c84a9fe4fff" providerId="ADAL" clId="{1A49D9A2-24B8-420A-A5E6-C1B6883B768B}" dt="2025-08-18T20:19:30.744" v="319" actId="20577"/>
        <pc:sldMkLst>
          <pc:docMk/>
          <pc:sldMk cId="1147361888" sldId="256"/>
        </pc:sldMkLst>
        <pc:spChg chg="mod ord">
          <ac:chgData name="Torrone, Elizabeth A. (CDC/NCHHSTP/DSTDP)" userId="e48dab59-14b7-47dc-b94a-7c84a9fe4fff" providerId="ADAL" clId="{1A49D9A2-24B8-420A-A5E6-C1B6883B768B}" dt="2025-08-18T20:12:27.499" v="282" actId="114"/>
          <ac:spMkLst>
            <pc:docMk/>
            <pc:sldMk cId="1147361888" sldId="256"/>
            <ac:spMk id="4" creationId="{047E9063-111E-D22B-76F5-60D4447B3143}"/>
          </ac:spMkLst>
        </pc:spChg>
        <pc:spChg chg="mod ord">
          <ac:chgData name="Torrone, Elizabeth A. (CDC/NCHHSTP/DSTDP)" userId="e48dab59-14b7-47dc-b94a-7c84a9fe4fff" providerId="ADAL" clId="{1A49D9A2-24B8-420A-A5E6-C1B6883B768B}" dt="2025-08-18T20:19:30.744" v="319" actId="20577"/>
          <ac:spMkLst>
            <pc:docMk/>
            <pc:sldMk cId="1147361888" sldId="256"/>
            <ac:spMk id="5" creationId="{5AC05B7A-1B55-BBCA-05FC-68AA22F78FA0}"/>
          </ac:spMkLst>
        </pc:spChg>
      </pc:sldChg>
      <pc:sldChg chg="modSp mod">
        <pc:chgData name="Torrone, Elizabeth A. (CDC/NCHHSTP/DSTDP)" userId="e48dab59-14b7-47dc-b94a-7c84a9fe4fff" providerId="ADAL" clId="{1A49D9A2-24B8-420A-A5E6-C1B6883B768B}" dt="2025-08-18T19:59:10.712" v="157" actId="1076"/>
        <pc:sldMkLst>
          <pc:docMk/>
          <pc:sldMk cId="0" sldId="263"/>
        </pc:sldMkLst>
        <pc:spChg chg="mod">
          <ac:chgData name="Torrone, Elizabeth A. (CDC/NCHHSTP/DSTDP)" userId="e48dab59-14b7-47dc-b94a-7c84a9fe4fff" providerId="ADAL" clId="{1A49D9A2-24B8-420A-A5E6-C1B6883B768B}" dt="2025-08-18T19:59:08.132" v="156" actId="1076"/>
          <ac:spMkLst>
            <pc:docMk/>
            <pc:sldMk cId="0" sldId="263"/>
            <ac:spMk id="2" creationId="{00000000-0000-0000-0000-000000000000}"/>
          </ac:spMkLst>
        </pc:spChg>
        <pc:picChg chg="mod">
          <ac:chgData name="Torrone, Elizabeth A. (CDC/NCHHSTP/DSTDP)" userId="e48dab59-14b7-47dc-b94a-7c84a9fe4fff" providerId="ADAL" clId="{1A49D9A2-24B8-420A-A5E6-C1B6883B768B}" dt="2025-08-18T19:59:10.712" v="157" actId="1076"/>
          <ac:picMkLst>
            <pc:docMk/>
            <pc:sldMk cId="0" sldId="263"/>
            <ac:picMk id="3" creationId="{00000000-0000-0000-0000-000000000000}"/>
          </ac:picMkLst>
        </pc:picChg>
      </pc:sldChg>
      <pc:sldChg chg="delSp modSp new mod modNotesTx">
        <pc:chgData name="Torrone, Elizabeth A. (CDC/NCHHSTP/DSTDP)" userId="e48dab59-14b7-47dc-b94a-7c84a9fe4fff" providerId="ADAL" clId="{1A49D9A2-24B8-420A-A5E6-C1B6883B768B}" dt="2025-08-18T20:00:42.132" v="181" actId="20577"/>
        <pc:sldMkLst>
          <pc:docMk/>
          <pc:sldMk cId="1200538800" sldId="266"/>
        </pc:sldMkLst>
        <pc:spChg chg="mod">
          <ac:chgData name="Torrone, Elizabeth A. (CDC/NCHHSTP/DSTDP)" userId="e48dab59-14b7-47dc-b94a-7c84a9fe4fff" providerId="ADAL" clId="{1A49D9A2-24B8-420A-A5E6-C1B6883B768B}" dt="2025-08-18T19:58:52.126" v="154" actId="1035"/>
          <ac:spMkLst>
            <pc:docMk/>
            <pc:sldMk cId="1200538800" sldId="266"/>
            <ac:spMk id="2" creationId="{6B78356C-1EFC-AEAA-D44B-654186886178}"/>
          </ac:spMkLst>
        </pc:spChg>
        <pc:spChg chg="mod">
          <ac:chgData name="Torrone, Elizabeth A. (CDC/NCHHSTP/DSTDP)" userId="e48dab59-14b7-47dc-b94a-7c84a9fe4fff" providerId="ADAL" clId="{1A49D9A2-24B8-420A-A5E6-C1B6883B768B}" dt="2025-08-18T19:58:52.126" v="154" actId="1035"/>
          <ac:spMkLst>
            <pc:docMk/>
            <pc:sldMk cId="1200538800" sldId="266"/>
            <ac:spMk id="3" creationId="{8FDBBE8C-FCC5-316D-8938-06FFF1461AC6}"/>
          </ac:spMkLst>
        </pc:spChg>
      </pc:sldChg>
      <pc:sldChg chg="addSp delSp modSp new mod">
        <pc:chgData name="Torrone, Elizabeth A. (CDC/NCHHSTP/DSTDP)" userId="e48dab59-14b7-47dc-b94a-7c84a9fe4fff" providerId="ADAL" clId="{1A49D9A2-24B8-420A-A5E6-C1B6883B768B}" dt="2025-08-18T20:13:49.422" v="311" actId="255"/>
        <pc:sldMkLst>
          <pc:docMk/>
          <pc:sldMk cId="1956444942" sldId="267"/>
        </pc:sldMkLst>
      </pc:sldChg>
      <pc:sldChg chg="addSp delSp modSp new mod">
        <pc:chgData name="Torrone, Elizabeth A. (CDC/NCHHSTP/DSTDP)" userId="e48dab59-14b7-47dc-b94a-7c84a9fe4fff" providerId="ADAL" clId="{1A49D9A2-24B8-420A-A5E6-C1B6883B768B}" dt="2025-08-18T20:26:19.438" v="334" actId="313"/>
        <pc:sldMkLst>
          <pc:docMk/>
          <pc:sldMk cId="3337220017"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0660C2-1FD7-4FBA-8676-29F13A0CE47E}" type="datetimeFigureOut">
              <a:rPr lang="en-US" smtClean="0"/>
              <a:t>9/17/2025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9AFBC5-7751-4D71-8004-00EA0C069DAB}" type="slidenum">
              <a:rPr lang="en-US" smtClean="0"/>
              <a:t>‹#›</a:t>
            </a:fld>
            <a:endParaRPr lang="en-US"/>
          </a:p>
        </p:txBody>
      </p:sp>
    </p:spTree>
    <p:extLst>
      <p:ext uri="{BB962C8B-B14F-4D97-AF65-F5344CB8AC3E}">
        <p14:creationId xmlns:p14="http://schemas.microsoft.com/office/powerpoint/2010/main" val="230553909"/>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Calibri" panose="020F050202020403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Wingdings" panose="05000000000000000000" pitchFamily="2" charset="2"/>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i="1" dirty="0"/>
              <a:t>Sexually Transmitted Infections Surveillance 2024 (Provisional) </a:t>
            </a:r>
            <a:r>
              <a:rPr lang="en-US" dirty="0"/>
              <a:t>provides the latest, national data on trends for three nationally notifiable sexually transmitted infections (STIs): chlamydia, gonorrhea, and syphilis, including congenital syphilis. Nationally Notifiable Diseases Surveillance System (NNDSS) STI case notification data presented in this slide deck, and the accompanying data files, are provisional as of </a:t>
            </a:r>
            <a:r>
              <a:rPr lang="en-US" dirty="0">
                <a:highlight>
                  <a:srgbClr val="FFFF00"/>
                </a:highlight>
              </a:rPr>
              <a:t>August 14, 2025</a:t>
            </a:r>
            <a:r>
              <a:rPr lang="en-US" dirty="0"/>
              <a:t>; therefore, case counts and rates may change when 2024 data are finalized.</a:t>
            </a:r>
          </a:p>
          <a:p>
            <a:pPr marL="0" indent="0" fontAlgn="base">
              <a:buNone/>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See the final slide of this slide deck for more information about the 2024 provisional data displayed in this report. Please see the Technical Notes from the 2023 STI Surveillance Report (https://www.cdc.gov/sti-statistics/media/pdfs/2025/09/2023_STI_Surveillance_Report_FINAL_508.pdf) for additional information on STI case reporting formats and practices. </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indent="0" fontAlgn="base">
              <a:buNone/>
            </a:pPr>
            <a:r>
              <a:rPr lang="en-US" sz="1200" kern="1200" dirty="0">
                <a:solidFill>
                  <a:schemeClr val="tx1"/>
                </a:solidFill>
                <a:effectLst/>
                <a:latin typeface="+mn-lt"/>
                <a:ea typeface="+mn-ea"/>
                <a:cs typeface="+mn-cs"/>
              </a:rPr>
              <a:t>All data points for figures presented in these slides are available at </a:t>
            </a:r>
            <a:r>
              <a:rPr lang="en-US" sz="1800" b="0" kern="1200" dirty="0">
                <a:solidFill>
                  <a:schemeClr val="tx1"/>
                </a:solidFill>
                <a:effectLst/>
                <a:latin typeface="+mn-lt"/>
                <a:ea typeface="+mn-ea"/>
                <a:cs typeface="+mn-cs"/>
              </a:rPr>
              <a:t>https://www.cdc.gov/sti-statistics/media/files/2025/09/STI-Surveillance-Report-2024-Provisional_data-files.zip.</a:t>
            </a:r>
          </a:p>
          <a:p>
            <a:pPr fontAlgn="base"/>
            <a:endParaRPr lang="en-US" dirty="0"/>
          </a:p>
          <a:p>
            <a:pPr marL="0" indent="0">
              <a:buNone/>
            </a:pPr>
            <a:r>
              <a:rPr lang="en-US" b="1" dirty="0"/>
              <a:t>NOTE: </a:t>
            </a:r>
            <a:r>
              <a:rPr lang="en-US" dirty="0"/>
              <a:t>This slide set is in the public domain. You may reproduce these slides without permission; </a:t>
            </a:r>
            <a:r>
              <a:rPr lang="en-US" sz="1200" kern="1200" dirty="0">
                <a:solidFill>
                  <a:schemeClr val="tx1"/>
                </a:solidFill>
                <a:effectLst/>
                <a:latin typeface="+mn-lt"/>
                <a:ea typeface="+mn-ea"/>
                <a:cs typeface="+mn-cs"/>
              </a:rPr>
              <a:t>however, citation as to source is appreciated.</a:t>
            </a:r>
          </a:p>
          <a:p>
            <a:pPr marL="0" indent="0">
              <a:buNone/>
            </a:pPr>
            <a:endParaRPr lang="en-US" sz="1200" kern="1200" dirty="0">
              <a:solidFill>
                <a:schemeClr val="tx1"/>
              </a:solidFill>
              <a:effectLst/>
              <a:latin typeface="+mn-lt"/>
              <a:ea typeface="+mn-ea"/>
              <a:cs typeface="+mn-cs"/>
            </a:endParaRPr>
          </a:p>
          <a:p>
            <a:pPr marL="0" indent="0">
              <a:buNone/>
            </a:pPr>
            <a:r>
              <a:rPr lang="en-US" sz="1200" kern="1200" dirty="0">
                <a:solidFill>
                  <a:schemeClr val="tx1"/>
                </a:solidFill>
                <a:effectLst/>
                <a:latin typeface="+mn-lt"/>
                <a:ea typeface="+mn-ea"/>
                <a:cs typeface="+mn-cs"/>
              </a:rPr>
              <a:t>	Centers for Disease Control and Prevention. </a:t>
            </a:r>
            <a:r>
              <a:rPr lang="en-US" sz="1200" i="1" kern="1200" dirty="0">
                <a:solidFill>
                  <a:schemeClr val="tx1"/>
                </a:solidFill>
                <a:effectLst/>
                <a:latin typeface="+mn-lt"/>
                <a:ea typeface="+mn-ea"/>
                <a:cs typeface="+mn-cs"/>
              </a:rPr>
              <a:t>Sexually Transmitted Infections Surveillance 2024 (Provisional).</a:t>
            </a:r>
            <a:r>
              <a:rPr lang="en-US" sz="1200" kern="1200" dirty="0">
                <a:solidFill>
                  <a:schemeClr val="tx1"/>
                </a:solidFill>
                <a:effectLst/>
                <a:latin typeface="+mn-lt"/>
                <a:ea typeface="+mn-ea"/>
                <a:cs typeface="+mn-cs"/>
              </a:rPr>
              <a:t> Atlanta: U.S. Department of Health and Human Services; 2025.</a:t>
            </a:r>
            <a:r>
              <a:rPr lang="en-US" dirty="0"/>
              <a:t> </a:t>
            </a:r>
            <a:endParaRPr lang="en-US" sz="1200" kern="1200" dirty="0">
              <a:solidFill>
                <a:schemeClr val="tx1"/>
              </a:solidFill>
              <a:effectLst/>
              <a:latin typeface="+mn-lt"/>
              <a:ea typeface="+mn-ea"/>
              <a:cs typeface="+mn-cs"/>
            </a:endParaRPr>
          </a:p>
          <a:p>
            <a:pPr fontAlgn="base"/>
            <a:endParaRPr lang="en-US" sz="1200" kern="1200" dirty="0">
              <a:solidFill>
                <a:schemeClr val="tx1"/>
              </a:solidFill>
              <a:effectLst/>
              <a:latin typeface="+mn-lt"/>
              <a:ea typeface="+mn-ea"/>
              <a:cs typeface="+mn-cs"/>
            </a:endParaRPr>
          </a:p>
          <a:p>
            <a:pPr marL="0" indent="0">
              <a:buNone/>
            </a:pPr>
            <a:r>
              <a:rPr lang="en-US" dirty="0"/>
              <a:t>You are also free to adapt and revise these slides; however, you must remove the CDC name and logo if changes are made. </a:t>
            </a:r>
          </a:p>
          <a:p>
            <a:pPr marL="0" indent="0">
              <a:buNone/>
            </a:pPr>
            <a:endParaRPr lang="en-US" dirty="0"/>
          </a:p>
        </p:txBody>
      </p:sp>
      <p:sp>
        <p:nvSpPr>
          <p:cNvPr id="4" name="Slide Number Placeholder 3"/>
          <p:cNvSpPr>
            <a:spLocks noGrp="1"/>
          </p:cNvSpPr>
          <p:nvPr>
            <p:ph type="sldNum" sz="quarter" idx="5"/>
          </p:nvPr>
        </p:nvSpPr>
        <p:spPr/>
        <p:txBody>
          <a:bodyPr/>
          <a:lstStyle/>
          <a:p>
            <a:fld id="{A29AFBC5-7751-4D71-8004-00EA0C069DAB}" type="slidenum">
              <a:rPr lang="en-US" smtClean="0"/>
              <a:t>1</a:t>
            </a:fld>
            <a:endParaRPr lang="en-US"/>
          </a:p>
        </p:txBody>
      </p:sp>
    </p:spTree>
    <p:extLst>
      <p:ext uri="{BB962C8B-B14F-4D97-AF65-F5344CB8AC3E}">
        <p14:creationId xmlns:p14="http://schemas.microsoft.com/office/powerpoint/2010/main" val="10344037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dirty="0"/>
              <a:t>In 2024, the total rate of reported chlamydia in the United States was 445.7 per 100,000 population.</a:t>
            </a:r>
          </a:p>
          <a:p>
            <a:pPr marL="0" lvl="0" indent="0">
              <a:buNone/>
            </a:pPr>
            <a:endParaRPr dirty="0"/>
          </a:p>
          <a:p>
            <a:pPr marL="0" lvl="0" indent="0">
              <a:buNone/>
            </a:pPr>
            <a:r>
              <a:rPr b="1" dirty="0"/>
              <a:t>Comparing rates of chlamydia:</a:t>
            </a:r>
          </a:p>
          <a:p>
            <a:pPr marL="0" lvl="0" indent="0">
              <a:buNone/>
            </a:pPr>
            <a:endParaRPr b="1" dirty="0"/>
          </a:p>
          <a:p>
            <a:pPr marL="0" lvl="0" indent="0">
              <a:buNone/>
            </a:pPr>
            <a:r>
              <a:rPr dirty="0"/>
              <a:t>1 year (2023 to 2024):</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Women: 10.0% decrease (610.7 to 549.5 per 100,000)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Total: 9.4% decrease (492.2 to 445.7 per 100,000)</a:t>
            </a:r>
          </a:p>
          <a:p>
            <a:pPr marL="0" lvl="0" indent="0">
              <a:buNone/>
            </a:pPr>
            <a:endParaRPr dirty="0"/>
          </a:p>
          <a:p>
            <a:pPr lvl="0"/>
            <a:r>
              <a:rPr dirty="0"/>
              <a:t>Men: 9.0% decrease (368.3 to 335.3 per 100,000)</a:t>
            </a:r>
          </a:p>
          <a:p>
            <a:pPr marL="0" lvl="0" indent="0">
              <a:buNone/>
            </a:pPr>
            <a:endParaRPr dirty="0"/>
          </a:p>
          <a:p>
            <a:pPr marL="0" lvl="0" indent="0">
              <a:buNone/>
            </a:pPr>
            <a:r>
              <a:rPr dirty="0"/>
              <a:t>5 years (2020 to 2024):</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Women: 10.5% decrease (614.1 to 549.5 per 100,000)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Total: 6.5% decrease (476.7 to 445.7 per 100,000)</a:t>
            </a:r>
          </a:p>
          <a:p>
            <a:pPr marL="0" lvl="0" indent="0">
              <a:buNone/>
            </a:pPr>
            <a:endParaRPr dirty="0"/>
          </a:p>
          <a:p>
            <a:pPr lvl="0"/>
            <a:r>
              <a:rPr dirty="0"/>
              <a:t>Men: &lt;1.0% change (334.2 to 335.3 per 100,000)</a:t>
            </a:r>
          </a:p>
          <a:p>
            <a:pPr marL="0" lvl="0" indent="0">
              <a:buNone/>
            </a:pPr>
            <a:endParaRPr dirty="0"/>
          </a:p>
          <a:p>
            <a:pPr marL="0" lvl="0" indent="0">
              <a:buNone/>
            </a:pPr>
            <a:r>
              <a:rPr dirty="0"/>
              <a:t>10 years (2015 to 2024):</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Women: 14.2% decrease (640.4 to 549.5 per 100,000)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Total: 6.2% decrease (475.0 to 445.7 100,000)</a:t>
            </a:r>
          </a:p>
          <a:p>
            <a:pPr marL="0" lvl="0" indent="0">
              <a:buNone/>
            </a:pPr>
            <a:endParaRPr dirty="0"/>
          </a:p>
          <a:p>
            <a:pPr lvl="0"/>
            <a:r>
              <a:rPr dirty="0"/>
              <a:t>Men: 10.8% increase (302.7 to 335.3 per 100,000)</a:t>
            </a:r>
          </a:p>
          <a:p>
            <a:pPr marL="0" lvl="0" indent="0">
              <a:buNone/>
            </a:pPr>
            <a:endParaRPr dirty="0"/>
          </a:p>
          <a:p>
            <a:pPr marL="0" lvl="0" indent="0">
              <a:buNone/>
            </a:pPr>
            <a:r>
              <a:rPr dirty="0"/>
              <a:t>This report includes data from years that coincide with the COVID-19 pandemic, which introduced uncertainty and difficulty in interpreting STI surveillance data. See Impact of COVID-19 on STIs (https://www.cdc.gov/sti-statistics/about/impact-of-covid-19.html) for more information.</a:t>
            </a:r>
          </a:p>
          <a:p>
            <a:pPr marL="0" lvl="0" indent="0">
              <a:buNone/>
            </a:pPr>
            <a:endParaRPr dirty="0"/>
          </a:p>
          <a:p>
            <a:pPr marL="0" lvl="0" indent="0">
              <a:buNone/>
            </a:pPr>
            <a:r>
              <a:rPr dirty="0"/>
              <a:t>See the final slide of this slide deck for more information about the 2024 provisional data displayed in this report. Please see the Technical Notes from the 2023 STI Surveillance Report (</a:t>
            </a:r>
            <a:r>
              <a:rPr lang="en-US" dirty="0"/>
              <a:t>https://www.cdc.gov/sti-statistics/media/pdfs/2025/09/2023_STI_Surveillance_Report_FINAL_508.pdf</a:t>
            </a:r>
            <a:r>
              <a:rPr dirty="0"/>
              <a:t>) for additional information on STI case reporting formats and practices.</a:t>
            </a:r>
          </a:p>
          <a:p>
            <a:pPr marL="0" lvl="0" indent="0">
              <a:buNone/>
            </a:pPr>
            <a:endParaRPr dirty="0"/>
          </a:p>
          <a:p>
            <a:pPr marL="0" lvl="0" indent="0">
              <a:buNone/>
            </a:pPr>
            <a:r>
              <a:rPr dirty="0"/>
              <a:t>Data for all figures are available at </a:t>
            </a:r>
            <a:r>
              <a:rPr lang="en-US" dirty="0"/>
              <a:t>https://www.cdc.gov/sti-statistics/media/files/2025/09/STI-Surveillance-Report-2024-Provisional_data-files.zip</a:t>
            </a:r>
            <a:r>
              <a:rPr dirty="0"/>
              <a:t>. The file “CT - Rates by Sex (US 2015-2024).xlsx” contains the data for the figure presented on this slide.</a:t>
            </a:r>
          </a:p>
        </p:txBody>
      </p:sp>
      <p:sp>
        <p:nvSpPr>
          <p:cNvPr id="4" name="Slide Number Placeholder 3"/>
          <p:cNvSpPr>
            <a:spLocks noGrp="1"/>
          </p:cNvSpPr>
          <p:nvPr>
            <p:ph type="sldNum" sz="quarter" idx="10"/>
          </p:nvPr>
        </p:nvSpPr>
        <p:spPr/>
        <p:txBody>
          <a:bodyPr/>
          <a:lstStyle/>
          <a:p>
            <a:fld id="{A29AFBC5-7751-4D71-8004-00EA0C069DAB}" type="slidenum">
              <a:rPr lang="en-US"/>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dirty="0"/>
              <a:t>In 2024, 2,249,636 cases of total syphilis, gonorrhea, and chlamydia were reported in the United States.</a:t>
            </a:r>
          </a:p>
          <a:p>
            <a:pPr marL="0" lvl="0" indent="0">
              <a:buNone/>
            </a:pPr>
            <a:endParaRPr dirty="0"/>
          </a:p>
          <a:p>
            <a:pPr marL="0" lvl="0" indent="0">
              <a:buNone/>
            </a:pPr>
            <a:r>
              <a:rPr lang="en-US" dirty="0"/>
              <a:t>This </a:t>
            </a:r>
            <a:r>
              <a:rPr lang="en-US"/>
              <a:t>represents </a:t>
            </a:r>
            <a:r>
              <a:t>a</a:t>
            </a:r>
            <a:r>
              <a:rPr lang="en-US"/>
              <a:t>n</a:t>
            </a:r>
            <a:r>
              <a:t>:</a:t>
            </a:r>
            <a:endParaRPr dirty="0"/>
          </a:p>
          <a:p>
            <a:pPr marL="0" lvl="0" indent="0">
              <a:buNone/>
            </a:pPr>
            <a:endParaRPr dirty="0"/>
          </a:p>
          <a:p>
            <a:pPr lvl="0"/>
            <a:r>
              <a:rPr dirty="0"/>
              <a:t>8.5% decrease from 2023</a:t>
            </a:r>
          </a:p>
          <a:p>
            <a:pPr marL="0" lvl="0" indent="0">
              <a:buNone/>
            </a:pPr>
            <a:endParaRPr dirty="0"/>
          </a:p>
          <a:p>
            <a:pPr lvl="0"/>
            <a:r>
              <a:rPr dirty="0"/>
              <a:t>5.9% decrease from 2020</a:t>
            </a:r>
          </a:p>
          <a:p>
            <a:pPr marL="0" lvl="0" indent="0">
              <a:buNone/>
            </a:pPr>
            <a:endParaRPr dirty="0"/>
          </a:p>
          <a:p>
            <a:pPr lvl="0"/>
            <a:r>
              <a:rPr dirty="0"/>
              <a:t>12.7% increase from 2015</a:t>
            </a:r>
          </a:p>
          <a:p>
            <a:pPr marL="0" lvl="0" indent="0">
              <a:buNone/>
            </a:pPr>
            <a:endParaRPr dirty="0"/>
          </a:p>
          <a:p>
            <a:pPr marL="0" lvl="0" indent="0">
              <a:buNone/>
            </a:pPr>
            <a:r>
              <a:rPr dirty="0"/>
              <a:t>This report includes data from years that coincide with the COVID-19 pandemic, which introduced uncertainty and difficulty in interpreting STI surveillance data. See Impact of COVID-19 on STIs (https://www.cdc.gov/sti-statistics/about/impact-of-covid-19.html) for more information.</a:t>
            </a:r>
          </a:p>
          <a:p>
            <a:pPr marL="0" lvl="0" indent="0">
              <a:buNone/>
            </a:pPr>
            <a:endParaRPr dirty="0"/>
          </a:p>
          <a:p>
            <a:pPr marL="0" lvl="0" indent="0">
              <a:buNone/>
            </a:pPr>
            <a:r>
              <a:rPr dirty="0"/>
              <a:t>See the final slide of this slide deck for more information about the 2024 provisional data displayed in this report. Please see the Technical Notes from the 2023 STI Surveillance Report (</a:t>
            </a:r>
            <a:r>
              <a:rPr lang="en-US" dirty="0"/>
              <a:t>https://www.cdc.gov/sti-statistics/media/pdfs/2025/09/2023_STI_Surveillance_Report_FINAL_508.pdf</a:t>
            </a:r>
            <a:r>
              <a:rPr dirty="0"/>
              <a:t>) for additional information on STI case reporting formats and practices.</a:t>
            </a:r>
          </a:p>
          <a:p>
            <a:pPr marL="0" lvl="0" indent="0">
              <a:buNone/>
            </a:pPr>
            <a:endParaRPr dirty="0"/>
          </a:p>
          <a:p>
            <a:pPr marL="0" lvl="0" indent="0">
              <a:buNone/>
            </a:pPr>
            <a:r>
              <a:rPr dirty="0"/>
              <a:t>Data for all figures are available at </a:t>
            </a:r>
            <a:r>
              <a:rPr lang="en-US" dirty="0"/>
              <a:t>https://www.cdc.gov/sti-statistics/media/files/2025/09/STI-Surveillance-Report-2024-Provisional_data-files.zip</a:t>
            </a:r>
            <a:r>
              <a:rPr dirty="0"/>
              <a:t>. The file “STI - Cases by Year (US 2015-2024).xlsx” contains the data for the figure presented on this slide.</a:t>
            </a:r>
          </a:p>
        </p:txBody>
      </p:sp>
      <p:sp>
        <p:nvSpPr>
          <p:cNvPr id="4" name="Slide Number Placeholder 3"/>
          <p:cNvSpPr>
            <a:spLocks noGrp="1"/>
          </p:cNvSpPr>
          <p:nvPr>
            <p:ph type="sldNum" sz="quarter" idx="10"/>
          </p:nvPr>
        </p:nvSpPr>
        <p:spPr/>
        <p:txBody>
          <a:bodyPr/>
          <a:lstStyle/>
          <a:p>
            <a:fld id="{A29AFBC5-7751-4D71-8004-00EA0C069DAB}" type="slidenum">
              <a:rPr lang="en-US"/>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dirty="0"/>
              <a:t>In 2024, 186,301 cases of syphilis (all stages) were reported in the United States.</a:t>
            </a:r>
          </a:p>
          <a:p>
            <a:pPr marL="0" lvl="0" indent="0">
              <a:buNone/>
            </a:pPr>
            <a:endParaRPr dirty="0"/>
          </a:p>
          <a:p>
            <a:pPr marL="0" lvl="0" indent="0">
              <a:buNone/>
            </a:pPr>
            <a:r>
              <a:rPr dirty="0"/>
              <a:t>Percentage of 2024 syphilis cases by stage:</a:t>
            </a:r>
          </a:p>
          <a:p>
            <a:pPr marL="0" lvl="0" indent="0">
              <a:buNone/>
            </a:pPr>
            <a:endParaRPr dirty="0"/>
          </a:p>
          <a:p>
            <a:pPr lvl="0"/>
            <a:r>
              <a:rPr dirty="0"/>
              <a:t>52.2% - Unknown duration or late</a:t>
            </a:r>
          </a:p>
          <a:p>
            <a:pPr marL="0" lvl="0" indent="0">
              <a:buNone/>
            </a:pPr>
            <a:endParaRPr dirty="0"/>
          </a:p>
          <a:p>
            <a:pPr lvl="0"/>
            <a:r>
              <a:rPr dirty="0"/>
              <a:t>25.5% - Early non-primary non-secondary (ENPNS)</a:t>
            </a:r>
          </a:p>
          <a:p>
            <a:pPr marL="0" lvl="0" indent="0">
              <a:buNone/>
            </a:pPr>
            <a:endParaRPr dirty="0"/>
          </a:p>
          <a:p>
            <a:pPr lvl="0"/>
            <a:r>
              <a:rPr dirty="0"/>
              <a:t>22.3% - Primary and secondary (P&amp;S)</a:t>
            </a:r>
          </a:p>
          <a:p>
            <a:pPr marL="0" lvl="0" indent="0">
              <a:buNone/>
            </a:pPr>
            <a:endParaRPr dirty="0"/>
          </a:p>
          <a:p>
            <a:pPr marL="0" lvl="0" indent="0">
              <a:buNone/>
            </a:pPr>
            <a:r>
              <a:rPr dirty="0"/>
              <a:t>Comparing 2023 to 2024 syphilis cases by stage:</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Unknown duration or late syphilis decreased 1.5% (98,791 to 97,266)</a:t>
            </a:r>
          </a:p>
          <a:p>
            <a:pPr lvl="0"/>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ENPNS syphilis decreased 11.3% (53,573 to 47,539)</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P&amp;S syphilis decreased 21.7% (53,007 to 41,496)</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Syphilis (all stages) decreased 9.3% (205,371 to 186,301)</a:t>
            </a:r>
          </a:p>
          <a:p>
            <a:pPr marL="0" lvl="0" indent="0">
              <a:buNone/>
            </a:pPr>
            <a:endParaRPr dirty="0"/>
          </a:p>
          <a:p>
            <a:pPr marL="0" lvl="0" indent="0">
              <a:buNone/>
            </a:pPr>
            <a:endParaRPr dirty="0"/>
          </a:p>
          <a:p>
            <a:pPr marL="0" lvl="0" indent="0">
              <a:buNone/>
            </a:pPr>
            <a:r>
              <a:rPr lang="en-US" dirty="0"/>
              <a:t>Syphilis (all stages) excludes cases of congenital syphilis. </a:t>
            </a:r>
            <a:r>
              <a:rPr dirty="0"/>
              <a:t>Case definitions are periodically revised using</a:t>
            </a:r>
            <a:r>
              <a:rPr lang="en-US" dirty="0"/>
              <a:t> </a:t>
            </a:r>
            <a:r>
              <a:rPr lang="en-US" sz="1200" kern="1200" dirty="0">
                <a:solidFill>
                  <a:schemeClr val="tx1"/>
                </a:solidFill>
                <a:effectLst/>
                <a:latin typeface="+mn-lt"/>
                <a:ea typeface="+mn-ea"/>
                <a:cs typeface="+mn-cs"/>
              </a:rPr>
              <a:t>the Council of State and Territorial Epidemiologist’s (CSTE’s)</a:t>
            </a:r>
            <a:r>
              <a:rPr dirty="0"/>
              <a:t> Position Statements and provide uniform criteria of nationally notifiable conditions for reporting purposes. Prior to 2018, syphilis cases identified as “early non-primary non-secondary syphilis” were classified as “early latent syphilis.” Prior to 2018, cases in the “unknown duration or late syphilis” category included cases classified as “late latent syphilis,” “latent syphilis of unknown duration,” “late syphilis with clinical manifestations,” and “neurosyphilis.” Please see the </a:t>
            </a:r>
            <a:r>
              <a:rPr lang="fr-FR" dirty="0"/>
              <a:t>National Notifiable Diseases Surveillance System (NNDSS) </a:t>
            </a:r>
            <a:r>
              <a:rPr dirty="0"/>
              <a:t> website (https://ndc.services.cdc.gov/) for historical and current case definitions.</a:t>
            </a:r>
          </a:p>
          <a:p>
            <a:pPr marL="0" lvl="0" indent="0">
              <a:buNone/>
            </a:pPr>
            <a:endParaRPr dirty="0"/>
          </a:p>
          <a:p>
            <a:pPr marL="0" lvl="0" indent="0">
              <a:buNone/>
            </a:pPr>
            <a:r>
              <a:rPr dirty="0"/>
              <a:t>This report includes data from years that coincide with the COVID-19 pandemic, which introduced uncertainty and difficulty in interpreting STI surveillance data. See Impact of COVID-19 on STIs (https://www.cdc.gov/sti-statistics/about/impact-of-covid-19.html) for more information.</a:t>
            </a:r>
          </a:p>
          <a:p>
            <a:pPr marL="0" lvl="0" indent="0">
              <a:buNone/>
            </a:pPr>
            <a:endParaRPr dirty="0"/>
          </a:p>
          <a:p>
            <a:pPr marL="0" lvl="0" indent="0">
              <a:buNone/>
            </a:pPr>
            <a:r>
              <a:rPr dirty="0"/>
              <a:t>See the final slide of this slide deck for more information about the 2024 provisional data displayed in this report. Please see the Technical Notes from the 2023 STI Surveillance Report (</a:t>
            </a:r>
            <a:r>
              <a:rPr lang="en-US" dirty="0"/>
              <a:t>https://www.cdc.gov/sti-statistics/media/pdfs/2025/09/2023_STI_Surveillance_Report_FINAL_508.pdf</a:t>
            </a:r>
            <a:r>
              <a:rPr dirty="0"/>
              <a:t>) for additional information on STI case reporting formats and practices.</a:t>
            </a:r>
          </a:p>
          <a:p>
            <a:pPr marL="0" lvl="0" indent="0">
              <a:buNone/>
            </a:pPr>
            <a:endParaRPr dirty="0"/>
          </a:p>
          <a:p>
            <a:pPr marL="0" lvl="0" indent="0">
              <a:buNone/>
            </a:pPr>
            <a:r>
              <a:rPr dirty="0"/>
              <a:t>Data for all figures are available at </a:t>
            </a:r>
            <a:r>
              <a:rPr lang="en-US" dirty="0"/>
              <a:t>https://www.cdc.gov/sti-statistics/media/files/2025/09/STI-Surveillance-Report-2024-Provisional_data-files.zip</a:t>
            </a:r>
            <a:r>
              <a:rPr dirty="0"/>
              <a:t>. The file “Syphilis — Cases by Stage and Year (US 2015-2024).xlsx” contains the data for the figure presented on this slide.</a:t>
            </a:r>
          </a:p>
        </p:txBody>
      </p:sp>
      <p:sp>
        <p:nvSpPr>
          <p:cNvPr id="4" name="Slide Number Placeholder 3"/>
          <p:cNvSpPr>
            <a:spLocks noGrp="1"/>
          </p:cNvSpPr>
          <p:nvPr>
            <p:ph type="sldNum" sz="quarter" idx="10"/>
          </p:nvPr>
        </p:nvSpPr>
        <p:spPr/>
        <p:txBody>
          <a:bodyPr/>
          <a:lstStyle/>
          <a:p>
            <a:fld id="{A29AFBC5-7751-4D71-8004-00EA0C069DAB}" type="slidenum">
              <a:rPr lang="en-US"/>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dirty="0"/>
              <a:t>In 2024, 65,460 cases of syphilis (all stages) among women were reported in the United States.</a:t>
            </a:r>
          </a:p>
          <a:p>
            <a:pPr marL="0" lvl="0" indent="0">
              <a:buNone/>
            </a:pPr>
            <a:endParaRPr dirty="0"/>
          </a:p>
          <a:p>
            <a:pPr marL="0" lvl="0" indent="0">
              <a:buNone/>
            </a:pPr>
            <a:r>
              <a:rPr dirty="0"/>
              <a:t>Percentage of 2024 syphilis cases by stage among women:</a:t>
            </a:r>
          </a:p>
          <a:p>
            <a:pPr marL="0" lvl="0" indent="0">
              <a:buNone/>
            </a:pPr>
            <a:endParaRPr dirty="0"/>
          </a:p>
          <a:p>
            <a:pPr lvl="0"/>
            <a:r>
              <a:rPr dirty="0"/>
              <a:t>60.4% - Unknown duration or late</a:t>
            </a:r>
          </a:p>
          <a:p>
            <a:pPr marL="0" lvl="0" indent="0">
              <a:buNone/>
            </a:pPr>
            <a:endParaRPr dirty="0"/>
          </a:p>
          <a:p>
            <a:pPr lvl="0"/>
            <a:r>
              <a:rPr dirty="0"/>
              <a:t>21.5% - Early non-primary non-secondary (ENPNS)</a:t>
            </a:r>
          </a:p>
          <a:p>
            <a:pPr marL="0" lvl="0" indent="0">
              <a:buNone/>
            </a:pPr>
            <a:endParaRPr dirty="0"/>
          </a:p>
          <a:p>
            <a:pPr lvl="0"/>
            <a:r>
              <a:rPr dirty="0"/>
              <a:t>18.1% - Primary and secondary (P&amp;S)</a:t>
            </a:r>
          </a:p>
          <a:p>
            <a:pPr marL="0" lvl="0" indent="0">
              <a:buNone/>
            </a:pPr>
            <a:endParaRPr dirty="0"/>
          </a:p>
          <a:p>
            <a:pPr marL="0" lvl="0" indent="0">
              <a:buNone/>
            </a:pPr>
            <a:r>
              <a:rPr dirty="0"/>
              <a:t>Comparing 2023 to 2024 syphilis cases by stage among women:</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Unknown duration or late syphilis increased 4.1% (37,996 to 39,540)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ENPNS syphilis increased 7.9% (13,036 to 14,061)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P&amp;S syphilis decreased 13.8% (13,763 to 11,859)</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Syphilis (all stages) increased 1.0% (64,795 to 65,460)</a:t>
            </a:r>
          </a:p>
          <a:p>
            <a:pPr marL="0" lvl="0" indent="0">
              <a:buNone/>
            </a:pPr>
            <a:endParaRPr dirty="0"/>
          </a:p>
          <a:p>
            <a:pPr marL="0" lvl="0" indent="0">
              <a:buNone/>
            </a:pPr>
            <a:r>
              <a:rPr lang="en-US" sz="1200" kern="1200" dirty="0">
                <a:solidFill>
                  <a:schemeClr val="tx1"/>
                </a:solidFill>
                <a:effectLst/>
                <a:latin typeface="+mn-lt"/>
                <a:ea typeface="+mn-ea"/>
                <a:cs typeface="+mn-cs"/>
              </a:rPr>
              <a:t>Syphilis (all stages) excludes cases of congenital syphilis. Case definitions are periodically revised using the Council of State and Territorial Epidemiologist’s (CSTE’s) Position Statements and provide uniform criteria of nationally notifiable conditions for reporting purposes. Prior to 2018, syphilis cases identified as “early non-primary non-secondary syphilis” were classified as “early latent syphilis.” Prior to 2018, cases in the “unknown duration or late syphilis” category included cases classified as “late latent syphilis,” “latent syphilis of unknown duration,” “late syphilis with clinical manifestations,” and “neurosyphilis.” Please see the National Notifiable Diseases Surveillance System (NNDSS)  website (https://ndc.services.cdc.gov/) for historical and current case definitions.</a:t>
            </a:r>
          </a:p>
          <a:p>
            <a:pPr marL="0" lvl="0" indent="0">
              <a:buNone/>
            </a:pPr>
            <a:endParaRPr dirty="0"/>
          </a:p>
          <a:p>
            <a:pPr marL="0" lvl="0" indent="0">
              <a:buNone/>
            </a:pPr>
            <a:r>
              <a:rPr dirty="0"/>
              <a:t>This report includes data from years that coincide with the COVID-19 pandemic, which introduced uncertainty and difficulty in interpreting STI surveillance data. See Impact of COVID-19 on STIs (https://www.cdc.gov/sti-statistics/about/impact-of-covid-19.html) for more information.</a:t>
            </a:r>
          </a:p>
          <a:p>
            <a:pPr marL="0" lvl="0" indent="0">
              <a:buNone/>
            </a:pPr>
            <a:endParaRPr dirty="0"/>
          </a:p>
          <a:p>
            <a:pPr marL="0" lvl="0" indent="0">
              <a:buNone/>
            </a:pPr>
            <a:r>
              <a:rPr dirty="0"/>
              <a:t>See the final slide of this slide deck for more information about the 2024 provisional data displayed in this report. Please see the Technical Notes from the 2023 STI Surveillance Report (</a:t>
            </a:r>
            <a:r>
              <a:rPr lang="en-US" dirty="0"/>
              <a:t>https://www.cdc.gov/sti-statistics/media/pdfs/2025/09/2023_STI_Surveillance_Report_FINAL_508.pdf</a:t>
            </a:r>
            <a:r>
              <a:rPr dirty="0"/>
              <a:t>) for additional information on STI case reporting formats and practices.</a:t>
            </a:r>
          </a:p>
          <a:p>
            <a:pPr marL="0" lvl="0" indent="0">
              <a:buNone/>
            </a:pPr>
            <a:endParaRPr dirty="0"/>
          </a:p>
          <a:p>
            <a:pPr marL="0" lvl="0" indent="0">
              <a:buNone/>
            </a:pPr>
            <a:r>
              <a:rPr dirty="0"/>
              <a:t>Data for all figures are available at </a:t>
            </a:r>
            <a:r>
              <a:rPr lang="en-US" dirty="0"/>
              <a:t>https://www.cdc.gov/sti-statistics/media/files/2025/09/STI-Surveillance-Report-2024-Provisional_data-files.zip</a:t>
            </a:r>
            <a:r>
              <a:rPr dirty="0"/>
              <a:t>. The file “Syphilis — Cases Women by Stage and Year (US 2015-2024).xlsx” contains the data for the figure presented on this slide.</a:t>
            </a:r>
          </a:p>
        </p:txBody>
      </p:sp>
      <p:sp>
        <p:nvSpPr>
          <p:cNvPr id="4" name="Slide Number Placeholder 3"/>
          <p:cNvSpPr>
            <a:spLocks noGrp="1"/>
          </p:cNvSpPr>
          <p:nvPr>
            <p:ph type="sldNum" sz="quarter" idx="10"/>
          </p:nvPr>
        </p:nvSpPr>
        <p:spPr/>
        <p:txBody>
          <a:bodyPr/>
          <a:lstStyle/>
          <a:p>
            <a:fld id="{A29AFBC5-7751-4D71-8004-00EA0C069DAB}" type="slidenum">
              <a:rPr lang="en-US"/>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dirty="0"/>
              <a:t>In 2024, 120,567 cases of syphilis (all stages) among men were reported in the United States.</a:t>
            </a:r>
          </a:p>
          <a:p>
            <a:pPr marL="0" lvl="0" indent="0">
              <a:buNone/>
            </a:pPr>
            <a:endParaRPr dirty="0"/>
          </a:p>
          <a:p>
            <a:pPr marL="0" lvl="0" indent="0">
              <a:buNone/>
            </a:pPr>
            <a:r>
              <a:rPr dirty="0"/>
              <a:t>Percentage of 2024 syphilis cases by stage among men:</a:t>
            </a:r>
          </a:p>
          <a:p>
            <a:pPr marL="0" lvl="0" indent="0">
              <a:buNone/>
            </a:pPr>
            <a:endParaRPr dirty="0"/>
          </a:p>
          <a:p>
            <a:pPr lvl="0"/>
            <a:r>
              <a:rPr dirty="0"/>
              <a:t>47.8% - Unknown duration or late</a:t>
            </a:r>
          </a:p>
          <a:p>
            <a:pPr marL="0" lvl="0" indent="0">
              <a:buNone/>
            </a:pPr>
            <a:endParaRPr dirty="0"/>
          </a:p>
          <a:p>
            <a:pPr lvl="0"/>
            <a:r>
              <a:rPr dirty="0"/>
              <a:t>27.7% - Early non-primary non-secondary (ENPNS)</a:t>
            </a:r>
          </a:p>
          <a:p>
            <a:pPr marL="0" lvl="0" indent="0">
              <a:buNone/>
            </a:pPr>
            <a:endParaRPr dirty="0"/>
          </a:p>
          <a:p>
            <a:pPr lvl="0"/>
            <a:r>
              <a:rPr dirty="0"/>
              <a:t>24.5% - Primary and secondary (P&amp;S)</a:t>
            </a:r>
          </a:p>
          <a:p>
            <a:pPr marL="0" lvl="0" indent="0">
              <a:buNone/>
            </a:pPr>
            <a:endParaRPr dirty="0"/>
          </a:p>
          <a:p>
            <a:pPr marL="0" lvl="0" indent="0">
              <a:buNone/>
            </a:pPr>
            <a:r>
              <a:rPr dirty="0"/>
              <a:t>Comparing 2023 to 2024 syphilis cases by stage among men:</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Unknown duration or late syphilis decreased 5.2% (60,718 to 57,591)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ENPNS syphilis decreased 17.5% (40,486 to 33,401)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P&amp;S syphilis decreased 24.5% (39,188 to 29,575)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Syphilis (all stages) decreased 14.1% (140,392 to 120,567)</a:t>
            </a:r>
          </a:p>
          <a:p>
            <a:pPr marL="0" lvl="0" indent="0">
              <a:buNone/>
            </a:pPr>
            <a:endParaRPr dirty="0"/>
          </a:p>
          <a:p>
            <a:pPr marL="0" lvl="0" indent="0">
              <a:buNone/>
            </a:pPr>
            <a:r>
              <a:rPr lang="en-US" sz="1200" kern="1200" dirty="0">
                <a:solidFill>
                  <a:schemeClr val="tx1"/>
                </a:solidFill>
                <a:effectLst/>
                <a:latin typeface="+mn-lt"/>
                <a:ea typeface="+mn-ea"/>
                <a:cs typeface="+mn-cs"/>
              </a:rPr>
              <a:t>Syphilis (all stages) excludes cases of congenital syphilis. Case definitions are periodically revised using the Council of State and Territorial Epidemiologist’s (CSTE’s) Position Statements and provide uniform criteria of nationally notifiable conditions for reporting purposes. Prior to 2018, syphilis cases identified as “early non-primary non-secondary syphilis” were classified as “early latent syphilis.” Prior to 2018, cases in the “unknown duration or late syphilis” category included cases classified as “late latent syphilis,” “latent syphilis of unknown duration,” “late syphilis with clinical manifestations,” and “neurosyphilis.” Please see the National Notifiable Diseases Surveillance System (NNDSS)  website (https://ndc.services.cdc.gov/) for historical and current case definitions.</a:t>
            </a:r>
          </a:p>
          <a:p>
            <a:pPr marL="0" lvl="0" indent="0">
              <a:buNone/>
            </a:pPr>
            <a:endParaRPr dirty="0"/>
          </a:p>
          <a:p>
            <a:pPr marL="0" lvl="0" indent="0">
              <a:buNone/>
            </a:pPr>
            <a:r>
              <a:rPr dirty="0"/>
              <a:t>This report includes data from years that coincide with the COVID-19 pandemic, which introduced uncertainty and difficulty in interpreting STI surveillance data. See Impact of COVID-19 on STIs (https://www.cdc.gov/sti-statistics/about/impact-of-covid-19.html) for more information.</a:t>
            </a:r>
          </a:p>
          <a:p>
            <a:pPr marL="0" lvl="0" indent="0">
              <a:buNone/>
            </a:pPr>
            <a:endParaRPr dirty="0"/>
          </a:p>
          <a:p>
            <a:pPr marL="0" lvl="0" indent="0">
              <a:buNone/>
            </a:pPr>
            <a:r>
              <a:rPr dirty="0"/>
              <a:t>See the final slide of this slide deck for more information about the 2024 provisional data displayed in this report. Please see the Technical Notes from the 2023 STI Surveillance Report (</a:t>
            </a:r>
            <a:r>
              <a:rPr lang="en-US" dirty="0"/>
              <a:t>https://www.cdc.gov/sti-statistics/media/pdfs/2025/09/2023_STI_Surveillance_Report_FINAL_508.pdf</a:t>
            </a:r>
            <a:r>
              <a:rPr dirty="0"/>
              <a:t>) for additional information on STI case reporting formats and practices.</a:t>
            </a:r>
          </a:p>
          <a:p>
            <a:pPr marL="0" lvl="0" indent="0">
              <a:buNone/>
            </a:pPr>
            <a:endParaRPr dirty="0"/>
          </a:p>
          <a:p>
            <a:pPr marL="0" lvl="0" indent="0">
              <a:buNone/>
            </a:pPr>
            <a:r>
              <a:rPr dirty="0"/>
              <a:t>Data for all figures are available at </a:t>
            </a:r>
            <a:r>
              <a:rPr lang="en-US" dirty="0"/>
              <a:t>https://www.cdc.gov/sti-statistics/media/files/2025/09/STI-Surveillance-Report-2024-Provisional_data-files.zip</a:t>
            </a:r>
            <a:r>
              <a:rPr dirty="0"/>
              <a:t>. The file “Syphilis — Cases Men by Stage and Year (US 2015-2024).xlsx” contains the data for the figure presented on this slide.</a:t>
            </a:r>
          </a:p>
        </p:txBody>
      </p:sp>
      <p:sp>
        <p:nvSpPr>
          <p:cNvPr id="4" name="Slide Number Placeholder 3"/>
          <p:cNvSpPr>
            <a:spLocks noGrp="1"/>
          </p:cNvSpPr>
          <p:nvPr>
            <p:ph type="sldNum" sz="quarter" idx="10"/>
          </p:nvPr>
        </p:nvSpPr>
        <p:spPr/>
        <p:txBody>
          <a:bodyPr/>
          <a:lstStyle/>
          <a:p>
            <a:fld id="{A29AFBC5-7751-4D71-8004-00EA0C069DAB}" type="slidenum">
              <a:rPr lang="en-US"/>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dirty="0"/>
              <a:t>In 2024, the total rate of reported primary and secondary (P&amp;S) syphilis in the United States was 12.2 per 100,000 population.</a:t>
            </a:r>
          </a:p>
          <a:p>
            <a:pPr marL="0" lvl="0" indent="0">
              <a:buNone/>
            </a:pPr>
            <a:endParaRPr dirty="0"/>
          </a:p>
          <a:p>
            <a:pPr marL="0" lvl="0" indent="0">
              <a:buNone/>
            </a:pPr>
            <a:r>
              <a:rPr b="1" dirty="0"/>
              <a:t>Comparing rates of P&amp;S syphilis:</a:t>
            </a:r>
          </a:p>
          <a:p>
            <a:pPr marL="0" lvl="0" indent="0">
              <a:buNone/>
            </a:pPr>
            <a:endParaRPr b="1" dirty="0"/>
          </a:p>
          <a:p>
            <a:pPr marL="0" lvl="0" indent="0">
              <a:buNone/>
            </a:pPr>
            <a:r>
              <a:rPr dirty="0"/>
              <a:t>1 year (2023 to 2024):</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Men: 25.4% decrease (23.6 to 17.6 per 100,000)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Total: 22.8% decrease (15.8 to 12.2 per 100,000)</a:t>
            </a:r>
          </a:p>
          <a:p>
            <a:pPr marL="0" lvl="0" indent="0">
              <a:buNone/>
            </a:pPr>
            <a:endParaRPr dirty="0"/>
          </a:p>
          <a:p>
            <a:pPr lvl="0"/>
            <a:r>
              <a:rPr dirty="0"/>
              <a:t>Women: 14.8% decrease (8.1 to 6.9 per 100,000)</a:t>
            </a:r>
          </a:p>
          <a:p>
            <a:pPr marL="0" lvl="0" indent="0">
              <a:buNone/>
            </a:pPr>
            <a:endParaRPr dirty="0"/>
          </a:p>
          <a:p>
            <a:pPr marL="0" lvl="0" indent="0">
              <a:buNone/>
            </a:pPr>
            <a:endParaRPr dirty="0"/>
          </a:p>
          <a:p>
            <a:pPr marL="0" lvl="0" indent="0">
              <a:buNone/>
            </a:pPr>
            <a:r>
              <a:rPr dirty="0"/>
              <a:t>5 years (2020 to 2024):</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Men: 14.1% decrease (20.5 to 17.6 per 100,000)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Total: 3.2% decrease (12.6 to 12.2 per 100,000)</a:t>
            </a:r>
          </a:p>
          <a:p>
            <a:pPr marL="0" lvl="0" indent="0">
              <a:buNone/>
            </a:pPr>
            <a:endParaRPr dirty="0"/>
          </a:p>
          <a:p>
            <a:pPr lvl="0"/>
            <a:r>
              <a:rPr dirty="0"/>
              <a:t>Women: 46.8% increase (4.7 to 6.9 per 100,000)</a:t>
            </a:r>
          </a:p>
          <a:p>
            <a:pPr marL="0" lvl="0" indent="0">
              <a:buNone/>
            </a:pPr>
            <a:endParaRPr dirty="0"/>
          </a:p>
          <a:p>
            <a:pPr marL="0" lvl="0" indent="0">
              <a:buNone/>
            </a:pPr>
            <a:endParaRPr dirty="0"/>
          </a:p>
          <a:p>
            <a:pPr marL="0" lvl="0" indent="0">
              <a:buNone/>
            </a:pPr>
            <a:r>
              <a:rPr dirty="0"/>
              <a:t>10 years (2015 to 2024):</a:t>
            </a:r>
          </a:p>
          <a:p>
            <a:pPr marL="0" lvl="0" indent="0">
              <a:buNone/>
            </a:pPr>
            <a:endParaRPr lang="en-US" dirty="0"/>
          </a:p>
          <a:p>
            <a:pPr lvl="0"/>
            <a:r>
              <a:rPr lang="en-US" dirty="0"/>
              <a:t>Men: 29.4% increase (13.6 to 17.6 per 100,000)</a:t>
            </a:r>
          </a:p>
          <a:p>
            <a:pPr lvl="0"/>
            <a:endParaRPr lang="en-US" dirty="0"/>
          </a:p>
          <a:p>
            <a:pPr lvl="0"/>
            <a:r>
              <a:rPr dirty="0"/>
              <a:t>Total: 64.9% increase (7.4 to 12.2 100,000)</a:t>
            </a:r>
          </a:p>
          <a:p>
            <a:pPr marL="0" lvl="0" indent="0">
              <a:buNone/>
            </a:pPr>
            <a:endParaRPr dirty="0"/>
          </a:p>
          <a:p>
            <a:pPr lvl="0"/>
            <a:r>
              <a:rPr dirty="0"/>
              <a:t>Women: 392.9% increase (1.4 to 6.9 per 100,000)</a:t>
            </a:r>
          </a:p>
          <a:p>
            <a:pPr marL="0" lvl="0" indent="0">
              <a:buNone/>
            </a:pPr>
            <a:endParaRPr dirty="0"/>
          </a:p>
          <a:p>
            <a:pPr marL="0" lvl="0" indent="0">
              <a:buNone/>
            </a:pPr>
            <a:r>
              <a:rPr dirty="0"/>
              <a:t>This report includes data from years that coincide with the COVID-19 pandemic, which introduced uncertainty and difficulty in interpreting STI surveillance data. See Impact of COVID-19 on STIs (https://www.cdc.gov/sti-statistics/about/impact-of-covid-19.html) for more information.</a:t>
            </a:r>
          </a:p>
          <a:p>
            <a:pPr marL="0" lvl="0" indent="0">
              <a:buNone/>
            </a:pPr>
            <a:endParaRPr dirty="0"/>
          </a:p>
          <a:p>
            <a:pPr marL="0" lvl="0" indent="0">
              <a:buNone/>
            </a:pPr>
            <a:r>
              <a:rPr dirty="0"/>
              <a:t>See the final slide of this slide deck for more information about the 2024 provisional data displayed in this report. Please see the Technical Notes from the 2023 STI Surveillance Report (</a:t>
            </a:r>
            <a:r>
              <a:rPr lang="en-US" dirty="0"/>
              <a:t>https://www.cdc.gov/sti-statistics/media/pdfs/2025/09/2023_STI_Surveillance_Report_FINAL_508.pdf</a:t>
            </a:r>
            <a:r>
              <a:rPr dirty="0"/>
              <a:t>) for additional information on STI case reporting formats and practices.</a:t>
            </a:r>
          </a:p>
          <a:p>
            <a:pPr marL="0" lvl="0" indent="0">
              <a:buNone/>
            </a:pPr>
            <a:endParaRPr dirty="0"/>
          </a:p>
          <a:p>
            <a:pPr marL="0" lvl="0" indent="0">
              <a:buNone/>
            </a:pPr>
            <a:r>
              <a:rPr dirty="0"/>
              <a:t>Data for all figures are available at </a:t>
            </a:r>
            <a:r>
              <a:rPr lang="en-US" dirty="0"/>
              <a:t>https://www.cdc.gov/sti-statistics/media/files/2025/09/STI-Surveillance-Report-2024-Provisional_data-files.zip</a:t>
            </a:r>
            <a:r>
              <a:rPr dirty="0"/>
              <a:t>. The file “PS Syphilis - Rates by Sex (US 2015-2024).xlsx” contains the data for the figure presented on this slide.</a:t>
            </a:r>
          </a:p>
        </p:txBody>
      </p:sp>
      <p:sp>
        <p:nvSpPr>
          <p:cNvPr id="4" name="Slide Number Placeholder 3"/>
          <p:cNvSpPr>
            <a:spLocks noGrp="1"/>
          </p:cNvSpPr>
          <p:nvPr>
            <p:ph type="sldNum" sz="quarter" idx="10"/>
          </p:nvPr>
        </p:nvSpPr>
        <p:spPr/>
        <p:txBody>
          <a:bodyPr/>
          <a:lstStyle/>
          <a:p>
            <a:fld id="{A29AFBC5-7751-4D71-8004-00EA0C069DAB}" type="slidenum">
              <a:rPr lang="en-US"/>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dirty="0"/>
              <a:t>Of the 41,496 cases of primary and secondary (P&amp;S) syphilis reported in the United States in 2024, 41,434 (99.9%) had a reported sex.</a:t>
            </a:r>
          </a:p>
          <a:p>
            <a:pPr marL="0" lvl="0" indent="0">
              <a:buNone/>
            </a:pPr>
            <a:endParaRPr dirty="0"/>
          </a:p>
          <a:p>
            <a:pPr marL="0" lvl="0" indent="0">
              <a:buNone/>
            </a:pPr>
            <a:r>
              <a:rPr dirty="0"/>
              <a:t>Comparing P&amp;S syphilis case counts:</a:t>
            </a:r>
          </a:p>
          <a:p>
            <a:pPr marL="0" lvl="0" indent="0">
              <a:buNone/>
            </a:pPr>
            <a:endParaRPr dirty="0"/>
          </a:p>
          <a:p>
            <a:pPr lvl="0"/>
            <a:r>
              <a:rPr dirty="0"/>
              <a:t>2023 to 2024 21.8% decrease (52,951 to 41,434)</a:t>
            </a:r>
          </a:p>
          <a:p>
            <a:pPr marL="0" lvl="0" indent="0">
              <a:buNone/>
            </a:pPr>
            <a:endParaRPr dirty="0"/>
          </a:p>
          <a:p>
            <a:pPr marL="0" lvl="0" indent="0">
              <a:buNone/>
            </a:pPr>
            <a:r>
              <a:rPr dirty="0"/>
              <a:t>Percentage of 2024 P&amp;S syphilis by sex and sex of sex partners:</a:t>
            </a:r>
          </a:p>
          <a:p>
            <a:pPr marL="0" lvl="0" indent="0">
              <a:buNone/>
            </a:pPr>
            <a:endParaRPr dirty="0"/>
          </a:p>
          <a:p>
            <a:pPr lvl="0"/>
            <a:r>
              <a:rPr dirty="0"/>
              <a:t>31.0% - Men who have sex with men (MSM)</a:t>
            </a:r>
          </a:p>
          <a:p>
            <a:pPr marL="0" lvl="0" indent="0">
              <a:buNone/>
            </a:pPr>
            <a:endParaRPr dirty="0"/>
          </a:p>
          <a:p>
            <a:pPr lvl="0"/>
            <a:r>
              <a:rPr dirty="0"/>
              <a:t>28.6% - Women (all partners)</a:t>
            </a:r>
          </a:p>
          <a:p>
            <a:pPr marL="0" lvl="0" indent="0">
              <a:buNone/>
            </a:pPr>
            <a:endParaRPr dirty="0"/>
          </a:p>
          <a:p>
            <a:pPr lvl="0"/>
            <a:r>
              <a:rPr dirty="0"/>
              <a:t>23.1% - Men who have sex with women only (MSW)</a:t>
            </a:r>
          </a:p>
          <a:p>
            <a:pPr marL="0" lvl="0" indent="0">
              <a:buNone/>
            </a:pPr>
            <a:endParaRPr dirty="0"/>
          </a:p>
          <a:p>
            <a:pPr lvl="0"/>
            <a:r>
              <a:rPr dirty="0"/>
              <a:t>17.3% - Men with unknown sex of sex partners (MSU)</a:t>
            </a:r>
          </a:p>
          <a:p>
            <a:pPr marL="0" lvl="0" indent="0">
              <a:buNone/>
            </a:pPr>
            <a:endParaRPr dirty="0"/>
          </a:p>
          <a:p>
            <a:pPr marL="0" lvl="0" indent="0">
              <a:buNone/>
            </a:pPr>
            <a:r>
              <a:rPr b="1" dirty="0"/>
              <a:t>Comparing P&amp;S syphilis case counts:</a:t>
            </a:r>
          </a:p>
          <a:p>
            <a:pPr marL="0" lvl="0" indent="0">
              <a:buNone/>
            </a:pPr>
            <a:endParaRPr b="1" dirty="0"/>
          </a:p>
          <a:p>
            <a:pPr marL="0" lvl="0" indent="0">
              <a:buNone/>
            </a:pPr>
            <a:r>
              <a:rPr dirty="0"/>
              <a:t>1 year (2023 to 2024):</a:t>
            </a:r>
          </a:p>
          <a:p>
            <a:pPr marL="0" lvl="0" indent="0">
              <a:buNone/>
            </a:pPr>
            <a:endParaRPr dirty="0"/>
          </a:p>
          <a:p>
            <a:pPr lvl="0"/>
            <a:r>
              <a:rPr dirty="0"/>
              <a:t>MSM: 25.8% decrease (17,331 to 12,855)</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Women: 13.8% decrease (13,763 to 11,859)</a:t>
            </a:r>
          </a:p>
          <a:p>
            <a:pPr lvl="0"/>
            <a:endParaRPr lang="en-US" dirty="0"/>
          </a:p>
          <a:p>
            <a:pPr lvl="0"/>
            <a:r>
              <a:rPr dirty="0"/>
              <a:t>MSW: 25.5% decrease (12,829 to 9,559)</a:t>
            </a:r>
          </a:p>
          <a:p>
            <a:pPr marL="0" lvl="0" indent="0">
              <a:buNone/>
            </a:pPr>
            <a:endParaRPr dirty="0"/>
          </a:p>
          <a:p>
            <a:pPr lvl="0"/>
            <a:r>
              <a:rPr dirty="0"/>
              <a:t>MSU: 20.7% decrease (9,028 to 7,161)</a:t>
            </a:r>
          </a:p>
          <a:p>
            <a:pPr marL="0" lvl="0" indent="0">
              <a:buNone/>
            </a:pPr>
            <a:endParaRPr dirty="0"/>
          </a:p>
          <a:p>
            <a:pPr marL="0" lvl="0" indent="0">
              <a:buNone/>
            </a:pPr>
            <a:endParaRPr dirty="0"/>
          </a:p>
          <a:p>
            <a:pPr marL="0" lvl="0" indent="0">
              <a:buNone/>
            </a:pPr>
            <a:r>
              <a:rPr dirty="0"/>
              <a:t>5 years (2020 to 2024):</a:t>
            </a:r>
          </a:p>
          <a:p>
            <a:pPr marL="0" lvl="0" indent="0">
              <a:buNone/>
            </a:pPr>
            <a:endParaRPr dirty="0"/>
          </a:p>
          <a:p>
            <a:pPr lvl="0"/>
            <a:r>
              <a:rPr dirty="0"/>
              <a:t>MSM: 28.5% decrease (17,968 to 12,855)</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Women: 50.1% increase (7,901 to 11,859)</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MSW: 22.5% increase (7,801 to 9,559)</a:t>
            </a:r>
          </a:p>
          <a:p>
            <a:pPr marL="0" lvl="0" indent="0">
              <a:buNone/>
            </a:pPr>
            <a:endParaRPr dirty="0"/>
          </a:p>
          <a:p>
            <a:pPr lvl="0"/>
            <a:r>
              <a:rPr dirty="0"/>
              <a:t>MSU: 9.1% decrease (7,877 to 7,161)</a:t>
            </a:r>
          </a:p>
          <a:p>
            <a:pPr marL="0" lvl="0" indent="0">
              <a:buNone/>
            </a:pPr>
            <a:endParaRPr dirty="0"/>
          </a:p>
          <a:p>
            <a:pPr marL="0" lvl="0" indent="0">
              <a:buNone/>
            </a:pPr>
            <a:endParaRPr dirty="0"/>
          </a:p>
          <a:p>
            <a:pPr marL="0" lvl="0" indent="0">
              <a:buNone/>
            </a:pPr>
            <a:r>
              <a:rPr dirty="0"/>
              <a:t>10 years (2015 to 2024):</a:t>
            </a:r>
          </a:p>
          <a:p>
            <a:pPr marL="0" lvl="0" indent="0">
              <a:buNone/>
            </a:pPr>
            <a:endParaRPr dirty="0"/>
          </a:p>
          <a:p>
            <a:pPr lvl="0"/>
            <a:r>
              <a:rPr dirty="0"/>
              <a:t>MSM: 9.7% decrease (14,229 to 12,855)</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Women: 416.1% increase (2,298 to 11,859)</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MSW: 200.8% increase (3,178 to 9,559)</a:t>
            </a:r>
          </a:p>
          <a:p>
            <a:pPr marL="0" lvl="0" indent="0">
              <a:buNone/>
            </a:pPr>
            <a:endParaRPr dirty="0"/>
          </a:p>
          <a:p>
            <a:pPr lvl="0"/>
            <a:r>
              <a:rPr dirty="0"/>
              <a:t>MSU: 73.0% increase (4,140 to 7,161)</a:t>
            </a:r>
          </a:p>
          <a:p>
            <a:pPr marL="0" lvl="0" indent="0">
              <a:buNone/>
            </a:pPr>
            <a:endParaRPr dirty="0"/>
          </a:p>
          <a:p>
            <a:pPr marL="0" lvl="0" indent="0">
              <a:buNone/>
            </a:pPr>
            <a:endParaRPr dirty="0"/>
          </a:p>
          <a:p>
            <a:pPr marL="0" lvl="0" indent="0">
              <a:buNone/>
            </a:pPr>
            <a:r>
              <a:rPr dirty="0"/>
              <a:t>This report includes data from years that coincide with the COVID-19 pandemic, which introduced uncertainty and difficulty in interpreting STI surveillance data. See Impact of COVID-19 on STIs (https://www.cdc.gov/sti-statistics/about/impact-of-covid-19.html) for more information.</a:t>
            </a:r>
          </a:p>
          <a:p>
            <a:pPr marL="0" lvl="0" indent="0">
              <a:buNone/>
            </a:pPr>
            <a:endParaRPr dirty="0"/>
          </a:p>
          <a:p>
            <a:pPr marL="0" lvl="0" indent="0">
              <a:buNone/>
            </a:pPr>
            <a:r>
              <a:rPr dirty="0"/>
              <a:t>See the final slide of this slide deck for more information about the 2024 provisional data displayed in this report. Please see the Technical Notes from the 2023 STI Surveillance Report (</a:t>
            </a:r>
            <a:r>
              <a:rPr lang="en-US" dirty="0"/>
              <a:t>https://www.cdc.gov/sti-statistics/media/pdfs/2025/09/2023_STI_Surveillance_Report_FINAL_508.pdf</a:t>
            </a:r>
            <a:r>
              <a:rPr dirty="0"/>
              <a:t>) for additional information on STI case reporting formats and practices.</a:t>
            </a:r>
          </a:p>
          <a:p>
            <a:pPr marL="0" lvl="0" indent="0">
              <a:buNone/>
            </a:pPr>
            <a:endParaRPr dirty="0"/>
          </a:p>
          <a:p>
            <a:pPr marL="0" lvl="0" indent="0">
              <a:buNone/>
            </a:pPr>
            <a:r>
              <a:rPr dirty="0"/>
              <a:t>Data for all figures are available at </a:t>
            </a:r>
            <a:r>
              <a:rPr lang="en-US" dirty="0"/>
              <a:t>https://www.cdc.gov/sti-statistics/media/files/2025/09/STI-Surveillance-Report-2024-Provisional_data-files.zip</a:t>
            </a:r>
            <a:r>
              <a:rPr dirty="0"/>
              <a:t>. The file “PS Syphilis - Cases by Sex and Sex of Sex Partners (US 2015-2024).xlsx” contains the data for the figure presented on this slide.</a:t>
            </a:r>
          </a:p>
        </p:txBody>
      </p:sp>
      <p:sp>
        <p:nvSpPr>
          <p:cNvPr id="4" name="Slide Number Placeholder 3"/>
          <p:cNvSpPr>
            <a:spLocks noGrp="1"/>
          </p:cNvSpPr>
          <p:nvPr>
            <p:ph type="sldNum" sz="quarter" idx="10"/>
          </p:nvPr>
        </p:nvSpPr>
        <p:spPr/>
        <p:txBody>
          <a:bodyPr/>
          <a:lstStyle/>
          <a:p>
            <a:fld id="{A29AFBC5-7751-4D71-8004-00EA0C069DAB}" type="slidenum">
              <a:rPr lang="en-US"/>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b="1" dirty="0"/>
              <a:t>Congenital syphilis (CS)</a:t>
            </a:r>
          </a:p>
          <a:p>
            <a:pPr marL="0" lvl="0" indent="0">
              <a:buNone/>
            </a:pPr>
            <a:endParaRPr b="1" dirty="0"/>
          </a:p>
          <a:p>
            <a:pPr marL="0" lvl="0" indent="0">
              <a:buNone/>
            </a:pPr>
            <a:r>
              <a:rPr dirty="0"/>
              <a:t>In 2024, 3,941 cases of congenital syphilis (CS) were reported in the United States (rate of 109.6 cases per 100,000 live births).</a:t>
            </a:r>
          </a:p>
          <a:p>
            <a:pPr marL="0" lvl="0" indent="0">
              <a:buNone/>
            </a:pPr>
            <a:endParaRPr dirty="0"/>
          </a:p>
          <a:p>
            <a:pPr marL="0" lvl="0" indent="0">
              <a:buNone/>
            </a:pPr>
            <a:r>
              <a:rPr dirty="0"/>
              <a:t>Comparing CS case counts:</a:t>
            </a:r>
          </a:p>
          <a:p>
            <a:pPr marL="0" lvl="0" indent="0">
              <a:buNone/>
            </a:pPr>
            <a:endParaRPr dirty="0"/>
          </a:p>
          <a:p>
            <a:pPr lvl="0"/>
            <a:r>
              <a:rPr dirty="0"/>
              <a:t>1 year (2023 to 2024) - CS cases increased 1.6% (3,878 to 3,941)</a:t>
            </a:r>
          </a:p>
          <a:p>
            <a:pPr marL="0" lvl="0" indent="0">
              <a:buNone/>
            </a:pPr>
            <a:endParaRPr dirty="0"/>
          </a:p>
          <a:p>
            <a:pPr lvl="0"/>
            <a:r>
              <a:rPr dirty="0"/>
              <a:t>5 years (2020 to 2024) - CS cases increased 81.8% (2,168 to 3,941)</a:t>
            </a:r>
          </a:p>
          <a:p>
            <a:pPr marL="0" lvl="0" indent="0">
              <a:buNone/>
            </a:pPr>
            <a:endParaRPr dirty="0"/>
          </a:p>
          <a:p>
            <a:pPr lvl="0"/>
            <a:r>
              <a:rPr dirty="0"/>
              <a:t>10 years (2015 to 2024) - CS cases increased 696.2% (495 to 3,941)</a:t>
            </a:r>
          </a:p>
          <a:p>
            <a:pPr marL="0" lvl="0" indent="0">
              <a:buNone/>
            </a:pPr>
            <a:endParaRPr dirty="0"/>
          </a:p>
          <a:p>
            <a:pPr marL="0" lvl="0" indent="0">
              <a:buNone/>
            </a:pPr>
            <a:r>
              <a:rPr b="1" dirty="0"/>
              <a:t>Among women aged 15 to 44 years:</a:t>
            </a:r>
          </a:p>
          <a:p>
            <a:pPr marL="0" lvl="0" indent="0">
              <a:buNone/>
            </a:pPr>
            <a:endParaRPr b="1" dirty="0"/>
          </a:p>
          <a:p>
            <a:pPr lvl="0"/>
            <a:r>
              <a:rPr dirty="0"/>
              <a:t>In 2024, 54,447 cases of syphilis (all stages) (rate of 80.8 per 100,000)</a:t>
            </a:r>
          </a:p>
          <a:p>
            <a:pPr marL="0" lvl="0" indent="0">
              <a:buNone/>
            </a:pPr>
            <a:endParaRPr dirty="0"/>
          </a:p>
          <a:p>
            <a:pPr lvl="0"/>
            <a:r>
              <a:rPr dirty="0"/>
              <a:t>In 2024, 9,921 cases of primary and secondary (P&amp;S) syphilis (rate of 14.7 per 100,000)</a:t>
            </a:r>
          </a:p>
          <a:p>
            <a:pPr marL="0" lvl="0" indent="0">
              <a:buNone/>
            </a:pPr>
            <a:endParaRPr dirty="0"/>
          </a:p>
          <a:p>
            <a:pPr lvl="0"/>
            <a:r>
              <a:rPr dirty="0"/>
              <a:t>Comparing rates of syphilis (all stages):</a:t>
            </a:r>
          </a:p>
          <a:p>
            <a:pPr marL="0" lvl="0" indent="0">
              <a:buNone/>
            </a:pPr>
            <a:endParaRPr dirty="0"/>
          </a:p>
          <a:p>
            <a:pPr lvl="1"/>
            <a:r>
              <a:rPr dirty="0"/>
              <a:t>1 year (2023 to 2024) - rates decreased 3.0% (83.3 to 80.8 per 100,000)</a:t>
            </a:r>
          </a:p>
          <a:p>
            <a:pPr marL="0" lvl="0" indent="0">
              <a:buNone/>
            </a:pPr>
            <a:endParaRPr dirty="0"/>
          </a:p>
          <a:p>
            <a:pPr lvl="1"/>
            <a:r>
              <a:rPr dirty="0"/>
              <a:t>5 years (2020 to 2024) - rates increased 100.0% (40.4 to 80.8 per 100,000)</a:t>
            </a:r>
          </a:p>
          <a:p>
            <a:pPr marL="0" lvl="0" indent="0">
              <a:buNone/>
            </a:pPr>
            <a:endParaRPr dirty="0"/>
          </a:p>
          <a:p>
            <a:pPr lvl="1"/>
            <a:r>
              <a:rPr dirty="0"/>
              <a:t>10 years (2015 to 2024) - rates increased 405.0% (16.0 to 80.8 per 100,000)</a:t>
            </a:r>
          </a:p>
          <a:p>
            <a:pPr marL="0" lvl="0" indent="0">
              <a:buNone/>
            </a:pPr>
            <a:endParaRPr dirty="0"/>
          </a:p>
          <a:p>
            <a:pPr lvl="0"/>
            <a:r>
              <a:rPr dirty="0"/>
              <a:t>Comparing rates of P&amp;S syphilis:</a:t>
            </a:r>
          </a:p>
          <a:p>
            <a:pPr marL="0" lvl="0" indent="0">
              <a:buNone/>
            </a:pPr>
            <a:endParaRPr dirty="0"/>
          </a:p>
          <a:p>
            <a:pPr lvl="1"/>
            <a:r>
              <a:rPr dirty="0"/>
              <a:t>1 year (2023 to 2024) - rates decreased 16.9% (17.7 to 14.7 per 100,000)</a:t>
            </a:r>
          </a:p>
          <a:p>
            <a:pPr marL="0" lvl="0" indent="0">
              <a:buNone/>
            </a:pPr>
            <a:endParaRPr dirty="0"/>
          </a:p>
          <a:p>
            <a:pPr lvl="1"/>
            <a:r>
              <a:rPr dirty="0"/>
              <a:t>5 years (2020 to 2024) - rates increased 37.4% (10.7 to 14.7 per 100,000)</a:t>
            </a:r>
          </a:p>
          <a:p>
            <a:pPr marL="0" lvl="0" indent="0">
              <a:buNone/>
            </a:pPr>
            <a:endParaRPr dirty="0"/>
          </a:p>
          <a:p>
            <a:pPr lvl="1"/>
            <a:r>
              <a:rPr dirty="0"/>
              <a:t>10 years (2015 to 2024) - rates increased 359.4% (3.2 to 14.7 per 100,000)</a:t>
            </a:r>
          </a:p>
          <a:p>
            <a:pPr marL="0" lvl="0" indent="0">
              <a:buNone/>
            </a:pPr>
            <a:endParaRPr dirty="0"/>
          </a:p>
          <a:p>
            <a:pPr marL="0" lvl="0" indent="0">
              <a:buNone/>
            </a:pPr>
            <a:r>
              <a:rPr dirty="0"/>
              <a:t>This report includes data from years that coincide with the COVID-19 pandemic, which introduced uncertainty and difficulty in interpreting STI surveillance data. See Impact of COVID-19 on STIs (https://www.cdc.gov/sti-statistics/about/impact-of-covid-19.html) for more information.</a:t>
            </a:r>
          </a:p>
          <a:p>
            <a:pPr marL="0" lvl="0" indent="0">
              <a:buNone/>
            </a:pPr>
            <a:endParaRPr dirty="0"/>
          </a:p>
          <a:p>
            <a:pPr marL="0" lvl="0" indent="0">
              <a:buNone/>
            </a:pPr>
            <a:r>
              <a:rPr dirty="0"/>
              <a:t>See the final slide of this slide deck for more information about the 2024 provisional data displayed in this report. Please see the Technical Notes from the 2023 STI Surveillance Report (</a:t>
            </a:r>
            <a:r>
              <a:rPr lang="en-US" dirty="0"/>
              <a:t>https://www.cdc.gov/sti-statistics/media/pdfs/2025/09/2023_STI_Surveillance_Report_FINAL_508.pdf</a:t>
            </a:r>
            <a:r>
              <a:rPr dirty="0"/>
              <a:t>) for additional information on STI case reporting formats and practices.</a:t>
            </a:r>
          </a:p>
          <a:p>
            <a:pPr marL="0" lvl="0" indent="0">
              <a:buNone/>
            </a:pPr>
            <a:endParaRPr dirty="0"/>
          </a:p>
          <a:p>
            <a:pPr marL="0" lvl="0" indent="0">
              <a:buNone/>
            </a:pPr>
            <a:r>
              <a:rPr dirty="0"/>
              <a:t>Data for all figures are available at </a:t>
            </a:r>
            <a:r>
              <a:rPr lang="en-US" dirty="0"/>
              <a:t>https://www.cdc.gov/sti-statistics/media/files/2025/09/STI-Surveillance-Report-2024-Provisional_data-files.zip</a:t>
            </a:r>
            <a:r>
              <a:rPr dirty="0"/>
              <a:t>. The file “CS - Cases by Year of Birth and Syphilis Rates Women 15-44 (US 2015-2024).xlsx” contains the data for the figure presented on this slide.</a:t>
            </a:r>
          </a:p>
        </p:txBody>
      </p:sp>
      <p:sp>
        <p:nvSpPr>
          <p:cNvPr id="4" name="Slide Number Placeholder 3"/>
          <p:cNvSpPr>
            <a:spLocks noGrp="1"/>
          </p:cNvSpPr>
          <p:nvPr>
            <p:ph type="sldNum" sz="quarter" idx="10"/>
          </p:nvPr>
        </p:nvSpPr>
        <p:spPr/>
        <p:txBody>
          <a:bodyPr/>
          <a:lstStyle/>
          <a:p>
            <a:fld id="{A29AFBC5-7751-4D71-8004-00EA0C069DAB}" type="slidenum">
              <a:rPr lang="en-US"/>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dirty="0"/>
              <a:t>In 2024, the total rate of reported gonorrhea in the United States was 159.8 per 100,000 population.</a:t>
            </a:r>
          </a:p>
          <a:p>
            <a:pPr marL="0" lvl="0" indent="0">
              <a:buNone/>
            </a:pPr>
            <a:endParaRPr dirty="0"/>
          </a:p>
          <a:p>
            <a:pPr marL="0" lvl="0" indent="0">
              <a:buNone/>
            </a:pPr>
            <a:r>
              <a:rPr b="1" dirty="0"/>
              <a:t>Comparing rates of gonorrhea:</a:t>
            </a:r>
          </a:p>
          <a:p>
            <a:pPr marL="0" lvl="0" indent="0">
              <a:buNone/>
            </a:pPr>
            <a:endParaRPr b="1" dirty="0"/>
          </a:p>
          <a:p>
            <a:pPr marL="0" lvl="0" indent="0">
              <a:buNone/>
            </a:pPr>
            <a:r>
              <a:rPr dirty="0"/>
              <a:t>1 year (2023 to 2024):</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Men: 11.1% decrease (228.3 to 203.0 per 100,000)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Total: 11.0% decrease (179.5 to 159.8 per 100,000)</a:t>
            </a:r>
          </a:p>
          <a:p>
            <a:pPr marL="0" lvl="0" indent="0">
              <a:buNone/>
            </a:pPr>
            <a:endParaRPr dirty="0"/>
          </a:p>
          <a:p>
            <a:pPr lvl="0"/>
            <a:r>
              <a:rPr dirty="0"/>
              <a:t>Women: 11.4% decrease (130.7 to 115.8 per 100,000)</a:t>
            </a:r>
          </a:p>
          <a:p>
            <a:pPr marL="0" lvl="0" indent="0">
              <a:buNone/>
            </a:pPr>
            <a:endParaRPr dirty="0"/>
          </a:p>
          <a:p>
            <a:pPr marL="0" lvl="0" indent="0">
              <a:buNone/>
            </a:pPr>
            <a:endParaRPr dirty="0"/>
          </a:p>
          <a:p>
            <a:pPr marL="0" lvl="0" indent="0">
              <a:buNone/>
            </a:pPr>
            <a:r>
              <a:rPr dirty="0"/>
              <a:t>5 years (2020 to 2024):</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Men: 13.5% decrease (234.8 to 203.0 per 100,000)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Total: 21.9% decrease (204.5 to 159.8 per 100,000)</a:t>
            </a:r>
          </a:p>
          <a:p>
            <a:pPr marL="0" lvl="0" indent="0">
              <a:buNone/>
            </a:pPr>
            <a:endParaRPr dirty="0"/>
          </a:p>
          <a:p>
            <a:pPr lvl="0"/>
            <a:r>
              <a:rPr dirty="0"/>
              <a:t>Women: 33.4% decrease (173.8 to 115.8 per 100,000)</a:t>
            </a:r>
          </a:p>
          <a:p>
            <a:pPr marL="0" lvl="0" indent="0">
              <a:buNone/>
            </a:pPr>
            <a:endParaRPr dirty="0"/>
          </a:p>
          <a:p>
            <a:pPr marL="0" lvl="0" indent="0">
              <a:buNone/>
            </a:pPr>
            <a:endParaRPr dirty="0"/>
          </a:p>
          <a:p>
            <a:pPr marL="0" lvl="0" indent="0">
              <a:buNone/>
            </a:pPr>
            <a:r>
              <a:rPr dirty="0"/>
              <a:t>10 years (2015 to 2024):</a:t>
            </a:r>
          </a:p>
          <a:p>
            <a:pPr marL="0" lvl="0" indent="0">
              <a:buNone/>
            </a:pPr>
            <a:endParaRPr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Men: 45.3% increase (139.7 to 203.0 per 100,000)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lvl="0"/>
            <a:r>
              <a:rPr dirty="0"/>
              <a:t>Total: 29.9% increase (123.0 to 159.8 100,000)</a:t>
            </a:r>
          </a:p>
          <a:p>
            <a:pPr marL="0" lvl="0" indent="0">
              <a:buNone/>
            </a:pPr>
            <a:endParaRPr dirty="0"/>
          </a:p>
          <a:p>
            <a:pPr lvl="0"/>
            <a:r>
              <a:rPr dirty="0"/>
              <a:t>Women: 8.9% increase (106.3 to 115.8 per 100,000)</a:t>
            </a:r>
          </a:p>
          <a:p>
            <a:pPr marL="0" lvl="0" indent="0">
              <a:buNone/>
            </a:pPr>
            <a:endParaRPr dirty="0"/>
          </a:p>
          <a:p>
            <a:pPr marL="0" lvl="0" indent="0">
              <a:buNone/>
            </a:pPr>
            <a:endParaRPr dirty="0"/>
          </a:p>
          <a:p>
            <a:pPr marL="0" lvl="0" indent="0">
              <a:buNone/>
            </a:pPr>
            <a:r>
              <a:rPr dirty="0"/>
              <a:t>This report includes data from years that coincide with the COVID-19 pandemic, which introduced uncertainty and difficulty in interpreting STI surveillance data. See Impact of COVID-19 on STIs (https://www.cdc.gov/sti-statistics/about/impact-of-covid-19.html) for more information.</a:t>
            </a:r>
          </a:p>
          <a:p>
            <a:pPr marL="0" lvl="0" indent="0">
              <a:buNone/>
            </a:pPr>
            <a:endParaRPr dirty="0"/>
          </a:p>
          <a:p>
            <a:pPr marL="0" lvl="0" indent="0">
              <a:buNone/>
            </a:pPr>
            <a:r>
              <a:rPr dirty="0"/>
              <a:t>See the final slide of this slide deck for more information about the 2024 provisional data displayed in this report. Please see the Technical Notes from the 2023 STI Surveillance Report (</a:t>
            </a:r>
            <a:r>
              <a:rPr lang="en-US" dirty="0"/>
              <a:t>https://www.cdc.gov/sti-statistics/media/pdfs/2025/09/2023_STI_Surveillance_Report_FINAL_508.pdf</a:t>
            </a:r>
            <a:r>
              <a:rPr dirty="0"/>
              <a:t>) for additional information on STI case reporting formats and practices.</a:t>
            </a:r>
          </a:p>
          <a:p>
            <a:pPr marL="0" lvl="0" indent="0">
              <a:buNone/>
            </a:pPr>
            <a:endParaRPr dirty="0"/>
          </a:p>
          <a:p>
            <a:pPr marL="0" lvl="0" indent="0">
              <a:buNone/>
            </a:pPr>
            <a:r>
              <a:rPr dirty="0"/>
              <a:t>Data for all figures are available at </a:t>
            </a:r>
            <a:r>
              <a:rPr lang="en-US" dirty="0"/>
              <a:t>https://www.cdc.gov/sti-statistics/media/files/2025/09/STI-Surveillance-Report-2024-Provisional_data-files.zip</a:t>
            </a:r>
            <a:r>
              <a:rPr dirty="0"/>
              <a:t>. The file “GC - Rates by Sex (US 2015-2024).xlsx” contains the data for the figure presented on this slide.</a:t>
            </a:r>
          </a:p>
        </p:txBody>
      </p:sp>
      <p:sp>
        <p:nvSpPr>
          <p:cNvPr id="4" name="Slide Number Placeholder 3"/>
          <p:cNvSpPr>
            <a:spLocks noGrp="1"/>
          </p:cNvSpPr>
          <p:nvPr>
            <p:ph type="sldNum" sz="quarter" idx="10"/>
          </p:nvPr>
        </p:nvSpPr>
        <p:spPr/>
        <p:txBody>
          <a:bodyPr/>
          <a:lstStyle/>
          <a:p>
            <a:fld id="{A29AFBC5-7751-4D71-8004-00EA0C069DAB}" type="slidenum">
              <a:rPr lang="en-US"/>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168EE17-0EF6-3787-3216-D751F7CC5980}"/>
              </a:ext>
              <a:ext uri="{C183D7F6-B498-43B3-948B-1728B52AA6E4}">
                <adec:decorative xmlns:adec="http://schemas.microsoft.com/office/drawing/2017/decorative" val="1"/>
              </a:ext>
            </a:extLst>
          </p:cNvPr>
          <p:cNvGrpSpPr/>
          <p:nvPr userDrawn="1"/>
        </p:nvGrpSpPr>
        <p:grpSpPr>
          <a:xfrm>
            <a:off x="0" y="0"/>
            <a:ext cx="9144000" cy="869146"/>
            <a:chOff x="0" y="1079970"/>
            <a:chExt cx="7112000" cy="224439"/>
          </a:xfrm>
        </p:grpSpPr>
        <p:sp>
          <p:nvSpPr>
            <p:cNvPr id="11" name="Rectangle 10">
              <a:extLst>
                <a:ext uri="{FF2B5EF4-FFF2-40B4-BE49-F238E27FC236}">
                  <a16:creationId xmlns:a16="http://schemas.microsoft.com/office/drawing/2014/main" id="{2D6F8400-EDF6-A32B-5198-2E2DD9A9B0CA}"/>
                </a:ext>
              </a:extLst>
            </p:cNvPr>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12" name="Group 11">
              <a:extLst>
                <a:ext uri="{FF2B5EF4-FFF2-40B4-BE49-F238E27FC236}">
                  <a16:creationId xmlns:a16="http://schemas.microsoft.com/office/drawing/2014/main" id="{8EFCA87F-37B2-5CB6-49C1-E48EE03C80A4}"/>
                </a:ext>
              </a:extLst>
            </p:cNvPr>
            <p:cNvGrpSpPr/>
            <p:nvPr userDrawn="1"/>
          </p:nvGrpSpPr>
          <p:grpSpPr>
            <a:xfrm>
              <a:off x="430" y="1080101"/>
              <a:ext cx="5345267" cy="224308"/>
              <a:chOff x="1771" y="389"/>
              <a:chExt cx="18815689" cy="664930"/>
            </a:xfrm>
          </p:grpSpPr>
          <p:sp>
            <p:nvSpPr>
              <p:cNvPr id="13" name="Parallelogram 9">
                <a:extLst>
                  <a:ext uri="{FF2B5EF4-FFF2-40B4-BE49-F238E27FC236}">
                    <a16:creationId xmlns:a16="http://schemas.microsoft.com/office/drawing/2014/main" id="{3147F469-BD00-2617-EA07-75CAB5352E99}"/>
                  </a:ext>
                </a:extLst>
              </p:cNvPr>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4" name="Parallelogram 13">
                <a:extLst>
                  <a:ext uri="{FF2B5EF4-FFF2-40B4-BE49-F238E27FC236}">
                    <a16:creationId xmlns:a16="http://schemas.microsoft.com/office/drawing/2014/main" id="{D91C7B06-09AC-50F2-871B-3CA046B57A9D}"/>
                  </a:ext>
                </a:extLst>
              </p:cNvPr>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5" name="Parallelogram 14">
                <a:extLst>
                  <a:ext uri="{FF2B5EF4-FFF2-40B4-BE49-F238E27FC236}">
                    <a16:creationId xmlns:a16="http://schemas.microsoft.com/office/drawing/2014/main" id="{C4066D11-AB93-59F4-261E-45DB20DECD73}"/>
                  </a:ext>
                </a:extLst>
              </p:cNvPr>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6" name="Parallelogram 15">
                <a:extLst>
                  <a:ext uri="{FF2B5EF4-FFF2-40B4-BE49-F238E27FC236}">
                    <a16:creationId xmlns:a16="http://schemas.microsoft.com/office/drawing/2014/main" id="{99BCBC7C-45DA-DF7A-24B7-D8A1B38E7B62}"/>
                  </a:ext>
                </a:extLst>
              </p:cNvPr>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7" name="Parallelogram 16">
                <a:extLst>
                  <a:ext uri="{FF2B5EF4-FFF2-40B4-BE49-F238E27FC236}">
                    <a16:creationId xmlns:a16="http://schemas.microsoft.com/office/drawing/2014/main" id="{5A487D1F-841B-3C37-8C87-71BE6A06D0AE}"/>
                  </a:ext>
                </a:extLst>
              </p:cNvPr>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2" name="Title 1"/>
          <p:cNvSpPr>
            <a:spLocks noGrp="1"/>
          </p:cNvSpPr>
          <p:nvPr>
            <p:ph type="ctrTitle"/>
          </p:nvPr>
        </p:nvSpPr>
        <p:spPr>
          <a:xfrm>
            <a:off x="457200" y="1042416"/>
            <a:ext cx="8412480" cy="886968"/>
          </a:xfrm>
        </p:spPr>
        <p:txBody>
          <a:bodyPr anchor="ctr">
            <a:normAutofit/>
          </a:bodyPr>
          <a:lstStyle>
            <a:lvl1pPr algn="l">
              <a:defRPr sz="2800" b="1">
                <a:solidFill>
                  <a:srgbClr val="0057B7"/>
                </a:solidFill>
                <a:latin typeface="+mn-lt"/>
              </a:defRPr>
            </a:lvl1pPr>
          </a:lstStyle>
          <a:p>
            <a:r>
              <a:rPr lang="en-US" dirty="0"/>
              <a:t>Click to edit Master title style</a:t>
            </a:r>
          </a:p>
        </p:txBody>
      </p:sp>
      <p:sp>
        <p:nvSpPr>
          <p:cNvPr id="3" name="Subtitle 2"/>
          <p:cNvSpPr>
            <a:spLocks noGrp="1"/>
          </p:cNvSpPr>
          <p:nvPr>
            <p:ph type="subTitle" idx="1"/>
          </p:nvPr>
        </p:nvSpPr>
        <p:spPr>
          <a:xfrm>
            <a:off x="457200" y="2148840"/>
            <a:ext cx="6400800" cy="347472"/>
          </a:xfrm>
        </p:spPr>
        <p:txBody>
          <a:bodyPr>
            <a:normAutofit/>
          </a:bodyPr>
          <a:lstStyle>
            <a:lvl1pPr marL="0" indent="0" algn="l">
              <a:buNone/>
              <a:defRPr sz="2000" b="1">
                <a:solidFill>
                  <a:srgbClr val="0057B7"/>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a:xfrm>
            <a:off x="457200" y="4767263"/>
            <a:ext cx="2057400" cy="273844"/>
          </a:xfrm>
        </p:spPr>
        <p:txBody>
          <a:bodyPr/>
          <a:lstStyle>
            <a:lvl1pPr>
              <a:defRPr>
                <a:solidFill>
                  <a:srgbClr val="000000"/>
                </a:solidFill>
              </a:defRPr>
            </a:lvl1pPr>
          </a:lstStyle>
          <a:p>
            <a:fld id="{48BDFDD9-E08D-4C81-B20C-0A09A4E04F81}" type="datetimeFigureOut">
              <a:rPr lang="en-US" smtClean="0"/>
              <a:pPr/>
              <a:t>9/17/2025</a:t>
            </a:fld>
            <a:endParaRPr lang="en-US" dirty="0"/>
          </a:p>
        </p:txBody>
      </p:sp>
      <p:sp>
        <p:nvSpPr>
          <p:cNvPr id="5" name="Footer Placeholder 4"/>
          <p:cNvSpPr>
            <a:spLocks noGrp="1"/>
          </p:cNvSpPr>
          <p:nvPr>
            <p:ph type="ftr" sz="quarter" idx="11"/>
          </p:nvPr>
        </p:nvSpPr>
        <p:spPr>
          <a:xfrm>
            <a:off x="3028950" y="4767263"/>
            <a:ext cx="3086100" cy="273844"/>
          </a:xfrm>
        </p:spPr>
        <p:txBody>
          <a:bodyPr/>
          <a:lstStyle>
            <a:lvl1pPr>
              <a:defRPr>
                <a:solidFill>
                  <a:srgbClr val="000000"/>
                </a:solidFill>
              </a:defRPr>
            </a:lvl1pPr>
          </a:lstStyle>
          <a:p>
            <a:endParaRPr lang="en-US" dirty="0"/>
          </a:p>
        </p:txBody>
      </p:sp>
      <p:sp>
        <p:nvSpPr>
          <p:cNvPr id="6" name="Slide Number Placeholder 5"/>
          <p:cNvSpPr>
            <a:spLocks noGrp="1"/>
          </p:cNvSpPr>
          <p:nvPr>
            <p:ph type="sldNum" sz="quarter" idx="12"/>
          </p:nvPr>
        </p:nvSpPr>
        <p:spPr>
          <a:xfrm>
            <a:off x="6812280" y="4767263"/>
            <a:ext cx="2057400" cy="273844"/>
          </a:xfrm>
        </p:spPr>
        <p:txBody>
          <a:bodyPr/>
          <a:lstStyle>
            <a:lvl1pPr>
              <a:defRPr>
                <a:solidFill>
                  <a:srgbClr val="000000"/>
                </a:solidFill>
              </a:defRPr>
            </a:lvl1pPr>
          </a:lstStyle>
          <a:p>
            <a:fld id="{35A20E59-B269-4201-9312-514125AC37CC}" type="slidenum">
              <a:rPr lang="en-US" smtClean="0"/>
              <a:pPr/>
              <a:t>‹#›</a:t>
            </a:fld>
            <a:endParaRPr lang="en-US" dirty="0"/>
          </a:p>
        </p:txBody>
      </p:sp>
      <p:sp>
        <p:nvSpPr>
          <p:cNvPr id="8" name="TextBox 7">
            <a:extLst>
              <a:ext uri="{FF2B5EF4-FFF2-40B4-BE49-F238E27FC236}">
                <a16:creationId xmlns:a16="http://schemas.microsoft.com/office/drawing/2014/main" id="{ECF1532D-311C-41AE-B050-31584709DCAD}"/>
              </a:ext>
            </a:extLst>
          </p:cNvPr>
          <p:cNvSpPr txBox="1"/>
          <p:nvPr userDrawn="1"/>
        </p:nvSpPr>
        <p:spPr>
          <a:xfrm>
            <a:off x="457200" y="90152"/>
            <a:ext cx="6903076" cy="707886"/>
          </a:xfrm>
          <a:prstGeom prst="rect">
            <a:avLst/>
          </a:prstGeom>
          <a:noFill/>
        </p:spPr>
        <p:txBody>
          <a:bodyPr wrap="square" rtlCol="0">
            <a:spAutoFit/>
          </a:bodyPr>
          <a:lstStyle/>
          <a:p>
            <a:r>
              <a:rPr lang="en-US" sz="2000" b="1" dirty="0">
                <a:solidFill>
                  <a:schemeClr val="bg1"/>
                </a:solidFill>
                <a:latin typeface="Calibri" panose="020F0502020204030204" pitchFamily="34" charset="0"/>
              </a:rPr>
              <a:t>National Center for HIV, Viral Hepatitis, STD, and TB Prevention</a:t>
            </a:r>
          </a:p>
          <a:p>
            <a:r>
              <a:rPr lang="en-US" sz="2000" b="1" dirty="0">
                <a:solidFill>
                  <a:schemeClr val="bg1"/>
                </a:solidFill>
                <a:latin typeface="Calibri" panose="020F0502020204030204" pitchFamily="34" charset="0"/>
              </a:rPr>
              <a:t>Division of STD Prevention</a:t>
            </a:r>
          </a:p>
        </p:txBody>
      </p:sp>
      <p:sp>
        <p:nvSpPr>
          <p:cNvPr id="10" name="Text Placeholder 9">
            <a:extLst>
              <a:ext uri="{FF2B5EF4-FFF2-40B4-BE49-F238E27FC236}">
                <a16:creationId xmlns:a16="http://schemas.microsoft.com/office/drawing/2014/main" id="{873CBB10-9A39-42CA-895A-CF75259E1B62}"/>
              </a:ext>
            </a:extLst>
          </p:cNvPr>
          <p:cNvSpPr>
            <a:spLocks noGrp="1"/>
          </p:cNvSpPr>
          <p:nvPr>
            <p:ph type="body" sz="quarter" idx="13"/>
          </p:nvPr>
        </p:nvSpPr>
        <p:spPr>
          <a:xfrm>
            <a:off x="457200" y="2962656"/>
            <a:ext cx="6400800" cy="969264"/>
          </a:xfrm>
        </p:spPr>
        <p:txBody>
          <a:bodyPr/>
          <a:lstStyle>
            <a:lvl1pPr marL="0" indent="0">
              <a:buNone/>
              <a:defRPr sz="1800">
                <a:solidFill>
                  <a:srgbClr val="1D1D1D"/>
                </a:solidFill>
              </a:defRPr>
            </a:lvl1pPr>
            <a:lvl2pPr>
              <a:defRPr sz="1600">
                <a:solidFill>
                  <a:srgbClr val="1D1D1D"/>
                </a:solidFill>
              </a:defRPr>
            </a:lvl2pPr>
            <a:lvl3pPr>
              <a:defRPr>
                <a:solidFill>
                  <a:srgbClr val="1D1D1D"/>
                </a:solidFill>
              </a:defRPr>
            </a:lvl3pPr>
            <a:lvl4pPr>
              <a:defRPr>
                <a:solidFill>
                  <a:srgbClr val="1D1D1D"/>
                </a:solidFill>
              </a:defRPr>
            </a:lvl4pPr>
            <a:lvl5pPr>
              <a:defRPr>
                <a:solidFill>
                  <a:srgbClr val="1D1D1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2" name="Picture 21" descr="Logo&#10;&#10;Description automatically generated">
            <a:extLst>
              <a:ext uri="{FF2B5EF4-FFF2-40B4-BE49-F238E27FC236}">
                <a16:creationId xmlns:a16="http://schemas.microsoft.com/office/drawing/2014/main" id="{44FD99ED-6875-223E-CB39-4636462A95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40700" y="164579"/>
            <a:ext cx="855665" cy="542104"/>
          </a:xfrm>
          <a:prstGeom prst="rect">
            <a:avLst/>
          </a:prstGeom>
        </p:spPr>
      </p:pic>
    </p:spTree>
    <p:extLst>
      <p:ext uri="{BB962C8B-B14F-4D97-AF65-F5344CB8AC3E}">
        <p14:creationId xmlns:p14="http://schemas.microsoft.com/office/powerpoint/2010/main" val="1795836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BDFDD9-E08D-4C81-B20C-0A09A4E04F8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20E59-B269-4201-9312-514125AC37CC}" type="slidenum">
              <a:rPr lang="en-US" smtClean="0"/>
              <a:t>‹#›</a:t>
            </a:fld>
            <a:endParaRPr lang="en-US"/>
          </a:p>
        </p:txBody>
      </p:sp>
    </p:spTree>
    <p:extLst>
      <p:ext uri="{BB962C8B-B14F-4D97-AF65-F5344CB8AC3E}">
        <p14:creationId xmlns:p14="http://schemas.microsoft.com/office/powerpoint/2010/main" val="2583776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BDFDD9-E08D-4C81-B20C-0A09A4E04F8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20E59-B269-4201-9312-514125AC37CC}" type="slidenum">
              <a:rPr lang="en-US" smtClean="0"/>
              <a:t>‹#›</a:t>
            </a:fld>
            <a:endParaRPr lang="en-US"/>
          </a:p>
        </p:txBody>
      </p:sp>
    </p:spTree>
    <p:extLst>
      <p:ext uri="{BB962C8B-B14F-4D97-AF65-F5344CB8AC3E}">
        <p14:creationId xmlns:p14="http://schemas.microsoft.com/office/powerpoint/2010/main" val="2262953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10312"/>
            <a:ext cx="8229600" cy="859536"/>
          </a:xfrm>
        </p:spPr>
        <p:txBody>
          <a:bodyPr anchor="ctr"/>
          <a:lstStyle>
            <a:lvl1pPr>
              <a:defRPr sz="2800" b="1">
                <a:solidFill>
                  <a:srgbClr val="0057B7"/>
                </a:solidFill>
                <a:latin typeface="+mn-lt"/>
              </a:defRPr>
            </a:lvl1pPr>
          </a:lstStyle>
          <a:p>
            <a:r>
              <a:rPr lang="en-US" dirty="0"/>
              <a:t>Click to edit Master title style</a:t>
            </a:r>
          </a:p>
        </p:txBody>
      </p:sp>
      <p:sp>
        <p:nvSpPr>
          <p:cNvPr id="3" name="Content Placeholder 2"/>
          <p:cNvSpPr>
            <a:spLocks noGrp="1"/>
          </p:cNvSpPr>
          <p:nvPr>
            <p:ph idx="1"/>
          </p:nvPr>
        </p:nvSpPr>
        <p:spPr>
          <a:xfrm>
            <a:off x="457200" y="1161288"/>
            <a:ext cx="8229600" cy="3346704"/>
          </a:xfrm>
        </p:spPr>
        <p:txBody>
          <a:bodyPr/>
          <a:lstStyle>
            <a:lvl1pPr marL="0" indent="0">
              <a:buFont typeface="Wingdings" panose="05000000000000000000" pitchFamily="2" charset="2"/>
              <a:buNone/>
              <a:defRPr sz="2000" b="1">
                <a:solidFill>
                  <a:srgbClr val="000000"/>
                </a:solidFill>
              </a:defRPr>
            </a:lvl1pPr>
            <a:lvl2pPr marL="514350" indent="-171450">
              <a:buClr>
                <a:srgbClr val="00788A"/>
              </a:buClr>
              <a:buFont typeface="Calibri" panose="020F0502020204030204" pitchFamily="34" charset="0"/>
              <a:buChar char="‒"/>
              <a:defRPr sz="1800">
                <a:solidFill>
                  <a:srgbClr val="000000"/>
                </a:solidFill>
              </a:defRPr>
            </a:lvl2pPr>
            <a:lvl3pPr>
              <a:buClr>
                <a:srgbClr val="C00000"/>
              </a:buClr>
              <a:defRPr sz="1800">
                <a:solidFill>
                  <a:srgbClr val="000000"/>
                </a:solidFill>
              </a:defRPr>
            </a:lvl3pPr>
            <a:lvl4pPr>
              <a:defRPr sz="1600">
                <a:solidFill>
                  <a:srgbClr val="000000"/>
                </a:solidFill>
              </a:defRPr>
            </a:lvl4pPr>
            <a:lvl5pPr>
              <a:defRPr sz="1400">
                <a:solidFill>
                  <a:srgbClr val="0000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D321A625-A636-DDC9-0567-6646CB0C0FF3}"/>
              </a:ext>
              <a:ext uri="{C183D7F6-B498-43B3-948B-1728B52AA6E4}">
                <adec:decorative xmlns:adec="http://schemas.microsoft.com/office/drawing/2017/decorative" val="1"/>
              </a:ext>
            </a:extLst>
          </p:cNvPr>
          <p:cNvGrpSpPr/>
          <p:nvPr userDrawn="1"/>
        </p:nvGrpSpPr>
        <p:grpSpPr>
          <a:xfrm>
            <a:off x="0" y="5043948"/>
            <a:ext cx="9144001" cy="106925"/>
            <a:chOff x="7355954" y="15880786"/>
            <a:chExt cx="21904846" cy="578414"/>
          </a:xfrm>
        </p:grpSpPr>
        <p:sp>
          <p:nvSpPr>
            <p:cNvPr id="10" name="Rectangle 20">
              <a:extLst>
                <a:ext uri="{FF2B5EF4-FFF2-40B4-BE49-F238E27FC236}">
                  <a16:creationId xmlns:a16="http://schemas.microsoft.com/office/drawing/2014/main" id="{FB127541-A521-B9AE-9F5B-015A0A87E10E}"/>
                </a:ext>
              </a:extLst>
            </p:cNvPr>
            <p:cNvSpPr/>
            <p:nvPr userDrawn="1"/>
          </p:nvSpPr>
          <p:spPr bwMode="auto">
            <a:xfrm flipV="1">
              <a:off x="21984029" y="15880786"/>
              <a:ext cx="2432923" cy="578414"/>
            </a:xfrm>
            <a:prstGeom prst="rect">
              <a:avLst/>
            </a:prstGeom>
            <a:solidFill>
              <a:srgbClr val="194D93"/>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1" name="Rectangle 20">
              <a:extLst>
                <a:ext uri="{FF2B5EF4-FFF2-40B4-BE49-F238E27FC236}">
                  <a16:creationId xmlns:a16="http://schemas.microsoft.com/office/drawing/2014/main" id="{B51B5FA3-4F51-AADF-FF5B-2F688D2174CA}"/>
                </a:ext>
              </a:extLst>
            </p:cNvPr>
            <p:cNvSpPr/>
            <p:nvPr userDrawn="1"/>
          </p:nvSpPr>
          <p:spPr bwMode="auto">
            <a:xfrm flipV="1">
              <a:off x="24406350" y="15880786"/>
              <a:ext cx="2432923" cy="578414"/>
            </a:xfrm>
            <a:prstGeom prst="rect">
              <a:avLst/>
            </a:prstGeom>
            <a:solidFill>
              <a:srgbClr val="1C56A4"/>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2" name="Rectangle 20">
              <a:extLst>
                <a:ext uri="{FF2B5EF4-FFF2-40B4-BE49-F238E27FC236}">
                  <a16:creationId xmlns:a16="http://schemas.microsoft.com/office/drawing/2014/main" id="{CA3034FA-9E92-719F-97B6-0761B5D261BD}"/>
                </a:ext>
              </a:extLst>
            </p:cNvPr>
            <p:cNvSpPr/>
            <p:nvPr userDrawn="1"/>
          </p:nvSpPr>
          <p:spPr bwMode="auto">
            <a:xfrm flipV="1">
              <a:off x="26827877" y="15880786"/>
              <a:ext cx="2432923" cy="578414"/>
            </a:xfrm>
            <a:prstGeom prst="rect">
              <a:avLst/>
            </a:prstGeom>
            <a:solidFill>
              <a:srgbClr val="1E5DB2"/>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3" name="Rectangle 20">
              <a:extLst>
                <a:ext uri="{FF2B5EF4-FFF2-40B4-BE49-F238E27FC236}">
                  <a16:creationId xmlns:a16="http://schemas.microsoft.com/office/drawing/2014/main" id="{68C29B96-54DC-B923-C49B-627BDD621CE8}"/>
                </a:ext>
              </a:extLst>
            </p:cNvPr>
            <p:cNvSpPr/>
            <p:nvPr userDrawn="1"/>
          </p:nvSpPr>
          <p:spPr bwMode="auto">
            <a:xfrm flipV="1">
              <a:off x="7355954" y="15880786"/>
              <a:ext cx="14644447" cy="578414"/>
            </a:xfrm>
            <a:prstGeom prst="rect">
              <a:avLst/>
            </a:prstGeom>
            <a:solidFill>
              <a:srgbClr val="164380"/>
            </a:solidFill>
            <a:ln>
              <a:noFill/>
            </a:ln>
          </p:spPr>
          <p:txBody>
            <a:bodyPr vert="horz" wrap="square" lIns="45720" tIns="22860" rIns="45720" bIns="22860" numCol="1" anchor="t" anchorCtr="0" compatLnSpc="1">
              <a:prstTxWarp prst="textNoShape">
                <a:avLst/>
              </a:prstTxWarp>
            </a:bodyPr>
            <a:lstStyle/>
            <a:p>
              <a:endParaRPr lang="en-US" sz="2500"/>
            </a:p>
          </p:txBody>
        </p:sp>
      </p:grpSp>
      <p:sp>
        <p:nvSpPr>
          <p:cNvPr id="14" name="Date Placeholder 3">
            <a:extLst>
              <a:ext uri="{FF2B5EF4-FFF2-40B4-BE49-F238E27FC236}">
                <a16:creationId xmlns:a16="http://schemas.microsoft.com/office/drawing/2014/main" id="{C96CC718-032D-519A-1A8C-0A97246C67DF}"/>
              </a:ext>
            </a:extLst>
          </p:cNvPr>
          <p:cNvSpPr>
            <a:spLocks noGrp="1"/>
          </p:cNvSpPr>
          <p:nvPr>
            <p:ph type="dt" sz="half" idx="10"/>
          </p:nvPr>
        </p:nvSpPr>
        <p:spPr>
          <a:xfrm>
            <a:off x="457200" y="4767263"/>
            <a:ext cx="2057400" cy="273844"/>
          </a:xfrm>
        </p:spPr>
        <p:txBody>
          <a:bodyPr/>
          <a:lstStyle>
            <a:lvl1pPr>
              <a:defRPr>
                <a:solidFill>
                  <a:srgbClr val="000000"/>
                </a:solidFill>
              </a:defRPr>
            </a:lvl1pPr>
          </a:lstStyle>
          <a:p>
            <a:fld id="{48BDFDD9-E08D-4C81-B20C-0A09A4E04F81}" type="datetimeFigureOut">
              <a:rPr lang="en-US" smtClean="0"/>
              <a:pPr/>
              <a:t>9/17/2025</a:t>
            </a:fld>
            <a:endParaRPr lang="en-US" dirty="0"/>
          </a:p>
        </p:txBody>
      </p:sp>
      <p:sp>
        <p:nvSpPr>
          <p:cNvPr id="15" name="Footer Placeholder 4">
            <a:extLst>
              <a:ext uri="{FF2B5EF4-FFF2-40B4-BE49-F238E27FC236}">
                <a16:creationId xmlns:a16="http://schemas.microsoft.com/office/drawing/2014/main" id="{106B9671-5C87-3155-3782-E24FF5F236E0}"/>
              </a:ext>
            </a:extLst>
          </p:cNvPr>
          <p:cNvSpPr>
            <a:spLocks noGrp="1"/>
          </p:cNvSpPr>
          <p:nvPr>
            <p:ph type="ftr" sz="quarter" idx="11"/>
          </p:nvPr>
        </p:nvSpPr>
        <p:spPr>
          <a:xfrm>
            <a:off x="3028950" y="4767263"/>
            <a:ext cx="3086100" cy="273844"/>
          </a:xfrm>
        </p:spPr>
        <p:txBody>
          <a:bodyPr/>
          <a:lstStyle>
            <a:lvl1pPr>
              <a:defRPr>
                <a:solidFill>
                  <a:srgbClr val="000000"/>
                </a:solidFill>
              </a:defRPr>
            </a:lvl1pPr>
          </a:lstStyle>
          <a:p>
            <a:endParaRPr lang="en-US" dirty="0"/>
          </a:p>
        </p:txBody>
      </p:sp>
      <p:sp>
        <p:nvSpPr>
          <p:cNvPr id="16" name="Slide Number Placeholder 5">
            <a:extLst>
              <a:ext uri="{FF2B5EF4-FFF2-40B4-BE49-F238E27FC236}">
                <a16:creationId xmlns:a16="http://schemas.microsoft.com/office/drawing/2014/main" id="{658C9D51-7DEA-197E-6E2F-F94B3728889A}"/>
              </a:ext>
            </a:extLst>
          </p:cNvPr>
          <p:cNvSpPr>
            <a:spLocks noGrp="1"/>
          </p:cNvSpPr>
          <p:nvPr>
            <p:ph type="sldNum" sz="quarter" idx="12"/>
          </p:nvPr>
        </p:nvSpPr>
        <p:spPr>
          <a:xfrm>
            <a:off x="6812280" y="4767263"/>
            <a:ext cx="2057400" cy="273844"/>
          </a:xfrm>
        </p:spPr>
        <p:txBody>
          <a:bodyPr/>
          <a:lstStyle>
            <a:lvl1pPr>
              <a:defRPr>
                <a:solidFill>
                  <a:srgbClr val="000000"/>
                </a:solidFill>
              </a:defRPr>
            </a:lvl1pPr>
          </a:lstStyle>
          <a:p>
            <a:fld id="{35A20E59-B269-4201-9312-514125AC37CC}" type="slidenum">
              <a:rPr lang="en-US" smtClean="0"/>
              <a:pPr/>
              <a:t>‹#›</a:t>
            </a:fld>
            <a:endParaRPr lang="en-US" dirty="0"/>
          </a:p>
        </p:txBody>
      </p:sp>
    </p:spTree>
    <p:extLst>
      <p:ext uri="{BB962C8B-B14F-4D97-AF65-F5344CB8AC3E}">
        <p14:creationId xmlns:p14="http://schemas.microsoft.com/office/powerpoint/2010/main" val="1228344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0057B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346704"/>
            <a:ext cx="8293608" cy="868680"/>
          </a:xfrm>
        </p:spPr>
        <p:txBody>
          <a:bodyPr anchor="b">
            <a:normAutofit/>
          </a:bodyPr>
          <a:lstStyle>
            <a:lvl1pPr>
              <a:defRPr sz="3600" b="1">
                <a:solidFill>
                  <a:schemeClr val="bg2"/>
                </a:solidFill>
                <a:latin typeface="+mn-lt"/>
              </a:defRPr>
            </a:lvl1pPr>
          </a:lstStyle>
          <a:p>
            <a:r>
              <a:rPr lang="en-US" dirty="0"/>
              <a:t>Click to edit Master title style</a:t>
            </a:r>
          </a:p>
        </p:txBody>
      </p:sp>
      <p:sp>
        <p:nvSpPr>
          <p:cNvPr id="3" name="Text Placeholder 2"/>
          <p:cNvSpPr>
            <a:spLocks noGrp="1"/>
          </p:cNvSpPr>
          <p:nvPr>
            <p:ph type="body" idx="1"/>
          </p:nvPr>
        </p:nvSpPr>
        <p:spPr>
          <a:xfrm>
            <a:off x="457200" y="4276439"/>
            <a:ext cx="7772400" cy="429768"/>
          </a:xfrm>
        </p:spPr>
        <p:txBody>
          <a:bodyPr/>
          <a:lstStyle>
            <a:lvl1pPr marL="0" indent="0">
              <a:buNone/>
              <a:defRPr sz="2000">
                <a:solidFill>
                  <a:schemeClr val="bg2"/>
                </a:solidFill>
                <a:latin typeface="+mn-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457200" y="4767263"/>
            <a:ext cx="2057400" cy="273844"/>
          </a:xfrm>
        </p:spPr>
        <p:txBody>
          <a:bodyPr/>
          <a:lstStyle>
            <a:lvl1pPr>
              <a:defRPr>
                <a:solidFill>
                  <a:schemeClr val="bg2"/>
                </a:solidFill>
              </a:defRPr>
            </a:lvl1pPr>
          </a:lstStyle>
          <a:p>
            <a:fld id="{48BDFDD9-E08D-4C81-B20C-0A09A4E04F81}" type="datetimeFigureOut">
              <a:rPr lang="en-US" smtClean="0"/>
              <a:pPr/>
              <a:t>9/17/2025</a:t>
            </a:fld>
            <a:endParaRPr lang="en-US" dirty="0"/>
          </a:p>
        </p:txBody>
      </p:sp>
      <p:sp>
        <p:nvSpPr>
          <p:cNvPr id="5" name="Footer Placeholder 4"/>
          <p:cNvSpPr>
            <a:spLocks noGrp="1"/>
          </p:cNvSpPr>
          <p:nvPr>
            <p:ph type="ftr" sz="quarter" idx="11"/>
          </p:nvPr>
        </p:nvSpPr>
        <p:spPr/>
        <p:txBody>
          <a:bodyPr/>
          <a:lstStyle>
            <a:lvl1pPr>
              <a:defRPr>
                <a:solidFill>
                  <a:schemeClr val="bg2"/>
                </a:solidFill>
              </a:defRPr>
            </a:lvl1pPr>
          </a:lstStyle>
          <a:p>
            <a:endParaRPr lang="en-US"/>
          </a:p>
        </p:txBody>
      </p:sp>
      <p:sp>
        <p:nvSpPr>
          <p:cNvPr id="6" name="Slide Number Placeholder 5"/>
          <p:cNvSpPr>
            <a:spLocks noGrp="1"/>
          </p:cNvSpPr>
          <p:nvPr>
            <p:ph type="sldNum" sz="quarter" idx="12"/>
          </p:nvPr>
        </p:nvSpPr>
        <p:spPr>
          <a:xfrm>
            <a:off x="6693408" y="4767263"/>
            <a:ext cx="2057400" cy="273844"/>
          </a:xfrm>
        </p:spPr>
        <p:txBody>
          <a:bodyPr/>
          <a:lstStyle>
            <a:lvl1pPr>
              <a:defRPr>
                <a:solidFill>
                  <a:schemeClr val="bg2"/>
                </a:solidFill>
              </a:defRPr>
            </a:lvl1pPr>
          </a:lstStyle>
          <a:p>
            <a:fld id="{35A20E59-B269-4201-9312-514125AC37CC}" type="slidenum">
              <a:rPr lang="en-US" smtClean="0"/>
              <a:pPr/>
              <a:t>‹#›</a:t>
            </a:fld>
            <a:endParaRPr lang="en-US"/>
          </a:p>
        </p:txBody>
      </p:sp>
    </p:spTree>
    <p:extLst>
      <p:ext uri="{BB962C8B-B14F-4D97-AF65-F5344CB8AC3E}">
        <p14:creationId xmlns:p14="http://schemas.microsoft.com/office/powerpoint/2010/main" val="710456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9875"/>
            <a:ext cx="8229600" cy="754226"/>
          </a:xfrm>
        </p:spPr>
        <p:txBody>
          <a:bodyPr anchor="ctr">
            <a:normAutofit/>
          </a:bodyPr>
          <a:lstStyle>
            <a:lvl1pPr>
              <a:defRPr sz="2400" b="1">
                <a:solidFill>
                  <a:srgbClr val="0057B7"/>
                </a:solidFill>
                <a:latin typeface="+mn-lt"/>
              </a:defRPr>
            </a:lvl1pPr>
          </a:lstStyle>
          <a:p>
            <a:r>
              <a:rPr lang="en-US" dirty="0"/>
              <a:t>Click to edit Master title style</a:t>
            </a:r>
          </a:p>
        </p:txBody>
      </p:sp>
      <p:sp>
        <p:nvSpPr>
          <p:cNvPr id="3" name="Content Placeholder 2"/>
          <p:cNvSpPr>
            <a:spLocks noGrp="1"/>
          </p:cNvSpPr>
          <p:nvPr>
            <p:ph sz="half" idx="1"/>
          </p:nvPr>
        </p:nvSpPr>
        <p:spPr>
          <a:xfrm>
            <a:off x="457200" y="1018346"/>
            <a:ext cx="8229600" cy="3218398"/>
          </a:xfrm>
        </p:spPr>
        <p:txBody>
          <a:bodyPr/>
          <a:lstStyle>
            <a:lvl1pPr marL="0" indent="0">
              <a:buFont typeface="Wingdings" panose="05000000000000000000" pitchFamily="2" charset="2"/>
              <a:buNone/>
              <a:defRPr b="0">
                <a:solidFill>
                  <a:srgbClr val="000000"/>
                </a:solidFill>
              </a:defRPr>
            </a:lvl1pPr>
            <a:lvl2pPr marL="514350" indent="-171450">
              <a:buClr>
                <a:srgbClr val="00788A"/>
              </a:buClr>
              <a:buFont typeface="Calibri" panose="020F0502020204030204" pitchFamily="34" charset="0"/>
              <a:buChar char="‒"/>
              <a:defRPr>
                <a:solidFill>
                  <a:srgbClr val="000000"/>
                </a:solidFill>
              </a:defRPr>
            </a:lvl2pPr>
            <a:lvl3pPr>
              <a:buClr>
                <a:srgbClr val="C00000"/>
              </a:buClr>
              <a:defRPr>
                <a:solidFill>
                  <a:srgbClr val="000000"/>
                </a:solidFill>
              </a:defRPr>
            </a:lvl3pPr>
            <a:lvl4pPr>
              <a:defRPr>
                <a:solidFill>
                  <a:srgbClr val="000000"/>
                </a:solidFill>
              </a:defRPr>
            </a:lvl4pPr>
            <a:lvl5pPr>
              <a:defRPr>
                <a:solidFill>
                  <a:srgbClr val="0000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1371600" y="4352971"/>
            <a:ext cx="6400800" cy="643574"/>
          </a:xfrm>
        </p:spPr>
        <p:txBody>
          <a:bodyPr anchor="t">
            <a:normAutofit/>
          </a:bodyPr>
          <a:lstStyle>
            <a:lvl1pPr marL="0" indent="0" algn="l">
              <a:buFont typeface="Wingdings" panose="05000000000000000000" pitchFamily="2" charset="2"/>
              <a:buNone/>
              <a:defRPr sz="1000" b="0">
                <a:solidFill>
                  <a:srgbClr val="000000"/>
                </a:solidFill>
              </a:defRPr>
            </a:lvl1pPr>
            <a:lvl2pPr marL="514350" indent="-171450" algn="l">
              <a:buClr>
                <a:srgbClr val="00788A"/>
              </a:buClr>
              <a:buFont typeface="Calibri" panose="020F0502020204030204" pitchFamily="34" charset="0"/>
              <a:buChar char="‒"/>
              <a:defRPr sz="1000">
                <a:solidFill>
                  <a:srgbClr val="000000"/>
                </a:solidFill>
              </a:defRPr>
            </a:lvl2pPr>
            <a:lvl3pPr algn="l">
              <a:buClr>
                <a:srgbClr val="C00000"/>
              </a:buClr>
              <a:defRPr sz="1000">
                <a:solidFill>
                  <a:srgbClr val="000000"/>
                </a:solidFill>
              </a:defRPr>
            </a:lvl3pPr>
            <a:lvl4pPr algn="l">
              <a:defRPr sz="1000">
                <a:solidFill>
                  <a:srgbClr val="000000"/>
                </a:solidFill>
              </a:defRPr>
            </a:lvl4pPr>
            <a:lvl5pPr algn="l">
              <a:defRPr sz="1000">
                <a:solidFill>
                  <a:srgbClr val="0000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5" name="Group 4">
            <a:extLst>
              <a:ext uri="{FF2B5EF4-FFF2-40B4-BE49-F238E27FC236}">
                <a16:creationId xmlns:a16="http://schemas.microsoft.com/office/drawing/2014/main" id="{15319587-56EB-466D-F14C-28A4C09E3C66}"/>
              </a:ext>
              <a:ext uri="{C183D7F6-B498-43B3-948B-1728B52AA6E4}">
                <adec:decorative xmlns:adec="http://schemas.microsoft.com/office/drawing/2017/decorative" val="1"/>
              </a:ext>
            </a:extLst>
          </p:cNvPr>
          <p:cNvGrpSpPr/>
          <p:nvPr userDrawn="1"/>
        </p:nvGrpSpPr>
        <p:grpSpPr>
          <a:xfrm>
            <a:off x="0" y="5043948"/>
            <a:ext cx="9144001" cy="106925"/>
            <a:chOff x="7355954" y="15880786"/>
            <a:chExt cx="21904846" cy="578414"/>
          </a:xfrm>
        </p:grpSpPr>
        <p:sp>
          <p:nvSpPr>
            <p:cNvPr id="6" name="Rectangle 20">
              <a:extLst>
                <a:ext uri="{FF2B5EF4-FFF2-40B4-BE49-F238E27FC236}">
                  <a16:creationId xmlns:a16="http://schemas.microsoft.com/office/drawing/2014/main" id="{36DDCA3E-FDD2-24EE-3904-8600AB19C2B9}"/>
                </a:ext>
              </a:extLst>
            </p:cNvPr>
            <p:cNvSpPr/>
            <p:nvPr userDrawn="1"/>
          </p:nvSpPr>
          <p:spPr bwMode="auto">
            <a:xfrm flipV="1">
              <a:off x="21984029" y="15880786"/>
              <a:ext cx="2432923" cy="578414"/>
            </a:xfrm>
            <a:prstGeom prst="rect">
              <a:avLst/>
            </a:prstGeom>
            <a:solidFill>
              <a:srgbClr val="194D93"/>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7" name="Rectangle 20">
              <a:extLst>
                <a:ext uri="{FF2B5EF4-FFF2-40B4-BE49-F238E27FC236}">
                  <a16:creationId xmlns:a16="http://schemas.microsoft.com/office/drawing/2014/main" id="{805EA3D4-7805-859C-339D-DCDD5806F036}"/>
                </a:ext>
              </a:extLst>
            </p:cNvPr>
            <p:cNvSpPr/>
            <p:nvPr userDrawn="1"/>
          </p:nvSpPr>
          <p:spPr bwMode="auto">
            <a:xfrm flipV="1">
              <a:off x="24406350" y="15880786"/>
              <a:ext cx="2432923" cy="578414"/>
            </a:xfrm>
            <a:prstGeom prst="rect">
              <a:avLst/>
            </a:prstGeom>
            <a:solidFill>
              <a:srgbClr val="1C56A4"/>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1" name="Rectangle 20">
              <a:extLst>
                <a:ext uri="{FF2B5EF4-FFF2-40B4-BE49-F238E27FC236}">
                  <a16:creationId xmlns:a16="http://schemas.microsoft.com/office/drawing/2014/main" id="{82EEF066-E730-6D0B-5705-61075ED7308F}"/>
                </a:ext>
              </a:extLst>
            </p:cNvPr>
            <p:cNvSpPr/>
            <p:nvPr userDrawn="1"/>
          </p:nvSpPr>
          <p:spPr bwMode="auto">
            <a:xfrm flipV="1">
              <a:off x="26827877" y="15880786"/>
              <a:ext cx="2432923" cy="578414"/>
            </a:xfrm>
            <a:prstGeom prst="rect">
              <a:avLst/>
            </a:prstGeom>
            <a:solidFill>
              <a:srgbClr val="1E5DB2"/>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2" name="Rectangle 20">
              <a:extLst>
                <a:ext uri="{FF2B5EF4-FFF2-40B4-BE49-F238E27FC236}">
                  <a16:creationId xmlns:a16="http://schemas.microsoft.com/office/drawing/2014/main" id="{02BD6BDD-E959-BE4B-38BF-0FD5C444707F}"/>
                </a:ext>
              </a:extLst>
            </p:cNvPr>
            <p:cNvSpPr/>
            <p:nvPr userDrawn="1"/>
          </p:nvSpPr>
          <p:spPr bwMode="auto">
            <a:xfrm flipV="1">
              <a:off x="7355954" y="15880786"/>
              <a:ext cx="14644447" cy="578414"/>
            </a:xfrm>
            <a:prstGeom prst="rect">
              <a:avLst/>
            </a:prstGeom>
            <a:solidFill>
              <a:srgbClr val="164380"/>
            </a:solidFill>
            <a:ln>
              <a:noFill/>
            </a:ln>
          </p:spPr>
          <p:txBody>
            <a:bodyPr vert="horz" wrap="square" lIns="45720" tIns="22860" rIns="45720" bIns="22860" numCol="1" anchor="t" anchorCtr="0" compatLnSpc="1">
              <a:prstTxWarp prst="textNoShape">
                <a:avLst/>
              </a:prstTxWarp>
            </a:bodyPr>
            <a:lstStyle/>
            <a:p>
              <a:endParaRPr lang="en-US" sz="2500"/>
            </a:p>
          </p:txBody>
        </p:sp>
      </p:grpSp>
      <p:sp>
        <p:nvSpPr>
          <p:cNvPr id="8" name="TextBox 7">
            <a:extLst>
              <a:ext uri="{FF2B5EF4-FFF2-40B4-BE49-F238E27FC236}">
                <a16:creationId xmlns:a16="http://schemas.microsoft.com/office/drawing/2014/main" id="{22AE8281-5546-08D9-EFFD-79C63B278D11}"/>
              </a:ext>
            </a:extLst>
          </p:cNvPr>
          <p:cNvSpPr txBox="1"/>
          <p:nvPr userDrawn="1"/>
        </p:nvSpPr>
        <p:spPr>
          <a:xfrm>
            <a:off x="8550362" y="4792793"/>
            <a:ext cx="319318" cy="230832"/>
          </a:xfrm>
          <a:prstGeom prst="rect">
            <a:avLst/>
          </a:prstGeom>
          <a:noFill/>
        </p:spPr>
        <p:txBody>
          <a:bodyPr wrap="none" rtlCol="0">
            <a:spAutoFit/>
          </a:bodyPr>
          <a:lstStyle/>
          <a:p>
            <a:fld id="{B06625D1-209E-4C5C-81F7-71A556E488FF}" type="slidenum">
              <a:rPr lang="en-US" sz="900" smtClean="0">
                <a:solidFill>
                  <a:srgbClr val="000000"/>
                </a:solidFill>
              </a:rPr>
              <a:t>‹#›</a:t>
            </a:fld>
            <a:endParaRPr lang="en-US" sz="900" dirty="0">
              <a:solidFill>
                <a:srgbClr val="000000"/>
              </a:solidFill>
            </a:endParaRPr>
          </a:p>
        </p:txBody>
      </p:sp>
    </p:spTree>
    <p:extLst>
      <p:ext uri="{BB962C8B-B14F-4D97-AF65-F5344CB8AC3E}">
        <p14:creationId xmlns:p14="http://schemas.microsoft.com/office/powerpoint/2010/main" val="202905881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BDFDD9-E08D-4C81-B20C-0A09A4E04F81}"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A20E59-B269-4201-9312-514125AC37CC}" type="slidenum">
              <a:rPr lang="en-US" smtClean="0"/>
              <a:t>‹#›</a:t>
            </a:fld>
            <a:endParaRPr lang="en-US"/>
          </a:p>
        </p:txBody>
      </p:sp>
      <p:pic>
        <p:nvPicPr>
          <p:cNvPr id="10" name="Picture 9">
            <a:extLst>
              <a:ext uri="{FF2B5EF4-FFF2-40B4-BE49-F238E27FC236}">
                <a16:creationId xmlns:a16="http://schemas.microsoft.com/office/drawing/2014/main" id="{B084BA59-B253-4153-BA45-2DB011E6D863}"/>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88649"/>
          <a:stretch/>
        </p:blipFill>
        <p:spPr>
          <a:xfrm>
            <a:off x="0" y="5029200"/>
            <a:ext cx="9143196" cy="122049"/>
          </a:xfrm>
          <a:prstGeom prst="rect">
            <a:avLst/>
          </a:prstGeom>
        </p:spPr>
      </p:pic>
    </p:spTree>
    <p:extLst>
      <p:ext uri="{BB962C8B-B14F-4D97-AF65-F5344CB8AC3E}">
        <p14:creationId xmlns:p14="http://schemas.microsoft.com/office/powerpoint/2010/main" val="2700213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BDFDD9-E08D-4C81-B20C-0A09A4E04F81}"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A20E59-B269-4201-9312-514125AC37CC}" type="slidenum">
              <a:rPr lang="en-US" smtClean="0"/>
              <a:t>‹#›</a:t>
            </a:fld>
            <a:endParaRPr lang="en-US"/>
          </a:p>
        </p:txBody>
      </p:sp>
      <p:pic>
        <p:nvPicPr>
          <p:cNvPr id="6" name="Picture 5">
            <a:extLst>
              <a:ext uri="{FF2B5EF4-FFF2-40B4-BE49-F238E27FC236}">
                <a16:creationId xmlns:a16="http://schemas.microsoft.com/office/drawing/2014/main" id="{2A7040B8-19C7-41B7-9038-2BD0CB327B2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88649"/>
          <a:stretch/>
        </p:blipFill>
        <p:spPr>
          <a:xfrm>
            <a:off x="0" y="5029200"/>
            <a:ext cx="9143196" cy="122049"/>
          </a:xfrm>
          <a:prstGeom prst="rect">
            <a:avLst/>
          </a:prstGeom>
        </p:spPr>
      </p:pic>
    </p:spTree>
    <p:extLst>
      <p:ext uri="{BB962C8B-B14F-4D97-AF65-F5344CB8AC3E}">
        <p14:creationId xmlns:p14="http://schemas.microsoft.com/office/powerpoint/2010/main" val="226144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DFDD9-E08D-4C81-B20C-0A09A4E04F81}"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A20E59-B269-4201-9312-514125AC37CC}" type="slidenum">
              <a:rPr lang="en-US" smtClean="0"/>
              <a:t>‹#›</a:t>
            </a:fld>
            <a:endParaRPr lang="en-US"/>
          </a:p>
        </p:txBody>
      </p:sp>
      <p:pic>
        <p:nvPicPr>
          <p:cNvPr id="5" name="Picture 4">
            <a:extLst>
              <a:ext uri="{FF2B5EF4-FFF2-40B4-BE49-F238E27FC236}">
                <a16:creationId xmlns:a16="http://schemas.microsoft.com/office/drawing/2014/main" id="{A3C7A010-3EB9-4160-B75B-51F0A90943F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88649"/>
          <a:stretch/>
        </p:blipFill>
        <p:spPr>
          <a:xfrm>
            <a:off x="0" y="5029200"/>
            <a:ext cx="9143196" cy="122049"/>
          </a:xfrm>
          <a:prstGeom prst="rect">
            <a:avLst/>
          </a:prstGeom>
        </p:spPr>
      </p:pic>
    </p:spTree>
    <p:extLst>
      <p:ext uri="{BB962C8B-B14F-4D97-AF65-F5344CB8AC3E}">
        <p14:creationId xmlns:p14="http://schemas.microsoft.com/office/powerpoint/2010/main" val="818600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BDFDD9-E08D-4C81-B20C-0A09A4E04F8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20E59-B269-4201-9312-514125AC37CC}" type="slidenum">
              <a:rPr lang="en-US" smtClean="0"/>
              <a:t>‹#›</a:t>
            </a:fld>
            <a:endParaRPr lang="en-US"/>
          </a:p>
        </p:txBody>
      </p:sp>
      <p:pic>
        <p:nvPicPr>
          <p:cNvPr id="8" name="Picture 7">
            <a:extLst>
              <a:ext uri="{FF2B5EF4-FFF2-40B4-BE49-F238E27FC236}">
                <a16:creationId xmlns:a16="http://schemas.microsoft.com/office/drawing/2014/main" id="{3613F24F-1A65-4728-84F7-950E9A970A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88649"/>
          <a:stretch/>
        </p:blipFill>
        <p:spPr>
          <a:xfrm>
            <a:off x="0" y="5029200"/>
            <a:ext cx="9143196" cy="122049"/>
          </a:xfrm>
          <a:prstGeom prst="rect">
            <a:avLst/>
          </a:prstGeom>
        </p:spPr>
      </p:pic>
    </p:spTree>
    <p:extLst>
      <p:ext uri="{BB962C8B-B14F-4D97-AF65-F5344CB8AC3E}">
        <p14:creationId xmlns:p14="http://schemas.microsoft.com/office/powerpoint/2010/main" val="831859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BDFDD9-E08D-4C81-B20C-0A09A4E04F8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20E59-B269-4201-9312-514125AC37CC}" type="slidenum">
              <a:rPr lang="en-US" smtClean="0"/>
              <a:t>‹#›</a:t>
            </a:fld>
            <a:endParaRPr lang="en-US"/>
          </a:p>
        </p:txBody>
      </p:sp>
    </p:spTree>
    <p:extLst>
      <p:ext uri="{BB962C8B-B14F-4D97-AF65-F5344CB8AC3E}">
        <p14:creationId xmlns:p14="http://schemas.microsoft.com/office/powerpoint/2010/main" val="2995208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rgbClr val="000000"/>
                </a:solidFill>
              </a:defRPr>
            </a:lvl1pPr>
          </a:lstStyle>
          <a:p>
            <a:fld id="{48BDFDD9-E08D-4C81-B20C-0A09A4E04F81}" type="datetimeFigureOut">
              <a:rPr lang="en-US" smtClean="0"/>
              <a:pPr/>
              <a:t>9/17/2025</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rgbClr val="000000"/>
                </a:solidFill>
              </a:defRPr>
            </a:lvl1pPr>
          </a:lstStyle>
          <a:p>
            <a:endParaRPr lang="en-US" dirty="0"/>
          </a:p>
        </p:txBody>
      </p:sp>
      <p:sp>
        <p:nvSpPr>
          <p:cNvPr id="6" name="TextBox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rgbClr val="000000"/>
                </a:solidFill>
              </a:defRPr>
            </a:lvl1pPr>
          </a:lstStyle>
          <a:p>
            <a:fld id="{35A20E59-B269-4201-9312-514125AC37CC}" type="slidenum">
              <a:rPr lang="en-US" smtClean="0"/>
              <a:pPr/>
              <a:t>‹#›</a:t>
            </a:fld>
            <a:endParaRPr lang="en-US" dirty="0"/>
          </a:p>
        </p:txBody>
      </p:sp>
    </p:spTree>
    <p:extLst>
      <p:ext uri="{BB962C8B-B14F-4D97-AF65-F5344CB8AC3E}">
        <p14:creationId xmlns:p14="http://schemas.microsoft.com/office/powerpoint/2010/main" val="8784094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rgbClr val="000000"/>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rgbClr val="000000"/>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0000"/>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rgbClr val="000000"/>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rgbClr val="000000"/>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rgbClr val="000000"/>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cdc.gov/nchhstp/about/atlasplus.html" TargetMode="External"/><Relationship Id="rId2" Type="http://schemas.openxmlformats.org/officeDocument/2006/relationships/hyperlink" Target="https://www.cdc.gov/sti-statistics/media/pdfs/2025/09/2023_STI_Surveillance_Report_FINAL_508.pdf" TargetMode="External"/><Relationship Id="rId1" Type="http://schemas.openxmlformats.org/officeDocument/2006/relationships/slideLayout" Target="../slideLayouts/slideLayout2.xml"/><Relationship Id="rId4" Type="http://schemas.openxmlformats.org/officeDocument/2006/relationships/hyperlink" Target="https://www.cdc.gov/sti-statistics/about/impact-of-covid-19.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8356C-1EFC-AEAA-D44B-654186886178}"/>
              </a:ext>
            </a:extLst>
          </p:cNvPr>
          <p:cNvSpPr>
            <a:spLocks noGrp="1"/>
          </p:cNvSpPr>
          <p:nvPr>
            <p:ph type="ctrTitle"/>
          </p:nvPr>
        </p:nvSpPr>
        <p:spPr>
          <a:xfrm>
            <a:off x="365760" y="2247100"/>
            <a:ext cx="8412480" cy="886968"/>
          </a:xfrm>
        </p:spPr>
        <p:txBody>
          <a:bodyPr/>
          <a:lstStyle/>
          <a:p>
            <a:pPr algn="ctr"/>
            <a:r>
              <a:rPr lang="en-US" dirty="0"/>
              <a:t>Sexually Transmitted Infections</a:t>
            </a:r>
          </a:p>
        </p:txBody>
      </p:sp>
      <p:sp>
        <p:nvSpPr>
          <p:cNvPr id="3" name="Subtitle 2">
            <a:extLst>
              <a:ext uri="{FF2B5EF4-FFF2-40B4-BE49-F238E27FC236}">
                <a16:creationId xmlns:a16="http://schemas.microsoft.com/office/drawing/2014/main" id="{8FDBBE8C-FCC5-316D-8938-06FFF1461AC6}"/>
              </a:ext>
            </a:extLst>
          </p:cNvPr>
          <p:cNvSpPr>
            <a:spLocks noGrp="1"/>
          </p:cNvSpPr>
          <p:nvPr>
            <p:ph type="subTitle" idx="1"/>
          </p:nvPr>
        </p:nvSpPr>
        <p:spPr>
          <a:xfrm>
            <a:off x="1371600" y="3092497"/>
            <a:ext cx="6400800" cy="347472"/>
          </a:xfrm>
        </p:spPr>
        <p:txBody>
          <a:bodyPr>
            <a:normAutofit lnSpcReduction="10000"/>
          </a:bodyPr>
          <a:lstStyle/>
          <a:p>
            <a:pPr algn="ctr"/>
            <a:r>
              <a:rPr lang="en-US" dirty="0"/>
              <a:t>Surveillance 2024 (Provisional)</a:t>
            </a:r>
          </a:p>
        </p:txBody>
      </p:sp>
    </p:spTree>
    <p:extLst>
      <p:ext uri="{BB962C8B-B14F-4D97-AF65-F5344CB8AC3E}">
        <p14:creationId xmlns:p14="http://schemas.microsoft.com/office/powerpoint/2010/main" val="1200538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875"/>
            <a:ext cx="8229600" cy="754226"/>
          </a:xfrm>
        </p:spPr>
        <p:txBody>
          <a:bodyPr/>
          <a:lstStyle/>
          <a:p>
            <a:pPr marL="0" lvl="0" indent="0">
              <a:buNone/>
            </a:pPr>
            <a:r>
              <a:t>Chlamydia — Rates of Reported Cases by Sex and Year, United States, 2015–2024</a:t>
            </a:r>
          </a:p>
        </p:txBody>
      </p:sp>
      <p:pic>
        <p:nvPicPr>
          <p:cNvPr id="3" name="Picture 1" descr="C:/SR/2024/Images/F_CTHXSEX.png"/>
          <p:cNvPicPr>
            <a:picLocks noGrp="1" noChangeAspect="1"/>
          </p:cNvPicPr>
          <p:nvPr/>
        </p:nvPicPr>
        <p:blipFill>
          <a:blip r:embed="rId3"/>
          <a:stretch>
            <a:fillRect/>
          </a:stretch>
        </p:blipFill>
        <p:spPr bwMode="auto">
          <a:xfrm>
            <a:off x="1574800" y="1016000"/>
            <a:ext cx="5994400" cy="3213100"/>
          </a:xfrm>
          <a:prstGeom prst="rect">
            <a:avLst/>
          </a:prstGeom>
          <a:noFill/>
          <a:ln w="9525">
            <a:noFill/>
            <a:headEnd/>
            <a:tailEnd/>
          </a:ln>
        </p:spPr>
      </p:pic>
      <p:sp>
        <p:nvSpPr>
          <p:cNvPr id="4" name="Content Placeholder 3"/>
          <p:cNvSpPr>
            <a:spLocks noGrp="1"/>
          </p:cNvSpPr>
          <p:nvPr>
            <p:ph sz="half" idx="2"/>
          </p:nvPr>
        </p:nvSpPr>
        <p:spPr/>
        <p:txBody>
          <a:bodyPr/>
          <a:lstStyle/>
          <a:p>
            <a:pPr marL="0" lvl="0" indent="0">
              <a:buNone/>
            </a:pPr>
            <a:r>
              <a:t>* 2024 data are provisional as of August 14, 2025.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7E9063-111E-D22B-76F5-60D4447B3143}"/>
              </a:ext>
            </a:extLst>
          </p:cNvPr>
          <p:cNvSpPr>
            <a:spLocks noGrp="1"/>
          </p:cNvSpPr>
          <p:nvPr>
            <p:ph type="title"/>
          </p:nvPr>
        </p:nvSpPr>
        <p:spPr>
          <a:xfrm>
            <a:off x="457200" y="210312"/>
            <a:ext cx="8229600" cy="859536"/>
          </a:xfrm>
        </p:spPr>
        <p:txBody>
          <a:bodyPr>
            <a:normAutofit/>
          </a:bodyPr>
          <a:lstStyle/>
          <a:p>
            <a:r>
              <a:rPr lang="en-US" i="1" dirty="0"/>
              <a:t>Sexually Transmitted Infections Surveillance, 2024 (Provisional) Technical Notes</a:t>
            </a:r>
          </a:p>
        </p:txBody>
      </p:sp>
      <p:sp>
        <p:nvSpPr>
          <p:cNvPr id="5" name="Content Placeholder 4">
            <a:extLst>
              <a:ext uri="{FF2B5EF4-FFF2-40B4-BE49-F238E27FC236}">
                <a16:creationId xmlns:a16="http://schemas.microsoft.com/office/drawing/2014/main" id="{5AC05B7A-1B55-BBCA-05FC-68AA22F78FA0}"/>
              </a:ext>
            </a:extLst>
          </p:cNvPr>
          <p:cNvSpPr>
            <a:spLocks noGrp="1"/>
          </p:cNvSpPr>
          <p:nvPr>
            <p:ph idx="1"/>
          </p:nvPr>
        </p:nvSpPr>
        <p:spPr>
          <a:xfrm>
            <a:off x="457200" y="1161288"/>
            <a:ext cx="8229600" cy="3546514"/>
          </a:xfrm>
        </p:spPr>
        <p:txBody>
          <a:bodyPr>
            <a:normAutofit fontScale="62500" lnSpcReduction="20000"/>
          </a:bodyPr>
          <a:lstStyle/>
          <a:p>
            <a:r>
              <a:rPr lang="en-US" i="1" dirty="0"/>
              <a:t>Sexually Transmitted Infections Surveillance, 2024 (Provisional) </a:t>
            </a:r>
            <a:r>
              <a:rPr lang="en-US" dirty="0"/>
              <a:t>provides the latest, national data on trends for three nationally notifiable sexually transmitted infections (STIs): chlamydia, gonorrhea, and syphilis, including congenital syphilis. </a:t>
            </a:r>
          </a:p>
          <a:p>
            <a:r>
              <a:rPr lang="en-US" dirty="0"/>
              <a:t>Nationally Notifiable Diseases Surveillance System (NNDSS) STI case notification data presented in this slide deck, and the accompanying data files, are provisional as of August 14, 2025; therefore, case counts and rates may change when 2024 data are finalized.</a:t>
            </a:r>
          </a:p>
          <a:p>
            <a:pPr lvl="1"/>
            <a:r>
              <a:rPr lang="en-US" dirty="0"/>
              <a:t>Because 2024 data are provisional, only national level trends are presented. </a:t>
            </a:r>
          </a:p>
          <a:p>
            <a:pPr lvl="1"/>
            <a:r>
              <a:rPr lang="en-US" dirty="0"/>
              <a:t>National trends include cases reported among non-U.S. residents and exclude U.S. territories. </a:t>
            </a:r>
          </a:p>
          <a:p>
            <a:pPr lvl="1"/>
            <a:r>
              <a:rPr lang="en-US" dirty="0"/>
              <a:t>As congenital syphilis cases may be diagnosed and reported years after birth, 2024 case counts will likely increase prior to data finalization. </a:t>
            </a:r>
          </a:p>
          <a:p>
            <a:pPr lvl="1"/>
            <a:r>
              <a:rPr lang="en-US" dirty="0"/>
              <a:t>Provisional congenital syphilis case rates presented in this report were calculated using the most recent data available for live birth denominators (2023); all other provisional case rates were calculated using 2024 population denominators. </a:t>
            </a:r>
          </a:p>
          <a:p>
            <a:r>
              <a:rPr lang="en-US" dirty="0"/>
              <a:t>For additional data visualizations using the most current finalized data, please see </a:t>
            </a:r>
          </a:p>
          <a:p>
            <a:pPr lvl="1"/>
            <a:r>
              <a:rPr lang="en-US" i="1" dirty="0"/>
              <a:t>2023 STI Surveillance Report, </a:t>
            </a:r>
            <a:r>
              <a:rPr lang="en-US" dirty="0"/>
              <a:t>available at: </a:t>
            </a:r>
            <a:r>
              <a:rPr lang="en-US" dirty="0">
                <a:hlinkClick r:id="rId2"/>
              </a:rPr>
              <a:t>https://www.cdc.gov/sti-statistics/media/pdfs/2025/09/2023_STI_Surveillance_Report_FINAL_508.pdf</a:t>
            </a:r>
            <a:endParaRPr lang="en-US" dirty="0"/>
          </a:p>
          <a:p>
            <a:pPr lvl="1"/>
            <a:r>
              <a:rPr lang="en-US" dirty="0"/>
              <a:t>NCHHSTP AtlasPlus, available at </a:t>
            </a:r>
            <a:r>
              <a:rPr lang="en-US" dirty="0">
                <a:hlinkClick r:id="rId3"/>
              </a:rPr>
              <a:t>https://www.cdc.gov/nchhstp/about/atlasplus.html</a:t>
            </a:r>
            <a:r>
              <a:rPr lang="en-US" dirty="0"/>
              <a:t> </a:t>
            </a:r>
          </a:p>
          <a:p>
            <a:r>
              <a:rPr lang="en-US" dirty="0"/>
              <a:t>For more information on the source and technical details of the data presented in this report, including interpretation of trends, please see:</a:t>
            </a:r>
          </a:p>
          <a:p>
            <a:pPr lvl="1"/>
            <a:r>
              <a:rPr lang="en-US" dirty="0"/>
              <a:t>Technical Notes from the </a:t>
            </a:r>
            <a:r>
              <a:rPr lang="en-US" i="1" dirty="0"/>
              <a:t>2023 STI Surveillance Report, </a:t>
            </a:r>
            <a:r>
              <a:rPr lang="en-US" dirty="0"/>
              <a:t>available at: </a:t>
            </a:r>
            <a:r>
              <a:rPr lang="en-US" dirty="0">
                <a:hlinkClick r:id="rId2"/>
              </a:rPr>
              <a:t>https://www.cdc.gov/sti-statistics/media/pdfs/2025/09/2023_STI_Surveillance_Report_FINAL_508.pdf</a:t>
            </a:r>
            <a:endParaRPr lang="en-US" dirty="0">
              <a:highlight>
                <a:srgbClr val="FFFF00"/>
              </a:highlight>
            </a:endParaRPr>
          </a:p>
          <a:p>
            <a:pPr lvl="1"/>
            <a:r>
              <a:rPr lang="en-US" i="1" dirty="0"/>
              <a:t>Impact of COVID-19 on STIs, </a:t>
            </a:r>
            <a:r>
              <a:rPr lang="en-US" dirty="0"/>
              <a:t>available at: </a:t>
            </a:r>
            <a:r>
              <a:rPr lang="en-US" dirty="0">
                <a:hlinkClick r:id="rId4"/>
              </a:rPr>
              <a:t>https://www.cdc.gov/sti-statistics/about/impact-of-covid-19.html</a:t>
            </a:r>
            <a:r>
              <a:rPr lang="en-US" dirty="0"/>
              <a:t> </a:t>
            </a:r>
          </a:p>
          <a:p>
            <a:pPr lvl="1"/>
            <a:endParaRPr lang="en-US" dirty="0"/>
          </a:p>
          <a:p>
            <a:pPr lvl="1"/>
            <a:endParaRPr lang="en-US" dirty="0"/>
          </a:p>
        </p:txBody>
      </p:sp>
    </p:spTree>
    <p:extLst>
      <p:ext uri="{BB962C8B-B14F-4D97-AF65-F5344CB8AC3E}">
        <p14:creationId xmlns:p14="http://schemas.microsoft.com/office/powerpoint/2010/main" val="1147361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875"/>
            <a:ext cx="8229600" cy="754226"/>
          </a:xfrm>
        </p:spPr>
        <p:txBody>
          <a:bodyPr/>
          <a:lstStyle/>
          <a:p>
            <a:pPr marL="0" lvl="0" indent="0">
              <a:buNone/>
            </a:pPr>
            <a:r>
              <a:t>Sexually Transmitted Infections (STIs) — Reported Cases by STI and Year, United States, 2015–2024</a:t>
            </a:r>
          </a:p>
        </p:txBody>
      </p:sp>
      <p:pic>
        <p:nvPicPr>
          <p:cNvPr id="3" name="Picture 1" descr="C:/SR/2024/Images/F_STIHX.png"/>
          <p:cNvPicPr>
            <a:picLocks noGrp="1" noChangeAspect="1"/>
          </p:cNvPicPr>
          <p:nvPr/>
        </p:nvPicPr>
        <p:blipFill>
          <a:blip r:embed="rId3"/>
          <a:stretch>
            <a:fillRect/>
          </a:stretch>
        </p:blipFill>
        <p:spPr bwMode="auto">
          <a:xfrm>
            <a:off x="1574800" y="1016000"/>
            <a:ext cx="5994400" cy="3213100"/>
          </a:xfrm>
          <a:prstGeom prst="rect">
            <a:avLst/>
          </a:prstGeom>
          <a:noFill/>
          <a:ln w="9525">
            <a:noFill/>
            <a:headEnd/>
            <a:tailEnd/>
          </a:ln>
        </p:spPr>
      </p:pic>
      <p:sp>
        <p:nvSpPr>
          <p:cNvPr id="4" name="Content Placeholder 3"/>
          <p:cNvSpPr>
            <a:spLocks noGrp="1"/>
          </p:cNvSpPr>
          <p:nvPr>
            <p:ph sz="half" idx="2"/>
          </p:nvPr>
        </p:nvSpPr>
        <p:spPr/>
        <p:txBody>
          <a:bodyPr/>
          <a:lstStyle/>
          <a:p>
            <a:pPr marL="0" lvl="0" indent="0">
              <a:buNone/>
            </a:pPr>
            <a:r>
              <a:t>* 2024 data are provisional as of August 14, 2025.</a:t>
            </a:r>
          </a:p>
          <a:p>
            <a:pPr marL="0" lvl="0" indent="0">
              <a:buNone/>
            </a:pPr>
            <a:r>
              <a:rPr b="1"/>
              <a:t>NOTE:</a:t>
            </a:r>
            <a:r>
              <a:t> “Total syphilis” includes all stages of syphilis and congenital syphilis.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875"/>
            <a:ext cx="8229600" cy="754226"/>
          </a:xfrm>
        </p:spPr>
        <p:txBody>
          <a:bodyPr/>
          <a:lstStyle/>
          <a:p>
            <a:pPr marL="0" lvl="0" indent="0">
              <a:buNone/>
            </a:pPr>
            <a:r>
              <a:t>Syphilis — Reported Cases by Stage and Year, United States, 2015–2024</a:t>
            </a:r>
          </a:p>
        </p:txBody>
      </p:sp>
      <p:pic>
        <p:nvPicPr>
          <p:cNvPr id="3" name="Picture 1" descr="C:/SR/2024/Images/F_SYPHCASESTAGEHX.png"/>
          <p:cNvPicPr>
            <a:picLocks noGrp="1" noChangeAspect="1"/>
          </p:cNvPicPr>
          <p:nvPr/>
        </p:nvPicPr>
        <p:blipFill>
          <a:blip r:embed="rId3"/>
          <a:stretch>
            <a:fillRect/>
          </a:stretch>
        </p:blipFill>
        <p:spPr bwMode="auto">
          <a:xfrm>
            <a:off x="1574800" y="1016000"/>
            <a:ext cx="5994400" cy="3213100"/>
          </a:xfrm>
          <a:prstGeom prst="rect">
            <a:avLst/>
          </a:prstGeom>
          <a:noFill/>
          <a:ln w="9525">
            <a:noFill/>
            <a:headEnd/>
            <a:tailEnd/>
          </a:ln>
        </p:spPr>
      </p:pic>
      <p:sp>
        <p:nvSpPr>
          <p:cNvPr id="4" name="Content Placeholder 3"/>
          <p:cNvSpPr>
            <a:spLocks noGrp="1"/>
          </p:cNvSpPr>
          <p:nvPr>
            <p:ph sz="half" idx="2"/>
          </p:nvPr>
        </p:nvSpPr>
        <p:spPr/>
        <p:txBody>
          <a:bodyPr/>
          <a:lstStyle/>
          <a:p>
            <a:pPr marL="0" lvl="0" indent="0">
              <a:buNone/>
            </a:pPr>
            <a:r>
              <a:t>* 2024 data are provisional as of August 14, 2025.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875"/>
            <a:ext cx="8229600" cy="754226"/>
          </a:xfrm>
        </p:spPr>
        <p:txBody>
          <a:bodyPr/>
          <a:lstStyle/>
          <a:p>
            <a:pPr marL="0" lvl="0" indent="0">
              <a:buNone/>
            </a:pPr>
            <a:r>
              <a:t>Syphilis — Reported Cases Among Women by Stage and Year, United States, 2015–2024</a:t>
            </a:r>
          </a:p>
        </p:txBody>
      </p:sp>
      <p:pic>
        <p:nvPicPr>
          <p:cNvPr id="3" name="Picture 1" descr="C:/SR/2024/Images/F_SYPHCASESTAGEHXWOMEN.png"/>
          <p:cNvPicPr>
            <a:picLocks noGrp="1" noChangeAspect="1"/>
          </p:cNvPicPr>
          <p:nvPr/>
        </p:nvPicPr>
        <p:blipFill>
          <a:blip r:embed="rId3"/>
          <a:stretch>
            <a:fillRect/>
          </a:stretch>
        </p:blipFill>
        <p:spPr bwMode="auto">
          <a:xfrm>
            <a:off x="1574800" y="1016000"/>
            <a:ext cx="5994400" cy="3213100"/>
          </a:xfrm>
          <a:prstGeom prst="rect">
            <a:avLst/>
          </a:prstGeom>
          <a:noFill/>
          <a:ln w="9525">
            <a:noFill/>
            <a:headEnd/>
            <a:tailEnd/>
          </a:ln>
        </p:spPr>
      </p:pic>
      <p:sp>
        <p:nvSpPr>
          <p:cNvPr id="4" name="Content Placeholder 3"/>
          <p:cNvSpPr>
            <a:spLocks noGrp="1"/>
          </p:cNvSpPr>
          <p:nvPr>
            <p:ph sz="half" idx="2"/>
          </p:nvPr>
        </p:nvSpPr>
        <p:spPr/>
        <p:txBody>
          <a:bodyPr/>
          <a:lstStyle/>
          <a:p>
            <a:pPr marL="0" lvl="0" indent="0">
              <a:buNone/>
            </a:pPr>
            <a:r>
              <a:t>* 2024 data are provisional as of August 14, 2025.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875"/>
            <a:ext cx="8229600" cy="754226"/>
          </a:xfrm>
        </p:spPr>
        <p:txBody>
          <a:bodyPr/>
          <a:lstStyle/>
          <a:p>
            <a:pPr marL="0" lvl="0" indent="0">
              <a:buNone/>
            </a:pPr>
            <a:r>
              <a:t>Syphilis — Reported Cases Among Men by Stage and Year, United States, 2015–2024</a:t>
            </a:r>
          </a:p>
        </p:txBody>
      </p:sp>
      <p:pic>
        <p:nvPicPr>
          <p:cNvPr id="3" name="Picture 1" descr="C:/SR/2024/Images/F_SYPHCASESTAGEHXMEN.png"/>
          <p:cNvPicPr>
            <a:picLocks noGrp="1" noChangeAspect="1"/>
          </p:cNvPicPr>
          <p:nvPr/>
        </p:nvPicPr>
        <p:blipFill>
          <a:blip r:embed="rId3"/>
          <a:stretch>
            <a:fillRect/>
          </a:stretch>
        </p:blipFill>
        <p:spPr bwMode="auto">
          <a:xfrm>
            <a:off x="1574800" y="1016000"/>
            <a:ext cx="5994400" cy="3213100"/>
          </a:xfrm>
          <a:prstGeom prst="rect">
            <a:avLst/>
          </a:prstGeom>
          <a:noFill/>
          <a:ln w="9525">
            <a:noFill/>
            <a:headEnd/>
            <a:tailEnd/>
          </a:ln>
        </p:spPr>
      </p:pic>
      <p:sp>
        <p:nvSpPr>
          <p:cNvPr id="4" name="Content Placeholder 3"/>
          <p:cNvSpPr>
            <a:spLocks noGrp="1"/>
          </p:cNvSpPr>
          <p:nvPr>
            <p:ph sz="half" idx="2"/>
          </p:nvPr>
        </p:nvSpPr>
        <p:spPr/>
        <p:txBody>
          <a:bodyPr/>
          <a:lstStyle/>
          <a:p>
            <a:pPr marL="0" lvl="0" indent="0">
              <a:buNone/>
            </a:pPr>
            <a:r>
              <a:t>* 2024 data are provisional as of August 14, 2025.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875"/>
            <a:ext cx="8229600" cy="754226"/>
          </a:xfrm>
        </p:spPr>
        <p:txBody>
          <a:bodyPr/>
          <a:lstStyle/>
          <a:p>
            <a:pPr marL="0" lvl="0" indent="0">
              <a:buNone/>
            </a:pPr>
            <a:r>
              <a:t>Primary and Secondary Syphilis — Rates of Reported Cases by Sex and Year, United States, 2015–2024</a:t>
            </a:r>
          </a:p>
        </p:txBody>
      </p:sp>
      <p:pic>
        <p:nvPicPr>
          <p:cNvPr id="3" name="Picture 1" descr="C:/SR/2024/Images/F_SYPHHXSEX.png"/>
          <p:cNvPicPr>
            <a:picLocks noGrp="1" noChangeAspect="1"/>
          </p:cNvPicPr>
          <p:nvPr/>
        </p:nvPicPr>
        <p:blipFill>
          <a:blip r:embed="rId3"/>
          <a:stretch>
            <a:fillRect/>
          </a:stretch>
        </p:blipFill>
        <p:spPr bwMode="auto">
          <a:xfrm>
            <a:off x="1574800" y="1016000"/>
            <a:ext cx="5994400" cy="3213100"/>
          </a:xfrm>
          <a:prstGeom prst="rect">
            <a:avLst/>
          </a:prstGeom>
          <a:noFill/>
          <a:ln w="9525">
            <a:noFill/>
            <a:headEnd/>
            <a:tailEnd/>
          </a:ln>
        </p:spPr>
      </p:pic>
      <p:sp>
        <p:nvSpPr>
          <p:cNvPr id="4" name="Content Placeholder 3"/>
          <p:cNvSpPr>
            <a:spLocks noGrp="1"/>
          </p:cNvSpPr>
          <p:nvPr>
            <p:ph sz="half" idx="2"/>
          </p:nvPr>
        </p:nvSpPr>
        <p:spPr/>
        <p:txBody>
          <a:bodyPr/>
          <a:lstStyle/>
          <a:p>
            <a:pPr marL="0" lvl="0" indent="0">
              <a:buNone/>
            </a:pPr>
            <a:r>
              <a:t>* 2024 data are provisional as of August 14, 2025.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875"/>
            <a:ext cx="8229600" cy="754226"/>
          </a:xfrm>
        </p:spPr>
        <p:txBody>
          <a:bodyPr/>
          <a:lstStyle/>
          <a:p>
            <a:pPr marL="0" lvl="0" indent="0">
              <a:buNone/>
            </a:pPr>
            <a:r>
              <a:t>Primary and Secondary Syphilis — Reported Cases by Sex and Sex of Sex Partners and Year, United States, 2015–2024</a:t>
            </a:r>
          </a:p>
        </p:txBody>
      </p:sp>
      <p:pic>
        <p:nvPicPr>
          <p:cNvPr id="3" name="Picture 1" descr="C:/SR/2024/Images/F_SYPHHXSEXBEHAV.png"/>
          <p:cNvPicPr>
            <a:picLocks noGrp="1" noChangeAspect="1"/>
          </p:cNvPicPr>
          <p:nvPr/>
        </p:nvPicPr>
        <p:blipFill>
          <a:blip r:embed="rId3"/>
          <a:stretch>
            <a:fillRect/>
          </a:stretch>
        </p:blipFill>
        <p:spPr bwMode="auto">
          <a:xfrm>
            <a:off x="1574800" y="1016000"/>
            <a:ext cx="5994400" cy="3213100"/>
          </a:xfrm>
          <a:prstGeom prst="rect">
            <a:avLst/>
          </a:prstGeom>
          <a:noFill/>
          <a:ln w="9525">
            <a:noFill/>
            <a:headEnd/>
            <a:tailEnd/>
          </a:ln>
        </p:spPr>
      </p:pic>
      <p:sp>
        <p:nvSpPr>
          <p:cNvPr id="4" name="Content Placeholder 3"/>
          <p:cNvSpPr>
            <a:spLocks noGrp="1"/>
          </p:cNvSpPr>
          <p:nvPr>
            <p:ph sz="half" idx="2"/>
          </p:nvPr>
        </p:nvSpPr>
        <p:spPr/>
        <p:txBody>
          <a:bodyPr/>
          <a:lstStyle/>
          <a:p>
            <a:pPr marL="0" lvl="0" indent="0">
              <a:buNone/>
            </a:pPr>
            <a:r>
              <a:t>* 2024 data are provisional as of August 14, 2025.</a:t>
            </a:r>
          </a:p>
          <a:p>
            <a:pPr marL="0" lvl="0" indent="0">
              <a:buNone/>
            </a:pPr>
            <a:r>
              <a:rPr b="1"/>
              <a:t>ACRONYMS:</a:t>
            </a:r>
            <a:r>
              <a:t> MSM = Men who have sex with men; MSU = Men with unknown sex of sex partners; MSW = Men who have sex with women only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1735"/>
            <a:ext cx="8229600" cy="754226"/>
          </a:xfrm>
        </p:spPr>
        <p:txBody>
          <a:bodyPr>
            <a:normAutofit fontScale="90000"/>
          </a:bodyPr>
          <a:lstStyle/>
          <a:p>
            <a:pPr marL="0" lvl="0" indent="0">
              <a:buNone/>
            </a:pPr>
            <a:r>
              <a:rPr dirty="0"/>
              <a:t>Congenital Syphilis — Reported Cases by Year of Birth and Rates of Reported Cases of Primary and Secondary Syphilis and Syphilis (All Stages) Among Women Aged 15–44 Years, United States, 2015–2024</a:t>
            </a:r>
          </a:p>
        </p:txBody>
      </p:sp>
      <p:pic>
        <p:nvPicPr>
          <p:cNvPr id="3" name="Picture 1" descr="C:/SR/2024/Images/F_SYPHCSHX.png"/>
          <p:cNvPicPr>
            <a:picLocks noGrp="1" noChangeAspect="1"/>
          </p:cNvPicPr>
          <p:nvPr/>
        </p:nvPicPr>
        <p:blipFill>
          <a:blip r:embed="rId3"/>
          <a:stretch>
            <a:fillRect/>
          </a:stretch>
        </p:blipFill>
        <p:spPr bwMode="auto">
          <a:xfrm>
            <a:off x="1574800" y="1304763"/>
            <a:ext cx="5994400" cy="3213100"/>
          </a:xfrm>
          <a:prstGeom prst="rect">
            <a:avLst/>
          </a:prstGeom>
          <a:noFill/>
          <a:ln w="9525">
            <a:noFill/>
            <a:headEnd/>
            <a:tailEnd/>
          </a:ln>
        </p:spPr>
      </p:pic>
      <p:sp>
        <p:nvSpPr>
          <p:cNvPr id="4" name="Content Placeholder 3"/>
          <p:cNvSpPr>
            <a:spLocks noGrp="1"/>
          </p:cNvSpPr>
          <p:nvPr>
            <p:ph sz="half" idx="2"/>
          </p:nvPr>
        </p:nvSpPr>
        <p:spPr/>
        <p:txBody>
          <a:bodyPr/>
          <a:lstStyle/>
          <a:p>
            <a:pPr marL="0" lvl="0" indent="0">
              <a:buNone/>
            </a:pPr>
            <a:r>
              <a:t>* 2024 data are provisional as of August 14, 2025.</a:t>
            </a:r>
          </a:p>
          <a:p>
            <a:pPr marL="0" lvl="0" indent="0">
              <a:buNone/>
            </a:pPr>
            <a:r>
              <a:rPr b="1"/>
              <a:t>ACRONYMS:</a:t>
            </a:r>
            <a:r>
              <a:t> CS = Congenital syphilis; P&amp;S Syphilis = Primary and secondary syphilis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875"/>
            <a:ext cx="8229600" cy="754226"/>
          </a:xfrm>
        </p:spPr>
        <p:txBody>
          <a:bodyPr/>
          <a:lstStyle/>
          <a:p>
            <a:pPr marL="0" lvl="0" indent="0">
              <a:buNone/>
            </a:pPr>
            <a:r>
              <a:t>Gonorrhea — Rates of Reported Cases by Sex and Year, United States, 2015–2024</a:t>
            </a:r>
          </a:p>
        </p:txBody>
      </p:sp>
      <p:pic>
        <p:nvPicPr>
          <p:cNvPr id="3" name="Picture 1" descr="C:/SR/2024/Images/F_GCHXSEX.png"/>
          <p:cNvPicPr>
            <a:picLocks noGrp="1" noChangeAspect="1"/>
          </p:cNvPicPr>
          <p:nvPr/>
        </p:nvPicPr>
        <p:blipFill>
          <a:blip r:embed="rId3"/>
          <a:stretch>
            <a:fillRect/>
          </a:stretch>
        </p:blipFill>
        <p:spPr bwMode="auto">
          <a:xfrm>
            <a:off x="1574800" y="1016000"/>
            <a:ext cx="5994400" cy="3213100"/>
          </a:xfrm>
          <a:prstGeom prst="rect">
            <a:avLst/>
          </a:prstGeom>
          <a:noFill/>
          <a:ln w="9525">
            <a:noFill/>
            <a:headEnd/>
            <a:tailEnd/>
          </a:ln>
        </p:spPr>
      </p:pic>
      <p:sp>
        <p:nvSpPr>
          <p:cNvPr id="4" name="Content Placeholder 3"/>
          <p:cNvSpPr>
            <a:spLocks noGrp="1"/>
          </p:cNvSpPr>
          <p:nvPr>
            <p:ph sz="half" idx="2"/>
          </p:nvPr>
        </p:nvSpPr>
        <p:spPr/>
        <p:txBody>
          <a:bodyPr/>
          <a:lstStyle/>
          <a:p>
            <a:pPr marL="0" lvl="0" indent="0">
              <a:buNone/>
            </a:pPr>
            <a:r>
              <a:t>* 2024 data are provisional as of August 14, 2025.</a:t>
            </a:r>
          </a:p>
        </p:txBody>
      </p:sp>
    </p:spTree>
  </p:cSld>
  <p:clrMapOvr>
    <a:masterClrMapping/>
  </p:clrMapOvr>
</p:sld>
</file>

<file path=ppt/theme/theme1.xml><?xml version="1.0" encoding="utf-8"?>
<a:theme xmlns:a="http://schemas.openxmlformats.org/drawingml/2006/main" name="Office Theme">
  <a:themeElements>
    <a:clrScheme name="CDC">
      <a:dk1>
        <a:srgbClr val="0F56DC"/>
      </a:dk1>
      <a:lt1>
        <a:sysClr val="window" lastClr="FFFFFF"/>
      </a:lt1>
      <a:dk2>
        <a:srgbClr val="0B7D58"/>
      </a:dk2>
      <a:lt2>
        <a:srgbClr val="FFFFFF"/>
      </a:lt2>
      <a:accent1>
        <a:srgbClr val="7F8080"/>
      </a:accent1>
      <a:accent2>
        <a:srgbClr val="546DB4"/>
      </a:accent2>
      <a:accent3>
        <a:srgbClr val="9A3B25"/>
      </a:accent3>
      <a:accent4>
        <a:srgbClr val="7F7F7F"/>
      </a:accent4>
      <a:accent5>
        <a:srgbClr val="0033A1"/>
      </a:accent5>
      <a:accent6>
        <a:srgbClr val="002060"/>
      </a:accent6>
      <a:hlink>
        <a:srgbClr val="0F56DC"/>
      </a:hlink>
      <a:folHlink>
        <a:srgbClr val="3077F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FFCA363682C8F4F80A0EAE19F1BD9E4" ma:contentTypeVersion="4" ma:contentTypeDescription="Create a new document." ma:contentTypeScope="" ma:versionID="176042eccd00dd27ab9b195da4f332d8">
  <xsd:schema xmlns:xsd="http://www.w3.org/2001/XMLSchema" xmlns:xs="http://www.w3.org/2001/XMLSchema" xmlns:p="http://schemas.microsoft.com/office/2006/metadata/properties" xmlns:ns2="cf623074-13d1-44e3-9013-94496ccdf7fb" targetNamespace="http://schemas.microsoft.com/office/2006/metadata/properties" ma:root="true" ma:fieldsID="a45dbe925e8e9ff7f602d82b317a33ab" ns2:_="">
    <xsd:import namespace="cf623074-13d1-44e3-9013-94496ccdf7f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623074-13d1-44e3-9013-94496ccdf7f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D29EFA-102A-4ACE-9C64-E97CCDA81B2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D81EC3A-EBCC-4A08-82B7-ADD66DF6E9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623074-13d1-44e3-9013-94496ccdf7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E15D290-E40A-4E77-8FD1-2807F8120B4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249</TotalTime>
  <Words>4370</Words>
  <Application>Microsoft Office PowerPoint</Application>
  <PresentationFormat>On-screen Show (16:9)</PresentationFormat>
  <Paragraphs>353</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Sexually Transmitted Infections</vt:lpstr>
      <vt:lpstr>Sexually Transmitted Infections (STIs) — Reported Cases by STI and Year, United States, 2015–2024</vt:lpstr>
      <vt:lpstr>Syphilis — Reported Cases by Stage and Year, United States, 2015–2024</vt:lpstr>
      <vt:lpstr>Syphilis — Reported Cases Among Women by Stage and Year, United States, 2015–2024</vt:lpstr>
      <vt:lpstr>Syphilis — Reported Cases Among Men by Stage and Year, United States, 2015–2024</vt:lpstr>
      <vt:lpstr>Primary and Secondary Syphilis — Rates of Reported Cases by Sex and Year, United States, 2015–2024</vt:lpstr>
      <vt:lpstr>Primary and Secondary Syphilis — Reported Cases by Sex and Sex of Sex Partners and Year, United States, 2015–2024</vt:lpstr>
      <vt:lpstr>Congenital Syphilis — Reported Cases by Year of Birth and Rates of Reported Cases of Primary and Secondary Syphilis and Syphilis (All Stages) Among Women Aged 15–44 Years, United States, 2015–2024</vt:lpstr>
      <vt:lpstr>Gonorrhea — Rates of Reported Cases by Sex and Year, United States, 2015–2024</vt:lpstr>
      <vt:lpstr>Chlamydia — Rates of Reported Cases by Sex and Year, United States, 2015–2024</vt:lpstr>
      <vt:lpstr>Sexually Transmitted Infections Surveillance, 2024 (Provisional) Technical Notes</vt:lpstr>
    </vt:vector>
  </TitlesOfParts>
  <LinksUpToDate>false</LinksUpToDate>
  <SharedDoc>false</SharedDoc>
  <HyperlinksChanged>false</HyperlinksChanged>
  <AppVersion>16.0000</AppVersion>
</Properties>
</file>

<file path=docProps/app0.xml><?xml version="1.0" encoding="utf-8"?>
<Properties xmlns="http://schemas.openxmlformats.org/officeDocument/2006/extended-properties" xmlns:vt="http://schemas.openxmlformats.org/officeDocument/2006/docPropsVTypes">
  <Template>Office Theme</Template>
  <TotalTime>61</TotalTime>
  <Words>0</Words>
  <Application>Microsoft Office PowerPoint</Application>
  <PresentationFormat>On-screen Show (16:9)</PresentationFormat>
  <Paragraphs>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Yashar, Elliane (CDC/NCHHSTP/DSTDP)</cp:lastModifiedBy>
  <cp:revision>3</cp:revision>
  <dcterms:created xsi:type="dcterms:W3CDTF">2025-08-18T15:24:09Z</dcterms:created>
  <dcterms:modified xsi:type="dcterms:W3CDTF">2025-09-17T20:20:15Z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utput">
    <vt:lpwstr/>
  </property>
  <property fmtid="{D5CDD505-2E9C-101B-9397-08002B2CF9AE}" pid="3" name="ContentTypeId">
    <vt:lpwstr>0x010100EFFCA363682C8F4F80A0EAE19F1BD9E4</vt:lpwstr>
  </property>
  <property fmtid="{D5CDD505-2E9C-101B-9397-08002B2CF9AE}" pid="4" name="MSIP_Label_7b94a7b8-f06c-4dfe-bdcc-9b548fd58c31_Enabled">
    <vt:lpwstr>true</vt:lpwstr>
  </property>
  <property fmtid="{D5CDD505-2E9C-101B-9397-08002B2CF9AE}" pid="5" name="MSIP_Label_7b94a7b8-f06c-4dfe-bdcc-9b548fd58c31_SetDate">
    <vt:lpwstr>2025-08-18T19:54:30Z</vt:lpwstr>
  </property>
  <property fmtid="{D5CDD505-2E9C-101B-9397-08002B2CF9AE}" pid="6" name="MSIP_Label_7b94a7b8-f06c-4dfe-bdcc-9b548fd58c31_Method">
    <vt:lpwstr>Privileged</vt:lpwstr>
  </property>
  <property fmtid="{D5CDD505-2E9C-101B-9397-08002B2CF9AE}" pid="7" name="MSIP_Label_7b94a7b8-f06c-4dfe-bdcc-9b548fd58c31_Name">
    <vt:lpwstr>7b94a7b8-f06c-4dfe-bdcc-9b548fd58c31</vt:lpwstr>
  </property>
  <property fmtid="{D5CDD505-2E9C-101B-9397-08002B2CF9AE}" pid="8" name="MSIP_Label_7b94a7b8-f06c-4dfe-bdcc-9b548fd58c31_SiteId">
    <vt:lpwstr>9ce70869-60db-44fd-abe8-d2767077fc8f</vt:lpwstr>
  </property>
  <property fmtid="{D5CDD505-2E9C-101B-9397-08002B2CF9AE}" pid="9" name="MSIP_Label_7b94a7b8-f06c-4dfe-bdcc-9b548fd58c31_ActionId">
    <vt:lpwstr>3ff2f4e8-d0d6-43f7-aa70-3f4f8dc5cf8b</vt:lpwstr>
  </property>
  <property fmtid="{D5CDD505-2E9C-101B-9397-08002B2CF9AE}" pid="10" name="MSIP_Label_7b94a7b8-f06c-4dfe-bdcc-9b548fd58c31_ContentBits">
    <vt:lpwstr>0</vt:lpwstr>
  </property>
  <property fmtid="{D5CDD505-2E9C-101B-9397-08002B2CF9AE}" pid="11" name="MSIP_Label_7b94a7b8-f06c-4dfe-bdcc-9b548fd58c31_Tag">
    <vt:lpwstr>10, 0, 1, 1</vt:lpwstr>
  </property>
</Properties>
</file>