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15"/>
  </p:notesMasterIdLst>
  <p:sldIdLst>
    <p:sldId id="256" r:id="rId5"/>
    <p:sldId id="258" r:id="rId6"/>
    <p:sldId id="260" r:id="rId7"/>
    <p:sldId id="287" r:id="rId8"/>
    <p:sldId id="261" r:id="rId9"/>
    <p:sldId id="262" r:id="rId10"/>
    <p:sldId id="293" r:id="rId11"/>
    <p:sldId id="266" r:id="rId12"/>
    <p:sldId id="290" r:id="rId13"/>
    <p:sldId id="291"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d, Jessie" initials="SJ" lastIdx="1" clrIdx="0">
    <p:extLst>
      <p:ext uri="{19B8F6BF-5375-455C-9EA6-DF929625EA0E}">
        <p15:presenceInfo xmlns:p15="http://schemas.microsoft.com/office/powerpoint/2012/main" userId="S::jstadd@rti.org::44a9573f-fddc-4716-bc25-9dc365c6924d" providerId="AD"/>
      </p:ext>
    </p:extLst>
  </p:cmAuthor>
  <p:cmAuthor id="2" name="Linda Wilson" initials="LW" lastIdx="4" clrIdx="1">
    <p:extLst>
      <p:ext uri="{19B8F6BF-5375-455C-9EA6-DF929625EA0E}">
        <p15:presenceInfo xmlns:p15="http://schemas.microsoft.com/office/powerpoint/2012/main" userId="Linda Wilson" providerId="None"/>
      </p:ext>
    </p:extLst>
  </p:cmAuthor>
  <p:cmAuthor id="3" name="Aiken, Merrie" initials="AM" lastIdx="9" clrIdx="2">
    <p:extLst>
      <p:ext uri="{19B8F6BF-5375-455C-9EA6-DF929625EA0E}">
        <p15:presenceInfo xmlns:p15="http://schemas.microsoft.com/office/powerpoint/2012/main" userId="S::maiken@rti.org::2e0e472c-16bf-43d7-9edd-cd3f38cba021" providerId="AD"/>
      </p:ext>
    </p:extLst>
  </p:cmAuthor>
  <p:cmAuthor id="4" name="Cox, Kendra (CDC/DDID/NCEZID/DHQP)" initials="CK(" lastIdx="2" clrIdx="3">
    <p:extLst>
      <p:ext uri="{19B8F6BF-5375-455C-9EA6-DF929625EA0E}">
        <p15:presenceInfo xmlns:p15="http://schemas.microsoft.com/office/powerpoint/2012/main" userId="S::gfx4@cdc.gov::3112a3a8-8cbb-4d5b-96ee-72aa1ab53303" providerId="AD"/>
      </p:ext>
    </p:extLst>
  </p:cmAuthor>
  <p:cmAuthor id="5" name="McClune, Elizabeth (CDC/DDID/NCEZID/DHQP)" initials="M(" lastIdx="1" clrIdx="4">
    <p:extLst>
      <p:ext uri="{19B8F6BF-5375-455C-9EA6-DF929625EA0E}">
        <p15:presenceInfo xmlns:p15="http://schemas.microsoft.com/office/powerpoint/2012/main" userId="S::ymt0@cdc.gov::89a56032-bfa1-45d3-a5da-415b81a9e75f" providerId="AD"/>
      </p:ext>
    </p:extLst>
  </p:cmAuthor>
  <p:cmAuthor id="6" name="Shogren, Julie" initials="SJ" lastIdx="2" clrIdx="5">
    <p:extLst>
      <p:ext uri="{19B8F6BF-5375-455C-9EA6-DF929625EA0E}">
        <p15:presenceInfo xmlns:p15="http://schemas.microsoft.com/office/powerpoint/2012/main" userId="S::jshogren@rti.org::b8ac11d4-25b8-47fb-add8-e9c5ea412a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64747" autoAdjust="0"/>
  </p:normalViewPr>
  <p:slideViewPr>
    <p:cSldViewPr snapToGrid="0" showGuides="1">
      <p:cViewPr varScale="1">
        <p:scale>
          <a:sx n="70" d="100"/>
          <a:sy n="70" d="100"/>
        </p:scale>
        <p:origin x="132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60437-1380-44D9-B3CB-061F84E250E7}"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43369-B893-49E9-AFB9-C82B5FBDF907}" type="slidenum">
              <a:rPr lang="en-US" smtClean="0"/>
              <a:t>‹#›</a:t>
            </a:fld>
            <a:endParaRPr lang="en-US"/>
          </a:p>
        </p:txBody>
      </p:sp>
    </p:spTree>
    <p:extLst>
      <p:ext uri="{BB962C8B-B14F-4D97-AF65-F5344CB8AC3E}">
        <p14:creationId xmlns:p14="http://schemas.microsoft.com/office/powerpoint/2010/main" val="87022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handhygiene/providers/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andhygiene/index.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handhygiene/science/index.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dirty="0"/>
              <a:t>Participants log in and get settled.</a:t>
            </a:r>
          </a:p>
          <a:p>
            <a:endParaRPr lang="en-US" dirty="0"/>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a:t>
            </a:fld>
            <a:endParaRPr lang="en-US"/>
          </a:p>
        </p:txBody>
      </p:sp>
    </p:spTree>
    <p:extLst>
      <p:ext uri="{BB962C8B-B14F-4D97-AF65-F5344CB8AC3E}">
        <p14:creationId xmlns:p14="http://schemas.microsoft.com/office/powerpoint/2010/main" val="416280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sng" dirty="0">
                <a:solidFill>
                  <a:srgbClr val="0563C1"/>
                </a:solidFill>
                <a:effectLst/>
                <a:latin typeface="Calibri" panose="020F0502020204030204" pitchFamily="34" charset="0"/>
                <a:cs typeface="Times New Roman" panose="02020603050405020304" pitchFamily="18" charset="0"/>
              </a:rPr>
              <a:t>After the Session</a:t>
            </a: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Housekeeping, either orally or via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Overview of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10 minutes, we’ll focus on the importance of hand hygiene in healthcare.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discuss the importance of having clean hands in healthcare, review how and why germs can be spread by hands, and practice supporting good hand hygiene practices at work..”</a:t>
            </a:r>
          </a:p>
        </p:txBody>
      </p:sp>
      <p:sp>
        <p:nvSpPr>
          <p:cNvPr id="4" name="Slide Number Placeholder 3"/>
          <p:cNvSpPr>
            <a:spLocks noGrp="1"/>
          </p:cNvSpPr>
          <p:nvPr>
            <p:ph type="sldNum" sz="quarter" idx="5"/>
          </p:nvPr>
        </p:nvSpPr>
        <p:spPr/>
        <p:txBody>
          <a:bodyPr/>
          <a:lstStyle/>
          <a:p>
            <a:fld id="{D5643369-B893-49E9-AFB9-C82B5FBDF907}" type="slidenum">
              <a:rPr lang="en-US" smtClean="0"/>
              <a:t>2</a:t>
            </a:fld>
            <a:endParaRPr lang="en-US"/>
          </a:p>
        </p:txBody>
      </p:sp>
    </p:spTree>
    <p:extLst>
      <p:ext uri="{BB962C8B-B14F-4D97-AF65-F5344CB8AC3E}">
        <p14:creationId xmlns:p14="http://schemas.microsoft.com/office/powerpoint/2010/main" val="96110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we will learn today. By the end of today’s training, you will be able to describe why it’s so important for those of us in healthcare to have clean hands. You’ll also be able to describe why hands are a main way that germs can spread in the environment.”</a:t>
            </a:r>
          </a:p>
        </p:txBody>
      </p:sp>
      <p:sp>
        <p:nvSpPr>
          <p:cNvPr id="4" name="Slide Number Placeholder 3"/>
          <p:cNvSpPr>
            <a:spLocks noGrp="1"/>
          </p:cNvSpPr>
          <p:nvPr>
            <p:ph type="sldNum" sz="quarter" idx="5"/>
          </p:nvPr>
        </p:nvSpPr>
        <p:spPr/>
        <p:txBody>
          <a:bodyPr/>
          <a:lstStyle/>
          <a:p>
            <a:fld id="{D5643369-B893-49E9-AFB9-C82B5FBDF907}" type="slidenum">
              <a:rPr lang="en-US" smtClean="0"/>
              <a:t>3</a:t>
            </a:fld>
            <a:endParaRPr lang="en-US"/>
          </a:p>
        </p:txBody>
      </p:sp>
    </p:spTree>
    <p:extLst>
      <p:ext uri="{BB962C8B-B14F-4D97-AF65-F5344CB8AC3E}">
        <p14:creationId xmlns:p14="http://schemas.microsoft.com/office/powerpoint/2010/main" val="250812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 themselves or read it aloud.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Hand Hygiene means cleaning your hands by using either handwashing (washing hands with soap and water), antiseptic hand wash, antiseptic hand rub (i.e., alcohol-based hand sanitizer including foam or gel), or surgical hand antisepsis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source for the definition: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https://www.cdc.gov/handhygiene/providers/index.html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 that hand hygiene, or cleaning your hands, includes both washing hands with soap and water and using alcohol-based hand sanitizer.</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their reactions orally, via chat, or both.</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“Before we get started, let’s review a definition of hand hygiene. Go ahead and read the definition to yourself.”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as participants read.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talk about hand hygiene – the simpler way to say it is just ‘cleaning your hands!’ – and not ‘washing your hands.’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 idea why?</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“Right. It’s because hand hygiene includes washing your hands with soap and water and using alcohol-based hand sanitizer.”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this </a:t>
            </a:r>
            <a:r>
              <a:rPr lang="en-US" sz="11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graphic</a:t>
            </a:r>
            <a:r>
              <a:rPr lang="en-US" sz="800" u="none"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provides an overview of how viruses can spread from surfaces to people, for more information, you can also share Episode 6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How Do Viruses Spread from Surfaces to People?: </a:t>
            </a:r>
            <a:r>
              <a:rPr lang="en-US" sz="1800" dirty="0">
                <a:effectLst/>
                <a:latin typeface="Calibri" panose="020F0502020204030204" pitchFamily="34" charset="0"/>
                <a:ea typeface="Calibri" panose="020F0502020204030204" pitchFamily="34" charset="0"/>
              </a:rPr>
              <a:t>bit.ly/</a:t>
            </a:r>
            <a:r>
              <a:rPr lang="en-US" sz="1800" dirty="0" err="1">
                <a:effectLst/>
                <a:latin typeface="Calibri" panose="020F0502020204030204" pitchFamily="34" charset="0"/>
                <a:ea typeface="Calibri" panose="020F0502020204030204" pitchFamily="34" charset="0"/>
              </a:rPr>
              <a:t>SurfaceToPeopleSpread</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Content Outline for this video episode is provided at the end of this document for your reference.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sources for statistics about healthcare provider hand hygiene compliance: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Hand Hygiene in Healthcare Settings | CDC</a:t>
            </a:r>
            <a:r>
              <a:rPr lang="en-US" sz="1100" dirty="0">
                <a:effectLst/>
                <a:latin typeface="Calibri" panose="020F0502020204030204" pitchFamily="34" charset="0"/>
                <a:ea typeface="Calibri" panose="020F0502020204030204" pitchFamily="34" charset="0"/>
                <a:cs typeface="Times New Roman" panose="02020603050405020304" pitchFamily="18" charset="0"/>
              </a:rPr>
              <a:t> (https://www.cdc.gov/handhygiene/index.html) and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Show Me the Science | Hand Hygiene | CDC</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(https://www.cdc.gov/handhygiene/science/index.html).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research specific rates for your audience.</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“Germs are everywhere, and we can spread them, without knowing it, to other surfaces, things, and people. In healthcare, you are likely to come into contact with things that carry germs, like respiratory droplets, saliva, blood, and waste, and you’re more likely to touch patients at risk for bad infections.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this graphic, we see a patient who is ill and coughing, with respiratory droplets traveling into the air and landing on surfaces, where the healthcare worker picks them up with her hands and, unfortunately, carries the germs to her eyes. </a:t>
            </a:r>
            <a:r>
              <a:rPr lang="en-US" sz="1100">
                <a:effectLst/>
                <a:latin typeface="Calibri" panose="020F0502020204030204" pitchFamily="34" charset="0"/>
                <a:ea typeface="Calibri" panose="020F0502020204030204" pitchFamily="34" charset="0"/>
                <a:cs typeface="Times New Roman" panose="02020603050405020304" pitchFamily="18" charset="0"/>
              </a:rPr>
              <a:t>The healthcare worker could also easily carry the germs to her nose or mouth while or after removing her mask.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 quick reminder, if we touch something that has germs on it with our hands and then touch our eyes, mouth, or nose, without cleaning our hands first, we could get sick. If we touch something with germs on it, and then touch something else without cleaning our hands first, we can spread germs that can be picked up by someone else. This is how a lot of germs spread in healthcare – not just viruses.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why cleaning our hands is such an important part of infection control.</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hear more about how hand hygiene can help from the CDC’s Dr. Carlson.”</a:t>
            </a:r>
          </a:p>
        </p:txBody>
      </p:sp>
      <p:sp>
        <p:nvSpPr>
          <p:cNvPr id="4" name="Slide Number Placeholder 3"/>
          <p:cNvSpPr>
            <a:spLocks noGrp="1"/>
          </p:cNvSpPr>
          <p:nvPr>
            <p:ph type="sldNum" sz="quarter" idx="5"/>
          </p:nvPr>
        </p:nvSpPr>
        <p:spPr/>
        <p:txBody>
          <a:bodyPr/>
          <a:lstStyle/>
          <a:p>
            <a:fld id="{D5643369-B893-49E9-AFB9-C82B5FBDF907}" type="slidenum">
              <a:rPr lang="en-US" smtClean="0"/>
              <a:t>5</a:t>
            </a:fld>
            <a:endParaRPr lang="en-US"/>
          </a:p>
        </p:txBody>
      </p:sp>
    </p:spTree>
    <p:extLst>
      <p:ext uri="{BB962C8B-B14F-4D97-AF65-F5344CB8AC3E}">
        <p14:creationId xmlns:p14="http://schemas.microsoft.com/office/powerpoint/2010/main" val="128948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Play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Episode 21: Do We Really Have to Talk About Hand Hygiene? Again? Yes!: </a:t>
            </a:r>
            <a:r>
              <a:rPr lang="en-US" sz="1800" dirty="0">
                <a:effectLst/>
                <a:latin typeface="Calibri" panose="020F0502020204030204" pitchFamily="34" charset="0"/>
                <a:ea typeface="Calibri" panose="020F0502020204030204" pitchFamily="34" charset="0"/>
              </a:rPr>
              <a:t>bit.ly/</a:t>
            </a:r>
            <a:r>
              <a:rPr lang="en-US" sz="1800" dirty="0" err="1">
                <a:effectLst/>
                <a:latin typeface="Calibri" panose="020F0502020204030204" pitchFamily="34" charset="0"/>
                <a:ea typeface="Calibri" panose="020F0502020204030204" pitchFamily="34" charset="0"/>
              </a:rPr>
              <a:t>HandHygieneAgain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6</a:t>
            </a:fld>
            <a:endParaRPr lang="en-US"/>
          </a:p>
        </p:txBody>
      </p:sp>
    </p:spTree>
    <p:extLst>
      <p:ext uri="{BB962C8B-B14F-4D97-AF65-F5344CB8AC3E}">
        <p14:creationId xmlns:p14="http://schemas.microsoft.com/office/powerpoint/2010/main" val="267716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Summarize key takeaways from the video.</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this episode for additional key points.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Sample Script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sum up, healthcare workers touch a lot of things during their workday, so being diligent about hand hygiene is really important. For example, nursing staff touch up to 15 different surfaces during a single patient interaction – adding up to over 900 surfaces in the average 12-hour shift. Every one of those surfaces has germs on it, so it makes sense that cleaning your hands and using gloves correctly is so important. But even though we all know how important it is to clean our hands to keep germs from spreading, especially to our patients who may be at risk for infection, studies show that on average, healthcare providers clean their hands less than half of the times they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other key takeaway is that some parts of the hand make it easier for germs to grow, like between fingers, under the fingernails, and in breaks in the skin, such as a rash or cut. Viruses, bacteria, and fungi can all stick to your hands and be carried around the environment and spread to surfaces, devices, and people. So, we need to be very careful to clean our hands – and those parts in particular – very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7</a:t>
            </a:fld>
            <a:endParaRPr lang="en-US"/>
          </a:p>
        </p:txBody>
      </p:sp>
    </p:spTree>
    <p:extLst>
      <p:ext uri="{BB962C8B-B14F-4D97-AF65-F5344CB8AC3E}">
        <p14:creationId xmlns:p14="http://schemas.microsoft.com/office/powerpoint/2010/main" val="422781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SimSun" panose="02010600030101010101" pitchFamily="2" charset="-122"/>
              </a:rPr>
              <a:t>Encourage participants to reflect on the content of the session, and how they will put their knowledge into practice.</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D5643369-B893-49E9-AFB9-C82B5FBDF907}" type="slidenum">
              <a:rPr lang="en-US" smtClean="0"/>
              <a:t>8</a:t>
            </a:fld>
            <a:endParaRPr lang="en-US"/>
          </a:p>
        </p:txBody>
      </p:sp>
    </p:spTree>
    <p:extLst>
      <p:ext uri="{BB962C8B-B14F-4D97-AF65-F5344CB8AC3E}">
        <p14:creationId xmlns:p14="http://schemas.microsoft.com/office/powerpoint/2010/main" val="240952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The CDC also has a lot of resources about hand hygiene. They have materials for healthcare providers and healthcare settings, as well as materials for the community that may help you.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p:txBody>
      </p:sp>
      <p:sp>
        <p:nvSpPr>
          <p:cNvPr id="4" name="Slide Number Placeholder 3"/>
          <p:cNvSpPr>
            <a:spLocks noGrp="1"/>
          </p:cNvSpPr>
          <p:nvPr>
            <p:ph type="sldNum" sz="quarter" idx="5"/>
          </p:nvPr>
        </p:nvSpPr>
        <p:spPr/>
        <p:txBody>
          <a:bodyPr/>
          <a:lstStyle/>
          <a:p>
            <a:fld id="{438D9F8C-7B54-4A21-B9B9-EAEDD3B035B4}" type="slidenum">
              <a:rPr lang="en-US" smtClean="0"/>
              <a:t>9</a:t>
            </a:fld>
            <a:endParaRPr lang="en-US" dirty="0"/>
          </a:p>
        </p:txBody>
      </p:sp>
    </p:spTree>
    <p:extLst>
      <p:ext uri="{BB962C8B-B14F-4D97-AF65-F5344CB8AC3E}">
        <p14:creationId xmlns:p14="http://schemas.microsoft.com/office/powerpoint/2010/main" val="3969087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7" name="Subtitle 2">
            <a:extLst>
              <a:ext uri="{FF2B5EF4-FFF2-40B4-BE49-F238E27FC236}">
                <a16:creationId xmlns:a16="http://schemas.microsoft.com/office/drawing/2014/main" id="{692C3EA0-BD3E-4B7A-AEA6-A119823F8F71}"/>
              </a:ext>
            </a:extLst>
          </p:cNvPr>
          <p:cNvSpPr txBox="1">
            <a:spLocks/>
          </p:cNvSpPr>
          <p:nvPr/>
        </p:nvSpPr>
        <p:spPr>
          <a:xfrm>
            <a:off x="6717123" y="5903353"/>
            <a:ext cx="5001904" cy="63803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Avenir LT Std 55 Roman" panose="020B0503020203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venir LT Std 35 Light" panose="020B04020202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LT Std 35 Light" panose="020B04020202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LT Std 35 Light" panose="020B04020202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LT Std 35 Light" panose="020B04020202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Century Gothic" panose="020B0502020202020204" pitchFamily="34" charset="0"/>
              </a:rPr>
              <a:t>Date of Training</a:t>
            </a:r>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36174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D8AB859A-23E1-4ED2-8784-7690102253EF}" type="datetime1">
              <a:rPr lang="en-US" smtClean="0"/>
              <a:t>7/29/2021</a:t>
            </a:fld>
            <a:endParaRPr lang="en-US"/>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Hand Hygiene</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a:p>
        </p:txBody>
      </p:sp>
    </p:spTree>
    <p:extLst>
      <p:ext uri="{BB962C8B-B14F-4D97-AF65-F5344CB8AC3E}">
        <p14:creationId xmlns:p14="http://schemas.microsoft.com/office/powerpoint/2010/main" val="215585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89CD212-896B-4E17-B94F-9487DFFFFEF2}" type="datetime1">
              <a:rPr lang="en-US" smtClean="0"/>
              <a:t>7/29/2021</a:t>
            </a:fld>
            <a:endParaRPr lang="en-US"/>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Hand Hygiene</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CE635EA5-E536-4440-A0F5-5A7227CB92E7}" type="datetime1">
              <a:rPr lang="en-US" smtClean="0"/>
              <a:t>7/29/2021</a:t>
            </a:fld>
            <a:endParaRPr lang="en-US"/>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Hand Hygiene</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E39B08D4-CE16-4AAE-A3E5-F1603859D664}" type="datetime1">
              <a:rPr lang="en-US" smtClean="0"/>
              <a:t>7/29/2021</a:t>
            </a:fld>
            <a:endParaRPr lang="en-US"/>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CE6319DE-4F39-4351-A4C6-DC246A444062}" type="datetime1">
              <a:rPr lang="en-US" smtClean="0"/>
              <a:t>7/29/2021</a:t>
            </a:fld>
            <a:endParaRPr lang="en-US"/>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Hand Hygiene</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06F4BBE7-65A2-459A-B205-2304AF31B173}" type="datetime1">
              <a:rPr lang="en-US" smtClean="0"/>
              <a:t>7/29/2021</a:t>
            </a:fld>
            <a:endParaRPr lang="en-US"/>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411718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42943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3593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Hand Hygiene</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AF263BD-8129-478C-9776-4FDB12B3D65A}" type="datetime1">
              <a:rPr lang="en-US" smtClean="0"/>
              <a:t>7/29/2021</a:t>
            </a:fld>
            <a:endParaRPr lang="en-US"/>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85" r:id="rId8"/>
    <p:sldLayoutId id="2147483686" r:id="rId9"/>
    <p:sldLayoutId id="2147483687" r:id="rId10"/>
    <p:sldLayoutId id="2147483671" r:id="rId11"/>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hyperlink" Target="bit.ly/HandHygieneAgain"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9.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hyperlink" Target="https://twitter.com/CDC_Firstline" TargetMode="External"/><Relationship Id="rId11" Type="http://schemas.openxmlformats.org/officeDocument/2006/relationships/hyperlink" Target="https://www.cdc.gov/handwashing/index.html" TargetMode="External"/><Relationship Id="rId5" Type="http://schemas.openxmlformats.org/officeDocument/2006/relationships/hyperlink" Target="https://www.facebook.com/CDCProjectFirstline" TargetMode="External"/><Relationship Id="rId10" Type="http://schemas.openxmlformats.org/officeDocument/2006/relationships/hyperlink" Target="https://www.cdc.gov/handhygiene/patients/index.html" TargetMode="External"/><Relationship Id="rId4" Type="http://schemas.openxmlformats.org/officeDocument/2006/relationships/hyperlink" Target="https://www.cdc.gov/infectioncontrol/projectfirstline/index.html" TargetMode="External"/><Relationship Id="rId9" Type="http://schemas.openxmlformats.org/officeDocument/2006/relationships/hyperlink" Target="https://www.cdc.gov/handhygiene/providers/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a:xfrm>
            <a:off x="673100" y="1122363"/>
            <a:ext cx="6229350" cy="2387600"/>
          </a:xfrm>
        </p:spPr>
        <p:txBody>
          <a:bodyPr/>
          <a:lstStyle/>
          <a:p>
            <a:r>
              <a:rPr lang="en-US" dirty="0">
                <a:solidFill>
                  <a:schemeClr val="accent6"/>
                </a:solidFill>
              </a:rPr>
              <a:t>Topic 9:	</a:t>
            </a:r>
            <a:br>
              <a:rPr lang="en-US" dirty="0"/>
            </a:br>
            <a:r>
              <a:rPr lang="en-US" dirty="0"/>
              <a:t>Hand Hygiene</a:t>
            </a:r>
          </a:p>
        </p:txBody>
      </p:sp>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r>
              <a:rPr lang="en-US" dirty="0"/>
              <a:t>Introduction</a:t>
            </a:r>
          </a:p>
          <a:p>
            <a:r>
              <a:rPr lang="en-US" dirty="0"/>
              <a:t>Hand Hygiene</a:t>
            </a:r>
          </a:p>
          <a:p>
            <a:r>
              <a:rPr lang="en-US" dirty="0"/>
              <a:t>Reflection &amp; Next Steps</a:t>
            </a:r>
          </a:p>
        </p:txBody>
      </p:sp>
      <p:sp>
        <p:nvSpPr>
          <p:cNvPr id="4" name="Footer Placeholder 3">
            <a:extLst>
              <a:ext uri="{FF2B5EF4-FFF2-40B4-BE49-F238E27FC236}">
                <a16:creationId xmlns:a16="http://schemas.microsoft.com/office/drawing/2014/main" id="{716FEBDD-3A69-4D3B-9DE2-8680C5E0DC72}"/>
              </a:ext>
            </a:extLst>
          </p:cNvPr>
          <p:cNvSpPr>
            <a:spLocks noGrp="1"/>
          </p:cNvSpPr>
          <p:nvPr>
            <p:ph type="ftr" sz="quarter" idx="11"/>
          </p:nvPr>
        </p:nvSpPr>
        <p:spPr/>
        <p:txBody>
          <a:bodyPr/>
          <a:lstStyle/>
          <a:p>
            <a:r>
              <a:rPr lang="en-US" dirty="0"/>
              <a:t>Hand Hygiene</a:t>
            </a:r>
          </a:p>
        </p:txBody>
      </p:sp>
      <p:sp>
        <p:nvSpPr>
          <p:cNvPr id="5" name="Slide Number Placeholder 4">
            <a:extLst>
              <a:ext uri="{FF2B5EF4-FFF2-40B4-BE49-F238E27FC236}">
                <a16:creationId xmlns:a16="http://schemas.microsoft.com/office/drawing/2014/main" id="{71D38768-2733-4B1C-B8A0-B649C9AEBE83}"/>
              </a:ext>
            </a:extLst>
          </p:cNvPr>
          <p:cNvSpPr>
            <a:spLocks noGrp="1"/>
          </p:cNvSpPr>
          <p:nvPr>
            <p:ph type="sldNum" sz="quarter" idx="12"/>
          </p:nvPr>
        </p:nvSpPr>
        <p:spPr/>
        <p:txBody>
          <a:bodyPr/>
          <a:lstStyle/>
          <a:p>
            <a:fld id="{EF026F98-229B-48B0-BECF-EA1F5459ACF1}" type="slidenum">
              <a:rPr lang="en-US" smtClean="0"/>
              <a:t>2</a:t>
            </a:fld>
            <a:endParaRPr lang="en-US"/>
          </a:p>
        </p:txBody>
      </p:sp>
    </p:spTree>
    <p:extLst>
      <p:ext uri="{BB962C8B-B14F-4D97-AF65-F5344CB8AC3E}">
        <p14:creationId xmlns:p14="http://schemas.microsoft.com/office/powerpoint/2010/main" val="29019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02B8-D474-45E0-B366-16707CE64117}"/>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75BD9C1F-A365-4F48-BDF9-BB2151ADEDB7}"/>
              </a:ext>
            </a:extLst>
          </p:cNvPr>
          <p:cNvSpPr>
            <a:spLocks noGrp="1"/>
          </p:cNvSpPr>
          <p:nvPr>
            <p:ph idx="1"/>
          </p:nvPr>
        </p:nvSpPr>
        <p:spPr/>
        <p:txBody>
          <a:bodyPr/>
          <a:lstStyle/>
          <a:p>
            <a:pPr lvl="0"/>
            <a:r>
              <a:rPr lang="en-US" dirty="0"/>
              <a:t>Describe two (2) reasons </a:t>
            </a:r>
            <a:r>
              <a:rPr lang="en-US" b="1" dirty="0">
                <a:solidFill>
                  <a:schemeClr val="accent1"/>
                </a:solidFill>
              </a:rPr>
              <a:t>why having clean hands is especially important in healthcare</a:t>
            </a:r>
            <a:r>
              <a:rPr lang="en-US" dirty="0"/>
              <a:t>.</a:t>
            </a:r>
          </a:p>
          <a:p>
            <a:pPr lvl="0"/>
            <a:r>
              <a:rPr lang="en-US" dirty="0"/>
              <a:t>Discuss two (2) reasons </a:t>
            </a:r>
            <a:r>
              <a:rPr lang="en-US" b="1" dirty="0">
                <a:solidFill>
                  <a:schemeClr val="accent1"/>
                </a:solidFill>
              </a:rPr>
              <a:t>why hands are a main way that germs can spread</a:t>
            </a:r>
            <a:r>
              <a:rPr lang="en-US" dirty="0"/>
              <a:t> in the environment.</a:t>
            </a:r>
          </a:p>
        </p:txBody>
      </p:sp>
      <p:sp>
        <p:nvSpPr>
          <p:cNvPr id="3" name="Footer Placeholder 2">
            <a:extLst>
              <a:ext uri="{FF2B5EF4-FFF2-40B4-BE49-F238E27FC236}">
                <a16:creationId xmlns:a16="http://schemas.microsoft.com/office/drawing/2014/main" id="{9D64EE69-62BB-4E80-8FB4-0A4ADF452ECE}"/>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8416C96E-ACE5-4A93-8449-CA01076EE06F}"/>
              </a:ext>
            </a:extLst>
          </p:cNvPr>
          <p:cNvSpPr>
            <a:spLocks noGrp="1"/>
          </p:cNvSpPr>
          <p:nvPr>
            <p:ph type="sldNum" sz="quarter" idx="12"/>
          </p:nvPr>
        </p:nvSpPr>
        <p:spPr/>
        <p:txBody>
          <a:bodyPr/>
          <a:lstStyle/>
          <a:p>
            <a:fld id="{EF026F98-229B-48B0-BECF-EA1F5459ACF1}" type="slidenum">
              <a:rPr lang="en-US" smtClean="0"/>
              <a:t>3</a:t>
            </a:fld>
            <a:endParaRPr lang="en-US"/>
          </a:p>
        </p:txBody>
      </p:sp>
    </p:spTree>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a:xfrm>
            <a:off x="838200" y="238125"/>
            <a:ext cx="10515600" cy="702457"/>
          </a:xfrm>
        </p:spPr>
        <p:txBody>
          <a:bodyPr/>
          <a:lstStyle/>
          <a:p>
            <a:r>
              <a:rPr lang="en-US" dirty="0"/>
              <a:t>Definitions</a:t>
            </a:r>
          </a:p>
        </p:txBody>
      </p:sp>
      <p:graphicFrame>
        <p:nvGraphicFramePr>
          <p:cNvPr id="11" name="Table 11">
            <a:extLst>
              <a:ext uri="{FF2B5EF4-FFF2-40B4-BE49-F238E27FC236}">
                <a16:creationId xmlns:a16="http://schemas.microsoft.com/office/drawing/2014/main" id="{785415DE-5DB8-4249-B020-25D53CCB737C}"/>
              </a:ext>
            </a:extLst>
          </p:cNvPr>
          <p:cNvGraphicFramePr>
            <a:graphicFrameLocks noGrp="1"/>
          </p:cNvGraphicFramePr>
          <p:nvPr>
            <p:ph idx="1"/>
            <p:extLst>
              <p:ext uri="{D42A27DB-BD31-4B8C-83A1-F6EECF244321}">
                <p14:modId xmlns:p14="http://schemas.microsoft.com/office/powerpoint/2010/main" val="3672114727"/>
              </p:ext>
            </p:extLst>
          </p:nvPr>
        </p:nvGraphicFramePr>
        <p:xfrm>
          <a:off x="838200" y="2057193"/>
          <a:ext cx="10515600" cy="3236976"/>
        </p:xfrm>
        <a:graphic>
          <a:graphicData uri="http://schemas.openxmlformats.org/drawingml/2006/table">
            <a:tbl>
              <a:tblPr firstRow="1" bandRow="1">
                <a:tableStyleId>{2D5ABB26-0587-4C30-8999-92F81FD0307C}</a:tableStyleId>
              </a:tblPr>
              <a:tblGrid>
                <a:gridCol w="3382926">
                  <a:extLst>
                    <a:ext uri="{9D8B030D-6E8A-4147-A177-3AD203B41FA5}">
                      <a16:colId xmlns:a16="http://schemas.microsoft.com/office/drawing/2014/main" val="1237249561"/>
                    </a:ext>
                  </a:extLst>
                </a:gridCol>
                <a:gridCol w="7132674">
                  <a:extLst>
                    <a:ext uri="{9D8B030D-6E8A-4147-A177-3AD203B41FA5}">
                      <a16:colId xmlns:a16="http://schemas.microsoft.com/office/drawing/2014/main" val="2066530514"/>
                    </a:ext>
                  </a:extLst>
                </a:gridCol>
              </a:tblGrid>
              <a:tr h="167831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b="1" dirty="0">
                          <a:solidFill>
                            <a:srgbClr val="13619C"/>
                          </a:solidFill>
                          <a:latin typeface="+mj-lt"/>
                          <a:cs typeface="Calibri bold" panose="020F0702030404030204" pitchFamily="34" charset="0"/>
                        </a:rPr>
                        <a:t>Hand Hygiene</a:t>
                      </a:r>
                    </a:p>
                  </a:txBody>
                  <a:tcPr marT="274320" marB="274320">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90000"/>
                        </a:lnSpc>
                        <a:spcBef>
                          <a:spcPts val="60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mn-ea"/>
                          <a:cs typeface="+mn-cs"/>
                        </a:rPr>
                        <a:t>Hand hygiene means cleaning your hands by using either handwashing (washing hands with soap and water), antiseptic hand wash, antiseptic hand rub (i.e., alcohol-based hand sanitizer including foam or gel), or surgical hand antisepsis.</a:t>
                      </a:r>
                      <a:endParaRPr lang="en-US" sz="2800" dirty="0">
                        <a:latin typeface="+mj-lt"/>
                      </a:endParaRPr>
                    </a:p>
                  </a:txBody>
                  <a:tcPr marT="274320" marB="274320">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586462"/>
                  </a:ext>
                </a:extLst>
              </a:tr>
            </a:tbl>
          </a:graphicData>
        </a:graphic>
      </p:graphicFrame>
      <p:sp>
        <p:nvSpPr>
          <p:cNvPr id="6" name="Footer Placeholder 5">
            <a:extLst>
              <a:ext uri="{FF2B5EF4-FFF2-40B4-BE49-F238E27FC236}">
                <a16:creationId xmlns:a16="http://schemas.microsoft.com/office/drawing/2014/main" id="{88FC1DA8-924E-49B9-8CF9-421D787F3292}"/>
              </a:ext>
            </a:extLst>
          </p:cNvPr>
          <p:cNvSpPr>
            <a:spLocks noGrp="1"/>
          </p:cNvSpPr>
          <p:nvPr>
            <p:ph type="ftr" sz="quarter" idx="11"/>
          </p:nvPr>
        </p:nvSpPr>
        <p:spPr>
          <a:xfrm>
            <a:off x="4680857" y="6410780"/>
            <a:ext cx="6395357" cy="365125"/>
          </a:xfrm>
        </p:spPr>
        <p:txBody>
          <a:bodyPr/>
          <a:lstStyle/>
          <a:p>
            <a:r>
              <a:rPr lang="en-US" dirty="0"/>
              <a:t>Hand Hygiene</a:t>
            </a:r>
          </a:p>
        </p:txBody>
      </p:sp>
      <p:sp>
        <p:nvSpPr>
          <p:cNvPr id="5" name="Slide Number Placeholder 4">
            <a:extLst>
              <a:ext uri="{FF2B5EF4-FFF2-40B4-BE49-F238E27FC236}">
                <a16:creationId xmlns:a16="http://schemas.microsoft.com/office/drawing/2014/main" id="{A92DBE34-B626-44E4-85FE-CB59AD3F258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EB89-4E02-4FD2-BA6F-80FA6F5E1F1E}"/>
              </a:ext>
            </a:extLst>
          </p:cNvPr>
          <p:cNvSpPr>
            <a:spLocks noGrp="1"/>
          </p:cNvSpPr>
          <p:nvPr>
            <p:ph type="title"/>
          </p:nvPr>
        </p:nvSpPr>
        <p:spPr/>
        <p:txBody>
          <a:bodyPr/>
          <a:lstStyle/>
          <a:p>
            <a:r>
              <a:rPr lang="en-US" dirty="0"/>
              <a:t>GERMS Can SPREAD From Surfaces</a:t>
            </a:r>
          </a:p>
        </p:txBody>
      </p:sp>
      <p:pic>
        <p:nvPicPr>
          <p:cNvPr id="6" name="Picture 5" descr="Panel 1: a person coughing, which releases respiratory droplets&#10;Panel 2: the droplets landing on surfaces in a patient’s room including the rails of the patient’s bed&#10;Panel 3: a nurse touching the bed rail with their hand and thereby making contact with the droplets&#10;Panel 4: the nurse using the same hand to touch their eye">
            <a:extLst>
              <a:ext uri="{FF2B5EF4-FFF2-40B4-BE49-F238E27FC236}">
                <a16:creationId xmlns:a16="http://schemas.microsoft.com/office/drawing/2014/main" id="{B7807AE0-AAFD-4062-98D1-15DD615B447E}"/>
              </a:ext>
            </a:extLst>
          </p:cNvPr>
          <p:cNvPicPr>
            <a:picLocks noChangeAspect="1"/>
          </p:cNvPicPr>
          <p:nvPr/>
        </p:nvPicPr>
        <p:blipFill rotWithShape="1">
          <a:blip r:embed="rId4">
            <a:extLst>
              <a:ext uri="{28A0092B-C50C-407E-A947-70E740481C1C}">
                <a14:useLocalDpi xmlns:a14="http://schemas.microsoft.com/office/drawing/2010/main" val="0"/>
              </a:ext>
            </a:extLst>
          </a:blip>
          <a:srcRect l="1201" t="5419" b="10238"/>
          <a:stretch/>
        </p:blipFill>
        <p:spPr>
          <a:xfrm>
            <a:off x="1273395" y="1299681"/>
            <a:ext cx="9645210" cy="4679999"/>
          </a:xfrm>
          <a:prstGeom prst="rect">
            <a:avLst/>
          </a:prstGeom>
        </p:spPr>
      </p:pic>
      <p:sp>
        <p:nvSpPr>
          <p:cNvPr id="3" name="Footer Placeholder 2">
            <a:extLst>
              <a:ext uri="{FF2B5EF4-FFF2-40B4-BE49-F238E27FC236}">
                <a16:creationId xmlns:a16="http://schemas.microsoft.com/office/drawing/2014/main" id="{191F97CA-39CE-45A1-A969-7B4A3017BE4C}"/>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C453BFEA-1900-41BB-BE25-39F94340DEDD}"/>
              </a:ext>
            </a:extLst>
          </p:cNvPr>
          <p:cNvSpPr>
            <a:spLocks noGrp="1"/>
          </p:cNvSpPr>
          <p:nvPr>
            <p:ph type="sldNum" sz="quarter" idx="12"/>
          </p:nvPr>
        </p:nvSpPr>
        <p:spPr/>
        <p:txBody>
          <a:bodyPr/>
          <a:lstStyle/>
          <a:p>
            <a:fld id="{EF026F98-229B-48B0-BECF-EA1F5459ACF1}" type="slidenum">
              <a:rPr lang="en-US" smtClean="0"/>
              <a:t>5</a:t>
            </a:fld>
            <a:endParaRPr lang="en-US"/>
          </a:p>
        </p:txBody>
      </p:sp>
    </p:spTree>
    <p:custDataLst>
      <p:tags r:id="rId1"/>
    </p:custDataLst>
    <p:extLst>
      <p:ext uri="{BB962C8B-B14F-4D97-AF65-F5344CB8AC3E}">
        <p14:creationId xmlns:p14="http://schemas.microsoft.com/office/powerpoint/2010/main" val="157821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6602-278A-4923-BA8A-FAFCFFFF66AB}"/>
              </a:ext>
            </a:extLst>
          </p:cNvPr>
          <p:cNvSpPr>
            <a:spLocks noGrp="1"/>
          </p:cNvSpPr>
          <p:nvPr>
            <p:ph type="title" idx="4294967295"/>
          </p:nvPr>
        </p:nvSpPr>
        <p:spPr>
          <a:xfrm>
            <a:off x="838200" y="21135"/>
            <a:ext cx="10238014" cy="426085"/>
          </a:xfrm>
        </p:spPr>
        <p:txBody>
          <a:bodyPr>
            <a:normAutofit fontScale="90000"/>
          </a:bodyPr>
          <a:lstStyle/>
          <a:p>
            <a:r>
              <a:rPr lang="en-US" dirty="0"/>
              <a:t>Inside infection control</a:t>
            </a:r>
          </a:p>
        </p:txBody>
      </p:sp>
      <p:pic>
        <p:nvPicPr>
          <p:cNvPr id="6" name="Picture 5" descr="Inside Infection Control: Do we really have to talk about hand hygiene? Again?  Yes! Episode 21">
            <a:hlinkClick r:id="rId4" action="ppaction://hlinkfile"/>
            <a:extLst>
              <a:ext uri="{FF2B5EF4-FFF2-40B4-BE49-F238E27FC236}">
                <a16:creationId xmlns:a16="http://schemas.microsoft.com/office/drawing/2014/main" id="{DB3949E3-937E-48E9-B19F-EEEACFB20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32" y="1188720"/>
            <a:ext cx="7973736" cy="4480560"/>
          </a:xfrm>
          <a:prstGeom prst="rect">
            <a:avLst/>
          </a:prstGeom>
        </p:spPr>
      </p:pic>
      <p:sp>
        <p:nvSpPr>
          <p:cNvPr id="3" name="Footer Placeholder 2">
            <a:extLst>
              <a:ext uri="{FF2B5EF4-FFF2-40B4-BE49-F238E27FC236}">
                <a16:creationId xmlns:a16="http://schemas.microsoft.com/office/drawing/2014/main" id="{E691C5A1-558E-4FD6-8AA8-6D323C948202}"/>
              </a:ext>
            </a:extLst>
          </p:cNvPr>
          <p:cNvSpPr>
            <a:spLocks noGrp="1"/>
          </p:cNvSpPr>
          <p:nvPr>
            <p:ph type="ftr" sz="quarter" idx="11"/>
          </p:nvPr>
        </p:nvSpPr>
        <p:spPr/>
        <p:txBody>
          <a:bodyPr/>
          <a:lstStyle/>
          <a:p>
            <a:r>
              <a:rPr lang="en-US"/>
              <a:t>Hand Hygiene</a:t>
            </a:r>
          </a:p>
        </p:txBody>
      </p:sp>
      <p:sp>
        <p:nvSpPr>
          <p:cNvPr id="4" name="Slide Number Placeholder 3">
            <a:extLst>
              <a:ext uri="{FF2B5EF4-FFF2-40B4-BE49-F238E27FC236}">
                <a16:creationId xmlns:a16="http://schemas.microsoft.com/office/drawing/2014/main" id="{16C01108-B9E7-4253-9A7E-7A538DAA38F7}"/>
              </a:ext>
            </a:extLst>
          </p:cNvPr>
          <p:cNvSpPr>
            <a:spLocks noGrp="1"/>
          </p:cNvSpPr>
          <p:nvPr>
            <p:ph type="sldNum" sz="quarter" idx="12"/>
          </p:nvPr>
        </p:nvSpPr>
        <p:spPr/>
        <p:txBody>
          <a:bodyPr/>
          <a:lstStyle/>
          <a:p>
            <a:fld id="{EF026F98-229B-48B0-BECF-EA1F5459ACF1}" type="slidenum">
              <a:rPr lang="en-US" smtClean="0"/>
              <a:t>6</a:t>
            </a:fld>
            <a:endParaRPr lang="en-US"/>
          </a:p>
        </p:txBody>
      </p:sp>
    </p:spTree>
    <p:custDataLst>
      <p:tags r:id="rId1"/>
    </p:custDataLst>
    <p:extLst>
      <p:ext uri="{BB962C8B-B14F-4D97-AF65-F5344CB8AC3E}">
        <p14:creationId xmlns:p14="http://schemas.microsoft.com/office/powerpoint/2010/main" val="295418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1202BF-E4C2-4497-841F-053AE98EC855}"/>
              </a:ext>
            </a:extLst>
          </p:cNvPr>
          <p:cNvSpPr>
            <a:spLocks noGrp="1"/>
          </p:cNvSpPr>
          <p:nvPr>
            <p:ph type="title"/>
          </p:nvPr>
        </p:nvSpPr>
        <p:spPr/>
        <p:txBody>
          <a:bodyPr/>
          <a:lstStyle/>
          <a:p>
            <a:r>
              <a:rPr lang="en-US" dirty="0"/>
              <a:t>Key Takeaways</a:t>
            </a:r>
          </a:p>
        </p:txBody>
      </p:sp>
      <p:sp>
        <p:nvSpPr>
          <p:cNvPr id="6" name="Content Placeholder 5">
            <a:extLst>
              <a:ext uri="{FF2B5EF4-FFF2-40B4-BE49-F238E27FC236}">
                <a16:creationId xmlns:a16="http://schemas.microsoft.com/office/drawing/2014/main" id="{098336E3-3C38-49F0-A5F2-87C5A8CC1484}"/>
              </a:ext>
            </a:extLst>
          </p:cNvPr>
          <p:cNvSpPr>
            <a:spLocks noGrp="1"/>
          </p:cNvSpPr>
          <p:nvPr>
            <p:ph idx="1"/>
          </p:nvPr>
        </p:nvSpPr>
        <p:spPr/>
        <p:txBody>
          <a:bodyPr/>
          <a:lstStyle/>
          <a:p>
            <a:r>
              <a:rPr lang="en-US" dirty="0"/>
              <a:t>Healthcare workers touch a lot of items during their workday, so being diligent about hand hygiene matters.</a:t>
            </a:r>
          </a:p>
          <a:p>
            <a:r>
              <a:rPr lang="en-US" dirty="0"/>
              <a:t>Some parts of the hands make it easier for germs </a:t>
            </a:r>
            <a:r>
              <a:rPr lang="en-US"/>
              <a:t>to grow, </a:t>
            </a:r>
            <a:r>
              <a:rPr lang="en-US" dirty="0"/>
              <a:t>like between fingers, under the fingernails, and in breaks in the skin. That’s why we need to clean our hands very well.</a:t>
            </a:r>
          </a:p>
        </p:txBody>
      </p:sp>
      <p:sp>
        <p:nvSpPr>
          <p:cNvPr id="7" name="Footer Placeholder 2">
            <a:extLst>
              <a:ext uri="{FF2B5EF4-FFF2-40B4-BE49-F238E27FC236}">
                <a16:creationId xmlns:a16="http://schemas.microsoft.com/office/drawing/2014/main" id="{D2D47A8B-2213-45EB-B8A5-E49343C8860B}"/>
              </a:ext>
            </a:extLst>
          </p:cNvPr>
          <p:cNvSpPr>
            <a:spLocks noGrp="1"/>
          </p:cNvSpPr>
          <p:nvPr>
            <p:ph type="ftr" sz="quarter" idx="11"/>
          </p:nvPr>
        </p:nvSpPr>
        <p:spPr>
          <a:xfrm>
            <a:off x="4680857" y="6410780"/>
            <a:ext cx="6395357" cy="365125"/>
          </a:xfrm>
        </p:spPr>
        <p:txBody>
          <a:bodyPr/>
          <a:lstStyle/>
          <a:p>
            <a:r>
              <a:rPr lang="en-US" dirty="0"/>
              <a:t>Hand Hygiene</a:t>
            </a:r>
          </a:p>
        </p:txBody>
      </p:sp>
      <p:sp>
        <p:nvSpPr>
          <p:cNvPr id="4" name="Slide Number Placeholder 3">
            <a:extLst>
              <a:ext uri="{FF2B5EF4-FFF2-40B4-BE49-F238E27FC236}">
                <a16:creationId xmlns:a16="http://schemas.microsoft.com/office/drawing/2014/main" id="{4CB897F0-7E2E-461C-AE3B-30515C1EF405}"/>
              </a:ext>
            </a:extLst>
          </p:cNvPr>
          <p:cNvSpPr>
            <a:spLocks noGrp="1"/>
          </p:cNvSpPr>
          <p:nvPr>
            <p:ph type="sldNum" sz="quarter" idx="12"/>
          </p:nvPr>
        </p:nvSpPr>
        <p:spPr/>
        <p:txBody>
          <a:bodyPr/>
          <a:lstStyle/>
          <a:p>
            <a:fld id="{82640534-B2B5-4A62-BCD9-9076A5F4FB69}" type="slidenum">
              <a:rPr lang="en-US" smtClean="0"/>
              <a:pPr/>
              <a:t>7</a:t>
            </a:fld>
            <a:endParaRPr lang="en-US"/>
          </a:p>
        </p:txBody>
      </p:sp>
    </p:spTree>
    <p:custDataLst>
      <p:tags r:id="rId1"/>
    </p:custDataLst>
    <p:extLst>
      <p:ext uri="{BB962C8B-B14F-4D97-AF65-F5344CB8AC3E}">
        <p14:creationId xmlns:p14="http://schemas.microsoft.com/office/powerpoint/2010/main" val="343139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C73D2-A1FB-454A-9DE6-3BE40DCF7EBA}"/>
              </a:ext>
            </a:extLst>
          </p:cNvPr>
          <p:cNvSpPr>
            <a:spLocks noGrp="1"/>
          </p:cNvSpPr>
          <p:nvPr>
            <p:ph type="title"/>
          </p:nvPr>
        </p:nvSpPr>
        <p:spPr/>
        <p:txBody>
          <a:bodyPr/>
          <a:lstStyle/>
          <a:p>
            <a:r>
              <a:rPr lang="en-US" dirty="0"/>
              <a:t>Reflection</a:t>
            </a:r>
          </a:p>
        </p:txBody>
      </p:sp>
      <p:sp>
        <p:nvSpPr>
          <p:cNvPr id="2" name="Footer Placeholder 1">
            <a:extLst>
              <a:ext uri="{FF2B5EF4-FFF2-40B4-BE49-F238E27FC236}">
                <a16:creationId xmlns:a16="http://schemas.microsoft.com/office/drawing/2014/main" id="{5EAD61A1-27DD-49CA-BBF4-42E037FFCFD1}"/>
              </a:ext>
            </a:extLst>
          </p:cNvPr>
          <p:cNvSpPr>
            <a:spLocks noGrp="1"/>
          </p:cNvSpPr>
          <p:nvPr>
            <p:ph type="ftr" sz="quarter" idx="11"/>
          </p:nvPr>
        </p:nvSpPr>
        <p:spPr/>
        <p:txBody>
          <a:bodyPr/>
          <a:lstStyle/>
          <a:p>
            <a:r>
              <a:rPr lang="en-US" dirty="0"/>
              <a:t>Hand Hygiene</a:t>
            </a:r>
          </a:p>
        </p:txBody>
      </p:sp>
      <p:sp>
        <p:nvSpPr>
          <p:cNvPr id="3" name="Slide Number Placeholder 2">
            <a:extLst>
              <a:ext uri="{FF2B5EF4-FFF2-40B4-BE49-F238E27FC236}">
                <a16:creationId xmlns:a16="http://schemas.microsoft.com/office/drawing/2014/main" id="{1DF41F16-2769-4B76-A041-30820A44C9DB}"/>
              </a:ext>
            </a:extLst>
          </p:cNvPr>
          <p:cNvSpPr>
            <a:spLocks noGrp="1"/>
          </p:cNvSpPr>
          <p:nvPr>
            <p:ph type="sldNum" sz="quarter" idx="12"/>
          </p:nvPr>
        </p:nvSpPr>
        <p:spPr/>
        <p:txBody>
          <a:bodyPr/>
          <a:lstStyle/>
          <a:p>
            <a:fld id="{EF026F98-229B-48B0-BECF-EA1F5459ACF1}" type="slidenum">
              <a:rPr lang="en-US" smtClean="0"/>
              <a:t>8</a:t>
            </a:fld>
            <a:endParaRPr lang="en-US"/>
          </a:p>
        </p:txBody>
      </p:sp>
    </p:spTree>
    <p:extLst>
      <p:ext uri="{BB962C8B-B14F-4D97-AF65-F5344CB8AC3E}">
        <p14:creationId xmlns:p14="http://schemas.microsoft.com/office/powerpoint/2010/main" val="233161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sz="half" idx="1"/>
          </p:nvPr>
        </p:nvSpPr>
        <p:spPr>
          <a:xfrm>
            <a:off x="838200" y="1245927"/>
            <a:ext cx="5623034" cy="4812209"/>
          </a:xfrm>
        </p:spPr>
        <p:txBody>
          <a:bodyPr>
            <a:noAutofit/>
          </a:bodyPr>
          <a:lstStyle/>
          <a:p>
            <a:pPr marL="0" indent="0">
              <a:lnSpc>
                <a:spcPct val="110000"/>
              </a:lnSpc>
              <a:spcBef>
                <a:spcPts val="0"/>
              </a:spcBef>
              <a:buNone/>
            </a:pPr>
            <a:r>
              <a:rPr lang="en-US" sz="1700" b="1" dirty="0">
                <a:latin typeface="+mn-lt"/>
              </a:rPr>
              <a:t>Project Firstline Resources</a:t>
            </a:r>
          </a:p>
          <a:p>
            <a:pPr marL="0" indent="0">
              <a:lnSpc>
                <a:spcPct val="110000"/>
              </a:lnSpc>
              <a:spcBef>
                <a:spcPts val="0"/>
              </a:spcBef>
              <a:buNone/>
            </a:pPr>
            <a:r>
              <a:rPr lang="en-US" sz="1700" dirty="0">
                <a:latin typeface="+mn-lt"/>
              </a:rPr>
              <a:t>Project Firstline on CDC: </a:t>
            </a:r>
          </a:p>
          <a:p>
            <a:pPr marL="0" indent="0">
              <a:lnSpc>
                <a:spcPct val="110000"/>
              </a:lnSpc>
              <a:spcBef>
                <a:spcPts val="0"/>
              </a:spcBef>
              <a:spcAft>
                <a:spcPts val="1000"/>
              </a:spcAft>
              <a:buNone/>
            </a:pPr>
            <a:r>
              <a:rPr lang="en-US" sz="1700" dirty="0">
                <a:latin typeface="+mn-lt"/>
                <a:hlinkClick r:id="rId4"/>
              </a:rPr>
              <a:t>https://www.cdc.gov/infection control/projectfirstline/index.html</a:t>
            </a:r>
            <a:endParaRPr lang="en-US" sz="1700" dirty="0">
              <a:latin typeface="+mn-lt"/>
            </a:endParaRPr>
          </a:p>
          <a:p>
            <a:pPr marL="0" indent="0">
              <a:lnSpc>
                <a:spcPct val="110000"/>
              </a:lnSpc>
              <a:spcBef>
                <a:spcPts val="0"/>
              </a:spcBef>
              <a:buNone/>
            </a:pPr>
            <a:r>
              <a:rPr lang="en-US" sz="1700" dirty="0">
                <a:latin typeface="+mn-lt"/>
              </a:rPr>
              <a:t>CDC’s Project Firstline on Facebook:</a:t>
            </a:r>
          </a:p>
          <a:p>
            <a:pPr marL="0" indent="0">
              <a:lnSpc>
                <a:spcPct val="110000"/>
              </a:lnSpc>
              <a:spcBef>
                <a:spcPts val="0"/>
              </a:spcBef>
              <a:spcAft>
                <a:spcPts val="1000"/>
              </a:spcAft>
              <a:buNone/>
            </a:pPr>
            <a:r>
              <a:rPr lang="en-US" sz="1700" dirty="0">
                <a:latin typeface="+mn-lt"/>
                <a:hlinkClick r:id="rId5"/>
              </a:rPr>
              <a:t>https://www.facebook.com/CDCProjectFirstline</a:t>
            </a:r>
            <a:r>
              <a:rPr lang="en-US" sz="1700" dirty="0">
                <a:latin typeface="+mn-lt"/>
              </a:rPr>
              <a:t> </a:t>
            </a:r>
          </a:p>
          <a:p>
            <a:pPr marL="0" indent="0">
              <a:lnSpc>
                <a:spcPct val="110000"/>
              </a:lnSpc>
              <a:spcBef>
                <a:spcPts val="0"/>
              </a:spcBef>
              <a:buNone/>
            </a:pPr>
            <a:r>
              <a:rPr lang="en-US" sz="1700" dirty="0">
                <a:latin typeface="+mn-lt"/>
              </a:rPr>
              <a:t>CDC’s Project Firstline on Twitter:</a:t>
            </a:r>
          </a:p>
          <a:p>
            <a:pPr marL="0" indent="0">
              <a:lnSpc>
                <a:spcPct val="110000"/>
              </a:lnSpc>
              <a:spcBef>
                <a:spcPts val="0"/>
              </a:spcBef>
              <a:spcAft>
                <a:spcPts val="1000"/>
              </a:spcAft>
              <a:buNone/>
            </a:pPr>
            <a:r>
              <a:rPr lang="en-US" sz="1700" dirty="0">
                <a:latin typeface="+mn-lt"/>
                <a:hlinkClick r:id="rId6"/>
              </a:rPr>
              <a:t>https://twitter.com/CDC_Firstline</a:t>
            </a:r>
            <a:endParaRPr lang="en-US" sz="1700" dirty="0">
              <a:latin typeface="+mn-lt"/>
            </a:endParaRPr>
          </a:p>
          <a:p>
            <a:pPr marL="0" indent="0">
              <a:lnSpc>
                <a:spcPct val="110000"/>
              </a:lnSpc>
              <a:spcBef>
                <a:spcPts val="0"/>
              </a:spcBef>
              <a:buNone/>
            </a:pPr>
            <a:r>
              <a:rPr lang="en-US" sz="1700" dirty="0">
                <a:latin typeface="+mn-lt"/>
              </a:rPr>
              <a:t>Project Firstline </a:t>
            </a:r>
            <a:r>
              <a:rPr lang="en-US" sz="1700" i="1" dirty="0">
                <a:latin typeface="+mn-lt"/>
              </a:rPr>
              <a:t>Inside Infection Control </a:t>
            </a:r>
            <a:r>
              <a:rPr lang="en-US" sz="1700" dirty="0">
                <a:latin typeface="+mn-lt"/>
              </a:rPr>
              <a:t>on YouTube:</a:t>
            </a:r>
          </a:p>
          <a:p>
            <a:pPr marL="0" indent="0">
              <a:lnSpc>
                <a:spcPct val="110000"/>
              </a:lnSpc>
              <a:spcBef>
                <a:spcPts val="0"/>
              </a:spcBef>
              <a:spcAft>
                <a:spcPts val="1000"/>
              </a:spcAft>
              <a:buNone/>
            </a:pPr>
            <a:r>
              <a:rPr lang="en-US" sz="1700" dirty="0">
                <a:latin typeface="+mn-lt"/>
                <a:hlinkClick r:id="rId7"/>
              </a:rPr>
              <a:t>https://www.youtube.com/playlist?list=PLvrp9iOILTQZQGtDnSDGViKDdRtIc13VX</a:t>
            </a:r>
            <a:r>
              <a:rPr lang="en-US" sz="1700" dirty="0">
                <a:latin typeface="+mn-lt"/>
              </a:rPr>
              <a:t> </a:t>
            </a:r>
          </a:p>
          <a:p>
            <a:pPr marL="0" indent="0">
              <a:lnSpc>
                <a:spcPct val="110000"/>
              </a:lnSpc>
              <a:spcBef>
                <a:spcPts val="0"/>
              </a:spcBef>
              <a:spcAft>
                <a:spcPts val="1000"/>
              </a:spcAft>
              <a:buNone/>
            </a:pPr>
            <a:r>
              <a:rPr lang="en-US" sz="1700" dirty="0">
                <a:latin typeface="+mn-lt"/>
              </a:rPr>
              <a:t>To sign up for Project Firstline e-mails, click here: </a:t>
            </a:r>
            <a:r>
              <a:rPr lang="en-US" sz="1700" dirty="0">
                <a:latin typeface="+mn-lt"/>
                <a:hlinkClick r:id="rId8"/>
              </a:rPr>
              <a:t>https://tools.cdc.gov/campaignproxyservice/subscriptions.aspx?topic_id=USCDC_2104</a:t>
            </a:r>
            <a:r>
              <a:rPr lang="en-US" sz="1700" dirty="0">
                <a:latin typeface="+mn-lt"/>
              </a:rPr>
              <a:t>  </a:t>
            </a:r>
          </a:p>
        </p:txBody>
      </p:sp>
      <p:sp>
        <p:nvSpPr>
          <p:cNvPr id="4" name="Content Placeholder 3">
            <a:extLst>
              <a:ext uri="{FF2B5EF4-FFF2-40B4-BE49-F238E27FC236}">
                <a16:creationId xmlns:a16="http://schemas.microsoft.com/office/drawing/2014/main" id="{31FCADE4-6CDF-4E01-AC15-EA8F20CA9D2B}"/>
              </a:ext>
            </a:extLst>
          </p:cNvPr>
          <p:cNvSpPr>
            <a:spLocks noGrp="1"/>
          </p:cNvSpPr>
          <p:nvPr>
            <p:ph sz="half" idx="2"/>
          </p:nvPr>
        </p:nvSpPr>
        <p:spPr>
          <a:xfrm>
            <a:off x="6900332" y="1261693"/>
            <a:ext cx="4453467" cy="4812209"/>
          </a:xfrm>
        </p:spPr>
        <p:txBody>
          <a:bodyPr/>
          <a:lstStyle/>
          <a:p>
            <a:pPr marL="0" indent="0">
              <a:buNone/>
            </a:pPr>
            <a:r>
              <a:rPr lang="en-US" sz="1700" b="1" dirty="0"/>
              <a:t>CDC Hand Hygiene Resources</a:t>
            </a:r>
          </a:p>
          <a:p>
            <a:pPr marL="0" indent="0">
              <a:spcBef>
                <a:spcPts val="0"/>
              </a:spcBef>
              <a:spcAft>
                <a:spcPts val="1000"/>
              </a:spcAft>
              <a:buNone/>
            </a:pPr>
            <a:r>
              <a:rPr lang="en-US" sz="1700" dirty="0"/>
              <a:t>CDC’s Hand Hygiene in Healthcare Settings: </a:t>
            </a:r>
            <a:r>
              <a:rPr lang="en-US" sz="1700" dirty="0">
                <a:hlinkClick r:id="rId9"/>
              </a:rPr>
              <a:t>https://www.cdc.gov/handhygiene/index.html</a:t>
            </a:r>
            <a:endParaRPr lang="en-US" sz="1700" dirty="0"/>
          </a:p>
          <a:p>
            <a:pPr marL="0" marR="0" lvl="0" indent="0">
              <a:lnSpc>
                <a:spcPct val="107000"/>
              </a:lnSpc>
              <a:spcBef>
                <a:spcPts val="0"/>
              </a:spcBef>
              <a:spcAft>
                <a:spcPts val="1000"/>
              </a:spcAft>
              <a:buNone/>
            </a:pPr>
            <a:r>
              <a:rPr lang="en-US" sz="1700" dirty="0">
                <a:effectLst/>
                <a:ea typeface="Calibri" panose="020F0502020204030204" pitchFamily="34" charset="0"/>
                <a:cs typeface="Times New Roman" panose="02020603050405020304" pitchFamily="18" charset="0"/>
              </a:rPr>
              <a:t>Clean Hands Count for Healthcare Providers: </a:t>
            </a:r>
            <a:r>
              <a:rPr lang="en-US" sz="1700" u="sng" dirty="0">
                <a:solidFill>
                  <a:srgbClr val="0563C1"/>
                </a:solidFill>
                <a:effectLst/>
                <a:ea typeface="Calibri" panose="020F0502020204030204" pitchFamily="34" charset="0"/>
                <a:cs typeface="Times New Roman" panose="02020603050405020304" pitchFamily="18" charset="0"/>
                <a:hlinkClick r:id="rId9"/>
              </a:rPr>
              <a:t>https://www.cdc.gov/handhygiene/providers/index.html</a:t>
            </a:r>
            <a:r>
              <a:rPr lang="en-US" sz="1700" dirty="0">
                <a:effectLst/>
                <a:ea typeface="Calibri" panose="020F0502020204030204" pitchFamily="34" charset="0"/>
                <a:cs typeface="Times New Roman" panose="02020603050405020304" pitchFamily="18" charset="0"/>
              </a:rPr>
              <a:t> </a:t>
            </a:r>
          </a:p>
          <a:p>
            <a:pPr marL="0" marR="0" lvl="0" indent="0">
              <a:lnSpc>
                <a:spcPct val="107000"/>
              </a:lnSpc>
              <a:spcBef>
                <a:spcPts val="0"/>
              </a:spcBef>
              <a:spcAft>
                <a:spcPts val="1000"/>
              </a:spcAft>
              <a:buNone/>
            </a:pPr>
            <a:r>
              <a:rPr lang="en-US" sz="1700" dirty="0">
                <a:effectLst/>
                <a:ea typeface="Calibri" panose="020F0502020204030204" pitchFamily="34" charset="0"/>
                <a:cs typeface="Times New Roman" panose="02020603050405020304" pitchFamily="18" charset="0"/>
              </a:rPr>
              <a:t>Clean Hands Count for Patients: </a:t>
            </a:r>
            <a:r>
              <a:rPr lang="en-US" sz="1700" u="sng" dirty="0">
                <a:solidFill>
                  <a:srgbClr val="0563C1"/>
                </a:solidFill>
                <a:effectLst/>
                <a:ea typeface="Calibri" panose="020F0502020204030204" pitchFamily="34" charset="0"/>
                <a:cs typeface="Times New Roman" panose="02020603050405020304" pitchFamily="18" charset="0"/>
                <a:hlinkClick r:id="rId10"/>
              </a:rPr>
              <a:t>https://www.cdc.gov/handhygiene/patients/index.html</a:t>
            </a:r>
            <a:r>
              <a:rPr lang="en-US" sz="1700" dirty="0">
                <a:effectLst/>
                <a:ea typeface="Calibri" panose="020F0502020204030204" pitchFamily="34" charset="0"/>
                <a:cs typeface="Times New Roman" panose="02020603050405020304" pitchFamily="18" charset="0"/>
              </a:rPr>
              <a:t> </a:t>
            </a:r>
          </a:p>
          <a:p>
            <a:pPr marL="0" marR="0" lvl="0" indent="0">
              <a:lnSpc>
                <a:spcPct val="107000"/>
              </a:lnSpc>
              <a:spcBef>
                <a:spcPts val="0"/>
              </a:spcBef>
              <a:spcAft>
                <a:spcPts val="800"/>
              </a:spcAft>
              <a:buNone/>
            </a:pPr>
            <a:r>
              <a:rPr lang="en-US" sz="1700" dirty="0">
                <a:effectLst/>
                <a:ea typeface="Calibri" panose="020F0502020204030204" pitchFamily="34" charset="0"/>
                <a:cs typeface="Times New Roman" panose="02020603050405020304" pitchFamily="18" charset="0"/>
              </a:rPr>
              <a:t>Clean Hands Save Lives: </a:t>
            </a:r>
            <a:r>
              <a:rPr lang="en-US" sz="1700" u="sng" dirty="0">
                <a:solidFill>
                  <a:srgbClr val="0563C1"/>
                </a:solidFill>
                <a:effectLst/>
                <a:ea typeface="Calibri" panose="020F0502020204030204" pitchFamily="34" charset="0"/>
                <a:cs typeface="Times New Roman" panose="02020603050405020304" pitchFamily="18" charset="0"/>
                <a:hlinkClick r:id="rId11"/>
              </a:rPr>
              <a:t>https://www.cdc.gov/handwashing/index.html</a:t>
            </a:r>
            <a:r>
              <a:rPr lang="en-US" sz="1700" dirty="0">
                <a:effectLst/>
                <a:ea typeface="Calibri" panose="020F0502020204030204" pitchFamily="34" charset="0"/>
                <a:cs typeface="Times New Roman" panose="02020603050405020304" pitchFamily="18" charset="0"/>
              </a:rPr>
              <a:t> (Community-Focused resource)</a:t>
            </a: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prstGeom prst="rect">
            <a:avLst/>
          </a:prstGeom>
        </p:spPr>
        <p:txBody>
          <a:bodyPr/>
          <a:lstStyle/>
          <a:p>
            <a:r>
              <a:rPr lang="en-US" dirty="0"/>
              <a:t>Hand Hygiene</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53BBF4-E01A-4324-A161-A63B8440C832}">
  <ds:schemaRefs>
    <ds:schemaRef ds:uri="http://schemas.microsoft.com/sharepoint/v3/contenttype/forms"/>
  </ds:schemaRefs>
</ds:datastoreItem>
</file>

<file path=customXml/itemProps2.xml><?xml version="1.0" encoding="utf-8"?>
<ds:datastoreItem xmlns:ds="http://schemas.openxmlformats.org/officeDocument/2006/customXml" ds:itemID="{CCFE84D9-EFA9-41A5-A902-BEA6437EAC7F}">
  <ds:schemaRefs>
    <ds:schemaRef ds:uri="http://schemas.microsoft.com/office/2006/documentManagement/types"/>
    <ds:schemaRef ds:uri="http://purl.org/dc/elements/1.1/"/>
    <ds:schemaRef ds:uri="http://purl.org/dc/terms/"/>
    <ds:schemaRef ds:uri="http://schemas.openxmlformats.org/package/2006/metadata/core-properties"/>
    <ds:schemaRef ds:uri="7c162c85-2e33-4418-8d6a-3c9ae40ca8a5"/>
    <ds:schemaRef ds:uri="http://www.w3.org/XML/1998/namespace"/>
    <ds:schemaRef ds:uri="cc8a450b-1a11-4e56-adcc-c88acab015c1"/>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C53939D0-5A17-4B98-AD1A-6286281BB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2274</TotalTime>
  <Words>1827</Words>
  <Application>Microsoft Office PowerPoint</Application>
  <PresentationFormat>Widescreen</PresentationFormat>
  <Paragraphs>148</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Courier New</vt:lpstr>
      <vt:lpstr>Times New Roman</vt:lpstr>
      <vt:lpstr>Arial</vt:lpstr>
      <vt:lpstr>Wingdings</vt:lpstr>
      <vt:lpstr>Symbol</vt:lpstr>
      <vt:lpstr>Century Gothic</vt:lpstr>
      <vt:lpstr>Calibri</vt:lpstr>
      <vt:lpstr>13780_PFL_PPT_template_Avenir_2-26-21_DRAFT</vt:lpstr>
      <vt:lpstr>Topic 9:  Hand Hygiene</vt:lpstr>
      <vt:lpstr>Agenda</vt:lpstr>
      <vt:lpstr>Learning Objectives</vt:lpstr>
      <vt:lpstr>Definitions</vt:lpstr>
      <vt:lpstr>GERMS Can SPREAD From Surfaces</vt:lpstr>
      <vt:lpstr>Inside infection control</vt:lpstr>
      <vt:lpstr>Key Takeaways</vt:lpstr>
      <vt:lpstr>Reflection</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 (10min PPT)</dc:title>
  <dc:subject>Hand hygiene</dc:subject>
  <dc:creator>Project Firstline</dc:creator>
  <dc:description>hand hygiene; Project Firstline; training; CDC</dc:description>
  <cp:lastModifiedBy>Mink, Teresa</cp:lastModifiedBy>
  <cp:revision>106</cp:revision>
  <dcterms:created xsi:type="dcterms:W3CDTF">2021-03-09T12:45:04Z</dcterms:created>
  <dcterms:modified xsi:type="dcterms:W3CDTF">2021-07-29T14:51:54Z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ArticulateGUID">
    <vt:lpwstr>46439EEF-70E4-4B21-8AE0-64DB7E195F59</vt:lpwstr>
  </property>
  <property fmtid="{D5CDD505-2E9C-101B-9397-08002B2CF9AE}" pid="4" name="ArticulatePath">
    <vt:lpwstr>PFLHandHygiene10min</vt:lpwstr>
  </property>
</Properties>
</file>