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8.xml" ContentType="application/vnd.openxmlformats-officedocument.presentationml.tags+xml"/>
  <Override PartName="/ppt/notesSlides/notesSlide8.xml" ContentType="application/vnd.openxmlformats-officedocument.presentationml.notesSlide+xml"/>
  <Override PartName="/ppt/tags/tag9.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tags/tag10.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11.xml" ContentType="application/vnd.openxmlformats-officedocument.presentationml.tags+xml"/>
  <Override PartName="/ppt/notesSlides/notesSlide13.xml" ContentType="application/vnd.openxmlformats-officedocument.presentationml.notesSlide+xml"/>
  <Override PartName="/ppt/tags/tag12.xml" ContentType="application/vnd.openxmlformats-officedocument.presentationml.tags+xml"/>
  <Override PartName="/ppt/notesSlides/notesSlide14.xml" ContentType="application/vnd.openxmlformats-officedocument.presentationml.notesSlide+xml"/>
  <Override PartName="/ppt/tags/tag13.xml" ContentType="application/vnd.openxmlformats-officedocument.presentationml.tags+xml"/>
  <Override PartName="/ppt/notesSlides/notesSlide1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4" r:id="rId4"/>
    <p:sldMasterId id="2147483691" r:id="rId5"/>
  </p:sldMasterIdLst>
  <p:notesMasterIdLst>
    <p:notesMasterId r:id="rId21"/>
  </p:notesMasterIdLst>
  <p:handoutMasterIdLst>
    <p:handoutMasterId r:id="rId22"/>
  </p:handoutMasterIdLst>
  <p:sldIdLst>
    <p:sldId id="316" r:id="rId6"/>
    <p:sldId id="257" r:id="rId7"/>
    <p:sldId id="293" r:id="rId8"/>
    <p:sldId id="295" r:id="rId9"/>
    <p:sldId id="259" r:id="rId10"/>
    <p:sldId id="305" r:id="rId11"/>
    <p:sldId id="273" r:id="rId12"/>
    <p:sldId id="324" r:id="rId13"/>
    <p:sldId id="331" r:id="rId14"/>
    <p:sldId id="332" r:id="rId15"/>
    <p:sldId id="317" r:id="rId16"/>
    <p:sldId id="329" r:id="rId17"/>
    <p:sldId id="291" r:id="rId18"/>
    <p:sldId id="290" r:id="rId19"/>
    <p:sldId id="266" r:id="rId20"/>
  </p:sldIdLst>
  <p:sldSz cx="12192000" cy="6858000"/>
  <p:notesSz cx="6858000" cy="9144000"/>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Cox, Kendra (CDC/DDID/NCEZID/DHQP)" initials="C(" lastIdx="1" clrIdx="6">
    <p:extLst>
      <p:ext uri="{19B8F6BF-5375-455C-9EA6-DF929625EA0E}">
        <p15:presenceInfo xmlns:p15="http://schemas.microsoft.com/office/powerpoint/2012/main" userId="S::gfx4@cdc.gov::3112a3a8-8cbb-4d5b-96ee-72aa1ab53303" providerId="AD"/>
      </p:ext>
    </p:extLst>
  </p:cmAuthor>
  <p:cmAuthor id="1" name="Stadd, Jessie" initials="SJ" lastIdx="22" clrIdx="0">
    <p:extLst>
      <p:ext uri="{19B8F6BF-5375-455C-9EA6-DF929625EA0E}">
        <p15:presenceInfo xmlns:p15="http://schemas.microsoft.com/office/powerpoint/2012/main" userId="S::jstadd@rti.org::44a9573f-fddc-4716-bc25-9dc365c6924d" providerId="AD"/>
      </p:ext>
    </p:extLst>
  </p:cmAuthor>
  <p:cmAuthor id="8" name="Yates, Kirsten M. (CDC/DDID/NCEZID/DHQP) (CTR)" initials="Y(" lastIdx="1" clrIdx="7">
    <p:extLst>
      <p:ext uri="{19B8F6BF-5375-455C-9EA6-DF929625EA0E}">
        <p15:presenceInfo xmlns:p15="http://schemas.microsoft.com/office/powerpoint/2012/main" userId="S::vrx6@cdc.gov::3a8cfc38-f48f-4f28-85d9-0952e21c9697" providerId="AD"/>
      </p:ext>
    </p:extLst>
  </p:cmAuthor>
  <p:cmAuthor id="2" name="Julie Shogren" initials="JS" lastIdx="14" clrIdx="1">
    <p:extLst>
      <p:ext uri="{19B8F6BF-5375-455C-9EA6-DF929625EA0E}">
        <p15:presenceInfo xmlns:p15="http://schemas.microsoft.com/office/powerpoint/2012/main" userId="S::jshogren@rti.org::b8ac11d4-25b8-47fb-add8-e9c5ea412aae" providerId="AD"/>
      </p:ext>
    </p:extLst>
  </p:cmAuthor>
  <p:cmAuthor id="3" name="Linda Wilson" initials="LW" lastIdx="19" clrIdx="2">
    <p:extLst>
      <p:ext uri="{19B8F6BF-5375-455C-9EA6-DF929625EA0E}">
        <p15:presenceInfo xmlns:p15="http://schemas.microsoft.com/office/powerpoint/2012/main" userId="Linda Wilson" providerId="None"/>
      </p:ext>
    </p:extLst>
  </p:cmAuthor>
  <p:cmAuthor id="4" name="Wisniewski, Robin" initials="WR" lastIdx="1" clrIdx="3">
    <p:extLst>
      <p:ext uri="{19B8F6BF-5375-455C-9EA6-DF929625EA0E}">
        <p15:presenceInfo xmlns:p15="http://schemas.microsoft.com/office/powerpoint/2012/main" userId="S::rwisniewski@rti.org::14ea64dd-af0c-477c-bfcb-203300eef60e" providerId="AD"/>
      </p:ext>
    </p:extLst>
  </p:cmAuthor>
  <p:cmAuthor id="5" name="Rasmussen Foster, Laura" initials="RFL" lastIdx="10" clrIdx="4">
    <p:extLst>
      <p:ext uri="{19B8F6BF-5375-455C-9EA6-DF929625EA0E}">
        <p15:presenceInfo xmlns:p15="http://schemas.microsoft.com/office/powerpoint/2012/main" userId="S::lrasmussen@rti.org::5ad58509-b95f-4bf5-82b0-3432a84b06de" providerId="AD"/>
      </p:ext>
    </p:extLst>
  </p:cmAuthor>
  <p:cmAuthor id="6" name="Aiken, Merrie" initials="AM" lastIdx="8" clrIdx="5">
    <p:extLst>
      <p:ext uri="{19B8F6BF-5375-455C-9EA6-DF929625EA0E}">
        <p15:presenceInfo xmlns:p15="http://schemas.microsoft.com/office/powerpoint/2012/main" userId="S::maiken@rti.org::2e0e472c-16bf-43d7-9edd-cd3f38cba02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AEAEA"/>
    <a:srgbClr val="13619C"/>
    <a:srgbClr val="2F5597"/>
    <a:srgbClr val="D9531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3CDA763-98AA-4C5D-A7C6-93758E087086}" v="1" dt="2021-06-02T17:23:13.141"/>
    <p1510:client id="{21ADB26E-A4D3-4DB4-B8CF-04BAF930155A}" v="2" dt="2021-06-03T01:53:32.85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95" autoAdjust="0"/>
    <p:restoredTop sz="86460" autoAdjust="0"/>
  </p:normalViewPr>
  <p:slideViewPr>
    <p:cSldViewPr snapToGrid="0">
      <p:cViewPr varScale="1">
        <p:scale>
          <a:sx n="81" d="100"/>
          <a:sy n="81" d="100"/>
        </p:scale>
        <p:origin x="120" y="396"/>
      </p:cViewPr>
      <p:guideLst/>
    </p:cSldViewPr>
  </p:slideViewPr>
  <p:outlineViewPr>
    <p:cViewPr>
      <p:scale>
        <a:sx n="33" d="100"/>
        <a:sy n="33" d="100"/>
      </p:scale>
      <p:origin x="0" y="-5261"/>
    </p:cViewPr>
  </p:outlineViewPr>
  <p:notesTextViewPr>
    <p:cViewPr>
      <p:scale>
        <a:sx n="1" d="1"/>
        <a:sy n="1" d="1"/>
      </p:scale>
      <p:origin x="0" y="0"/>
    </p:cViewPr>
  </p:notesTextViewPr>
  <p:sorterViewPr>
    <p:cViewPr>
      <p:scale>
        <a:sx n="100" d="100"/>
        <a:sy n="100" d="100"/>
      </p:scale>
      <p:origin x="0" y="-886"/>
    </p:cViewPr>
  </p:sorterViewPr>
  <p:notesViewPr>
    <p:cSldViewPr snapToGrid="0" showGuides="1">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commentAuthors" Target="commen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tags" Target="tags/tag1.xml"/><Relationship Id="rId28" Type="http://schemas.openxmlformats.org/officeDocument/2006/relationships/tableStyles" Target="tableStyle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97F1989-5C90-41CB-99A2-1404CFE313F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58E50D08-6908-41B4-B325-A1FAB0E859D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F707453-31FE-4F55-86FA-D76DC1B18E3F}" type="datetimeFigureOut">
              <a:rPr lang="en-US" smtClean="0"/>
              <a:t>7/16/2021</a:t>
            </a:fld>
            <a:endParaRPr lang="en-US"/>
          </a:p>
        </p:txBody>
      </p:sp>
      <p:sp>
        <p:nvSpPr>
          <p:cNvPr id="4" name="Footer Placeholder 3">
            <a:extLst>
              <a:ext uri="{FF2B5EF4-FFF2-40B4-BE49-F238E27FC236}">
                <a16:creationId xmlns:a16="http://schemas.microsoft.com/office/drawing/2014/main" id="{315DCC0C-3BF8-401D-9958-D12ADAA9C25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964844C-DB95-4D5C-8F52-8DC17C9EAEF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F0BDAC5-CD3F-4439-B579-C2F2038AFF08}" type="slidenum">
              <a:rPr lang="en-US" smtClean="0"/>
              <a:t>‹#›</a:t>
            </a:fld>
            <a:endParaRPr lang="en-US"/>
          </a:p>
        </p:txBody>
      </p:sp>
    </p:spTree>
    <p:extLst>
      <p:ext uri="{BB962C8B-B14F-4D97-AF65-F5344CB8AC3E}">
        <p14:creationId xmlns:p14="http://schemas.microsoft.com/office/powerpoint/2010/main" val="40867413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CDA2ED-0422-4582-B371-29C5C1E3C9ED}" type="datetimeFigureOut">
              <a:rPr lang="en-US" smtClean="0"/>
              <a:t>7/16/2021</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3E97AA-F9A2-4B4F-BFD3-2E693337D65B}" type="slidenum">
              <a:rPr lang="en-US" smtClean="0"/>
              <a:t>‹#›</a:t>
            </a:fld>
            <a:endParaRPr lang="en-US" dirty="0"/>
          </a:p>
        </p:txBody>
      </p:sp>
    </p:spTree>
    <p:extLst>
      <p:ext uri="{BB962C8B-B14F-4D97-AF65-F5344CB8AC3E}">
        <p14:creationId xmlns:p14="http://schemas.microsoft.com/office/powerpoint/2010/main" val="37685699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mailto:ProjectFirstline@cdc.gov"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Participants log in and get settled. </a:t>
            </a:r>
          </a:p>
          <a:p>
            <a:endParaRPr lang="en-US" b="1" dirty="0"/>
          </a:p>
          <a:p>
            <a:endParaRPr lang="en-US" b="1" dirty="0"/>
          </a:p>
        </p:txBody>
      </p:sp>
      <p:sp>
        <p:nvSpPr>
          <p:cNvPr id="4" name="Slide Number Placeholder 3"/>
          <p:cNvSpPr>
            <a:spLocks noGrp="1"/>
          </p:cNvSpPr>
          <p:nvPr>
            <p:ph type="sldNum" sz="quarter" idx="5"/>
          </p:nvPr>
        </p:nvSpPr>
        <p:spPr/>
        <p:txBody>
          <a:bodyPr/>
          <a:lstStyle/>
          <a:p>
            <a:fld id="{553E97AA-F9A2-4B4F-BFD3-2E693337D65B}" type="slidenum">
              <a:rPr lang="en-US" smtClean="0"/>
              <a:t>1</a:t>
            </a:fld>
            <a:endParaRPr lang="en-US" dirty="0"/>
          </a:p>
        </p:txBody>
      </p:sp>
    </p:spTree>
    <p:extLst>
      <p:ext uri="{BB962C8B-B14F-4D97-AF65-F5344CB8AC3E}">
        <p14:creationId xmlns:p14="http://schemas.microsoft.com/office/powerpoint/2010/main" val="11653839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gn="l" defTabSz="914400" rtl="0" eaLnBrk="1" fontAlgn="auto" latinLnBrk="0" hangingPunct="1">
              <a:lnSpc>
                <a:spcPct val="107000"/>
              </a:lnSpc>
              <a:spcBef>
                <a:spcPts val="0"/>
              </a:spcBef>
              <a:spcAft>
                <a:spcPts val="800"/>
              </a:spcAft>
              <a:buClrTx/>
              <a:buSzTx/>
              <a:buFont typeface="Symbol" panose="05050102010706020507" pitchFamily="18" charset="2"/>
              <a:buChar char=""/>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bullet points on this slide summarize the messages from the video regarding why eye protection is recommended for COVID-19. </a:t>
            </a:r>
            <a:r>
              <a:rPr lang="en-US" sz="1800" b="0" dirty="0">
                <a:effectLst/>
                <a:latin typeface="Calibri" panose="020F0502020204030204" pitchFamily="34" charset="0"/>
                <a:ea typeface="Calibri" panose="020F0502020204030204" pitchFamily="34" charset="0"/>
                <a:cs typeface="Times New Roman" panose="02020603050405020304" pitchFamily="18" charset="0"/>
              </a:rPr>
              <a:t>If any of the points were not raised in discussion, note them 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Eye protection – either goggles or a face shield – is part of the PPE recommended for COVID-19 because, in addition to getting in the nose and mouth, or being inhaled, the virus can get into the nose and throat through the tear ducts and cause infection.  </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Respiratory droplets that can carry virus can land on your eyes and travel from your eyes to reach the “target zones” of the nose, mouth, back of the throat, and lungs.</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Some viruses can also infect cells in the eye directly.</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Make sure that your eye protection doesn’t get in the way and that you can see what you’re doing. If your vision is blocked, you can be injured, and you might injure someone near you. Encourage additional discussion as appropriate.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Ask participants to summarize how virus can travel through the eye system and cause infection.</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Germs that land in the eyes, including tiny respiratory droplets that can carry virus, can travel through the tear ducts to your nose and throat and infect you. The virus can also infect the eye directly, like we see with pink eye.</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refer to the Content Outline for Episode 10 of </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100" dirty="0">
                <a:effectLst/>
                <a:latin typeface="Calibri" panose="020F0502020204030204" pitchFamily="34" charset="0"/>
                <a:ea typeface="Calibri" panose="020F0502020204030204" pitchFamily="34" charset="0"/>
                <a:cs typeface="Times New Roman" panose="02020603050405020304" pitchFamily="18" charset="0"/>
              </a:rPr>
              <a:t> for additional discussion points. </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“Thank you for your responses. You’ll see many of them reflected on this slide.”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Review any points that were not mentioned by participants.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“In the video, Dr. Carlson also explained how germs, including the virus that causes COVID-19, can enter the body through the eyes.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Would anyone like to recap how that happens?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 and add any clarifying points.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1" dirty="0"/>
          </a:p>
        </p:txBody>
      </p:sp>
      <p:sp>
        <p:nvSpPr>
          <p:cNvPr id="4" name="Slide Number Placeholder 3"/>
          <p:cNvSpPr>
            <a:spLocks noGrp="1"/>
          </p:cNvSpPr>
          <p:nvPr>
            <p:ph type="sldNum" sz="quarter" idx="5"/>
          </p:nvPr>
        </p:nvSpPr>
        <p:spPr/>
        <p:txBody>
          <a:bodyPr/>
          <a:lstStyle/>
          <a:p>
            <a:fld id="{553E97AA-F9A2-4B4F-BFD3-2E693337D65B}" type="slidenum">
              <a:rPr lang="en-US" smtClean="0"/>
              <a:t>10</a:t>
            </a:fld>
            <a:endParaRPr lang="en-US" dirty="0"/>
          </a:p>
        </p:txBody>
      </p:sp>
    </p:spTree>
    <p:extLst>
      <p:ext uri="{BB962C8B-B14F-4D97-AF65-F5344CB8AC3E}">
        <p14:creationId xmlns:p14="http://schemas.microsoft.com/office/powerpoint/2010/main" val="560957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Facilitate group discussion to reflect on the use of eye protection in participants’ workplaces: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b="1" i="1" dirty="0">
                <a:effectLst/>
                <a:latin typeface="Calibri" panose="020F0502020204030204" pitchFamily="34" charset="0"/>
                <a:ea typeface="Calibri" panose="020F0502020204030204" pitchFamily="34" charset="0"/>
                <a:cs typeface="Times New Roman" panose="02020603050405020304" pitchFamily="18" charset="0"/>
              </a:rPr>
              <a:t>What is going well? What are some strategies to help make improvements? Who would you talk to if you have concerns?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Courier New" panose="02070309020205020404" pitchFamily="49" charset="0"/>
              <a:buChar char="o"/>
            </a:pPr>
            <a:r>
              <a:rPr lang="en-US" sz="1100" b="0" dirty="0">
                <a:effectLst/>
                <a:latin typeface="Calibri" panose="020F0502020204030204" pitchFamily="34" charset="0"/>
                <a:ea typeface="Calibri" panose="020F0502020204030204" pitchFamily="34" charset="0"/>
                <a:cs typeface="Times New Roman" panose="02020603050405020304" pitchFamily="18" charset="0"/>
              </a:rPr>
              <a:t>You may choose to ask volunteers to respond orally or in the chat.</a:t>
            </a:r>
          </a:p>
          <a:p>
            <a:pPr marL="742950" marR="0" lvl="1" indent="-285750">
              <a:lnSpc>
                <a:spcPct val="107000"/>
              </a:lnSpc>
              <a:spcBef>
                <a:spcPts val="0"/>
              </a:spcBef>
              <a:spcAft>
                <a:spcPts val="800"/>
              </a:spcAft>
              <a:buFont typeface="Courier New" panose="02070309020205020404" pitchFamily="49" charset="0"/>
              <a:buChar char="o"/>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endParaRPr lang="en-US" sz="11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“Let’s spend a few moments thinking about how eye protection </a:t>
            </a:r>
            <a:r>
              <a:rPr lang="en-US" sz="1100" b="0" dirty="0">
                <a:effectLst/>
                <a:latin typeface="Calibri" panose="020F0502020204030204" pitchFamily="34" charset="0"/>
                <a:ea typeface="Calibri" panose="020F0502020204030204" pitchFamily="34" charset="0"/>
                <a:cs typeface="Times New Roman" panose="02020603050405020304" pitchFamily="18" charset="0"/>
              </a:rPr>
              <a:t>plays a role in your work life. On the slide are questions to help you reflect on eye protection at work.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What is going well? Are there activities during your workday that put you at risk of exposure to respiratory droplets, splashes, or sprays from patients that could land in your eyes? What could you do to help make improvements, or how could things be done differently?</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“Take a few minutes to think about your responses to these questions and to jot down any notes.”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to allow for reflection and responses</a:t>
            </a:r>
            <a:r>
              <a:rPr lang="en-US" sz="1100" i="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Let’s discuss your responses to these questions. I would like for 2-3 volunteers to share examples of how eye protection is being used at your workplace.”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Invite responses via chat and orally</a:t>
            </a:r>
            <a:r>
              <a:rPr lang="en-US" sz="1100" i="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“Great. Thanks for sharing. Now let’s think about how we can make improvements, or do things differently, about eye protection at work.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Does anyone have any ideas? Who could you talk to if you have concerns?”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to invite participants to share by chat or orally</a:t>
            </a:r>
            <a:r>
              <a:rPr lang="en-US" sz="1100" i="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i="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a:t>
            </a:r>
            <a:r>
              <a:rPr lang="en-US" sz="1100" dirty="0">
                <a:effectLst/>
                <a:latin typeface="Calibri" panose="020F0502020204030204" pitchFamily="34" charset="0"/>
                <a:ea typeface="Calibri" panose="020F0502020204030204" pitchFamily="34" charset="0"/>
                <a:cs typeface="Times New Roman" panose="02020603050405020304" pitchFamily="18" charset="0"/>
              </a:rPr>
              <a:t>Thanks for the good ideas. Remember that you can speak with your supervisors and trusted mentors if you have any concerns about eye protection at work.”</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11</a:t>
            </a:fld>
            <a:endParaRPr lang="en-US" dirty="0"/>
          </a:p>
        </p:txBody>
      </p:sp>
    </p:spTree>
    <p:extLst>
      <p:ext uri="{BB962C8B-B14F-4D97-AF65-F5344CB8AC3E}">
        <p14:creationId xmlns:p14="http://schemas.microsoft.com/office/powerpoint/2010/main" val="38692246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Encourage participants to reflect on what they learned today and how they will put what they learned into practice.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additional, remaining questions.</a:t>
            </a:r>
          </a:p>
          <a:p>
            <a:pPr marL="742950" marR="0" lvl="1" indent="-285750">
              <a:lnSpc>
                <a:spcPct val="107000"/>
              </a:lnSpc>
              <a:spcBef>
                <a:spcPts val="0"/>
              </a:spcBef>
              <a:spcAft>
                <a:spcPts val="0"/>
              </a:spcAft>
              <a:buFont typeface=" Courier New "/>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to ask participants to respond orally, in the chat, or both.</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the answers are information that is already included in this session, please respond.</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Calibri" panose="020F0502020204030204" pitchFamily="34" charset="0"/>
              </a:rPr>
              <a:t>If the questions address content that is not covered in this session, please do not attempt to answer. Instead, take note of the questions and consult with CDC resources to follow up with answers after the session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Sample Script</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“Thank you all for your time! Please take a moment to reflect on today’s session and how you’ll put that knowledge to use on the job. </a:t>
            </a:r>
            <a:r>
              <a:rPr lang="en-US" sz="1100" b="1" dirty="0">
                <a:effectLst/>
                <a:latin typeface="Calibri" panose="020F0502020204030204" pitchFamily="34" charset="0"/>
                <a:ea typeface="Calibri" panose="020F0502020204030204" pitchFamily="34" charset="0"/>
                <a:cs typeface="Calibri" panose="020F0502020204030204" pitchFamily="34" charset="0"/>
              </a:rPr>
              <a:t>Does anyone have any questions still remaining?</a:t>
            </a:r>
            <a:r>
              <a:rPr lang="en-US" sz="1100" dirty="0">
                <a:effectLst/>
                <a:latin typeface="Calibri" panose="020F0502020204030204" pitchFamily="34" charset="0"/>
                <a:ea typeface="Calibri" panose="020F0502020204030204" pitchFamily="34" charset="0"/>
                <a:cs typeface="Calibri" panose="020F0502020204030204" pitchFamily="34"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Calibri" panose="020F0502020204030204" pitchFamily="34" charset="0"/>
              </a:rPr>
              <a:t>(</a:t>
            </a:r>
            <a:r>
              <a:rPr lang="en-US" sz="1100" i="1" dirty="0">
                <a:effectLst/>
                <a:latin typeface="Calibri" panose="020F0502020204030204" pitchFamily="34" charset="0"/>
                <a:ea typeface="Calibri" panose="020F0502020204030204" pitchFamily="34" charset="0"/>
                <a:cs typeface="Calibri" panose="020F0502020204030204" pitchFamily="34" charset="0"/>
              </a:rPr>
              <a:t>Address questions as appropriate</a:t>
            </a:r>
            <a:r>
              <a:rPr lang="en-US" sz="1100" i="0" dirty="0">
                <a:effectLst/>
                <a:latin typeface="Calibri" panose="020F0502020204030204" pitchFamily="34" charset="0"/>
                <a:ea typeface="Calibri" panose="020F0502020204030204" pitchFamily="34" charset="0"/>
                <a:cs typeface="Calibri" panose="020F0502020204030204" pitchFamily="34" charset="0"/>
              </a:rPr>
              <a:t>.</a:t>
            </a:r>
            <a:r>
              <a:rPr lang="en-US" sz="1100" dirty="0">
                <a:effectLst/>
                <a:latin typeface="Calibri" panose="020F0502020204030204" pitchFamily="34" charset="0"/>
                <a:ea typeface="Calibri" panose="020F0502020204030204" pitchFamily="34" charset="0"/>
                <a:cs typeface="Calibri" panose="020F0502020204030204" pitchFamily="34" charset="0"/>
              </a:rPr>
              <a: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100" b="0" dirty="0">
              <a:solidFill>
                <a:srgbClr val="FF0000"/>
              </a:solidFill>
              <a:effectLst/>
              <a:latin typeface="Calibri" panose="020F0502020204030204" pitchFamily="34" charset="0"/>
              <a:ea typeface="Calibri" panose="020F0502020204030204" pitchFamily="34" charset="0"/>
              <a:cs typeface="Calibri" panose="020F0502020204030204" pitchFamily="34" charset="0"/>
            </a:endParaRPr>
          </a:p>
          <a:p>
            <a:pPr marL="0" marR="0">
              <a:lnSpc>
                <a:spcPct val="107000"/>
              </a:lnSpc>
              <a:spcBef>
                <a:spcPts val="0"/>
              </a:spcBef>
              <a:spcAft>
                <a:spcPts val="800"/>
              </a:spcAft>
            </a:pPr>
            <a:r>
              <a:rPr lang="en-US" sz="1100" b="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“Thank you for sharing those questions.</a:t>
            </a:r>
            <a:r>
              <a:rPr lang="en-US" sz="1100" b="1"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 </a:t>
            </a:r>
            <a:r>
              <a:rPr lang="en-US" sz="1100" b="0" dirty="0">
                <a:solidFill>
                  <a:srgbClr val="FF0000"/>
                </a:solidFill>
                <a:effectLst/>
                <a:latin typeface="Calibri" panose="020F0502020204030204" pitchFamily="34" charset="0"/>
                <a:ea typeface="Calibri" panose="020F0502020204030204" pitchFamily="34" charset="0"/>
                <a:cs typeface="Calibri" panose="020F0502020204030204" pitchFamily="34" charset="0"/>
              </a:rPr>
              <a:t>Project Firstline is actively collecting your questions to help inform more training resources as they’re developed. I’ve written them down, and I will get back to you with responses.”</a:t>
            </a:r>
            <a:endParaRPr lang="en-US" sz="11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12</a:t>
            </a:fld>
            <a:endParaRPr lang="en-US" dirty="0"/>
          </a:p>
        </p:txBody>
      </p:sp>
    </p:spTree>
    <p:extLst>
      <p:ext uri="{BB962C8B-B14F-4D97-AF65-F5344CB8AC3E}">
        <p14:creationId xmlns:p14="http://schemas.microsoft.com/office/powerpoint/2010/main" val="15340573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Review key takeaways.</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may choose to revisit discussion points or questions that arose during the session.</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 hope this training gave you some good information about what PPE is, why it’s so important, and why eye protection is recommended for COVID-19. I’ve captured some key takeaways here, which you can review at your leisure after the session today.”</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13</a:t>
            </a:fld>
            <a:endParaRPr lang="en-US" dirty="0"/>
          </a:p>
        </p:txBody>
      </p:sp>
    </p:spTree>
    <p:extLst>
      <p:ext uri="{BB962C8B-B14F-4D97-AF65-F5344CB8AC3E}">
        <p14:creationId xmlns:p14="http://schemas.microsoft.com/office/powerpoint/2010/main" val="14196611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Share additional resources from Project Firstline and CDC.</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participants can reach you, by the means of your choosing, and how they can reach Project Firstline.</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describe the themes of upcoming sessions.</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 covered a lot today, and there is still more to learn. You can keep exploring these topics on your own using the resources on this slide. You can also follow us on social media. I will stay on the line for a few minutes after our session ends and will be happy to discuss any other questions!”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a:t>
            </a:r>
            <a:r>
              <a:rPr lang="en-US" sz="1800" dirty="0">
                <a:effectLst/>
                <a:latin typeface="Calibri" panose="020F0502020204030204" pitchFamily="34" charset="0"/>
                <a:ea typeface="Calibri" panose="020F0502020204030204" pitchFamily="34" charset="0"/>
                <a:cs typeface="Times New Roman" panose="02020603050405020304" pitchFamily="18" charset="0"/>
              </a:rPr>
              <a:t>) “Next time, we will cover [insert </a:t>
            </a:r>
            <a:r>
              <a:rPr lang="en-US" sz="1800">
                <a:effectLst/>
                <a:latin typeface="Calibri" panose="020F0502020204030204" pitchFamily="34" charset="0"/>
                <a:ea typeface="Calibri" panose="020F0502020204030204" pitchFamily="34" charset="0"/>
                <a:cs typeface="Times New Roman" panose="02020603050405020304" pitchFamily="18" charset="0"/>
              </a:rPr>
              <a:t>next training topic].”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438D9F8C-7B54-4A21-B9B9-EAEDD3B035B4}" type="slidenum">
              <a:rPr lang="en-US" smtClean="0"/>
              <a:t>14</a:t>
            </a:fld>
            <a:endParaRPr lang="en-US" dirty="0"/>
          </a:p>
        </p:txBody>
      </p:sp>
    </p:spTree>
    <p:extLst>
      <p:ext uri="{BB962C8B-B14F-4D97-AF65-F5344CB8AC3E}">
        <p14:creationId xmlns:p14="http://schemas.microsoft.com/office/powerpoint/2010/main" val="3969087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Explain how to access the feedback form.</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“And, finally, please let us know how you enjoyed today’s session by completing the following feedback form. Thanks again for joining us today.”</a:t>
            </a:r>
          </a:p>
          <a:p>
            <a:pPr marL="0" marR="0">
              <a:lnSpc>
                <a:spcPct val="107000"/>
              </a:lnSpc>
              <a:spcBef>
                <a:spcPts val="0"/>
              </a:spcBef>
              <a:spcAft>
                <a:spcPts val="800"/>
              </a:spcAft>
            </a:pPr>
            <a:endParaRPr lang="en-US" sz="1800" b="1" dirty="0">
              <a:effectLst/>
              <a:latin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cs typeface="Times New Roman" panose="02020603050405020304" pitchFamily="18" charset="0"/>
              </a:rPr>
              <a:t>After the Session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Send list of participant questions compiled during this session to </a:t>
            </a:r>
            <a:r>
              <a:rPr lang="en-US" sz="1800" dirty="0">
                <a:effectLst/>
                <a:latin typeface="Calibri" panose="020F0502020204030204" pitchFamily="34" charset="0"/>
                <a:ea typeface="Calibri" panose="020F0502020204030204" pitchFamily="34" charset="0"/>
                <a:cs typeface="Times New Roman" panose="02020603050405020304" pitchFamily="18" charset="0"/>
                <a:hlinkClick r:id="rId3"/>
              </a:rPr>
              <a:t>ProjectFirstline@cdc.gov</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15</a:t>
            </a:fld>
            <a:endParaRPr lang="en-US" dirty="0"/>
          </a:p>
        </p:txBody>
      </p:sp>
    </p:spTree>
    <p:extLst>
      <p:ext uri="{BB962C8B-B14F-4D97-AF65-F5344CB8AC3E}">
        <p14:creationId xmlns:p14="http://schemas.microsoft.com/office/powerpoint/2010/main" val="931164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Welcome the group and add a greeting to the chat box.</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adapt the introduction time as needed: spend time on introductions if there are new faces or if group members still do not know each other.</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If this session is part of an ongoing series, you may choose to say “welcome back,” “thank you for joining us again,” etc.</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Depending on the structure of your series, you may choose to indicate that future sessions will focus on other pieces of personal protective equipment (PPE).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Housekeeping, either orally or via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needed, additional notes specific to the platform you’re using (e.g., how to “raise your hand,” how to post questions).</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Give an overview of the agenda.</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Project Firstline. Thank you for joining us! Before we begin, a few housekeeping notes. We’ll meet today for 20 minutes. Please keep your videos on, to the extent possible, and keep your microphone muted when you are not contributing to the discussion. It’s great to see you all here today!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“Today we’ll talk about PPE – personal protective equipment. We’ll talk about what PPE is and how it works for infection control, and then we’ll focus on one piece of PPE: eye protection. In future sessions, we’ll dive deeper into other pieces of PPE.”</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2</a:t>
            </a:fld>
            <a:endParaRPr lang="en-US" dirty="0"/>
          </a:p>
        </p:txBody>
      </p:sp>
    </p:spTree>
    <p:extLst>
      <p:ext uri="{BB962C8B-B14F-4D97-AF65-F5344CB8AC3E}">
        <p14:creationId xmlns:p14="http://schemas.microsoft.com/office/powerpoint/2010/main" val="22580882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Provide an overview of the session’s learning objectives. </a:t>
            </a:r>
          </a:p>
          <a:p>
            <a:endParaRPr lang="en-US" b="1" dirty="0"/>
          </a:p>
          <a:p>
            <a:r>
              <a:rPr lang="en-US" b="1" dirty="0"/>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what we expect we will learn today. By the end of today’s training, you will be able to describe PPE and how it works for infection control in healthcare. You’ll also be able to discuss why eye protection is part of the recommended PPE for COVID-19.”</a:t>
            </a:r>
          </a:p>
        </p:txBody>
      </p:sp>
      <p:sp>
        <p:nvSpPr>
          <p:cNvPr id="4" name="Slide Number Placeholder 3"/>
          <p:cNvSpPr>
            <a:spLocks noGrp="1"/>
          </p:cNvSpPr>
          <p:nvPr>
            <p:ph type="sldNum" sz="quarter" idx="5"/>
          </p:nvPr>
        </p:nvSpPr>
        <p:spPr/>
        <p:txBody>
          <a:bodyPr/>
          <a:lstStyle/>
          <a:p>
            <a:fld id="{553E97AA-F9A2-4B4F-BFD3-2E693337D65B}" type="slidenum">
              <a:rPr lang="en-US" smtClean="0"/>
              <a:t>3</a:t>
            </a:fld>
            <a:endParaRPr lang="en-US" dirty="0"/>
          </a:p>
        </p:txBody>
      </p:sp>
    </p:spTree>
    <p:extLst>
      <p:ext uri="{BB962C8B-B14F-4D97-AF65-F5344CB8AC3E}">
        <p14:creationId xmlns:p14="http://schemas.microsoft.com/office/powerpoint/2010/main" val="22764688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These questions will give you a better understanding of your participants’ backgrounds, experience, and level of knowledge.</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Tailor your slide delivery for the virtual format and platform, and your participants: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wish to add role- or facility-specific questions to the introductions. </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 have a large group, you may decide to skip oral introductions and use the chat.</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If your group meets regularly, you may wish to skip or shorten the introductions, or use a different “icebreaker” approach.</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Be sure to introduce yourself and anyone who is assisting you.</a:t>
            </a:r>
          </a:p>
          <a:p>
            <a:endParaRPr lang="en-US" dirty="0"/>
          </a:p>
          <a:p>
            <a:r>
              <a:rPr lang="en-US" b="1" dirty="0"/>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“Let’s take a minute to get to know each other. Please share in 10 seconds or less your name and your role.”</a:t>
            </a:r>
          </a:p>
        </p:txBody>
      </p:sp>
      <p:sp>
        <p:nvSpPr>
          <p:cNvPr id="4" name="Slide Number Placeholder 3"/>
          <p:cNvSpPr>
            <a:spLocks noGrp="1"/>
          </p:cNvSpPr>
          <p:nvPr>
            <p:ph type="sldNum" sz="quarter" idx="5"/>
          </p:nvPr>
        </p:nvSpPr>
        <p:spPr/>
        <p:txBody>
          <a:bodyPr/>
          <a:lstStyle/>
          <a:p>
            <a:fld id="{553E97AA-F9A2-4B4F-BFD3-2E693337D65B}" type="slidenum">
              <a:rPr lang="en-US" smtClean="0"/>
              <a:t>4</a:t>
            </a:fld>
            <a:endParaRPr lang="en-US" dirty="0"/>
          </a:p>
        </p:txBody>
      </p:sp>
    </p:spTree>
    <p:extLst>
      <p:ext uri="{BB962C8B-B14F-4D97-AF65-F5344CB8AC3E}">
        <p14:creationId xmlns:p14="http://schemas.microsoft.com/office/powerpoint/2010/main" val="13952462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define PPE, and describe in their own words what it does:</a:t>
            </a:r>
          </a:p>
          <a:p>
            <a:pPr marL="742950" marR="0" lvl="1" indent="-285750">
              <a:lnSpc>
                <a:spcPct val="107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PPE stands for “personal protective equipment.”</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used correctly, PPE can help stop germs from spreading between you and other people in your facility, including patients, visitors, and co-workers.  </a:t>
            </a:r>
          </a:p>
          <a:p>
            <a:pPr marL="342900" marR="0" lvl="0" indent="-342900">
              <a:lnSpc>
                <a:spcPct val="107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choose for them to respond orally, or via chat.</a:t>
            </a:r>
          </a:p>
          <a:p>
            <a:pPr marL="342900" marR="0" lvl="0" indent="-342900">
              <a:lnSpc>
                <a:spcPct val="107000"/>
              </a:lnSpc>
              <a:spcBef>
                <a:spcPts val="0"/>
              </a:spcBef>
              <a:spcAft>
                <a:spcPts val="80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You may consider capturing their responses, either on a new slide or in the chat.</a:t>
            </a:r>
          </a:p>
          <a:p>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0" dirty="0">
                <a:effectLst/>
                <a:latin typeface="Calibri" panose="020F0502020204030204" pitchFamily="34" charset="0"/>
                <a:ea typeface="Calibri" panose="020F0502020204030204" pitchFamily="34" charset="0"/>
                <a:cs typeface="Times New Roman" panose="02020603050405020304" pitchFamily="18" charset="0"/>
              </a:rPr>
              <a:t>I said it a moment ago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 but would anyone volunteer to share what PPE stands for?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“Great, thank you for that response. As you mentioned, PPE is the abbreviation for ‘personal protective equipment.’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Now, would anyone like to share, in your own words, what PPE is for? What does it do?</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“PPE is a familiar concept to many of us, especially now. But we may not always think about its specific definition, its role in healthcare, or what it can and can’t do.” </a:t>
            </a: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553E97AA-F9A2-4B4F-BFD3-2E693337D65B}" type="slidenum">
              <a:rPr lang="en-US" smtClean="0"/>
              <a:t>5</a:t>
            </a:fld>
            <a:endParaRPr lang="en-US" dirty="0"/>
          </a:p>
        </p:txBody>
      </p:sp>
    </p:spTree>
    <p:extLst>
      <p:ext uri="{BB962C8B-B14F-4D97-AF65-F5344CB8AC3E}">
        <p14:creationId xmlns:p14="http://schemas.microsoft.com/office/powerpoint/2010/main" val="11341864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Invite participants to share examples</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r>
              <a:rPr lang="en-US" sz="1100" dirty="0">
                <a:effectLst/>
                <a:latin typeface="Calibri" panose="020F0502020204030204" pitchFamily="34" charset="0"/>
                <a:ea typeface="Calibri" panose="020F0502020204030204" pitchFamily="34" charset="0"/>
                <a:cs typeface="Times New Roman" panose="02020603050405020304" pitchFamily="18" charset="0"/>
              </a:rPr>
              <a:t>of how PPE is an important part of infection control in healthcare:</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A mask protects your nose and mouth so you aren’t splashed by or inhaling something that could make you sick, and it keeps a lot of germs that you are exhaling from reaching other people or the environment.</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When you use a gown and gloves, you’re keeping germs off your hands and clothes. You’re also keeping any germs that have gotten on your clothes or hands from spreading around, either to the environment or to other people, by taking off gowns and gloves when you’re supposed to. </a:t>
            </a:r>
          </a:p>
          <a:p>
            <a:pPr marL="342900" marR="0" lvl="0" indent="-342900">
              <a:lnSpc>
                <a:spcPct val="110000"/>
              </a:lnSpc>
              <a:spcBef>
                <a:spcPts val="0"/>
              </a:spcBef>
              <a:spcAft>
                <a:spcPts val="0"/>
              </a:spcAft>
              <a:buFont typeface="Symbol" panose="05050102010706020507" pitchFamily="18"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Emphasize the messages that:</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PPE is important, but it is just one part of infection control. </a:t>
            </a:r>
          </a:p>
          <a:p>
            <a:pPr marL="742950" marR="0" lvl="1" indent="-285750">
              <a:lnSpc>
                <a:spcPct val="110000"/>
              </a:lnSpc>
              <a:spcBef>
                <a:spcPts val="0"/>
              </a:spcBef>
              <a:spcAft>
                <a:spcPts val="0"/>
              </a:spcAft>
              <a:buFont typeface="Courier New" panose="02070309020205020404" pitchFamily="49" charset="0"/>
              <a:buChar char="o"/>
            </a:pPr>
            <a:r>
              <a:rPr lang="en-US" sz="1100" dirty="0">
                <a:effectLst/>
                <a:latin typeface="Calibri" panose="020F0502020204030204" pitchFamily="34" charset="0"/>
                <a:ea typeface="Calibri" panose="020F0502020204030204" pitchFamily="34" charset="0"/>
                <a:cs typeface="Times New Roman" panose="02020603050405020304" pitchFamily="18" charset="0"/>
              </a:rPr>
              <a:t>Other ways to reduce the risk of infection to yourself and others include: </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Working in ways to avoid exposure entirely, like phone triage and tele-medicine.</a:t>
            </a:r>
          </a:p>
          <a:p>
            <a:pPr marL="1143000" marR="0" lvl="2" indent="-228600">
              <a:lnSpc>
                <a:spcPct val="110000"/>
              </a:lnSpc>
              <a:spcBef>
                <a:spcPts val="0"/>
              </a:spcBef>
              <a:spcAft>
                <a:spcPts val="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Ensuring that your workspace is set up in the safest way possible, like making sure the air-handling system is working correctly.</a:t>
            </a:r>
          </a:p>
          <a:p>
            <a:pPr marL="1143000" marR="0" lvl="2" indent="-228600">
              <a:lnSpc>
                <a:spcPct val="110000"/>
              </a:lnSpc>
              <a:spcBef>
                <a:spcPts val="0"/>
              </a:spcBef>
              <a:spcAft>
                <a:spcPts val="800"/>
              </a:spcAft>
              <a:buFont typeface="Wingdings" panose="05000000000000000000" pitchFamily="2" charset="2"/>
              <a:buChar char=""/>
            </a:pPr>
            <a:r>
              <a:rPr lang="en-US" sz="1100" dirty="0">
                <a:effectLst/>
                <a:latin typeface="Calibri" panose="020F0502020204030204" pitchFamily="34" charset="0"/>
                <a:ea typeface="Calibri" panose="020F0502020204030204" pitchFamily="34" charset="0"/>
                <a:cs typeface="Times New Roman" panose="02020603050405020304" pitchFamily="18" charset="0"/>
              </a:rPr>
              <a:t>Make sure that you’re following all IPC practices, including correct screening, triage, and patient placement; safe management of patient care equipment and environmental surfaces (including cleaning and disinfection); staying home when you’re sick; and keeping up with recommended vaccinations. PPE must be worn correctly and at the right time, every time, in order to protect yourself and others.</a:t>
            </a:r>
          </a:p>
          <a:p>
            <a:pPr marL="0" marR="0">
              <a:lnSpc>
                <a:spcPct val="107000"/>
              </a:lnSpc>
              <a:spcBef>
                <a:spcPts val="0"/>
              </a:spcBef>
              <a:spcAft>
                <a:spcPts val="80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b="1" dirty="0">
                <a:effectLst/>
                <a:latin typeface="Calibri" panose="020F0502020204030204" pitchFamily="34" charset="0"/>
                <a:ea typeface="Calibri" panose="020F0502020204030204" pitchFamily="34" charset="0"/>
                <a:cs typeface="Times New Roman" panose="02020603050405020304" pitchFamily="18" charset="0"/>
              </a:rPr>
              <a:t>Can anyone share examples of a piece of PPE, and how it protects both you and others?</a:t>
            </a: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a:t>
            </a:r>
            <a:r>
              <a:rPr lang="en-US" sz="1100" i="1" dirty="0">
                <a:effectLst/>
                <a:latin typeface="Calibri" panose="020F0502020204030204" pitchFamily="34" charset="0"/>
                <a:ea typeface="Calibri" panose="020F0502020204030204" pitchFamily="34" charset="0"/>
                <a:cs typeface="Times New Roman" panose="02020603050405020304" pitchFamily="18" charset="0"/>
              </a:rPr>
              <a:t>Pause for responses.</a:t>
            </a:r>
            <a:r>
              <a:rPr lang="en-US" sz="11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“That’s right. And of course, another important point to remember from the video is that, while PPE is important, it’s just one part of infection control. Other ways to reduce the risk of infection to yourself and others include things like safe management of patient care equipment and environmental surfaces (including cleaning and disinfection) and ensuring correct screening, triage, and patient placement. Also, don’t forget that PPE has to be used correctly, every time, to protect you and others.”</a:t>
            </a:r>
          </a:p>
        </p:txBody>
      </p:sp>
      <p:sp>
        <p:nvSpPr>
          <p:cNvPr id="4" name="Slide Number Placeholder 3"/>
          <p:cNvSpPr>
            <a:spLocks noGrp="1"/>
          </p:cNvSpPr>
          <p:nvPr>
            <p:ph type="sldNum" sz="quarter" idx="5"/>
          </p:nvPr>
        </p:nvSpPr>
        <p:spPr/>
        <p:txBody>
          <a:bodyPr/>
          <a:lstStyle/>
          <a:p>
            <a:fld id="{553E97AA-F9A2-4B4F-BFD3-2E693337D65B}" type="slidenum">
              <a:rPr lang="en-US" smtClean="0"/>
              <a:t>6</a:t>
            </a:fld>
            <a:endParaRPr lang="en-US" dirty="0"/>
          </a:p>
        </p:txBody>
      </p:sp>
    </p:spTree>
    <p:extLst>
      <p:ext uri="{BB962C8B-B14F-4D97-AF65-F5344CB8AC3E}">
        <p14:creationId xmlns:p14="http://schemas.microsoft.com/office/powerpoint/2010/main" val="2946242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Transition to discussion of PPE recommended for COVID-19.</a:t>
            </a: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b="0" dirty="0">
                <a:effectLst/>
                <a:latin typeface="Calibri" panose="020F0502020204030204" pitchFamily="34" charset="0"/>
                <a:ea typeface="Calibri" panose="020F0502020204030204" pitchFamily="34" charset="0"/>
                <a:cs typeface="Times New Roman" panose="02020603050405020304" pitchFamily="18" charset="0"/>
              </a:rPr>
              <a:t>If this session is part of a series, you may choose to indicate that future sessions will focus on other pieces of PPE.</a:t>
            </a:r>
          </a:p>
          <a:p>
            <a:pPr marL="0" marR="0" lvl="0" indent="0">
              <a:lnSpc>
                <a:spcPct val="107000"/>
              </a:lnSpc>
              <a:spcBef>
                <a:spcPts val="0"/>
              </a:spcBef>
              <a:spcAft>
                <a:spcPts val="800"/>
              </a:spcAft>
              <a:buFont typeface="Symbol" panose="05050102010706020507" pitchFamily="18" charset="2"/>
              <a:buNone/>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let’s think about the specific PPE recommended for COVID-19. Today, we’ll focus on eye protection. In future sessions, we’ll examine other types of PPE.”</a:t>
            </a:r>
          </a:p>
          <a:p>
            <a:endParaRPr lang="en-US" dirty="0"/>
          </a:p>
        </p:txBody>
      </p:sp>
      <p:sp>
        <p:nvSpPr>
          <p:cNvPr id="4" name="Slide Number Placeholder 3"/>
          <p:cNvSpPr>
            <a:spLocks noGrp="1"/>
          </p:cNvSpPr>
          <p:nvPr>
            <p:ph type="sldNum" sz="quarter" idx="5"/>
          </p:nvPr>
        </p:nvSpPr>
        <p:spPr/>
        <p:txBody>
          <a:bodyPr/>
          <a:lstStyle/>
          <a:p>
            <a:fld id="{C8C82AF2-E1D9-4C1F-A731-F702DA3466BE}" type="slidenum">
              <a:rPr lang="en-US" smtClean="0"/>
              <a:t>7</a:t>
            </a:fld>
            <a:endParaRPr lang="en-US"/>
          </a:p>
        </p:txBody>
      </p:sp>
    </p:spTree>
    <p:extLst>
      <p:ext uri="{BB962C8B-B14F-4D97-AF65-F5344CB8AC3E}">
        <p14:creationId xmlns:p14="http://schemas.microsoft.com/office/powerpoint/2010/main" val="9009403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Facilitator Notes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Ask participants to explain why eye protection is recommended for COVID-19 and make a note of their answer in their Participant Booklet.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Introduce video episode of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Inside Infection Control</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lvl="0" indent="0">
              <a:lnSpc>
                <a:spcPct val="107000"/>
              </a:lnSpc>
              <a:spcBef>
                <a:spcPts val="0"/>
              </a:spcBef>
              <a:spcAft>
                <a:spcPts val="800"/>
              </a:spcAft>
              <a:buFont typeface="Symbol" panose="05050102010706020507" pitchFamily="18" charset="2"/>
              <a:buNone/>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Sample Script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r>
              <a:rPr lang="en-US" sz="1800" b="1" dirty="0">
                <a:effectLst/>
                <a:latin typeface="Calibri" panose="020F0502020204030204" pitchFamily="34" charset="0"/>
                <a:ea typeface="Calibri" panose="020F0502020204030204" pitchFamily="34" charset="0"/>
                <a:cs typeface="Times New Roman" panose="02020603050405020304" pitchFamily="18" charset="0"/>
              </a:rPr>
              <a:t>Does anyone know why eye protection is recommended for COVID-19? What do the eyes have to do with COVID-19 infection? </a:t>
            </a:r>
            <a:r>
              <a:rPr lang="en-US" sz="1800" dirty="0">
                <a:effectLst/>
                <a:latin typeface="Calibri" panose="020F0502020204030204" pitchFamily="34" charset="0"/>
                <a:ea typeface="Calibri" panose="020F0502020204030204" pitchFamily="34" charset="0"/>
                <a:cs typeface="Times New Roman" panose="02020603050405020304" pitchFamily="18" charset="0"/>
              </a:rPr>
              <a:t>If you have an answer, jot it down in your Participant Booklet. We’ll watch a video from Dr. Carlson and then discuss it together. Feel free to add to or change your answer as we watch.”</a:t>
            </a:r>
          </a:p>
        </p:txBody>
      </p:sp>
      <p:sp>
        <p:nvSpPr>
          <p:cNvPr id="4" name="Slide Number Placeholder 3"/>
          <p:cNvSpPr>
            <a:spLocks noGrp="1"/>
          </p:cNvSpPr>
          <p:nvPr>
            <p:ph type="sldNum" sz="quarter" idx="5"/>
          </p:nvPr>
        </p:nvSpPr>
        <p:spPr/>
        <p:txBody>
          <a:bodyPr/>
          <a:lstStyle/>
          <a:p>
            <a:fld id="{553E97AA-F9A2-4B4F-BFD3-2E693337D65B}" type="slidenum">
              <a:rPr lang="en-US" smtClean="0"/>
              <a:t>8</a:t>
            </a:fld>
            <a:endParaRPr lang="en-US" dirty="0"/>
          </a:p>
        </p:txBody>
      </p:sp>
    </p:spTree>
    <p:extLst>
      <p:ext uri="{BB962C8B-B14F-4D97-AF65-F5344CB8AC3E}">
        <p14:creationId xmlns:p14="http://schemas.microsoft.com/office/powerpoint/2010/main" val="28486839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b="1" dirty="0">
                <a:effectLst/>
                <a:latin typeface="+mn-lt"/>
                <a:ea typeface="Calibri" panose="020F0502020204030204" pitchFamily="34" charset="0"/>
                <a:cs typeface="Times New Roman" panose="02020603050405020304" pitchFamily="18" charset="0"/>
              </a:rPr>
              <a:t>Facilitator Notes</a:t>
            </a:r>
            <a:endParaRPr lang="en-US" sz="1800" b="0" i="0" u="none" strike="noStrike" baseline="0" dirty="0">
              <a:solidFill>
                <a:srgbClr val="000000"/>
              </a:solidFill>
              <a:latin typeface="+mn-lt"/>
            </a:endParaRPr>
          </a:p>
          <a:p>
            <a:pPr marL="285750" indent="-285750">
              <a:buFont typeface="Arial" panose="020B0604020202020204" pitchFamily="34" charset="0"/>
              <a:buChar char="•"/>
            </a:pPr>
            <a:r>
              <a:rPr lang="en-US" sz="1800" b="0" i="0" u="none" strike="noStrike" baseline="0" dirty="0">
                <a:solidFill>
                  <a:srgbClr val="221E1F"/>
                </a:solidFill>
                <a:latin typeface="+mn-lt"/>
              </a:rPr>
              <a:t>Play Episode 10: Why is Eye Protection Recommended for COVID-19? </a:t>
            </a:r>
          </a:p>
          <a:p>
            <a:pPr marL="285750" indent="-285750">
              <a:buFont typeface="Arial" panose="020B0604020202020204" pitchFamily="34" charset="0"/>
              <a:buChar char="•"/>
            </a:pPr>
            <a:r>
              <a:rPr lang="en-US" sz="1800" b="0" i="0" u="none" strike="noStrike" baseline="0" dirty="0">
                <a:solidFill>
                  <a:srgbClr val="221E1F"/>
                </a:solidFill>
                <a:latin typeface="+mn-lt"/>
              </a:rPr>
              <a:t>Access the video here: </a:t>
            </a:r>
            <a:br>
              <a:rPr lang="en-US" sz="1800" b="0" i="0" u="none" strike="noStrike" baseline="0" dirty="0">
                <a:solidFill>
                  <a:srgbClr val="221E1F"/>
                </a:solidFill>
                <a:latin typeface="+mn-lt"/>
              </a:rPr>
            </a:br>
            <a:r>
              <a:rPr lang="en-US" sz="1800" b="1" i="0" u="none" strike="noStrike" baseline="0" dirty="0">
                <a:solidFill>
                  <a:srgbClr val="221E1F"/>
                </a:solidFill>
                <a:latin typeface="+mn-lt"/>
              </a:rPr>
              <a:t>CDC Website: </a:t>
            </a:r>
            <a:r>
              <a:rPr lang="en-US" sz="1800" b="0" i="0" u="none" strike="noStrike" baseline="0" dirty="0">
                <a:solidFill>
                  <a:srgbClr val="205D9F"/>
                </a:solidFill>
                <a:latin typeface="+mn-lt"/>
              </a:rPr>
              <a:t>https://www.cdc.gov/infectioncontrol/projectfirstline/videos/EP10-EYE-LowRes-New.</a:t>
            </a:r>
            <a:r>
              <a:rPr lang="en-US" sz="1800" b="0" i="0" u="none" strike="noStrike" baseline="0">
                <a:solidFill>
                  <a:srgbClr val="205D9F"/>
                </a:solidFill>
                <a:latin typeface="+mn-lt"/>
              </a:rPr>
              <a:t>mp4 </a:t>
            </a:r>
            <a:endParaRPr lang="en-US" sz="1800" b="0" i="0" u="none" strike="noStrike" baseline="0" dirty="0">
              <a:solidFill>
                <a:srgbClr val="205D9F"/>
              </a:solidFill>
              <a:latin typeface="+mn-lt"/>
            </a:endParaRPr>
          </a:p>
          <a:p>
            <a:pPr marL="285750" indent="-285750">
              <a:buFont typeface="Arial" panose="020B0604020202020204" pitchFamily="34" charset="0"/>
              <a:buChar char="•"/>
            </a:pPr>
            <a:r>
              <a:rPr lang="en-US" sz="1800" b="0" i="0" u="none" strike="noStrike" baseline="0" dirty="0">
                <a:solidFill>
                  <a:srgbClr val="221E1F"/>
                </a:solidFill>
                <a:latin typeface="+mn-lt"/>
              </a:rPr>
              <a:t>OR </a:t>
            </a:r>
            <a:br>
              <a:rPr lang="en-US" sz="1800" b="0" i="0" u="none" strike="noStrike" baseline="0" dirty="0">
                <a:solidFill>
                  <a:srgbClr val="221E1F"/>
                </a:solidFill>
                <a:latin typeface="+mn-lt"/>
              </a:rPr>
            </a:br>
            <a:r>
              <a:rPr lang="en-US" sz="1800" b="1" i="0" u="none" strike="noStrike" baseline="0" dirty="0">
                <a:solidFill>
                  <a:srgbClr val="221E1F"/>
                </a:solidFill>
                <a:latin typeface="+mn-lt"/>
              </a:rPr>
              <a:t>Project Firstline YouTube Playlist: </a:t>
            </a:r>
            <a:r>
              <a:rPr lang="en-US" sz="1800" b="0" i="0" u="none" strike="noStrike" baseline="0" dirty="0">
                <a:solidFill>
                  <a:srgbClr val="205D9F"/>
                </a:solidFill>
                <a:latin typeface="+mn-lt"/>
              </a:rPr>
              <a:t>https://www.youtube.com/ </a:t>
            </a:r>
            <a:r>
              <a:rPr lang="en-US" sz="1800" b="0" i="0" u="none" strike="noStrike" baseline="0" dirty="0" err="1">
                <a:solidFill>
                  <a:srgbClr val="205D9F"/>
                </a:solidFill>
                <a:latin typeface="+mn-lt"/>
              </a:rPr>
              <a:t>watch?v</a:t>
            </a:r>
            <a:r>
              <a:rPr lang="en-US" sz="1800" b="0" i="0" u="none" strike="noStrike" baseline="0" dirty="0">
                <a:solidFill>
                  <a:srgbClr val="205D9F"/>
                </a:solidFill>
                <a:latin typeface="+mn-lt"/>
              </a:rPr>
              <a:t>=</a:t>
            </a:r>
            <a:r>
              <a:rPr lang="en-US" sz="1800" b="0" i="0" u="none" strike="noStrike" baseline="0" dirty="0" err="1">
                <a:solidFill>
                  <a:srgbClr val="205D9F"/>
                </a:solidFill>
                <a:latin typeface="+mn-lt"/>
              </a:rPr>
              <a:t>kkruNHsMbMY</a:t>
            </a:r>
            <a:endParaRPr lang="en-US" sz="1800" b="0" i="0" u="none" strike="noStrike" baseline="0" dirty="0">
              <a:solidFill>
                <a:srgbClr val="205D9F"/>
              </a:solidFill>
              <a:latin typeface="+mn-lt"/>
            </a:endParaRPr>
          </a:p>
          <a:p>
            <a:endParaRPr lang="en-US" sz="1800" dirty="0">
              <a:latin typeface="+mn-lt"/>
            </a:endParaRPr>
          </a:p>
        </p:txBody>
      </p:sp>
      <p:sp>
        <p:nvSpPr>
          <p:cNvPr id="4" name="Slide Number Placeholder 3"/>
          <p:cNvSpPr>
            <a:spLocks noGrp="1"/>
          </p:cNvSpPr>
          <p:nvPr>
            <p:ph type="sldNum" sz="quarter" idx="5"/>
          </p:nvPr>
        </p:nvSpPr>
        <p:spPr/>
        <p:txBody>
          <a:bodyPr/>
          <a:lstStyle/>
          <a:p>
            <a:fld id="{553E97AA-F9A2-4B4F-BFD3-2E693337D65B}" type="slidenum">
              <a:rPr lang="en-US" smtClean="0"/>
              <a:t>9</a:t>
            </a:fld>
            <a:endParaRPr lang="en-US" dirty="0"/>
          </a:p>
        </p:txBody>
      </p:sp>
    </p:spTree>
    <p:extLst>
      <p:ext uri="{BB962C8B-B14F-4D97-AF65-F5344CB8AC3E}">
        <p14:creationId xmlns:p14="http://schemas.microsoft.com/office/powerpoint/2010/main" val="3830645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8D976-7CFE-4F59-A7EC-141BD6E7817D}"/>
              </a:ext>
            </a:extLst>
          </p:cNvPr>
          <p:cNvSpPr>
            <a:spLocks noGrp="1"/>
          </p:cNvSpPr>
          <p:nvPr>
            <p:ph type="ctrTitle"/>
          </p:nvPr>
        </p:nvSpPr>
        <p:spPr>
          <a:xfrm>
            <a:off x="673100" y="1122363"/>
            <a:ext cx="6229350" cy="2387600"/>
          </a:xfrm>
        </p:spPr>
        <p:txBody>
          <a:bodyPr anchor="b">
            <a:normAutofit/>
          </a:bodyPr>
          <a:lstStyle>
            <a:lvl1pPr algn="l">
              <a:defRPr sz="4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4D165009-C04E-42C8-B4F7-017855762FF4}"/>
              </a:ext>
            </a:extLst>
          </p:cNvPr>
          <p:cNvSpPr>
            <a:spLocks noGrp="1"/>
          </p:cNvSpPr>
          <p:nvPr>
            <p:ph type="subTitle" idx="1"/>
          </p:nvPr>
        </p:nvSpPr>
        <p:spPr>
          <a:xfrm>
            <a:off x="5474878" y="5903354"/>
            <a:ext cx="6229350" cy="638032"/>
          </a:xfrm>
        </p:spPr>
        <p:txBody>
          <a:bodyPr/>
          <a:lstStyle>
            <a:lvl1pPr marL="0" indent="0" algn="r">
              <a:buNone/>
              <a:defRPr sz="2400">
                <a:solidFill>
                  <a:schemeClr val="tx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8047358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6"/>
            <a:ext cx="10075139" cy="416166"/>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414945"/>
            <a:ext cx="5157787"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325667"/>
            <a:ext cx="5157787"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414945"/>
            <a:ext cx="5183188" cy="823912"/>
          </a:xfrm>
        </p:spPr>
        <p:txBody>
          <a:bodyPr anchor="b"/>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325667"/>
            <a:ext cx="5183188" cy="3684588"/>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8A113573-C167-4C1E-A3D3-9D9B4C178E19}" type="datetime1">
              <a:rPr lang="en-US" smtClean="0"/>
              <a:t>7/16/2021</a:t>
            </a:fld>
            <a:endParaRPr lang="en-US" dirty="0"/>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fr-FR"/>
              <a:t>PPE Part 1 – Eye Protection  </a:t>
            </a:r>
            <a:endParaRPr lang="en-US" dirty="0"/>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1072719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blank" preserve="1">
  <p:cSld name="1_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E53B84D8-23AF-4978-852C-433BE5A19B85}" type="datetime1">
              <a:rPr lang="en-US" smtClean="0"/>
              <a:t>7/16/2021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fr-FR"/>
              <a:t>PPE Part 1 – Eye Protection  </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pPr/>
              <a:t>‹#›</a:t>
            </a:fld>
            <a:endParaRPr lang="en-US" dirty="0"/>
          </a:p>
        </p:txBody>
      </p:sp>
      <p:grpSp>
        <p:nvGrpSpPr>
          <p:cNvPr id="5" name="Group 4">
            <a:extLst>
              <a:ext uri="{FF2B5EF4-FFF2-40B4-BE49-F238E27FC236}">
                <a16:creationId xmlns:a16="http://schemas.microsoft.com/office/drawing/2014/main" id="{A0E4A418-0379-469B-A5FA-497074BCAFB1}"/>
              </a:ext>
            </a:extLst>
          </p:cNvPr>
          <p:cNvGrpSpPr/>
          <p:nvPr/>
        </p:nvGrpSpPr>
        <p:grpSpPr>
          <a:xfrm>
            <a:off x="0" y="544094"/>
            <a:ext cx="12198096" cy="75418"/>
            <a:chOff x="0" y="508050"/>
            <a:chExt cx="12083145" cy="71839"/>
          </a:xfrm>
        </p:grpSpPr>
        <p:sp>
          <p:nvSpPr>
            <p:cNvPr id="6" name="Rectangle 5">
              <a:extLst>
                <a:ext uri="{FF2B5EF4-FFF2-40B4-BE49-F238E27FC236}">
                  <a16:creationId xmlns:a16="http://schemas.microsoft.com/office/drawing/2014/main" id="{5FF6C4F7-6CA0-4C44-8CFA-036EA47BF716}"/>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9B15269-74BB-40CA-83DF-0BA91FDD934D}"/>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C0C183DD-2AB7-419D-AC1F-48F96B8C737B}"/>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A90A87FA-C8F6-4F4A-9EDE-1FBB75FBC7FF}"/>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AE5FDE-2586-4742-A683-929855676D58}"/>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descr="Text&#10;&#10;Description automatically generated">
            <a:extLst>
              <a:ext uri="{FF2B5EF4-FFF2-40B4-BE49-F238E27FC236}">
                <a16:creationId xmlns:a16="http://schemas.microsoft.com/office/drawing/2014/main" id="{785764E6-D129-48F9-9778-2C991567CC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Tree>
    <p:extLst>
      <p:ext uri="{BB962C8B-B14F-4D97-AF65-F5344CB8AC3E}">
        <p14:creationId xmlns:p14="http://schemas.microsoft.com/office/powerpoint/2010/main" val="22953670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6814832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1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06630903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2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33473960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p:cSld name="3_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1D0DE17-88B6-4C60-A9C4-270508656F4C}"/>
              </a:ext>
            </a:extLst>
          </p:cNvPr>
          <p:cNvSpPr/>
          <p:nvPr/>
        </p:nvSpPr>
        <p:spPr>
          <a:xfrm>
            <a:off x="0" y="0"/>
            <a:ext cx="5866296"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latin typeface="Century Gothic" panose="020B0502020202020204" pitchFamily="34" charset="0"/>
            </a:endParaRPr>
          </a:p>
        </p:txBody>
      </p:sp>
      <p:sp>
        <p:nvSpPr>
          <p:cNvPr id="2" name="Title 1">
            <a:extLst>
              <a:ext uri="{FF2B5EF4-FFF2-40B4-BE49-F238E27FC236}">
                <a16:creationId xmlns:a16="http://schemas.microsoft.com/office/drawing/2014/main" id="{BFD84ACF-9614-4C66-8DC5-A16F5FCAA049}"/>
              </a:ext>
            </a:extLst>
          </p:cNvPr>
          <p:cNvSpPr>
            <a:spLocks noGrp="1"/>
          </p:cNvSpPr>
          <p:nvPr>
            <p:ph type="title" hasCustomPrompt="1"/>
          </p:nvPr>
        </p:nvSpPr>
        <p:spPr>
          <a:xfrm>
            <a:off x="839788" y="457200"/>
            <a:ext cx="3932237" cy="1600200"/>
          </a:xfrm>
        </p:spPr>
        <p:txBody>
          <a:bodyPr anchor="b">
            <a:noAutofit/>
          </a:bodyPr>
          <a:lstStyle>
            <a:lvl1pPr>
              <a:defRPr sz="3200" b="1" cap="none"/>
            </a:lvl1pPr>
          </a:lstStyle>
          <a:p>
            <a:r>
              <a:rPr lang="en-US" dirty="0"/>
              <a:t>Click to edit master title style</a:t>
            </a:r>
          </a:p>
        </p:txBody>
      </p:sp>
      <p:sp>
        <p:nvSpPr>
          <p:cNvPr id="4" name="Text Placeholder 3">
            <a:extLst>
              <a:ext uri="{FF2B5EF4-FFF2-40B4-BE49-F238E27FC236}">
                <a16:creationId xmlns:a16="http://schemas.microsoft.com/office/drawing/2014/main" id="{5C716899-0D52-41E6-8655-B0B281D3FF96}"/>
              </a:ext>
            </a:extLst>
          </p:cNvPr>
          <p:cNvSpPr>
            <a:spLocks noGrp="1"/>
          </p:cNvSpPr>
          <p:nvPr>
            <p:ph type="body" sz="half" idx="2"/>
          </p:nvPr>
        </p:nvSpPr>
        <p:spPr>
          <a:xfrm>
            <a:off x="839788" y="2323578"/>
            <a:ext cx="3932237" cy="3545410"/>
          </a:xfrm>
        </p:spPr>
        <p:txBody>
          <a:bodyPr>
            <a:noAutofit/>
          </a:bodyPr>
          <a:lstStyle>
            <a:lvl1pPr marL="0" indent="0">
              <a:buNone/>
              <a:defRPr sz="2400">
                <a:solidFill>
                  <a:schemeClr val="bg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7" name="Slide Number Placeholder 6">
            <a:extLst>
              <a:ext uri="{FF2B5EF4-FFF2-40B4-BE49-F238E27FC236}">
                <a16:creationId xmlns:a16="http://schemas.microsoft.com/office/drawing/2014/main" id="{2ADBB687-CD0B-41D3-931D-0FF2E7861D34}"/>
              </a:ext>
            </a:extLst>
          </p:cNvPr>
          <p:cNvSpPr>
            <a:spLocks noGrp="1"/>
          </p:cNvSpPr>
          <p:nvPr>
            <p:ph type="sldNum" sz="quarter" idx="12"/>
          </p:nvPr>
        </p:nvSpPr>
        <p:spPr/>
        <p:txBody>
          <a:bodyPr/>
          <a:lstStyle>
            <a:lvl1pPr>
              <a:defRPr>
                <a:solidFill>
                  <a:schemeClr val="accent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9114647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5_Section Header">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7F578-ECBE-4488-B7CB-41F8F33517ED}"/>
              </a:ext>
            </a:extLst>
          </p:cNvPr>
          <p:cNvSpPr>
            <a:spLocks noGrp="1"/>
          </p:cNvSpPr>
          <p:nvPr>
            <p:ph type="title"/>
          </p:nvPr>
        </p:nvSpPr>
        <p:spPr>
          <a:xfrm>
            <a:off x="831850" y="1709738"/>
            <a:ext cx="10515600" cy="2852737"/>
          </a:xfrm>
        </p:spPr>
        <p:txBody>
          <a:bodyPr anchor="b">
            <a:normAutofit/>
          </a:bodyPr>
          <a:lstStyle>
            <a:lvl1pPr>
              <a:defRPr sz="4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CBCE1BF-138A-4724-8A67-70D24E72F093}"/>
              </a:ext>
            </a:extLst>
          </p:cNvPr>
          <p:cNvSpPr>
            <a:spLocks noGrp="1"/>
          </p:cNvSpPr>
          <p:nvPr>
            <p:ph type="body" idx="1"/>
          </p:nvPr>
        </p:nvSpPr>
        <p:spPr>
          <a:xfrm>
            <a:off x="831850" y="4699000"/>
            <a:ext cx="10515600" cy="1390650"/>
          </a:xfrm>
        </p:spPr>
        <p:txBody>
          <a:bodyPr/>
          <a:lstStyle>
            <a:lvl1pPr marL="0" indent="0">
              <a:buNone/>
              <a:defRPr sz="2400" b="1">
                <a:solidFill>
                  <a:schemeClr val="bg1"/>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EEC3234-2342-4C9C-91CB-DE1B0E6AEF57}"/>
              </a:ext>
            </a:extLst>
          </p:cNvPr>
          <p:cNvSpPr>
            <a:spLocks noGrp="1"/>
          </p:cNvSpPr>
          <p:nvPr>
            <p:ph type="dt" sz="half" idx="10"/>
          </p:nvPr>
        </p:nvSpPr>
        <p:spPr/>
        <p:txBody>
          <a:bodyPr/>
          <a:lstStyle>
            <a:lvl1pPr>
              <a:defRPr>
                <a:solidFill>
                  <a:schemeClr val="bg1"/>
                </a:solidFill>
              </a:defRPr>
            </a:lvl1pPr>
          </a:lstStyle>
          <a:p>
            <a:fld id="{9FBEF005-93B9-430F-9B38-44F725351C7B}" type="datetime1">
              <a:rPr lang="en-US" smtClean="0"/>
              <a:t>7/16/2021</a:t>
            </a:fld>
            <a:endParaRPr lang="en-US" dirty="0"/>
          </a:p>
        </p:txBody>
      </p:sp>
      <p:sp>
        <p:nvSpPr>
          <p:cNvPr id="5" name="Footer Placeholder 4">
            <a:extLst>
              <a:ext uri="{FF2B5EF4-FFF2-40B4-BE49-F238E27FC236}">
                <a16:creationId xmlns:a16="http://schemas.microsoft.com/office/drawing/2014/main" id="{18113471-7AE3-451D-8E7C-0DDAFEA2DED0}"/>
              </a:ext>
            </a:extLst>
          </p:cNvPr>
          <p:cNvSpPr>
            <a:spLocks noGrp="1"/>
          </p:cNvSpPr>
          <p:nvPr>
            <p:ph type="ftr" sz="quarter" idx="11"/>
          </p:nvPr>
        </p:nvSpPr>
        <p:spPr/>
        <p:txBody>
          <a:bodyPr/>
          <a:lstStyle>
            <a:lvl1pPr>
              <a:defRPr>
                <a:solidFill>
                  <a:schemeClr val="bg1"/>
                </a:solidFill>
              </a:defRPr>
            </a:lvl1p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6EE6252C-8E30-4E1D-AB7F-F29267835346}"/>
              </a:ext>
            </a:extLst>
          </p:cNvPr>
          <p:cNvSpPr>
            <a:spLocks noGrp="1"/>
          </p:cNvSpPr>
          <p:nvPr>
            <p:ph type="sldNum" sz="quarter" idx="12"/>
          </p:nvPr>
        </p:nvSpPr>
        <p:spPr/>
        <p:txBody>
          <a:bodyPr/>
          <a:lstStyle>
            <a:lvl1pPr>
              <a:defRPr>
                <a:solidFill>
                  <a:schemeClr val="bg1"/>
                </a:solidFill>
              </a:defRPr>
            </a:lvl1pPr>
          </a:lstStyle>
          <a:p>
            <a:fld id="{0921C750-0A2B-4FC2-9266-872E12118BE5}" type="slidenum">
              <a:rPr lang="en-US" smtClean="0"/>
              <a:pPr/>
              <a:t>‹#›</a:t>
            </a:fld>
            <a:endParaRPr lang="en-US" dirty="0"/>
          </a:p>
        </p:txBody>
      </p:sp>
    </p:spTree>
    <p:extLst>
      <p:ext uri="{BB962C8B-B14F-4D97-AF65-F5344CB8AC3E}">
        <p14:creationId xmlns:p14="http://schemas.microsoft.com/office/powerpoint/2010/main" val="11634093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a:t>Click to edit Master title style</a:t>
            </a:r>
            <a:endParaRPr lang="en-US" dirty="0"/>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BFAB831C-E25B-459E-9B9D-4C0A8E2CFB6D}" type="datetime1">
              <a:rPr lang="en-US" smtClean="0"/>
              <a:t>7/16/2021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1430370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F95D4-0D1E-40C1-BAD1-1A4E02830469}"/>
              </a:ext>
            </a:extLst>
          </p:cNvPr>
          <p:cNvSpPr>
            <a:spLocks noGrp="1"/>
          </p:cNvSpPr>
          <p:nvPr>
            <p:ph type="title"/>
          </p:nvPr>
        </p:nvSpPr>
        <p:spPr>
          <a:xfrm>
            <a:off x="831850" y="1887159"/>
            <a:ext cx="10515600" cy="2852737"/>
          </a:xfrm>
        </p:spPr>
        <p:txBody>
          <a:bodyPr anchor="ctr">
            <a:noAutofit/>
          </a:bodyPr>
          <a:lstStyle>
            <a:lvl1pPr algn="ctr">
              <a:defRPr sz="6000" b="0" cap="none" baseline="0">
                <a:latin typeface="Calibri Light" panose="020F0302020204030204" pitchFamily="34" charset="0"/>
              </a:defRPr>
            </a:lvl1pPr>
          </a:lstStyle>
          <a:p>
            <a:r>
              <a:rPr lang="en-US" dirty="0"/>
              <a:t>Click to edit Master title style</a:t>
            </a:r>
          </a:p>
        </p:txBody>
      </p:sp>
      <p:sp>
        <p:nvSpPr>
          <p:cNvPr id="4" name="Date Placeholder 3">
            <a:extLst>
              <a:ext uri="{FF2B5EF4-FFF2-40B4-BE49-F238E27FC236}">
                <a16:creationId xmlns:a16="http://schemas.microsoft.com/office/drawing/2014/main" id="{E8DA944E-46CD-40C6-B9AA-11021501604D}"/>
              </a:ext>
            </a:extLst>
          </p:cNvPr>
          <p:cNvSpPr>
            <a:spLocks noGrp="1"/>
          </p:cNvSpPr>
          <p:nvPr>
            <p:ph type="dt" sz="half" idx="10"/>
          </p:nvPr>
        </p:nvSpPr>
        <p:spPr/>
        <p:txBody>
          <a:bodyPr/>
          <a:lstStyle/>
          <a:p>
            <a:fld id="{5A62783D-4685-42AD-85F0-7B124BEB52A3}" type="datetime1">
              <a:rPr lang="en-US" smtClean="0"/>
              <a:t>7/16/2021</a:t>
            </a:fld>
            <a:endParaRPr lang="en-US" dirty="0"/>
          </a:p>
        </p:txBody>
      </p:sp>
      <p:sp>
        <p:nvSpPr>
          <p:cNvPr id="5" name="Footer Placeholder 4">
            <a:extLst>
              <a:ext uri="{FF2B5EF4-FFF2-40B4-BE49-F238E27FC236}">
                <a16:creationId xmlns:a16="http://schemas.microsoft.com/office/drawing/2014/main" id="{78EC3FD7-A47E-4E4F-8431-3287C21DFD3C}"/>
              </a:ext>
            </a:extLst>
          </p:cNvPr>
          <p:cNvSpPr>
            <a:spLocks noGrp="1"/>
          </p:cNvSpPr>
          <p:nvPr>
            <p:ph type="ftr" sz="quarter" idx="11"/>
          </p:nvPr>
        </p:nvSpPr>
        <p:spPr>
          <a:xfrm>
            <a:off x="4038600" y="6356350"/>
            <a:ext cx="4114800" cy="365125"/>
          </a:xfrm>
          <a:prstGeom prst="rect">
            <a:avLst/>
          </a:prstGeom>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952A691F-7AE6-4BD7-9DD1-7189B36C1376}"/>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8725069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89DFF-564C-44E1-AD8F-D0860E6DA13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0961C73-751E-42C2-846A-CDB33090642A}"/>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E7B4A7A-F94C-478D-AA78-8AF82C08E792}"/>
              </a:ext>
            </a:extLst>
          </p:cNvPr>
          <p:cNvSpPr>
            <a:spLocks noGrp="1"/>
          </p:cNvSpPr>
          <p:nvPr>
            <p:ph type="dt" sz="half" idx="10"/>
          </p:nvPr>
        </p:nvSpPr>
        <p:spPr/>
        <p:txBody>
          <a:bodyPr/>
          <a:lstStyle/>
          <a:p>
            <a:fld id="{BB8B4D20-DE5B-4112-ABCF-0CFFE0656335}" type="datetime1">
              <a:rPr lang="en-US" smtClean="0"/>
              <a:t>7/16/2021</a:t>
            </a:fld>
            <a:endParaRPr lang="en-US"/>
          </a:p>
        </p:txBody>
      </p:sp>
      <p:sp>
        <p:nvSpPr>
          <p:cNvPr id="5" name="Footer Placeholder 4">
            <a:extLst>
              <a:ext uri="{FF2B5EF4-FFF2-40B4-BE49-F238E27FC236}">
                <a16:creationId xmlns:a16="http://schemas.microsoft.com/office/drawing/2014/main" id="{F8D2D7FC-48B6-4ADF-A8C5-A1A2FA4C84F9}"/>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41C6623E-F662-4CB9-88DC-8368FE4D376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58455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5C202B3F-C635-4060-A2A8-6F5716D0DAD9}" type="datetime1">
              <a:rPr lang="en-US" smtClean="0"/>
              <a:t>7/16/2021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2067599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90FBC4-1F4D-4AAA-AF63-A9FDB8BCD32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9BC6B0D-5B3F-4AE3-B781-33431EF5200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2E753EE-B2B1-4D15-BD21-02B765C7CE73}"/>
              </a:ext>
            </a:extLst>
          </p:cNvPr>
          <p:cNvSpPr>
            <a:spLocks noGrp="1"/>
          </p:cNvSpPr>
          <p:nvPr>
            <p:ph type="dt" sz="half" idx="10"/>
          </p:nvPr>
        </p:nvSpPr>
        <p:spPr/>
        <p:txBody>
          <a:bodyPr/>
          <a:lstStyle/>
          <a:p>
            <a:fld id="{617CBF6E-3EE8-4A7B-9D5D-852298D78CA3}" type="datetime1">
              <a:rPr lang="en-US" smtClean="0"/>
              <a:t>7/16/2021</a:t>
            </a:fld>
            <a:endParaRPr lang="en-US"/>
          </a:p>
        </p:txBody>
      </p:sp>
      <p:sp>
        <p:nvSpPr>
          <p:cNvPr id="5" name="Footer Placeholder 4">
            <a:extLst>
              <a:ext uri="{FF2B5EF4-FFF2-40B4-BE49-F238E27FC236}">
                <a16:creationId xmlns:a16="http://schemas.microsoft.com/office/drawing/2014/main" id="{2769DAC6-086E-43B3-BAB6-CB4663B63B31}"/>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50C5DF30-02E9-46DC-947A-CB535BB2C3AF}"/>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0730383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A5E7A-962E-44A9-AD04-1815038C10D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C81F50D-5491-4933-9C70-AC9BB12A7B2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BA7EEA9-9AAC-410E-9C12-48BBF4A23D82}"/>
              </a:ext>
            </a:extLst>
          </p:cNvPr>
          <p:cNvSpPr>
            <a:spLocks noGrp="1"/>
          </p:cNvSpPr>
          <p:nvPr>
            <p:ph type="dt" sz="half" idx="10"/>
          </p:nvPr>
        </p:nvSpPr>
        <p:spPr/>
        <p:txBody>
          <a:bodyPr/>
          <a:lstStyle/>
          <a:p>
            <a:fld id="{CDCA55C4-7664-4093-AFC4-288B10249E75}" type="datetime1">
              <a:rPr lang="en-US" smtClean="0"/>
              <a:t>7/16/2021</a:t>
            </a:fld>
            <a:endParaRPr lang="en-US"/>
          </a:p>
        </p:txBody>
      </p:sp>
      <p:sp>
        <p:nvSpPr>
          <p:cNvPr id="5" name="Footer Placeholder 4">
            <a:extLst>
              <a:ext uri="{FF2B5EF4-FFF2-40B4-BE49-F238E27FC236}">
                <a16:creationId xmlns:a16="http://schemas.microsoft.com/office/drawing/2014/main" id="{6CCB8AB7-FF09-4430-8C31-DAC0173EF3F6}"/>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0D35E8A9-8915-4DE0-8545-3DE10A3ABC8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5402221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3A9CF-0CB7-41BF-947A-921EDB9A3A3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72C409-31CC-41F2-A5DB-8E584E73D7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EAF1B9-4982-4A02-BF69-3F64B9C494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AA4A139-7B19-40CD-A25E-3D58F36ABA20}"/>
              </a:ext>
            </a:extLst>
          </p:cNvPr>
          <p:cNvSpPr>
            <a:spLocks noGrp="1"/>
          </p:cNvSpPr>
          <p:nvPr>
            <p:ph type="dt" sz="half" idx="10"/>
          </p:nvPr>
        </p:nvSpPr>
        <p:spPr/>
        <p:txBody>
          <a:bodyPr/>
          <a:lstStyle/>
          <a:p>
            <a:fld id="{72563162-13AC-4F4C-AB19-67B37867BFD2}" type="datetime1">
              <a:rPr lang="en-US" smtClean="0"/>
              <a:t>7/16/2021</a:t>
            </a:fld>
            <a:endParaRPr lang="en-US"/>
          </a:p>
        </p:txBody>
      </p:sp>
      <p:sp>
        <p:nvSpPr>
          <p:cNvPr id="6" name="Footer Placeholder 5">
            <a:extLst>
              <a:ext uri="{FF2B5EF4-FFF2-40B4-BE49-F238E27FC236}">
                <a16:creationId xmlns:a16="http://schemas.microsoft.com/office/drawing/2014/main" id="{9172B53F-B683-4D16-8D92-04CF2297E7C5}"/>
              </a:ext>
            </a:extLst>
          </p:cNvPr>
          <p:cNvSpPr>
            <a:spLocks noGrp="1"/>
          </p:cNvSpPr>
          <p:nvPr>
            <p:ph type="ftr" sz="quarter" idx="11"/>
          </p:nvPr>
        </p:nvSpPr>
        <p:spPr/>
        <p:txBody>
          <a:bodyPr/>
          <a:lstStyle/>
          <a:p>
            <a:r>
              <a:rPr lang="fr-FR"/>
              <a:t>PPE Part 1 – Eye Protection  </a:t>
            </a:r>
            <a:endParaRPr lang="en-US"/>
          </a:p>
        </p:txBody>
      </p:sp>
      <p:sp>
        <p:nvSpPr>
          <p:cNvPr id="7" name="Slide Number Placeholder 6">
            <a:extLst>
              <a:ext uri="{FF2B5EF4-FFF2-40B4-BE49-F238E27FC236}">
                <a16:creationId xmlns:a16="http://schemas.microsoft.com/office/drawing/2014/main" id="{D25AAD27-3A42-4B36-A6CB-B1EB6857A616}"/>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32010359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30D1A9-043D-418F-BF36-637E62C56379}"/>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682C1D7-F9F3-43DA-B6CF-45421B4D5F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0509C45-22B6-448E-8FD6-EB2E7A0C63D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9184538-0C02-4A46-BF59-70734BDF171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5E184EB-67C7-4618-8EDA-E12429162B2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CA7009A-BB78-42BA-8855-DD184BFBE4AE}"/>
              </a:ext>
            </a:extLst>
          </p:cNvPr>
          <p:cNvSpPr>
            <a:spLocks noGrp="1"/>
          </p:cNvSpPr>
          <p:nvPr>
            <p:ph type="dt" sz="half" idx="10"/>
          </p:nvPr>
        </p:nvSpPr>
        <p:spPr/>
        <p:txBody>
          <a:bodyPr/>
          <a:lstStyle/>
          <a:p>
            <a:fld id="{023283A9-6A8A-4521-BF63-B9072E5800C8}" type="datetime1">
              <a:rPr lang="en-US" smtClean="0"/>
              <a:t>7/16/2021</a:t>
            </a:fld>
            <a:endParaRPr lang="en-US"/>
          </a:p>
        </p:txBody>
      </p:sp>
      <p:sp>
        <p:nvSpPr>
          <p:cNvPr id="8" name="Footer Placeholder 7">
            <a:extLst>
              <a:ext uri="{FF2B5EF4-FFF2-40B4-BE49-F238E27FC236}">
                <a16:creationId xmlns:a16="http://schemas.microsoft.com/office/drawing/2014/main" id="{83EF8B15-FBA1-43F7-A7EC-2968282B4E5F}"/>
              </a:ext>
            </a:extLst>
          </p:cNvPr>
          <p:cNvSpPr>
            <a:spLocks noGrp="1"/>
          </p:cNvSpPr>
          <p:nvPr>
            <p:ph type="ftr" sz="quarter" idx="11"/>
          </p:nvPr>
        </p:nvSpPr>
        <p:spPr/>
        <p:txBody>
          <a:bodyPr/>
          <a:lstStyle/>
          <a:p>
            <a:r>
              <a:rPr lang="fr-FR"/>
              <a:t>PPE Part 1 – Eye Protection  </a:t>
            </a:r>
            <a:endParaRPr lang="en-US"/>
          </a:p>
        </p:txBody>
      </p:sp>
      <p:sp>
        <p:nvSpPr>
          <p:cNvPr id="9" name="Slide Number Placeholder 8">
            <a:extLst>
              <a:ext uri="{FF2B5EF4-FFF2-40B4-BE49-F238E27FC236}">
                <a16:creationId xmlns:a16="http://schemas.microsoft.com/office/drawing/2014/main" id="{D40DC643-B194-448D-9CBA-7A1E4B0B6A7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9787814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81A47D-CB96-44E8-8BB9-9092EE4DD1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05E7F6-44A9-4C10-A247-D77A6011C8DB}"/>
              </a:ext>
            </a:extLst>
          </p:cNvPr>
          <p:cNvSpPr>
            <a:spLocks noGrp="1"/>
          </p:cNvSpPr>
          <p:nvPr>
            <p:ph type="dt" sz="half" idx="10"/>
          </p:nvPr>
        </p:nvSpPr>
        <p:spPr/>
        <p:txBody>
          <a:bodyPr/>
          <a:lstStyle/>
          <a:p>
            <a:fld id="{EADE9231-1BDC-46EA-AEB0-6BF56B05012E}" type="datetime1">
              <a:rPr lang="en-US" smtClean="0"/>
              <a:t>7/16/2021</a:t>
            </a:fld>
            <a:endParaRPr lang="en-US"/>
          </a:p>
        </p:txBody>
      </p:sp>
      <p:sp>
        <p:nvSpPr>
          <p:cNvPr id="4" name="Footer Placeholder 3">
            <a:extLst>
              <a:ext uri="{FF2B5EF4-FFF2-40B4-BE49-F238E27FC236}">
                <a16:creationId xmlns:a16="http://schemas.microsoft.com/office/drawing/2014/main" id="{1856F5FB-3B7C-4977-8ECE-8F97078E1C0F}"/>
              </a:ext>
            </a:extLst>
          </p:cNvPr>
          <p:cNvSpPr>
            <a:spLocks noGrp="1"/>
          </p:cNvSpPr>
          <p:nvPr>
            <p:ph type="ftr" sz="quarter" idx="11"/>
          </p:nvPr>
        </p:nvSpPr>
        <p:spPr/>
        <p:txBody>
          <a:bodyPr/>
          <a:lstStyle/>
          <a:p>
            <a:r>
              <a:rPr lang="fr-FR"/>
              <a:t>PPE Part 1 – Eye Protection  </a:t>
            </a:r>
            <a:endParaRPr lang="en-US"/>
          </a:p>
        </p:txBody>
      </p:sp>
      <p:sp>
        <p:nvSpPr>
          <p:cNvPr id="5" name="Slide Number Placeholder 4">
            <a:extLst>
              <a:ext uri="{FF2B5EF4-FFF2-40B4-BE49-F238E27FC236}">
                <a16:creationId xmlns:a16="http://schemas.microsoft.com/office/drawing/2014/main" id="{B1391BB5-55DE-4A63-BE00-BE7C16D2A9DA}"/>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46682600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1C99602-CEB2-4580-8618-B0A37E88769E}"/>
              </a:ext>
            </a:extLst>
          </p:cNvPr>
          <p:cNvSpPr>
            <a:spLocks noGrp="1"/>
          </p:cNvSpPr>
          <p:nvPr>
            <p:ph type="dt" sz="half" idx="10"/>
          </p:nvPr>
        </p:nvSpPr>
        <p:spPr/>
        <p:txBody>
          <a:bodyPr/>
          <a:lstStyle/>
          <a:p>
            <a:fld id="{C69FD6A5-66B1-4318-B9DE-2CB2161B403A}" type="datetime1">
              <a:rPr lang="en-US" smtClean="0"/>
              <a:t>7/16/2021</a:t>
            </a:fld>
            <a:endParaRPr lang="en-US"/>
          </a:p>
        </p:txBody>
      </p:sp>
      <p:sp>
        <p:nvSpPr>
          <p:cNvPr id="3" name="Footer Placeholder 2">
            <a:extLst>
              <a:ext uri="{FF2B5EF4-FFF2-40B4-BE49-F238E27FC236}">
                <a16:creationId xmlns:a16="http://schemas.microsoft.com/office/drawing/2014/main" id="{4FC33AF2-B2FA-4445-A0AD-6AD5AAA583D6}"/>
              </a:ext>
            </a:extLst>
          </p:cNvPr>
          <p:cNvSpPr>
            <a:spLocks noGrp="1"/>
          </p:cNvSpPr>
          <p:nvPr>
            <p:ph type="ftr" sz="quarter" idx="11"/>
          </p:nvPr>
        </p:nvSpPr>
        <p:spPr/>
        <p:txBody>
          <a:bodyPr/>
          <a:lstStyle/>
          <a:p>
            <a:r>
              <a:rPr lang="fr-FR"/>
              <a:t>PPE Part 1 – Eye Protection  </a:t>
            </a:r>
            <a:endParaRPr lang="en-US"/>
          </a:p>
        </p:txBody>
      </p:sp>
      <p:sp>
        <p:nvSpPr>
          <p:cNvPr id="4" name="Slide Number Placeholder 3">
            <a:extLst>
              <a:ext uri="{FF2B5EF4-FFF2-40B4-BE49-F238E27FC236}">
                <a16:creationId xmlns:a16="http://schemas.microsoft.com/office/drawing/2014/main" id="{6DE6D259-EB91-40E4-A107-F5F93F6E6D6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6164193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F85CD4-8CD2-4833-B12D-FC0E14A0A99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5814379-FC25-4491-A6BF-AB4A3C68BB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2BB307-F8F6-4E6D-B245-BC911EDE250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4D815D2B-092F-4B3F-9236-14A6BED1D4DF}" type="datetime1">
              <a:rPr lang="en-US" smtClean="0"/>
              <a:t>7/16/2021</a:t>
            </a:fld>
            <a:endParaRPr lang="en-US"/>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fr-FR"/>
              <a:t>PPE Part 1 – Eye Protection  </a:t>
            </a:r>
            <a:endParaRPr lang="en-US"/>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723262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8157B-86E5-40DC-92AD-D83F97532D3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98E4760-FF13-49DA-A2EA-DC11B93ED84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4B28F3C4-81C9-49CC-BC99-BDC6C8800DB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6C455B1-8BE3-4DE8-8138-AFA10C4F7F5E}"/>
              </a:ext>
            </a:extLst>
          </p:cNvPr>
          <p:cNvSpPr>
            <a:spLocks noGrp="1"/>
          </p:cNvSpPr>
          <p:nvPr>
            <p:ph type="dt" sz="half" idx="10"/>
          </p:nvPr>
        </p:nvSpPr>
        <p:spPr/>
        <p:txBody>
          <a:bodyPr/>
          <a:lstStyle/>
          <a:p>
            <a:fld id="{B6BD8D46-808D-4917-A191-0EC8ECD810E7}" type="datetime1">
              <a:rPr lang="en-US" smtClean="0"/>
              <a:t>7/16/2021</a:t>
            </a:fld>
            <a:endParaRPr lang="en-US"/>
          </a:p>
        </p:txBody>
      </p:sp>
      <p:sp>
        <p:nvSpPr>
          <p:cNvPr id="6" name="Footer Placeholder 5">
            <a:extLst>
              <a:ext uri="{FF2B5EF4-FFF2-40B4-BE49-F238E27FC236}">
                <a16:creationId xmlns:a16="http://schemas.microsoft.com/office/drawing/2014/main" id="{9E1D057A-4D93-476A-A409-D3403CEC4C91}"/>
              </a:ext>
            </a:extLst>
          </p:cNvPr>
          <p:cNvSpPr>
            <a:spLocks noGrp="1"/>
          </p:cNvSpPr>
          <p:nvPr>
            <p:ph type="ftr" sz="quarter" idx="11"/>
          </p:nvPr>
        </p:nvSpPr>
        <p:spPr/>
        <p:txBody>
          <a:bodyPr/>
          <a:lstStyle/>
          <a:p>
            <a:r>
              <a:rPr lang="fr-FR"/>
              <a:t>PPE Part 1 – Eye Protection  </a:t>
            </a:r>
            <a:endParaRPr lang="en-US"/>
          </a:p>
        </p:txBody>
      </p:sp>
      <p:sp>
        <p:nvSpPr>
          <p:cNvPr id="7" name="Slide Number Placeholder 6">
            <a:extLst>
              <a:ext uri="{FF2B5EF4-FFF2-40B4-BE49-F238E27FC236}">
                <a16:creationId xmlns:a16="http://schemas.microsoft.com/office/drawing/2014/main" id="{87075C29-6F49-4012-BF5D-FFC883AB0FD5}"/>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662644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769E5-27CA-48B4-B00D-0C137E281CC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E966132-607D-4AA4-BD76-156E182D040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7ED3506-9F5F-406E-8946-C886C8A740BC}"/>
              </a:ext>
            </a:extLst>
          </p:cNvPr>
          <p:cNvSpPr>
            <a:spLocks noGrp="1"/>
          </p:cNvSpPr>
          <p:nvPr>
            <p:ph type="dt" sz="half" idx="10"/>
          </p:nvPr>
        </p:nvSpPr>
        <p:spPr/>
        <p:txBody>
          <a:bodyPr/>
          <a:lstStyle/>
          <a:p>
            <a:fld id="{929A34CF-00A7-4B08-8C0F-8942A97BB892}" type="datetime1">
              <a:rPr lang="en-US" smtClean="0"/>
              <a:t>7/16/2021</a:t>
            </a:fld>
            <a:endParaRPr lang="en-US"/>
          </a:p>
        </p:txBody>
      </p:sp>
      <p:sp>
        <p:nvSpPr>
          <p:cNvPr id="5" name="Footer Placeholder 4">
            <a:extLst>
              <a:ext uri="{FF2B5EF4-FFF2-40B4-BE49-F238E27FC236}">
                <a16:creationId xmlns:a16="http://schemas.microsoft.com/office/drawing/2014/main" id="{FB9C98A7-42B3-415D-90E2-92FBCD21C6E9}"/>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3269B8A0-4001-465A-92E1-A1E3C1D9DBC2}"/>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128345189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622DFB-8BA6-4DB4-BE7C-96440A9DFED8}"/>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4741D25-AFEB-4F9F-B3B5-10F049D0A84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135D78E-135D-43CB-B164-7D2F0DD22031}"/>
              </a:ext>
            </a:extLst>
          </p:cNvPr>
          <p:cNvSpPr>
            <a:spLocks noGrp="1"/>
          </p:cNvSpPr>
          <p:nvPr>
            <p:ph type="dt" sz="half" idx="10"/>
          </p:nvPr>
        </p:nvSpPr>
        <p:spPr/>
        <p:txBody>
          <a:bodyPr/>
          <a:lstStyle/>
          <a:p>
            <a:fld id="{CA5EDD11-DB03-4CFA-9AB5-687CA2AF3D8E}" type="datetime1">
              <a:rPr lang="en-US" smtClean="0"/>
              <a:t>7/16/2021</a:t>
            </a:fld>
            <a:endParaRPr lang="en-US"/>
          </a:p>
        </p:txBody>
      </p:sp>
      <p:sp>
        <p:nvSpPr>
          <p:cNvPr id="5" name="Footer Placeholder 4">
            <a:extLst>
              <a:ext uri="{FF2B5EF4-FFF2-40B4-BE49-F238E27FC236}">
                <a16:creationId xmlns:a16="http://schemas.microsoft.com/office/drawing/2014/main" id="{FD292EE7-8D22-4DC9-B992-A8F0FD996815}"/>
              </a:ext>
            </a:extLst>
          </p:cNvPr>
          <p:cNvSpPr>
            <a:spLocks noGrp="1"/>
          </p:cNvSpPr>
          <p:nvPr>
            <p:ph type="ftr" sz="quarter" idx="11"/>
          </p:nvPr>
        </p:nvSpPr>
        <p:spPr/>
        <p:txBody>
          <a:bodyPr/>
          <a:lstStyle/>
          <a:p>
            <a:r>
              <a:rPr lang="fr-FR"/>
              <a:t>PPE Part 1 – Eye Protection  </a:t>
            </a:r>
            <a:endParaRPr lang="en-US"/>
          </a:p>
        </p:txBody>
      </p:sp>
      <p:sp>
        <p:nvSpPr>
          <p:cNvPr id="6" name="Slide Number Placeholder 5">
            <a:extLst>
              <a:ext uri="{FF2B5EF4-FFF2-40B4-BE49-F238E27FC236}">
                <a16:creationId xmlns:a16="http://schemas.microsoft.com/office/drawing/2014/main" id="{439BCF70-4D86-443B-A8E9-8E1505B6645B}"/>
              </a:ext>
            </a:extLst>
          </p:cNvPr>
          <p:cNvSpPr>
            <a:spLocks noGrp="1"/>
          </p:cNvSpPr>
          <p:nvPr>
            <p:ph type="sldNum" sz="quarter" idx="12"/>
          </p:nvPr>
        </p:nvSpPr>
        <p:spPr/>
        <p:txBody>
          <a:bodyPr/>
          <a:lstStyle/>
          <a:p>
            <a:fld id="{3EE8549A-6A9B-4CCA-86BA-05D4B496048D}" type="slidenum">
              <a:rPr lang="en-US" smtClean="0"/>
              <a:t>‹#›</a:t>
            </a:fld>
            <a:endParaRPr lang="en-US"/>
          </a:p>
        </p:txBody>
      </p:sp>
    </p:spTree>
    <p:extLst>
      <p:ext uri="{BB962C8B-B14F-4D97-AF65-F5344CB8AC3E}">
        <p14:creationId xmlns:p14="http://schemas.microsoft.com/office/powerpoint/2010/main" val="2700005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E1624A9F-9163-4F04-B7FB-CF24D796FFDA}"/>
              </a:ext>
            </a:extLst>
          </p:cNvPr>
          <p:cNvSpPr>
            <a:spLocks noGrp="1"/>
          </p:cNvSpPr>
          <p:nvPr>
            <p:ph type="dt" sz="half" idx="10"/>
          </p:nvPr>
        </p:nvSpPr>
        <p:spPr/>
        <p:txBody>
          <a:bodyPr/>
          <a:lstStyle/>
          <a:p>
            <a:fld id="{4D110740-A021-482B-9875-56336AFF4939}" type="datetime1">
              <a:rPr lang="en-US" smtClean="0"/>
              <a:t>7/16/2021</a:t>
            </a:fld>
            <a:endParaRPr lang="en-US" dirty="0"/>
          </a:p>
        </p:txBody>
      </p:sp>
      <p:sp>
        <p:nvSpPr>
          <p:cNvPr id="6" name="Footer Placeholder 5">
            <a:extLst>
              <a:ext uri="{FF2B5EF4-FFF2-40B4-BE49-F238E27FC236}">
                <a16:creationId xmlns:a16="http://schemas.microsoft.com/office/drawing/2014/main" id="{173E4C0A-1EC8-4F5E-A020-F746575CBA0E}"/>
              </a:ext>
            </a:extLst>
          </p:cNvPr>
          <p:cNvSpPr>
            <a:spLocks noGrp="1"/>
          </p:cNvSpPr>
          <p:nvPr>
            <p:ph type="ftr" sz="quarter" idx="11"/>
          </p:nvPr>
        </p:nvSpPr>
        <p:spPr/>
        <p:txBody>
          <a:bodyPr/>
          <a:lstStyle/>
          <a:p>
            <a:r>
              <a:rPr lang="fr-FR"/>
              <a:t>PPE Part 1 – Eye Protection  </a:t>
            </a:r>
            <a:endParaRPr lang="en-US" dirty="0"/>
          </a:p>
        </p:txBody>
      </p:sp>
      <p:sp>
        <p:nvSpPr>
          <p:cNvPr id="7" name="Slide Number Placeholder 6">
            <a:extLst>
              <a:ext uri="{FF2B5EF4-FFF2-40B4-BE49-F238E27FC236}">
                <a16:creationId xmlns:a16="http://schemas.microsoft.com/office/drawing/2014/main" id="{540E1000-4CB8-48A3-AA7E-8EFB6677745E}"/>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9" name="Content Placeholder 2">
            <a:extLst>
              <a:ext uri="{FF2B5EF4-FFF2-40B4-BE49-F238E27FC236}">
                <a16:creationId xmlns:a16="http://schemas.microsoft.com/office/drawing/2014/main" id="{2877B6BA-5895-44E0-ADA9-647BDD7AD5D5}"/>
              </a:ext>
            </a:extLst>
          </p:cNvPr>
          <p:cNvSpPr>
            <a:spLocks noGrp="1"/>
          </p:cNvSpPr>
          <p:nvPr>
            <p:ph idx="13"/>
          </p:nvPr>
        </p:nvSpPr>
        <p:spPr>
          <a:xfrm>
            <a:off x="838200" y="2633320"/>
            <a:ext cx="5751443" cy="3071740"/>
          </a:xfrm>
        </p:spPr>
        <p:txBody>
          <a:bodyPr/>
          <a:lstStyle>
            <a:lvl1pPr marL="342900" indent="-342900">
              <a:buFont typeface="Arial" panose="020B0604020202020204" pitchFamily="34" charset="0"/>
              <a:buChar char="•"/>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2">
            <a:extLst>
              <a:ext uri="{FF2B5EF4-FFF2-40B4-BE49-F238E27FC236}">
                <a16:creationId xmlns:a16="http://schemas.microsoft.com/office/drawing/2014/main" id="{51ED1AE0-D571-4F93-9280-C3CE0FAAEFAE}"/>
              </a:ext>
            </a:extLst>
          </p:cNvPr>
          <p:cNvSpPr>
            <a:spLocks noGrp="1"/>
          </p:cNvSpPr>
          <p:nvPr>
            <p:ph type="body" idx="14"/>
          </p:nvPr>
        </p:nvSpPr>
        <p:spPr>
          <a:xfrm>
            <a:off x="839788" y="1743342"/>
            <a:ext cx="5750574"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1" name="Title 1">
            <a:extLst>
              <a:ext uri="{FF2B5EF4-FFF2-40B4-BE49-F238E27FC236}">
                <a16:creationId xmlns:a16="http://schemas.microsoft.com/office/drawing/2014/main" id="{B6942D83-6AF2-45D0-B95A-D3BC7156B652}"/>
              </a:ext>
            </a:extLst>
          </p:cNvPr>
          <p:cNvSpPr>
            <a:spLocks noGrp="1"/>
          </p:cNvSpPr>
          <p:nvPr>
            <p:ph type="title"/>
          </p:nvPr>
        </p:nvSpPr>
        <p:spPr>
          <a:xfrm>
            <a:off x="839788" y="365125"/>
            <a:ext cx="10664755" cy="430005"/>
          </a:xfrm>
        </p:spPr>
        <p:txBody>
          <a:bodyPr/>
          <a:lstStyle/>
          <a:p>
            <a:r>
              <a:rPr lang="en-US"/>
              <a:t>Click to edit Master title style</a:t>
            </a:r>
          </a:p>
        </p:txBody>
      </p:sp>
    </p:spTree>
    <p:extLst>
      <p:ext uri="{BB962C8B-B14F-4D97-AF65-F5344CB8AC3E}">
        <p14:creationId xmlns:p14="http://schemas.microsoft.com/office/powerpoint/2010/main" val="20138453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7F937F1D-C5BE-4A12-9186-93A8F57F6218}" type="datetime1">
              <a:rPr lang="en-US" smtClean="0"/>
              <a:t>7/16/2021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3282149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278143-8616-4D2D-B87D-C6BB3694FC57}"/>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2E01914-28CA-4A3E-AD77-250F51D131CE}"/>
              </a:ext>
            </a:extLst>
          </p:cNvPr>
          <p:cNvSpPr>
            <a:spLocks noGrp="1"/>
          </p:cNvSpPr>
          <p:nvPr>
            <p:ph idx="1"/>
          </p:nvPr>
        </p:nvSpPr>
        <p:spPr>
          <a:xfrm>
            <a:off x="1979270" y="2410239"/>
            <a:ext cx="9374529" cy="3507960"/>
          </a:xfrm>
        </p:spPr>
        <p:txBody>
          <a:bodyPr/>
          <a:lstStyle>
            <a:lvl1pPr marL="685800" indent="-685800">
              <a:spcBef>
                <a:spcPts val="3000"/>
              </a:spcBef>
              <a:buNone/>
              <a:tabLst>
                <a:tab pos="685800" algn="l"/>
              </a:tabLst>
              <a:defRPr sz="2400"/>
            </a:lvl1pPr>
            <a:lvl2pPr marL="1490663" indent="-292100">
              <a:tabLst/>
              <a:defRPr sz="2000"/>
            </a:lvl2pPr>
            <a:lvl3pPr marL="2286000" indent="-284163">
              <a:defRPr sz="1800"/>
            </a:lvl3pPr>
            <a:lvl4pPr marL="2633663" indent="-228600">
              <a:defRPr sz="1600"/>
            </a:lvl4pPr>
            <a:lvl5pPr marL="3200400" indent="-228600">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1DBFF9B5-22AF-45EA-B086-6335297B4B55}"/>
              </a:ext>
            </a:extLst>
          </p:cNvPr>
          <p:cNvSpPr>
            <a:spLocks noGrp="1"/>
          </p:cNvSpPr>
          <p:nvPr>
            <p:ph type="dt" sz="half" idx="10"/>
          </p:nvPr>
        </p:nvSpPr>
        <p:spPr/>
        <p:txBody>
          <a:bodyPr/>
          <a:lstStyle>
            <a:lvl1pPr>
              <a:defRPr>
                <a:solidFill>
                  <a:schemeClr val="accent1"/>
                </a:solidFill>
              </a:defRPr>
            </a:lvl1pPr>
          </a:lstStyle>
          <a:p>
            <a:fld id="{587B9512-658D-44B4-A97F-088ACFDBE2D9}" type="datetime1">
              <a:rPr lang="en-US" smtClean="0"/>
              <a:t>7/16/2021</a:t>
            </a:fld>
            <a:endParaRPr lang="en-US" dirty="0"/>
          </a:p>
        </p:txBody>
      </p:sp>
      <p:sp>
        <p:nvSpPr>
          <p:cNvPr id="5" name="Footer Placeholder 4">
            <a:extLst>
              <a:ext uri="{FF2B5EF4-FFF2-40B4-BE49-F238E27FC236}">
                <a16:creationId xmlns:a16="http://schemas.microsoft.com/office/drawing/2014/main" id="{702D4E37-8215-4FC8-925A-D9CA6E806707}"/>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4D41BBAB-2294-4101-ACD4-43E731F08CAB}"/>
              </a:ext>
            </a:extLst>
          </p:cNvPr>
          <p:cNvSpPr>
            <a:spLocks noGrp="1"/>
          </p:cNvSpPr>
          <p:nvPr>
            <p:ph type="sldNum" sz="quarter" idx="12"/>
          </p:nvPr>
        </p:nvSpPr>
        <p:spPr/>
        <p:txBody>
          <a:bodyPr/>
          <a:lstStyle/>
          <a:p>
            <a:fld id="{0921C750-0A2B-4FC2-9266-872E12118BE5}" type="slidenum">
              <a:rPr lang="en-US" smtClean="0"/>
              <a:t>‹#›</a:t>
            </a:fld>
            <a:endParaRPr lang="en-US" dirty="0"/>
          </a:p>
        </p:txBody>
      </p:sp>
      <p:sp>
        <p:nvSpPr>
          <p:cNvPr id="7" name="Text Placeholder 2">
            <a:extLst>
              <a:ext uri="{FF2B5EF4-FFF2-40B4-BE49-F238E27FC236}">
                <a16:creationId xmlns:a16="http://schemas.microsoft.com/office/drawing/2014/main" id="{644303B7-8177-4A09-A036-9431D7F2D1D5}"/>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Tree>
    <p:extLst>
      <p:ext uri="{BB962C8B-B14F-4D97-AF65-F5344CB8AC3E}">
        <p14:creationId xmlns:p14="http://schemas.microsoft.com/office/powerpoint/2010/main" val="20150345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D2B42-FA63-435E-AE9B-DF38F0D6BE9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9A82C3F-8EB3-45A5-BF47-F6C80F6E4D0F}"/>
              </a:ext>
            </a:extLst>
          </p:cNvPr>
          <p:cNvSpPr>
            <a:spLocks noGrp="1"/>
          </p:cNvSpPr>
          <p:nvPr>
            <p:ph type="dt" sz="half" idx="10"/>
          </p:nvPr>
        </p:nvSpPr>
        <p:spPr/>
        <p:txBody>
          <a:bodyPr/>
          <a:lstStyle/>
          <a:p>
            <a:fld id="{790007A6-E23F-4810-8425-663A4AAB3E29}" type="datetime1">
              <a:rPr lang="en-US" smtClean="0"/>
              <a:t>7/16/2021</a:t>
            </a:fld>
            <a:endParaRPr lang="en-US" dirty="0"/>
          </a:p>
        </p:txBody>
      </p:sp>
      <p:sp>
        <p:nvSpPr>
          <p:cNvPr id="4" name="Footer Placeholder 3">
            <a:extLst>
              <a:ext uri="{FF2B5EF4-FFF2-40B4-BE49-F238E27FC236}">
                <a16:creationId xmlns:a16="http://schemas.microsoft.com/office/drawing/2014/main" id="{9E4CA59F-1B3E-452E-9C3C-498A83A2CC21}"/>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9F996FA6-6FCD-4E59-B36F-E9002EBF2943}"/>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37631160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763951D-AE00-4FC1-A23A-DEC51C3E9DB6}"/>
              </a:ext>
            </a:extLst>
          </p:cNvPr>
          <p:cNvSpPr>
            <a:spLocks noGrp="1"/>
          </p:cNvSpPr>
          <p:nvPr>
            <p:ph type="dt" sz="half" idx="10"/>
          </p:nvPr>
        </p:nvSpPr>
        <p:spPr/>
        <p:txBody>
          <a:bodyPr/>
          <a:lstStyle/>
          <a:p>
            <a:fld id="{7CDCCFCF-9910-4AAD-BFF8-C45E5BB81179}" type="datetime1">
              <a:rPr lang="en-US" smtClean="0"/>
              <a:t>7/16/2021</a:t>
            </a:fld>
            <a:endParaRPr lang="en-US" dirty="0"/>
          </a:p>
        </p:txBody>
      </p:sp>
      <p:sp>
        <p:nvSpPr>
          <p:cNvPr id="3" name="Footer Placeholder 2">
            <a:extLst>
              <a:ext uri="{FF2B5EF4-FFF2-40B4-BE49-F238E27FC236}">
                <a16:creationId xmlns:a16="http://schemas.microsoft.com/office/drawing/2014/main" id="{889C634D-5FFC-459E-9031-9EE884BE87C0}"/>
              </a:ext>
            </a:extLst>
          </p:cNvPr>
          <p:cNvSpPr>
            <a:spLocks noGrp="1"/>
          </p:cNvSpPr>
          <p:nvPr>
            <p:ph type="ftr" sz="quarter" idx="11"/>
          </p:nvPr>
        </p:nvSpPr>
        <p:spPr/>
        <p:txBody>
          <a:bodyPr/>
          <a:lstStyle/>
          <a:p>
            <a:r>
              <a:rPr lang="fr-FR"/>
              <a:t>PPE Part 1 – Eye Protection  </a:t>
            </a:r>
            <a:endParaRPr lang="en-US" dirty="0"/>
          </a:p>
        </p:txBody>
      </p:sp>
      <p:sp>
        <p:nvSpPr>
          <p:cNvPr id="4" name="Slide Number Placeholder 3">
            <a:extLst>
              <a:ext uri="{FF2B5EF4-FFF2-40B4-BE49-F238E27FC236}">
                <a16:creationId xmlns:a16="http://schemas.microsoft.com/office/drawing/2014/main" id="{E8EE1D95-AB3A-4DD2-9E4F-1AB2394ED401}"/>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40846374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1587501"/>
            <a:ext cx="5181600" cy="4279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9FA36723-43E7-4383-8919-18339ED2AC79}" type="datetime1">
              <a:rPr lang="en-US" smtClean="0"/>
              <a:t>7/16/2021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fr-FR"/>
              <a:t>PPE Part 1 – Eye Protection  </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t>‹#›</a:t>
            </a:fld>
            <a:endParaRPr lang="en-US" dirty="0"/>
          </a:p>
        </p:txBody>
      </p:sp>
    </p:spTree>
    <p:extLst>
      <p:ext uri="{BB962C8B-B14F-4D97-AF65-F5344CB8AC3E}">
        <p14:creationId xmlns:p14="http://schemas.microsoft.com/office/powerpoint/2010/main" val="957126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1_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110A4E-106C-469A-B8D7-8009DECC39D4}"/>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32F45C55-417D-4089-9C53-EE5F8AF8B496}"/>
              </a:ext>
            </a:extLst>
          </p:cNvPr>
          <p:cNvSpPr>
            <a:spLocks noGrp="1"/>
          </p:cNvSpPr>
          <p:nvPr>
            <p:ph sz="half" idx="1"/>
          </p:nvPr>
        </p:nvSpPr>
        <p:spPr>
          <a:xfrm>
            <a:off x="838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B8A681E0-3CBD-440E-9068-62212A4CF2C3}"/>
              </a:ext>
            </a:extLst>
          </p:cNvPr>
          <p:cNvSpPr>
            <a:spLocks noGrp="1"/>
          </p:cNvSpPr>
          <p:nvPr>
            <p:ph sz="half" idx="2"/>
          </p:nvPr>
        </p:nvSpPr>
        <p:spPr>
          <a:xfrm>
            <a:off x="6172200" y="2292217"/>
            <a:ext cx="5181600" cy="357518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FCC2733B-AC8F-4260-A358-42B3313BEC7B}"/>
              </a:ext>
            </a:extLst>
          </p:cNvPr>
          <p:cNvSpPr>
            <a:spLocks noGrp="1"/>
          </p:cNvSpPr>
          <p:nvPr>
            <p:ph type="dt" sz="half" idx="10"/>
          </p:nvPr>
        </p:nvSpPr>
        <p:spPr/>
        <p:txBody>
          <a:bodyPr/>
          <a:lstStyle/>
          <a:p>
            <a:fld id="{C00FBF13-8CD4-4732-A969-534B8D9ED80F}" type="datetime1">
              <a:rPr lang="en-US" smtClean="0"/>
              <a:t>7/16/2021</a:t>
            </a:fld>
            <a:endParaRPr lang="en-US" dirty="0"/>
          </a:p>
        </p:txBody>
      </p:sp>
      <p:sp>
        <p:nvSpPr>
          <p:cNvPr id="6" name="Footer Placeholder 5">
            <a:extLst>
              <a:ext uri="{FF2B5EF4-FFF2-40B4-BE49-F238E27FC236}">
                <a16:creationId xmlns:a16="http://schemas.microsoft.com/office/drawing/2014/main" id="{349002C6-7870-4649-A303-8828C82468A5}"/>
              </a:ext>
            </a:extLst>
          </p:cNvPr>
          <p:cNvSpPr>
            <a:spLocks noGrp="1"/>
          </p:cNvSpPr>
          <p:nvPr>
            <p:ph type="ftr" sz="quarter" idx="11"/>
          </p:nvPr>
        </p:nvSpPr>
        <p:spPr/>
        <p:txBody>
          <a:bodyPr/>
          <a:lstStyle/>
          <a:p>
            <a:r>
              <a:rPr lang="fr-FR"/>
              <a:t>PPE Part 1 – Eye Protection  </a:t>
            </a:r>
            <a:endParaRPr lang="en-US" dirty="0"/>
          </a:p>
        </p:txBody>
      </p:sp>
      <p:sp>
        <p:nvSpPr>
          <p:cNvPr id="7" name="Slide Number Placeholder 6">
            <a:extLst>
              <a:ext uri="{FF2B5EF4-FFF2-40B4-BE49-F238E27FC236}">
                <a16:creationId xmlns:a16="http://schemas.microsoft.com/office/drawing/2014/main" id="{C60B6C24-1505-4AA7-B679-DE79EA4867BA}"/>
              </a:ext>
            </a:extLst>
          </p:cNvPr>
          <p:cNvSpPr>
            <a:spLocks noGrp="1"/>
          </p:cNvSpPr>
          <p:nvPr>
            <p:ph type="sldNum" sz="quarter" idx="12"/>
          </p:nvPr>
        </p:nvSpPr>
        <p:spPr/>
        <p:txBody>
          <a:bodyPr/>
          <a:lstStyle/>
          <a:p>
            <a:fld id="{0921C750-0A2B-4FC2-9266-872E12118BE5}" type="slidenum">
              <a:rPr lang="en-US" smtClean="0"/>
              <a:pPr/>
              <a:t>‹#›</a:t>
            </a:fld>
            <a:endParaRPr lang="en-US" dirty="0"/>
          </a:p>
        </p:txBody>
      </p:sp>
      <p:sp>
        <p:nvSpPr>
          <p:cNvPr id="8" name="Text Placeholder 2">
            <a:extLst>
              <a:ext uri="{FF2B5EF4-FFF2-40B4-BE49-F238E27FC236}">
                <a16:creationId xmlns:a16="http://schemas.microsoft.com/office/drawing/2014/main" id="{FC2B7E02-A9DF-4AB0-9D84-04CC66183E23}"/>
              </a:ext>
            </a:extLst>
          </p:cNvPr>
          <p:cNvSpPr>
            <a:spLocks noGrp="1"/>
          </p:cNvSpPr>
          <p:nvPr>
            <p:ph type="body" idx="13"/>
          </p:nvPr>
        </p:nvSpPr>
        <p:spPr>
          <a:xfrm>
            <a:off x="839788" y="1325899"/>
            <a:ext cx="10514012" cy="823912"/>
          </a:xfrm>
        </p:spPr>
        <p:txBody>
          <a:bodyPr anchor="b"/>
          <a:lstStyle>
            <a:lvl1pPr marL="0" indent="0">
              <a:spcBef>
                <a:spcPts val="0"/>
              </a:spcBef>
              <a:buNone/>
              <a:defRPr sz="32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Tree>
    <p:extLst>
      <p:ext uri="{BB962C8B-B14F-4D97-AF65-F5344CB8AC3E}">
        <p14:creationId xmlns:p14="http://schemas.microsoft.com/office/powerpoint/2010/main" val="20677515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C1F923CF-412C-49F5-8BA7-99868F594A8E}"/>
              </a:ext>
            </a:extLst>
          </p:cNvPr>
          <p:cNvSpPr/>
          <p:nvPr/>
        </p:nvSpPr>
        <p:spPr>
          <a:xfrm>
            <a:off x="0" y="0"/>
            <a:ext cx="12192000" cy="1143000"/>
          </a:xfrm>
          <a:prstGeom prst="rect">
            <a:avLst/>
          </a:prstGeom>
          <a:solidFill>
            <a:srgbClr val="1361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C66BA271-D5F8-4CC2-A01B-97CF4229F48F}"/>
              </a:ext>
            </a:extLst>
          </p:cNvPr>
          <p:cNvGrpSpPr/>
          <p:nvPr/>
        </p:nvGrpSpPr>
        <p:grpSpPr>
          <a:xfrm>
            <a:off x="0" y="1096544"/>
            <a:ext cx="12198096" cy="75418"/>
            <a:chOff x="0" y="508050"/>
            <a:chExt cx="12083145" cy="71839"/>
          </a:xfrm>
        </p:grpSpPr>
        <p:sp>
          <p:nvSpPr>
            <p:cNvPr id="10" name="Rectangle 9">
              <a:extLst>
                <a:ext uri="{FF2B5EF4-FFF2-40B4-BE49-F238E27FC236}">
                  <a16:creationId xmlns:a16="http://schemas.microsoft.com/office/drawing/2014/main" id="{C40C610A-79DF-44F3-AE20-BB3B587E0D5B}"/>
                </a:ext>
              </a:extLst>
            </p:cNvPr>
            <p:cNvSpPr/>
            <p:nvPr userDrawn="1"/>
          </p:nvSpPr>
          <p:spPr>
            <a:xfrm>
              <a:off x="0" y="508050"/>
              <a:ext cx="2416629" cy="71839"/>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Rectangle 10">
              <a:extLst>
                <a:ext uri="{FF2B5EF4-FFF2-40B4-BE49-F238E27FC236}">
                  <a16:creationId xmlns:a16="http://schemas.microsoft.com/office/drawing/2014/main" id="{A68D1D5A-87CB-4111-9332-4D55C89642E0}"/>
                </a:ext>
              </a:extLst>
            </p:cNvPr>
            <p:cNvSpPr/>
            <p:nvPr userDrawn="1"/>
          </p:nvSpPr>
          <p:spPr>
            <a:xfrm>
              <a:off x="2416629" y="508050"/>
              <a:ext cx="2416629" cy="7183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2" name="Rectangle 11">
              <a:extLst>
                <a:ext uri="{FF2B5EF4-FFF2-40B4-BE49-F238E27FC236}">
                  <a16:creationId xmlns:a16="http://schemas.microsoft.com/office/drawing/2014/main" id="{24B97401-B00B-4EE7-B040-B2162037D4FE}"/>
                </a:ext>
              </a:extLst>
            </p:cNvPr>
            <p:cNvSpPr/>
            <p:nvPr userDrawn="1"/>
          </p:nvSpPr>
          <p:spPr>
            <a:xfrm>
              <a:off x="4833258" y="508050"/>
              <a:ext cx="2416629" cy="7183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Rectangle 13">
              <a:extLst>
                <a:ext uri="{FF2B5EF4-FFF2-40B4-BE49-F238E27FC236}">
                  <a16:creationId xmlns:a16="http://schemas.microsoft.com/office/drawing/2014/main" id="{FF11E7FD-A552-4CC7-B99A-DA54D7633AD5}"/>
                </a:ext>
              </a:extLst>
            </p:cNvPr>
            <p:cNvSpPr/>
            <p:nvPr userDrawn="1"/>
          </p:nvSpPr>
          <p:spPr>
            <a:xfrm>
              <a:off x="7249887" y="508050"/>
              <a:ext cx="2416629" cy="7183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5" name="Rectangle 14">
              <a:extLst>
                <a:ext uri="{FF2B5EF4-FFF2-40B4-BE49-F238E27FC236}">
                  <a16:creationId xmlns:a16="http://schemas.microsoft.com/office/drawing/2014/main" id="{2A3D0825-1551-4DE5-BD0E-4C0D41D1E984}"/>
                </a:ext>
              </a:extLst>
            </p:cNvPr>
            <p:cNvSpPr/>
            <p:nvPr userDrawn="1"/>
          </p:nvSpPr>
          <p:spPr>
            <a:xfrm>
              <a:off x="9666516" y="508050"/>
              <a:ext cx="2416629" cy="71839"/>
            </a:xfrm>
            <a:prstGeom prst="rect">
              <a:avLst/>
            </a:prstGeom>
            <a:solidFill>
              <a:srgbClr val="AEDD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grpSp>
      <p:pic>
        <p:nvPicPr>
          <p:cNvPr id="13" name="Picture 12" descr="Text&#10;&#10;Description automatically generated">
            <a:extLst>
              <a:ext uri="{FF2B5EF4-FFF2-40B4-BE49-F238E27FC236}">
                <a16:creationId xmlns:a16="http://schemas.microsoft.com/office/drawing/2014/main" id="{7B50931E-2EBE-4B9A-87D2-81207D1EFE30}"/>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140533" y="5918199"/>
            <a:ext cx="2139100" cy="803275"/>
          </a:xfrm>
          <a:prstGeom prst="rect">
            <a:avLst/>
          </a:prstGeom>
        </p:spPr>
      </p:pic>
      <p:sp>
        <p:nvSpPr>
          <p:cNvPr id="2" name="Title Placeholder 1">
            <a:extLst>
              <a:ext uri="{FF2B5EF4-FFF2-40B4-BE49-F238E27FC236}">
                <a16:creationId xmlns:a16="http://schemas.microsoft.com/office/drawing/2014/main" id="{991C2E39-81A1-4664-BB51-1CA2B869B103}"/>
              </a:ext>
            </a:extLst>
          </p:cNvPr>
          <p:cNvSpPr>
            <a:spLocks noGrp="1"/>
          </p:cNvSpPr>
          <p:nvPr>
            <p:ph type="title"/>
          </p:nvPr>
        </p:nvSpPr>
        <p:spPr>
          <a:xfrm>
            <a:off x="838200" y="238125"/>
            <a:ext cx="10515600" cy="70245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06C1C455-AA5E-419F-B62C-4ED87EAE3D69}"/>
              </a:ext>
            </a:extLst>
          </p:cNvPr>
          <p:cNvSpPr>
            <a:spLocks noGrp="1"/>
          </p:cNvSpPr>
          <p:nvPr>
            <p:ph type="body" idx="1"/>
          </p:nvPr>
        </p:nvSpPr>
        <p:spPr>
          <a:xfrm>
            <a:off x="838200" y="1600200"/>
            <a:ext cx="10515600" cy="4317999"/>
          </a:xfrm>
          <a:prstGeom prst="rect">
            <a:avLst/>
          </a:prstGeom>
        </p:spPr>
        <p:txBody>
          <a:bodyPr vert="horz" lIns="91440" tIns="45720" rIns="91440" bIns="45720" rtlCol="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D3C611C-30A4-4F04-8ED3-9DAD22433B84}"/>
              </a:ext>
            </a:extLst>
          </p:cNvPr>
          <p:cNvSpPr>
            <a:spLocks noGrp="1"/>
          </p:cNvSpPr>
          <p:nvPr>
            <p:ph type="ftr" sz="quarter" idx="3"/>
          </p:nvPr>
        </p:nvSpPr>
        <p:spPr>
          <a:xfrm>
            <a:off x="4680857" y="6410780"/>
            <a:ext cx="6395357"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r>
              <a:rPr lang="en-US" dirty="0"/>
              <a:t>PPE Part 1 – Eye Protection  </a:t>
            </a:r>
          </a:p>
        </p:txBody>
      </p:sp>
      <p:sp>
        <p:nvSpPr>
          <p:cNvPr id="6" name="Slide Number Placeholder 5">
            <a:extLst>
              <a:ext uri="{FF2B5EF4-FFF2-40B4-BE49-F238E27FC236}">
                <a16:creationId xmlns:a16="http://schemas.microsoft.com/office/drawing/2014/main" id="{79B5286E-42F1-4E16-BED0-F8917B0AF489}"/>
              </a:ext>
            </a:extLst>
          </p:cNvPr>
          <p:cNvSpPr>
            <a:spLocks noGrp="1"/>
          </p:cNvSpPr>
          <p:nvPr>
            <p:ph type="sldNum" sz="quarter" idx="4"/>
          </p:nvPr>
        </p:nvSpPr>
        <p:spPr>
          <a:xfrm>
            <a:off x="11353800" y="6410780"/>
            <a:ext cx="620486"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0921C750-0A2B-4FC2-9266-872E12118BE5}" type="slidenum">
              <a:rPr lang="en-US" smtClean="0"/>
              <a:pPr/>
              <a:t>‹#›</a:t>
            </a:fld>
            <a:endParaRPr lang="en-US" dirty="0"/>
          </a:p>
        </p:txBody>
      </p:sp>
      <p:sp>
        <p:nvSpPr>
          <p:cNvPr id="4" name="Date Placeholder 3">
            <a:extLst>
              <a:ext uri="{FF2B5EF4-FFF2-40B4-BE49-F238E27FC236}">
                <a16:creationId xmlns:a16="http://schemas.microsoft.com/office/drawing/2014/main" id="{8742E50E-A16E-4403-B0B9-284DF3835470}"/>
              </a:ext>
            </a:extLst>
          </p:cNvPr>
          <p:cNvSpPr>
            <a:spLocks noGrp="1"/>
          </p:cNvSpPr>
          <p:nvPr>
            <p:ph type="dt" sz="half" idx="2"/>
          </p:nvPr>
        </p:nvSpPr>
        <p:spPr>
          <a:xfrm>
            <a:off x="2615778" y="6410779"/>
            <a:ext cx="1787494" cy="365125"/>
          </a:xfrm>
          <a:prstGeom prst="rect">
            <a:avLst/>
          </a:prstGeom>
        </p:spPr>
        <p:txBody>
          <a:bodyPr vert="horz" lIns="91440" tIns="45720" rIns="91440" bIns="45720" rtlCol="0" anchor="ctr"/>
          <a:lstStyle>
            <a:lvl1pPr algn="r">
              <a:defRPr sz="1200">
                <a:solidFill>
                  <a:schemeClr val="accent1"/>
                </a:solidFill>
                <a:latin typeface="Century Gothic" panose="020B0502020202020204" pitchFamily="34" charset="0"/>
              </a:defRPr>
            </a:lvl1pPr>
          </a:lstStyle>
          <a:p>
            <a:fld id="{6E62FFA5-98B1-401B-BFF5-8CE618365D40}" type="datetime1">
              <a:rPr lang="en-US" smtClean="0"/>
              <a:t>7/16/2021</a:t>
            </a:fld>
            <a:endParaRPr lang="en-US" dirty="0"/>
          </a:p>
        </p:txBody>
      </p:sp>
    </p:spTree>
    <p:extLst>
      <p:ext uri="{BB962C8B-B14F-4D97-AF65-F5344CB8AC3E}">
        <p14:creationId xmlns:p14="http://schemas.microsoft.com/office/powerpoint/2010/main" val="3307500282"/>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703"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 id="2147483687" r:id="rId14"/>
    <p:sldLayoutId id="2147483688" r:id="rId15"/>
    <p:sldLayoutId id="2147483689" r:id="rId16"/>
    <p:sldLayoutId id="2147483690" r:id="rId17"/>
    <p:sldLayoutId id="2147483673" r:id="rId18"/>
  </p:sldLayoutIdLst>
  <p:hf hdr="0" dt="0"/>
  <p:txStyles>
    <p:titleStyle>
      <a:lvl1pPr algn="l" defTabSz="914400" rtl="0" eaLnBrk="1" latinLnBrk="0" hangingPunct="1">
        <a:lnSpc>
          <a:spcPct val="90000"/>
        </a:lnSpc>
        <a:spcBef>
          <a:spcPct val="0"/>
        </a:spcBef>
        <a:buNone/>
        <a:defRPr sz="3000" b="1" kern="1200" cap="all" baseline="0">
          <a:solidFill>
            <a:schemeClr val="bg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5000"/>
        </a:lnSpc>
        <a:spcBef>
          <a:spcPts val="12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5000"/>
        </a:lnSpc>
        <a:spcBef>
          <a:spcPts val="500"/>
        </a:spcBef>
        <a:buClrTx/>
        <a:buSzPct val="90000"/>
        <a:buFont typeface="Wingdings" panose="05000000000000000000" pitchFamily="2" charset="2"/>
        <a:buChar char="§"/>
        <a:defRPr sz="20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5000"/>
        </a:lnSpc>
        <a:spcBef>
          <a:spcPts val="500"/>
        </a:spcBef>
        <a:buFont typeface="Courier New" panose="02070309020205020404" pitchFamily="49" charset="0"/>
        <a:buChar char="o"/>
        <a:defRPr sz="18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5000"/>
        </a:lnSpc>
        <a:spcBef>
          <a:spcPts val="500"/>
        </a:spcBef>
        <a:buFont typeface="Century Gothic" panose="020B0502020202020204" pitchFamily="34" charset="0"/>
        <a:buChar char="–"/>
        <a:defRPr sz="16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5000"/>
        </a:lnSpc>
        <a:spcBef>
          <a:spcPts val="500"/>
        </a:spcBef>
        <a:buFont typeface="Arial" panose="020B0604020202020204" pitchFamily="34" charset="0"/>
        <a:buChar char="•"/>
        <a:defRPr sz="16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44C20D-B1D5-458F-A602-9945FCF2EEC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2E94B7B-9469-4361-ACF1-E0E38D3AB3C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E8555B-B925-4473-A11D-57C5982DDD6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6B9E65-07C2-4C4D-A1EA-E3828F9037D8}" type="datetime1">
              <a:rPr lang="en-US" smtClean="0"/>
              <a:t>7/16/2021</a:t>
            </a:fld>
            <a:endParaRPr lang="en-US"/>
          </a:p>
        </p:txBody>
      </p:sp>
      <p:sp>
        <p:nvSpPr>
          <p:cNvPr id="5" name="Footer Placeholder 4">
            <a:extLst>
              <a:ext uri="{FF2B5EF4-FFF2-40B4-BE49-F238E27FC236}">
                <a16:creationId xmlns:a16="http://schemas.microsoft.com/office/drawing/2014/main" id="{4608425E-037B-4A84-9D3F-31293F311EF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PPE Part 1 – Eye Protection  </a:t>
            </a:r>
            <a:endParaRPr lang="en-US"/>
          </a:p>
        </p:txBody>
      </p:sp>
      <p:sp>
        <p:nvSpPr>
          <p:cNvPr id="6" name="Slide Number Placeholder 5">
            <a:extLst>
              <a:ext uri="{FF2B5EF4-FFF2-40B4-BE49-F238E27FC236}">
                <a16:creationId xmlns:a16="http://schemas.microsoft.com/office/drawing/2014/main" id="{3F561B1E-7CA3-434E-BC80-D050DC46663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EE8549A-6A9B-4CCA-86BA-05D4B496048D}" type="slidenum">
              <a:rPr lang="en-US" smtClean="0"/>
              <a:t>‹#›</a:t>
            </a:fld>
            <a:endParaRPr lang="en-US"/>
          </a:p>
        </p:txBody>
      </p:sp>
    </p:spTree>
    <p:extLst>
      <p:ext uri="{BB962C8B-B14F-4D97-AF65-F5344CB8AC3E}">
        <p14:creationId xmlns:p14="http://schemas.microsoft.com/office/powerpoint/2010/main" val="2105094478"/>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5.xml"/><Relationship Id="rId1" Type="http://schemas.openxmlformats.org/officeDocument/2006/relationships/tags" Target="../tags/tag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4.xml.rels><?xml version="1.0" encoding="UTF-8" standalone="yes"?>
<Relationships xmlns="http://schemas.openxmlformats.org/package/2006/relationships"><Relationship Id="rId8" Type="http://schemas.openxmlformats.org/officeDocument/2006/relationships/hyperlink" Target="https://www.cdc.gov/injectionsafety/one-and-only.html" TargetMode="External"/><Relationship Id="rId3" Type="http://schemas.openxmlformats.org/officeDocument/2006/relationships/notesSlide" Target="../notesSlides/notesSlide14.xml"/><Relationship Id="rId7" Type="http://schemas.openxmlformats.org/officeDocument/2006/relationships/hyperlink" Target="https://www.youtube.com/playlist?list=PLvrp9iOILTQZQGtDnSDGViKDdRtIc13VX" TargetMode="External"/><Relationship Id="rId2" Type="http://schemas.openxmlformats.org/officeDocument/2006/relationships/slideLayout" Target="../slideLayouts/slideLayout2.xml"/><Relationship Id="rId1" Type="http://schemas.openxmlformats.org/officeDocument/2006/relationships/tags" Target="../tags/tag12.xml"/><Relationship Id="rId6" Type="http://schemas.openxmlformats.org/officeDocument/2006/relationships/hyperlink" Target="https://twitter.com/CDC_Firstline" TargetMode="External"/><Relationship Id="rId5" Type="http://schemas.openxmlformats.org/officeDocument/2006/relationships/hyperlink" Target="https://www.facebook.com/CDCProjectFirstline/" TargetMode="External"/><Relationship Id="rId4" Type="http://schemas.openxmlformats.org/officeDocument/2006/relationships/hyperlink" Target="https://www.cdc.gov/infectioncontrol/projectfirstline/index.html" TargetMode="External"/><Relationship Id="rId9" Type="http://schemas.openxmlformats.org/officeDocument/2006/relationships/image" Target="../media/image20.jp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6.xml"/><Relationship Id="rId1" Type="http://schemas.openxmlformats.org/officeDocument/2006/relationships/tags" Target="../tags/tag13.xml"/><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5.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8" Type="http://schemas.openxmlformats.org/officeDocument/2006/relationships/image" Target="../media/image12.svg"/><Relationship Id="rId13" Type="http://schemas.openxmlformats.org/officeDocument/2006/relationships/image" Target="../media/image17.png"/><Relationship Id="rId3" Type="http://schemas.openxmlformats.org/officeDocument/2006/relationships/image" Target="../media/image7.png"/><Relationship Id="rId7" Type="http://schemas.openxmlformats.org/officeDocument/2006/relationships/image" Target="../media/image11.png"/><Relationship Id="rId12" Type="http://schemas.openxmlformats.org/officeDocument/2006/relationships/image" Target="../media/image16.sv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10.svg"/><Relationship Id="rId11" Type="http://schemas.openxmlformats.org/officeDocument/2006/relationships/image" Target="../media/image15.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 Id="rId14" Type="http://schemas.openxmlformats.org/officeDocument/2006/relationships/image" Target="../media/image18.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2.xml"/><Relationship Id="rId1" Type="http://schemas.openxmlformats.org/officeDocument/2006/relationships/tags" Target="../tags/tag8.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1.xml"/><Relationship Id="rId1" Type="http://schemas.openxmlformats.org/officeDocument/2006/relationships/tags" Target="../tags/tag9.xml"/><Relationship Id="rId5" Type="http://schemas.openxmlformats.org/officeDocument/2006/relationships/image" Target="../media/image19.png"/><Relationship Id="rId4" Type="http://schemas.openxmlformats.org/officeDocument/2006/relationships/hyperlink" Target="bit.ly/EyeProtectionAndCOVID19"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1FF680F-6853-4E30-AE37-B6BD8F076D5F}"/>
              </a:ext>
            </a:extLst>
          </p:cNvPr>
          <p:cNvSpPr>
            <a:spLocks noGrp="1"/>
          </p:cNvSpPr>
          <p:nvPr>
            <p:ph type="ctrTitle"/>
          </p:nvPr>
        </p:nvSpPr>
        <p:spPr>
          <a:xfrm>
            <a:off x="673100" y="1122363"/>
            <a:ext cx="6229350" cy="2387600"/>
          </a:xfrm>
        </p:spPr>
        <p:txBody>
          <a:bodyPr>
            <a:normAutofit/>
          </a:bodyPr>
          <a:lstStyle/>
          <a:p>
            <a:r>
              <a:rPr lang="en-US" dirty="0">
                <a:solidFill>
                  <a:schemeClr val="accent6"/>
                </a:solidFill>
              </a:rPr>
              <a:t>Topic 7: </a:t>
            </a:r>
            <a:br>
              <a:rPr lang="en-US" dirty="0"/>
            </a:br>
            <a:r>
              <a:rPr lang="en-US" dirty="0" err="1"/>
              <a:t>Ppe</a:t>
            </a:r>
            <a:r>
              <a:rPr lang="en-US" dirty="0"/>
              <a:t> part 1 – </a:t>
            </a:r>
            <a:br>
              <a:rPr lang="en-US" dirty="0"/>
            </a:br>
            <a:r>
              <a:rPr lang="en-US" dirty="0"/>
              <a:t>Eye protection </a:t>
            </a:r>
          </a:p>
        </p:txBody>
      </p:sp>
      <p:sp>
        <p:nvSpPr>
          <p:cNvPr id="5" name="Subtitle 4">
            <a:extLst>
              <a:ext uri="{FF2B5EF4-FFF2-40B4-BE49-F238E27FC236}">
                <a16:creationId xmlns:a16="http://schemas.microsoft.com/office/drawing/2014/main" id="{23DBCADF-6097-4DFA-A0E6-0BE1284651B5}"/>
              </a:ext>
            </a:extLst>
          </p:cNvPr>
          <p:cNvSpPr>
            <a:spLocks noGrp="1"/>
          </p:cNvSpPr>
          <p:nvPr>
            <p:ph type="subTitle" idx="1"/>
          </p:nvPr>
        </p:nvSpPr>
        <p:spPr/>
        <p:txBody>
          <a:bodyPr/>
          <a:lstStyle/>
          <a:p>
            <a:r>
              <a:rPr lang="en-US" dirty="0"/>
              <a:t>[Date of Training]</a:t>
            </a:r>
          </a:p>
        </p:txBody>
      </p:sp>
      <p:pic>
        <p:nvPicPr>
          <p:cNvPr id="6" name="Picture 5" descr="Logo: Project Firstline - &#10;CDC's National Training Collaborative for Healthcare Infection Prevention &amp; Control">
            <a:extLst>
              <a:ext uri="{FF2B5EF4-FFF2-40B4-BE49-F238E27FC236}">
                <a16:creationId xmlns:a16="http://schemas.microsoft.com/office/drawing/2014/main" id="{5E64312B-8E2C-49A5-8223-E679D2B1A45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2973" y="5554857"/>
            <a:ext cx="2644007" cy="992878"/>
          </a:xfrm>
          <a:prstGeom prst="rect">
            <a:avLst/>
          </a:prstGeom>
        </p:spPr>
      </p:pic>
    </p:spTree>
    <p:custDataLst>
      <p:tags r:id="rId1"/>
    </p:custDataLst>
    <p:extLst>
      <p:ext uri="{BB962C8B-B14F-4D97-AF65-F5344CB8AC3E}">
        <p14:creationId xmlns:p14="http://schemas.microsoft.com/office/powerpoint/2010/main" val="306768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DBDA6D-9B94-4614-9DC6-2CBFB30B62AE}"/>
              </a:ext>
            </a:extLst>
          </p:cNvPr>
          <p:cNvSpPr>
            <a:spLocks noGrp="1"/>
          </p:cNvSpPr>
          <p:nvPr>
            <p:ph type="title"/>
          </p:nvPr>
        </p:nvSpPr>
        <p:spPr>
          <a:xfrm>
            <a:off x="838200" y="238125"/>
            <a:ext cx="10744200" cy="869494"/>
          </a:xfrm>
        </p:spPr>
        <p:txBody>
          <a:bodyPr>
            <a:normAutofit/>
          </a:bodyPr>
          <a:lstStyle/>
          <a:p>
            <a:r>
              <a:rPr lang="en-US" dirty="0">
                <a:latin typeface="Century Gothic"/>
              </a:rPr>
              <a:t>Why is eye protection Recommended for covid-19? </a:t>
            </a:r>
          </a:p>
        </p:txBody>
      </p:sp>
      <p:sp>
        <p:nvSpPr>
          <p:cNvPr id="3" name="Content Placeholder 2">
            <a:extLst>
              <a:ext uri="{FF2B5EF4-FFF2-40B4-BE49-F238E27FC236}">
                <a16:creationId xmlns:a16="http://schemas.microsoft.com/office/drawing/2014/main" id="{C0691C0F-2AC2-4B66-9CCD-548B29D20966}"/>
              </a:ext>
            </a:extLst>
          </p:cNvPr>
          <p:cNvSpPr>
            <a:spLocks noGrp="1"/>
          </p:cNvSpPr>
          <p:nvPr>
            <p:ph idx="1"/>
          </p:nvPr>
        </p:nvSpPr>
        <p:spPr>
          <a:xfrm>
            <a:off x="838200" y="1600200"/>
            <a:ext cx="10515600" cy="4317999"/>
          </a:xfrm>
        </p:spPr>
        <p:txBody>
          <a:bodyPr/>
          <a:lstStyle/>
          <a:p>
            <a:r>
              <a:rPr lang="en-US" dirty="0"/>
              <a:t>In addition to getting in the nose and mouth, or being inhaled, the virus can get into the nose and throat through the tear ducts and cause infection. </a:t>
            </a:r>
          </a:p>
          <a:p>
            <a:r>
              <a:rPr lang="en-US" dirty="0"/>
              <a:t>Respiratory droplets that can carry virus can land on your eyes and travel from your eyes to reach the “target zones” of the nose, mouth, back of the throat, and lungs.</a:t>
            </a:r>
          </a:p>
          <a:p>
            <a:r>
              <a:rPr lang="en-US" dirty="0"/>
              <a:t>Some viruses can also infect cells in the eye directly. </a:t>
            </a:r>
          </a:p>
          <a:p>
            <a:pPr marL="0" indent="0">
              <a:buNone/>
            </a:pPr>
            <a:endParaRPr lang="en-US" b="1" dirty="0">
              <a:solidFill>
                <a:schemeClr val="accent1"/>
              </a:solidFill>
            </a:endParaRPr>
          </a:p>
          <a:p>
            <a:pPr marL="0" indent="0">
              <a:buNone/>
            </a:pPr>
            <a:r>
              <a:rPr lang="en-US" b="1" dirty="0">
                <a:solidFill>
                  <a:schemeClr val="accent1"/>
                </a:solidFill>
              </a:rPr>
              <a:t>Whatever is used to protect the eyes should allow you to see clearly and do your work safely.</a:t>
            </a:r>
          </a:p>
        </p:txBody>
      </p:sp>
      <p:sp>
        <p:nvSpPr>
          <p:cNvPr id="4" name="Footer Placeholder 3">
            <a:extLst>
              <a:ext uri="{FF2B5EF4-FFF2-40B4-BE49-F238E27FC236}">
                <a16:creationId xmlns:a16="http://schemas.microsoft.com/office/drawing/2014/main" id="{E8678CE8-E412-4F4D-8998-CEEC301E8AD3}"/>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93AFD827-8446-4F25-AC69-71344CBDE498}"/>
              </a:ext>
            </a:extLst>
          </p:cNvPr>
          <p:cNvSpPr>
            <a:spLocks noGrp="1"/>
          </p:cNvSpPr>
          <p:nvPr>
            <p:ph type="sldNum" sz="quarter" idx="12"/>
          </p:nvPr>
        </p:nvSpPr>
        <p:spPr/>
        <p:txBody>
          <a:bodyPr/>
          <a:lstStyle/>
          <a:p>
            <a:fld id="{0921C750-0A2B-4FC2-9266-872E12118BE5}" type="slidenum">
              <a:rPr lang="en-US" smtClean="0"/>
              <a:t>10</a:t>
            </a:fld>
            <a:endParaRPr lang="en-US" dirty="0"/>
          </a:p>
        </p:txBody>
      </p:sp>
    </p:spTree>
    <p:extLst>
      <p:ext uri="{BB962C8B-B14F-4D97-AF65-F5344CB8AC3E}">
        <p14:creationId xmlns:p14="http://schemas.microsoft.com/office/powerpoint/2010/main" val="26598603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normAutofit/>
          </a:bodyPr>
          <a:lstStyle/>
          <a:p>
            <a:r>
              <a:rPr lang="en-US" dirty="0"/>
              <a:t>Discussion</a:t>
            </a:r>
          </a:p>
        </p:txBody>
      </p:sp>
      <p:sp>
        <p:nvSpPr>
          <p:cNvPr id="7" name="Text Placeholder 6">
            <a:extLst>
              <a:ext uri="{FF2B5EF4-FFF2-40B4-BE49-F238E27FC236}">
                <a16:creationId xmlns:a16="http://schemas.microsoft.com/office/drawing/2014/main" id="{5EEC1F32-0FB6-4E3A-B709-E791B556F55A}"/>
              </a:ext>
            </a:extLst>
          </p:cNvPr>
          <p:cNvSpPr>
            <a:spLocks noGrp="1"/>
          </p:cNvSpPr>
          <p:nvPr>
            <p:ph type="body" idx="13"/>
          </p:nvPr>
        </p:nvSpPr>
        <p:spPr/>
        <p:txBody>
          <a:bodyPr/>
          <a:lstStyle/>
          <a:p>
            <a:r>
              <a:rPr lang="en-US" dirty="0"/>
              <a:t>Using eye protection at your workplace</a:t>
            </a:r>
          </a:p>
        </p:txBody>
      </p:sp>
      <p:sp>
        <p:nvSpPr>
          <p:cNvPr id="3" name="Content Placeholder 2">
            <a:extLst>
              <a:ext uri="{FF2B5EF4-FFF2-40B4-BE49-F238E27FC236}">
                <a16:creationId xmlns:a16="http://schemas.microsoft.com/office/drawing/2014/main" id="{60EE4207-ADFB-475E-AE46-EAD3B4D0875C}"/>
              </a:ext>
            </a:extLst>
          </p:cNvPr>
          <p:cNvSpPr>
            <a:spLocks noGrp="1"/>
          </p:cNvSpPr>
          <p:nvPr>
            <p:ph idx="1"/>
          </p:nvPr>
        </p:nvSpPr>
        <p:spPr>
          <a:xfrm>
            <a:off x="1979270" y="2679191"/>
            <a:ext cx="9374529" cy="3239007"/>
          </a:xfrm>
        </p:spPr>
        <p:txBody>
          <a:bodyPr>
            <a:noAutofit/>
          </a:bodyPr>
          <a:lstStyle/>
          <a:p>
            <a:pPr marL="457200" indent="-457200">
              <a:tabLst>
                <a:tab pos="457200" algn="l"/>
              </a:tabLst>
            </a:pPr>
            <a:r>
              <a:rPr lang="en-US" b="1" dirty="0">
                <a:solidFill>
                  <a:schemeClr val="accent1"/>
                </a:solidFill>
              </a:rPr>
              <a:t>1. </a:t>
            </a:r>
            <a:r>
              <a:rPr lang="en-US" dirty="0"/>
              <a:t>	How is eye protection used at your workplace?</a:t>
            </a:r>
          </a:p>
          <a:p>
            <a:pPr marL="1198563" lvl="1" indent="-284163">
              <a:spcBef>
                <a:spcPts val="1800"/>
              </a:spcBef>
            </a:pPr>
            <a:r>
              <a:rPr lang="en-US" dirty="0"/>
              <a:t>What does your workplace do well?</a:t>
            </a:r>
          </a:p>
          <a:p>
            <a:pPr marL="457200" indent="-457200">
              <a:spcBef>
                <a:spcPts val="4200"/>
              </a:spcBef>
              <a:tabLst>
                <a:tab pos="457200" algn="l"/>
              </a:tabLst>
            </a:pPr>
            <a:r>
              <a:rPr lang="en-US" b="1" dirty="0">
                <a:solidFill>
                  <a:schemeClr val="accent1"/>
                </a:solidFill>
              </a:rPr>
              <a:t>2. </a:t>
            </a:r>
            <a:r>
              <a:rPr lang="en-US" dirty="0"/>
              <a:t>	What strategies could you use to suggest improvements?</a:t>
            </a:r>
          </a:p>
        </p:txBody>
      </p:sp>
      <p:sp>
        <p:nvSpPr>
          <p:cNvPr id="2" name="Footer Placeholder 1">
            <a:extLst>
              <a:ext uri="{FF2B5EF4-FFF2-40B4-BE49-F238E27FC236}">
                <a16:creationId xmlns:a16="http://schemas.microsoft.com/office/drawing/2014/main" id="{28B9EDD6-9A61-4CD1-BE86-D7C25ED6638C}"/>
              </a:ext>
            </a:extLst>
          </p:cNvPr>
          <p:cNvSpPr>
            <a:spLocks noGrp="1"/>
          </p:cNvSpPr>
          <p:nvPr>
            <p:ph type="ftr" sz="quarter" idx="11"/>
          </p:nvPr>
        </p:nvSpPr>
        <p:spPr/>
        <p:txBody>
          <a:bodyPr/>
          <a:lstStyle/>
          <a:p>
            <a:r>
              <a:rPr lang="fr-FR" dirty="0"/>
              <a:t>PPE Part 1 – Eye Protection  </a:t>
            </a:r>
            <a:endParaRPr lang="en-US" dirty="0"/>
          </a:p>
        </p:txBody>
      </p:sp>
      <p:sp>
        <p:nvSpPr>
          <p:cNvPr id="5" name="Slide Number Placeholder 4">
            <a:extLst>
              <a:ext uri="{FF2B5EF4-FFF2-40B4-BE49-F238E27FC236}">
                <a16:creationId xmlns:a16="http://schemas.microsoft.com/office/drawing/2014/main" id="{AF654BF1-D66F-4810-BEC2-F8C35B0A6F3E}"/>
              </a:ext>
            </a:extLst>
          </p:cNvPr>
          <p:cNvSpPr>
            <a:spLocks noGrp="1"/>
          </p:cNvSpPr>
          <p:nvPr>
            <p:ph type="sldNum" sz="quarter" idx="12"/>
          </p:nvPr>
        </p:nvSpPr>
        <p:spPr/>
        <p:txBody>
          <a:bodyPr/>
          <a:lstStyle/>
          <a:p>
            <a:fld id="{0921C750-0A2B-4FC2-9266-872E12118BE5}" type="slidenum">
              <a:rPr lang="en-US" smtClean="0"/>
              <a:t>11</a:t>
            </a:fld>
            <a:endParaRPr lang="en-US" dirty="0"/>
          </a:p>
        </p:txBody>
      </p:sp>
    </p:spTree>
    <p:custDataLst>
      <p:tags r:id="rId1"/>
    </p:custDataLst>
    <p:extLst>
      <p:ext uri="{BB962C8B-B14F-4D97-AF65-F5344CB8AC3E}">
        <p14:creationId xmlns:p14="http://schemas.microsoft.com/office/powerpoint/2010/main" val="10138819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F993CB-7653-431A-ADC7-98EA6AF0F931}"/>
              </a:ext>
            </a:extLst>
          </p:cNvPr>
          <p:cNvSpPr>
            <a:spLocks noGrp="1"/>
          </p:cNvSpPr>
          <p:nvPr>
            <p:ph type="title"/>
          </p:nvPr>
        </p:nvSpPr>
        <p:spPr/>
        <p:txBody>
          <a:bodyPr/>
          <a:lstStyle/>
          <a:p>
            <a:r>
              <a:rPr lang="en-US" dirty="0"/>
              <a:t>Reflection</a:t>
            </a:r>
          </a:p>
        </p:txBody>
      </p:sp>
      <p:sp>
        <p:nvSpPr>
          <p:cNvPr id="3" name="Text Placeholder 2">
            <a:extLst>
              <a:ext uri="{FF2B5EF4-FFF2-40B4-BE49-F238E27FC236}">
                <a16:creationId xmlns:a16="http://schemas.microsoft.com/office/drawing/2014/main" id="{B3940C6B-A3BB-41C7-AA59-D9FC932D9542}"/>
              </a:ext>
            </a:extLst>
          </p:cNvPr>
          <p:cNvSpPr>
            <a:spLocks noGrp="1"/>
          </p:cNvSpPr>
          <p:nvPr>
            <p:ph type="body" sz="half" idx="2"/>
          </p:nvPr>
        </p:nvSpPr>
        <p:spPr/>
        <p:txBody>
          <a:bodyPr/>
          <a:lstStyle/>
          <a:p>
            <a:r>
              <a:rPr lang="en-US" dirty="0"/>
              <a:t>What </a:t>
            </a:r>
            <a:r>
              <a:rPr lang="en-US" b="1" dirty="0"/>
              <a:t>questions</a:t>
            </a:r>
            <a:r>
              <a:rPr lang="en-US" dirty="0"/>
              <a:t> do you still have? </a:t>
            </a:r>
          </a:p>
        </p:txBody>
      </p:sp>
      <p:sp>
        <p:nvSpPr>
          <p:cNvPr id="4" name="Slide Number Placeholder 3">
            <a:extLst>
              <a:ext uri="{FF2B5EF4-FFF2-40B4-BE49-F238E27FC236}">
                <a16:creationId xmlns:a16="http://schemas.microsoft.com/office/drawing/2014/main" id="{E327CB75-F80F-471D-8D3F-5F4995DBC11C}"/>
              </a:ext>
            </a:extLst>
          </p:cNvPr>
          <p:cNvSpPr>
            <a:spLocks noGrp="1"/>
          </p:cNvSpPr>
          <p:nvPr>
            <p:ph type="sldNum" sz="quarter" idx="12"/>
          </p:nvPr>
        </p:nvSpPr>
        <p:spPr/>
        <p:txBody>
          <a:bodyPr/>
          <a:lstStyle/>
          <a:p>
            <a:fld id="{0921C750-0A2B-4FC2-9266-872E12118BE5}" type="slidenum">
              <a:rPr lang="en-US" smtClean="0"/>
              <a:pPr/>
              <a:t>12</a:t>
            </a:fld>
            <a:endParaRPr lang="en-US" dirty="0"/>
          </a:p>
        </p:txBody>
      </p:sp>
    </p:spTree>
    <p:extLst>
      <p:ext uri="{BB962C8B-B14F-4D97-AF65-F5344CB8AC3E}">
        <p14:creationId xmlns:p14="http://schemas.microsoft.com/office/powerpoint/2010/main" val="9309141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F56DA-FCDF-474E-8A02-FCA5F4E07ACF}"/>
              </a:ext>
            </a:extLst>
          </p:cNvPr>
          <p:cNvSpPr>
            <a:spLocks noGrp="1"/>
          </p:cNvSpPr>
          <p:nvPr>
            <p:ph type="title"/>
          </p:nvPr>
        </p:nvSpPr>
        <p:spPr>
          <a:xfrm>
            <a:off x="838200" y="238125"/>
            <a:ext cx="10515600" cy="702457"/>
          </a:xfrm>
        </p:spPr>
        <p:txBody>
          <a:bodyPr/>
          <a:lstStyle/>
          <a:p>
            <a:r>
              <a:rPr lang="en-US" dirty="0"/>
              <a:t>Key Takeaways</a:t>
            </a:r>
          </a:p>
        </p:txBody>
      </p:sp>
      <p:sp>
        <p:nvSpPr>
          <p:cNvPr id="3" name="Content Placeholder 2">
            <a:extLst>
              <a:ext uri="{FF2B5EF4-FFF2-40B4-BE49-F238E27FC236}">
                <a16:creationId xmlns:a16="http://schemas.microsoft.com/office/drawing/2014/main" id="{D1F936BD-41C4-4E6E-AA0C-8118CB4A42C8}"/>
              </a:ext>
            </a:extLst>
          </p:cNvPr>
          <p:cNvSpPr>
            <a:spLocks noGrp="1"/>
          </p:cNvSpPr>
          <p:nvPr>
            <p:ph idx="1"/>
          </p:nvPr>
        </p:nvSpPr>
        <p:spPr>
          <a:xfrm>
            <a:off x="1734312" y="2167128"/>
            <a:ext cx="8552688" cy="3751072"/>
          </a:xfrm>
        </p:spPr>
        <p:txBody>
          <a:bodyPr/>
          <a:lstStyle/>
          <a:p>
            <a:r>
              <a:rPr lang="en-US" dirty="0"/>
              <a:t>PPE is used in healthcare both to </a:t>
            </a:r>
            <a:r>
              <a:rPr lang="en-US" b="1" dirty="0">
                <a:solidFill>
                  <a:schemeClr val="accent1"/>
                </a:solidFill>
              </a:rPr>
              <a:t>protect YOU </a:t>
            </a:r>
            <a:r>
              <a:rPr lang="en-US" dirty="0"/>
              <a:t>and to </a:t>
            </a:r>
            <a:r>
              <a:rPr lang="en-US" b="1" dirty="0">
                <a:solidFill>
                  <a:schemeClr val="accent1"/>
                </a:solidFill>
              </a:rPr>
              <a:t>protect OTHERS.</a:t>
            </a:r>
          </a:p>
          <a:p>
            <a:pPr>
              <a:spcBef>
                <a:spcPts val="2400"/>
              </a:spcBef>
            </a:pPr>
            <a:r>
              <a:rPr lang="en-US" dirty="0"/>
              <a:t>Eye protection is recommended for COVID-19 because the </a:t>
            </a:r>
            <a:r>
              <a:rPr lang="en-US" b="1" dirty="0">
                <a:solidFill>
                  <a:schemeClr val="accent1"/>
                </a:solidFill>
              </a:rPr>
              <a:t>virus can enter the body through the eyes</a:t>
            </a:r>
            <a:r>
              <a:rPr lang="en-US" dirty="0"/>
              <a:t>. </a:t>
            </a:r>
          </a:p>
          <a:p>
            <a:pPr>
              <a:spcBef>
                <a:spcPts val="2400"/>
              </a:spcBef>
            </a:pPr>
            <a:r>
              <a:rPr lang="en-US" dirty="0"/>
              <a:t>Whatever is used to protect your eyes should allow you to </a:t>
            </a:r>
            <a:r>
              <a:rPr lang="en-US" b="1" dirty="0">
                <a:solidFill>
                  <a:schemeClr val="accent1"/>
                </a:solidFill>
              </a:rPr>
              <a:t>see clearly and do your work safely.</a:t>
            </a:r>
          </a:p>
        </p:txBody>
      </p:sp>
      <p:sp>
        <p:nvSpPr>
          <p:cNvPr id="4" name="Footer Placeholder 3">
            <a:extLst>
              <a:ext uri="{FF2B5EF4-FFF2-40B4-BE49-F238E27FC236}">
                <a16:creationId xmlns:a16="http://schemas.microsoft.com/office/drawing/2014/main" id="{CCABCEAD-84AD-4318-9168-FCE8CDBFC105}"/>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412EBCB5-4EE5-4375-80EE-1EC2AB8CF2C6}"/>
              </a:ext>
            </a:extLst>
          </p:cNvPr>
          <p:cNvSpPr>
            <a:spLocks noGrp="1"/>
          </p:cNvSpPr>
          <p:nvPr>
            <p:ph type="sldNum" sz="quarter" idx="12"/>
          </p:nvPr>
        </p:nvSpPr>
        <p:spPr/>
        <p:txBody>
          <a:bodyPr/>
          <a:lstStyle/>
          <a:p>
            <a:fld id="{0921C750-0A2B-4FC2-9266-872E12118BE5}" type="slidenum">
              <a:rPr lang="en-US" smtClean="0"/>
              <a:t>13</a:t>
            </a:fld>
            <a:endParaRPr lang="en-US" dirty="0"/>
          </a:p>
        </p:txBody>
      </p:sp>
    </p:spTree>
    <p:custDataLst>
      <p:tags r:id="rId1"/>
    </p:custDataLst>
    <p:extLst>
      <p:ext uri="{BB962C8B-B14F-4D97-AF65-F5344CB8AC3E}">
        <p14:creationId xmlns:p14="http://schemas.microsoft.com/office/powerpoint/2010/main" val="203964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916F7E-43C1-4DEE-BD57-8169CA87CD90}"/>
              </a:ext>
            </a:extLst>
          </p:cNvPr>
          <p:cNvSpPr>
            <a:spLocks noGrp="1"/>
          </p:cNvSpPr>
          <p:nvPr>
            <p:ph type="title"/>
          </p:nvPr>
        </p:nvSpPr>
        <p:spPr>
          <a:xfrm>
            <a:off x="838200" y="238125"/>
            <a:ext cx="10515600" cy="702457"/>
          </a:xfrm>
        </p:spPr>
        <p:txBody>
          <a:bodyPr/>
          <a:lstStyle/>
          <a:p>
            <a:r>
              <a:rPr lang="en-US"/>
              <a:t>Resources and Future Training sessions</a:t>
            </a:r>
            <a:endParaRPr lang="en-US" dirty="0"/>
          </a:p>
        </p:txBody>
      </p:sp>
      <p:sp>
        <p:nvSpPr>
          <p:cNvPr id="3" name="Content Placeholder 2">
            <a:extLst>
              <a:ext uri="{FF2B5EF4-FFF2-40B4-BE49-F238E27FC236}">
                <a16:creationId xmlns:a16="http://schemas.microsoft.com/office/drawing/2014/main" id="{BEB2705A-E3E4-4DD0-897C-625940A692B5}"/>
              </a:ext>
            </a:extLst>
          </p:cNvPr>
          <p:cNvSpPr>
            <a:spLocks noGrp="1"/>
          </p:cNvSpPr>
          <p:nvPr>
            <p:ph idx="1"/>
          </p:nvPr>
        </p:nvSpPr>
        <p:spPr>
          <a:xfrm>
            <a:off x="838200" y="1600200"/>
            <a:ext cx="10515600" cy="4317999"/>
          </a:xfrm>
        </p:spPr>
        <p:txBody>
          <a:bodyPr>
            <a:normAutofit/>
          </a:bodyPr>
          <a:lstStyle/>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Project Firstline on CDC: </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hlinkClick r:id="rId4"/>
              </a:rPr>
              <a:t>https://www.cdc.gov/infectioncontrol/projectfirstline/index.html</a:t>
            </a: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Project Firstline on Facebook:</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hlinkClick r:id="rId5"/>
              </a:rPr>
              <a:t>https://www.facebook.com/CDCProjectFirstline/</a:t>
            </a: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Twitter:</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hlinkClick r:id="rId6"/>
              </a:rPr>
              <a:t>https://twitter.com/CDC_Firstline</a:t>
            </a:r>
            <a:endParaRPr kumimoji="0" lang="en-US" sz="2000" b="0" i="0" u="none" strike="noStrike" kern="1200" cap="none" spc="0" normalizeH="0" baseline="0" noProof="0" dirty="0">
              <a:ln>
                <a:noFill/>
              </a:ln>
              <a:solidFill>
                <a:prstClr val="black"/>
              </a:solidFill>
              <a:effectLst/>
              <a:uLnTx/>
              <a:uFillTx/>
              <a:latin typeface="Century Gothic"/>
              <a:ea typeface="+mn-ea"/>
              <a:cs typeface="+mn-cs"/>
            </a:endParaRP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err="1">
                <a:ln>
                  <a:noFill/>
                </a:ln>
                <a:solidFill>
                  <a:prstClr val="black"/>
                </a:solidFill>
                <a:effectLst/>
                <a:uLnTx/>
                <a:uFillTx/>
                <a:latin typeface="Century Gothic"/>
                <a:ea typeface="+mn-ea"/>
                <a:cs typeface="+mn-cs"/>
              </a:rPr>
              <a:t>Youtube</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a:t>
            </a:r>
          </a:p>
          <a:p>
            <a:pPr marL="0" marR="0" lvl="0" indent="0" algn="l" defTabSz="914400" rtl="0" eaLnBrk="1" fontAlgn="auto" latinLnBrk="0" hangingPunct="1">
              <a:lnSpc>
                <a:spcPct val="110000"/>
              </a:lnSpc>
              <a:spcBef>
                <a:spcPts val="0"/>
              </a:spcBef>
              <a:spcAft>
                <a:spcPts val="120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hlinkClick r:id="rId7"/>
              </a:rPr>
              <a:t>https://www.youtube.com/playlist?list=PLvrp9iOILTQZQGtDnSDGViKDdRtIc13VX</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a:t>
            </a:r>
          </a:p>
          <a:p>
            <a:pPr marL="0" marR="0" lvl="0" indent="0" algn="l" defTabSz="914400" rtl="0" eaLnBrk="1" fontAlgn="auto" latinLnBrk="0" hangingPunct="1">
              <a:lnSpc>
                <a:spcPct val="110000"/>
              </a:lnSpc>
              <a:spcBef>
                <a:spcPts val="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prstClr val="black"/>
                </a:solidFill>
                <a:effectLst/>
                <a:uLnTx/>
                <a:uFillTx/>
                <a:latin typeface="Century Gothic"/>
                <a:ea typeface="+mn-ea"/>
                <a:cs typeface="+mn-cs"/>
              </a:rPr>
              <a:t>CDC’s One and Only Campaign:</a:t>
            </a:r>
            <a:br>
              <a:rPr kumimoji="0" lang="en-US" sz="2000" b="0" i="0" u="none" strike="noStrike" kern="1200" cap="none" spc="0" normalizeH="0" baseline="0" noProof="0" dirty="0">
                <a:ln>
                  <a:noFill/>
                </a:ln>
                <a:solidFill>
                  <a:prstClr val="black"/>
                </a:solidFill>
                <a:effectLst/>
                <a:uLnTx/>
                <a:uFillTx/>
                <a:latin typeface="Century Gothic"/>
                <a:ea typeface="+mn-ea"/>
                <a:cs typeface="+mn-cs"/>
              </a:rPr>
            </a:br>
            <a:r>
              <a:rPr kumimoji="0" lang="en-US" sz="2000" b="0" i="0" u="none" strike="noStrike" kern="1200" cap="none" spc="0" normalizeH="0" baseline="0" noProof="0" dirty="0">
                <a:ln>
                  <a:noFill/>
                </a:ln>
                <a:solidFill>
                  <a:prstClr val="black"/>
                </a:solidFill>
                <a:effectLst/>
                <a:uLnTx/>
                <a:uFillTx/>
                <a:latin typeface="Century Gothic"/>
                <a:ea typeface="+mn-ea"/>
                <a:cs typeface="+mn-cs"/>
                <a:hlinkClick r:id="rId8"/>
              </a:rPr>
              <a:t>https://www.cdc.gov/injectionsafety/one-and-only.html</a:t>
            </a:r>
            <a:r>
              <a:rPr kumimoji="0" lang="en-US" sz="2000" b="0" i="0" u="none" strike="noStrike" kern="1200" cap="none" spc="0" normalizeH="0" baseline="0" noProof="0" dirty="0">
                <a:ln>
                  <a:noFill/>
                </a:ln>
                <a:solidFill>
                  <a:prstClr val="black"/>
                </a:solidFill>
                <a:effectLst/>
                <a:uLnTx/>
                <a:uFillTx/>
                <a:latin typeface="Century Gothic"/>
                <a:ea typeface="+mn-ea"/>
                <a:cs typeface="+mn-cs"/>
              </a:rPr>
              <a:t> </a:t>
            </a:r>
          </a:p>
        </p:txBody>
      </p:sp>
      <p:sp>
        <p:nvSpPr>
          <p:cNvPr id="4" name="Footer Placeholder 3">
            <a:extLst>
              <a:ext uri="{FF2B5EF4-FFF2-40B4-BE49-F238E27FC236}">
                <a16:creationId xmlns:a16="http://schemas.microsoft.com/office/drawing/2014/main" id="{2A1F96BD-174C-4D8E-BF85-9B82157A9B3F}"/>
              </a:ext>
            </a:extLst>
          </p:cNvPr>
          <p:cNvSpPr>
            <a:spLocks noGrp="1"/>
          </p:cNvSpPr>
          <p:nvPr>
            <p:ph type="ftr" sz="quarter" idx="11"/>
          </p:nvPr>
        </p:nvSpPr>
        <p:spPr>
          <a:xfrm>
            <a:off x="4680857" y="6410780"/>
            <a:ext cx="6395357" cy="365125"/>
          </a:xfrm>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45BADA1B-6C17-45AC-BBC5-EB3CB3377D16}"/>
              </a:ext>
            </a:extLst>
          </p:cNvPr>
          <p:cNvSpPr>
            <a:spLocks noGrp="1"/>
          </p:cNvSpPr>
          <p:nvPr>
            <p:ph type="sldNum" sz="quarter" idx="12"/>
          </p:nvPr>
        </p:nvSpPr>
        <p:spPr>
          <a:xfrm>
            <a:off x="11353800" y="6410780"/>
            <a:ext cx="620486" cy="365125"/>
          </a:xfrm>
        </p:spPr>
        <p:txBody>
          <a:bodyPr/>
          <a:lstStyle/>
          <a:p>
            <a:fld id="{0921C750-0A2B-4FC2-9266-872E12118BE5}" type="slidenum">
              <a:rPr lang="en-US" smtClean="0"/>
              <a:pPr/>
              <a:t>14</a:t>
            </a:fld>
            <a:endParaRPr lang="en-US" dirty="0"/>
          </a:p>
        </p:txBody>
      </p:sp>
      <p:pic>
        <p:nvPicPr>
          <p:cNvPr id="8" name="Picture 7">
            <a:extLst>
              <a:ext uri="{FF2B5EF4-FFF2-40B4-BE49-F238E27FC236}">
                <a16:creationId xmlns:a16="http://schemas.microsoft.com/office/drawing/2014/main" id="{66D48983-045B-442B-B6D0-C4EE304B1960}"/>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1415685" y="4731494"/>
            <a:ext cx="217829" cy="217829"/>
          </a:xfrm>
          <a:prstGeom prst="rect">
            <a:avLst/>
          </a:prstGeom>
        </p:spPr>
      </p:pic>
      <p:pic>
        <p:nvPicPr>
          <p:cNvPr id="9" name="Picture 8">
            <a:extLst>
              <a:ext uri="{FF2B5EF4-FFF2-40B4-BE49-F238E27FC236}">
                <a16:creationId xmlns:a16="http://schemas.microsoft.com/office/drawing/2014/main" id="{6AF845C2-33F4-43D4-A771-3F2E4FEBFB9A}"/>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962625" y="5276088"/>
            <a:ext cx="217829" cy="217829"/>
          </a:xfrm>
          <a:prstGeom prst="rect">
            <a:avLst/>
          </a:prstGeom>
        </p:spPr>
      </p:pic>
      <p:pic>
        <p:nvPicPr>
          <p:cNvPr id="10" name="Picture 9">
            <a:extLst>
              <a:ext uri="{FF2B5EF4-FFF2-40B4-BE49-F238E27FC236}">
                <a16:creationId xmlns:a16="http://schemas.microsoft.com/office/drawing/2014/main" id="{FA509C28-2D36-4D34-945C-2C9EAF4FF402}"/>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0739353" y="4468368"/>
            <a:ext cx="217829" cy="217829"/>
          </a:xfrm>
          <a:prstGeom prst="rect">
            <a:avLst/>
          </a:prstGeom>
        </p:spPr>
      </p:pic>
      <p:pic>
        <p:nvPicPr>
          <p:cNvPr id="11" name="Picture 10">
            <a:extLst>
              <a:ext uri="{FF2B5EF4-FFF2-40B4-BE49-F238E27FC236}">
                <a16:creationId xmlns:a16="http://schemas.microsoft.com/office/drawing/2014/main" id="{3407D2B8-194C-4D1D-B4C5-6446A97C9713}"/>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96921" y="3650284"/>
            <a:ext cx="217829" cy="217829"/>
          </a:xfrm>
          <a:prstGeom prst="rect">
            <a:avLst/>
          </a:prstGeom>
        </p:spPr>
      </p:pic>
      <p:pic>
        <p:nvPicPr>
          <p:cNvPr id="12" name="Picture 11">
            <a:extLst>
              <a:ext uri="{FF2B5EF4-FFF2-40B4-BE49-F238E27FC236}">
                <a16:creationId xmlns:a16="http://schemas.microsoft.com/office/drawing/2014/main" id="{0118AB82-8805-4C56-AE6F-508E2B1F5154}"/>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008601" y="2849880"/>
            <a:ext cx="217829" cy="217829"/>
          </a:xfrm>
          <a:prstGeom prst="rect">
            <a:avLst/>
          </a:prstGeom>
        </p:spPr>
      </p:pic>
      <p:pic>
        <p:nvPicPr>
          <p:cNvPr id="13" name="Picture 12">
            <a:extLst>
              <a:ext uri="{FF2B5EF4-FFF2-40B4-BE49-F238E27FC236}">
                <a16:creationId xmlns:a16="http://schemas.microsoft.com/office/drawing/2014/main" id="{5A54AA40-DA55-416D-8551-2921FE92C131}"/>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910553" y="2045208"/>
            <a:ext cx="217829" cy="217829"/>
          </a:xfrm>
          <a:prstGeom prst="rect">
            <a:avLst/>
          </a:prstGeom>
        </p:spPr>
      </p:pic>
    </p:spTree>
    <p:custDataLst>
      <p:tags r:id="rId1"/>
    </p:custDataLst>
    <p:extLst>
      <p:ext uri="{BB962C8B-B14F-4D97-AF65-F5344CB8AC3E}">
        <p14:creationId xmlns:p14="http://schemas.microsoft.com/office/powerpoint/2010/main" val="15293506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0581B2-323C-4893-9793-70F724013DA7}"/>
              </a:ext>
            </a:extLst>
          </p:cNvPr>
          <p:cNvSpPr>
            <a:spLocks noGrp="1"/>
          </p:cNvSpPr>
          <p:nvPr>
            <p:ph type="title"/>
          </p:nvPr>
        </p:nvSpPr>
        <p:spPr/>
        <p:txBody>
          <a:bodyPr>
            <a:normAutofit/>
          </a:bodyPr>
          <a:lstStyle/>
          <a:p>
            <a:r>
              <a:rPr lang="en-US" dirty="0"/>
              <a:t>Feedback Form</a:t>
            </a:r>
          </a:p>
        </p:txBody>
      </p:sp>
      <p:pic>
        <p:nvPicPr>
          <p:cNvPr id="4" name="Picture 3" descr="A Hispanic female healthcare worker is pictured with pink, blue, yellow and tan background. Picture includes title: Project Firstline is for You.">
            <a:extLst>
              <a:ext uri="{FF2B5EF4-FFF2-40B4-BE49-F238E27FC236}">
                <a16:creationId xmlns:a16="http://schemas.microsoft.com/office/drawing/2014/main" id="{25F6CE53-F9A1-4803-8D91-F6DF1013C58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9976" y="1317033"/>
            <a:ext cx="8072048" cy="4815678"/>
          </a:xfrm>
          <a:prstGeom prst="rect">
            <a:avLst/>
          </a:prstGeom>
          <a:effectLst>
            <a:glow rad="63500">
              <a:schemeClr val="bg1">
                <a:alpha val="7000"/>
              </a:schemeClr>
            </a:glow>
            <a:softEdge rad="635000"/>
          </a:effectLst>
        </p:spPr>
      </p:pic>
      <p:sp>
        <p:nvSpPr>
          <p:cNvPr id="3" name="Footer Placeholder 2">
            <a:extLst>
              <a:ext uri="{FF2B5EF4-FFF2-40B4-BE49-F238E27FC236}">
                <a16:creationId xmlns:a16="http://schemas.microsoft.com/office/drawing/2014/main" id="{D8629D0D-714B-4C9D-A571-31C6E1A7F043}"/>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F261C194-2156-4503-A627-F7C0262515CE}"/>
              </a:ext>
            </a:extLst>
          </p:cNvPr>
          <p:cNvSpPr>
            <a:spLocks noGrp="1"/>
          </p:cNvSpPr>
          <p:nvPr>
            <p:ph type="sldNum" sz="quarter" idx="12"/>
          </p:nvPr>
        </p:nvSpPr>
        <p:spPr/>
        <p:txBody>
          <a:bodyPr/>
          <a:lstStyle/>
          <a:p>
            <a:fld id="{0921C750-0A2B-4FC2-9266-872E12118BE5}" type="slidenum">
              <a:rPr lang="en-US" smtClean="0"/>
              <a:t>15</a:t>
            </a:fld>
            <a:endParaRPr lang="en-US" dirty="0"/>
          </a:p>
        </p:txBody>
      </p:sp>
    </p:spTree>
    <p:custDataLst>
      <p:tags r:id="rId1"/>
    </p:custDataLst>
    <p:extLst>
      <p:ext uri="{BB962C8B-B14F-4D97-AF65-F5344CB8AC3E}">
        <p14:creationId xmlns:p14="http://schemas.microsoft.com/office/powerpoint/2010/main" val="2927968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Agenda</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r>
              <a:rPr lang="en-US" dirty="0"/>
              <a:t>Introductions</a:t>
            </a:r>
          </a:p>
          <a:p>
            <a:pPr>
              <a:spcBef>
                <a:spcPts val="2400"/>
              </a:spcBef>
            </a:pPr>
            <a:r>
              <a:rPr lang="en-US" dirty="0"/>
              <a:t>Videos and Discussion</a:t>
            </a:r>
          </a:p>
          <a:p>
            <a:pPr lvl="1"/>
            <a:r>
              <a:rPr lang="en-US" dirty="0"/>
              <a:t>PPE Overview</a:t>
            </a:r>
          </a:p>
          <a:p>
            <a:pPr lvl="1"/>
            <a:r>
              <a:rPr lang="en-US" dirty="0"/>
              <a:t>Eye Protection</a:t>
            </a:r>
          </a:p>
          <a:p>
            <a:pPr>
              <a:spcBef>
                <a:spcPts val="2400"/>
              </a:spcBef>
            </a:pPr>
            <a:r>
              <a:rPr lang="en-US" dirty="0"/>
              <a:t>Next Steps </a:t>
            </a:r>
          </a:p>
        </p:txBody>
      </p:sp>
      <p:sp>
        <p:nvSpPr>
          <p:cNvPr id="4" name="Footer Placeholder 3">
            <a:extLst>
              <a:ext uri="{FF2B5EF4-FFF2-40B4-BE49-F238E27FC236}">
                <a16:creationId xmlns:a16="http://schemas.microsoft.com/office/drawing/2014/main" id="{85C88EEF-1166-4A83-AA2B-B5DFABF8A03B}"/>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8D4F8C4E-F12A-4BFF-AE65-697878EFB591}"/>
              </a:ext>
            </a:extLst>
          </p:cNvPr>
          <p:cNvSpPr>
            <a:spLocks noGrp="1"/>
          </p:cNvSpPr>
          <p:nvPr>
            <p:ph type="sldNum" sz="quarter" idx="12"/>
          </p:nvPr>
        </p:nvSpPr>
        <p:spPr/>
        <p:txBody>
          <a:bodyPr/>
          <a:lstStyle/>
          <a:p>
            <a:fld id="{0921C750-0A2B-4FC2-9266-872E12118BE5}" type="slidenum">
              <a:rPr lang="en-US" smtClean="0"/>
              <a:t>2</a:t>
            </a:fld>
            <a:endParaRPr lang="en-US" dirty="0"/>
          </a:p>
        </p:txBody>
      </p:sp>
    </p:spTree>
    <p:custDataLst>
      <p:tags r:id="rId1"/>
    </p:custDataLst>
    <p:extLst>
      <p:ext uri="{BB962C8B-B14F-4D97-AF65-F5344CB8AC3E}">
        <p14:creationId xmlns:p14="http://schemas.microsoft.com/office/powerpoint/2010/main" val="7997452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Learning objectives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p:txBody>
          <a:bodyPr>
            <a:normAutofit/>
          </a:bodyPr>
          <a:lstStyle/>
          <a:p>
            <a:pPr lvl="0">
              <a:spcBef>
                <a:spcPts val="3000"/>
              </a:spcBef>
            </a:pPr>
            <a:r>
              <a:rPr lang="en-US" dirty="0"/>
              <a:t>Define PPE and describe two (2) functions of PPE in healthcare.</a:t>
            </a:r>
          </a:p>
          <a:p>
            <a:pPr lvl="0">
              <a:spcBef>
                <a:spcPts val="3000"/>
              </a:spcBef>
            </a:pPr>
            <a:r>
              <a:rPr lang="en-US" dirty="0"/>
              <a:t>Discuss one (1) reason that eye protection is recommended for COVID-19. </a:t>
            </a:r>
          </a:p>
        </p:txBody>
      </p:sp>
      <p:sp>
        <p:nvSpPr>
          <p:cNvPr id="4" name="Footer Placeholder 3">
            <a:extLst>
              <a:ext uri="{FF2B5EF4-FFF2-40B4-BE49-F238E27FC236}">
                <a16:creationId xmlns:a16="http://schemas.microsoft.com/office/drawing/2014/main" id="{03C316B3-715A-4C01-97E5-E098C0EA917C}"/>
              </a:ext>
            </a:extLst>
          </p:cNvPr>
          <p:cNvSpPr>
            <a:spLocks noGrp="1"/>
          </p:cNvSpPr>
          <p:nvPr>
            <p:ph type="ftr" sz="quarter" idx="11"/>
          </p:nvPr>
        </p:nvSpPr>
        <p:spPr/>
        <p:txBody>
          <a:bodyPr/>
          <a:lstStyle/>
          <a:p>
            <a:r>
              <a:rPr lang="fr-FR"/>
              <a:t>PPE Part 1 – Eye Protection  </a:t>
            </a:r>
            <a:endParaRPr lang="en-US" dirty="0"/>
          </a:p>
        </p:txBody>
      </p:sp>
      <p:sp>
        <p:nvSpPr>
          <p:cNvPr id="5" name="Slide Number Placeholder 4">
            <a:extLst>
              <a:ext uri="{FF2B5EF4-FFF2-40B4-BE49-F238E27FC236}">
                <a16:creationId xmlns:a16="http://schemas.microsoft.com/office/drawing/2014/main" id="{874CB032-8342-4278-A51F-9B1CCC5EC812}"/>
              </a:ext>
            </a:extLst>
          </p:cNvPr>
          <p:cNvSpPr>
            <a:spLocks noGrp="1"/>
          </p:cNvSpPr>
          <p:nvPr>
            <p:ph type="sldNum" sz="quarter" idx="12"/>
          </p:nvPr>
        </p:nvSpPr>
        <p:spPr/>
        <p:txBody>
          <a:bodyPr/>
          <a:lstStyle/>
          <a:p>
            <a:fld id="{0921C750-0A2B-4FC2-9266-872E12118BE5}" type="slidenum">
              <a:rPr lang="en-US" smtClean="0"/>
              <a:t>3</a:t>
            </a:fld>
            <a:endParaRPr lang="en-US" dirty="0"/>
          </a:p>
        </p:txBody>
      </p:sp>
    </p:spTree>
    <p:custDataLst>
      <p:tags r:id="rId1"/>
    </p:custDataLst>
    <p:extLst>
      <p:ext uri="{BB962C8B-B14F-4D97-AF65-F5344CB8AC3E}">
        <p14:creationId xmlns:p14="http://schemas.microsoft.com/office/powerpoint/2010/main" val="3949778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40BFBA-C5E4-4796-B1BA-2C74B474DBD9}"/>
              </a:ext>
            </a:extLst>
          </p:cNvPr>
          <p:cNvSpPr>
            <a:spLocks noGrp="1"/>
          </p:cNvSpPr>
          <p:nvPr>
            <p:ph type="title"/>
          </p:nvPr>
        </p:nvSpPr>
        <p:spPr/>
        <p:txBody>
          <a:bodyPr/>
          <a:lstStyle/>
          <a:p>
            <a:r>
              <a:rPr lang="en-US" dirty="0"/>
              <a:t>Introductions </a:t>
            </a:r>
          </a:p>
        </p:txBody>
      </p:sp>
      <p:sp>
        <p:nvSpPr>
          <p:cNvPr id="3" name="Content Placeholder 2">
            <a:extLst>
              <a:ext uri="{FF2B5EF4-FFF2-40B4-BE49-F238E27FC236}">
                <a16:creationId xmlns:a16="http://schemas.microsoft.com/office/drawing/2014/main" id="{EE37E44E-C09B-4823-8BE9-5B13697AB3A7}"/>
              </a:ext>
            </a:extLst>
          </p:cNvPr>
          <p:cNvSpPr>
            <a:spLocks noGrp="1"/>
          </p:cNvSpPr>
          <p:nvPr>
            <p:ph idx="1"/>
          </p:nvPr>
        </p:nvSpPr>
        <p:spPr>
          <a:xfrm>
            <a:off x="838200" y="1600200"/>
            <a:ext cx="9196754" cy="4317999"/>
          </a:xfrm>
        </p:spPr>
        <p:txBody>
          <a:bodyPr>
            <a:normAutofit/>
          </a:bodyPr>
          <a:lstStyle/>
          <a:p>
            <a:pPr marL="0" lvl="0" indent="0">
              <a:buNone/>
            </a:pPr>
            <a:r>
              <a:rPr lang="en-US" b="1" dirty="0">
                <a:latin typeface="+mj-lt"/>
                <a:cs typeface="Calibri bold" panose="020F0702030404030204" pitchFamily="34" charset="0"/>
              </a:rPr>
              <a:t>Please introduce yourself with:</a:t>
            </a:r>
          </a:p>
          <a:p>
            <a:pPr lvl="0"/>
            <a:r>
              <a:rPr lang="en-US" dirty="0"/>
              <a:t>Your name</a:t>
            </a:r>
          </a:p>
          <a:p>
            <a:pPr lvl="0"/>
            <a:r>
              <a:rPr lang="en-US" dirty="0"/>
              <a:t>Your role (e.g., organization, unit)</a:t>
            </a:r>
          </a:p>
        </p:txBody>
      </p:sp>
      <p:sp>
        <p:nvSpPr>
          <p:cNvPr id="4" name="Footer Placeholder 3">
            <a:extLst>
              <a:ext uri="{FF2B5EF4-FFF2-40B4-BE49-F238E27FC236}">
                <a16:creationId xmlns:a16="http://schemas.microsoft.com/office/drawing/2014/main" id="{81FAFCF9-5C95-47EB-9724-320AE7D97CC9}"/>
              </a:ext>
            </a:extLst>
          </p:cNvPr>
          <p:cNvSpPr>
            <a:spLocks noGrp="1"/>
          </p:cNvSpPr>
          <p:nvPr>
            <p:ph type="ftr" sz="quarter" idx="11"/>
          </p:nvPr>
        </p:nvSpPr>
        <p:spPr/>
        <p:txBody>
          <a:bodyPr/>
          <a:lstStyle/>
          <a:p>
            <a:r>
              <a:rPr lang="fr-FR" dirty="0"/>
              <a:t>PPE Part 1 – Eye Protection  </a:t>
            </a:r>
            <a:endParaRPr lang="en-US" dirty="0"/>
          </a:p>
        </p:txBody>
      </p:sp>
      <p:sp>
        <p:nvSpPr>
          <p:cNvPr id="5" name="Slide Number Placeholder 4">
            <a:extLst>
              <a:ext uri="{FF2B5EF4-FFF2-40B4-BE49-F238E27FC236}">
                <a16:creationId xmlns:a16="http://schemas.microsoft.com/office/drawing/2014/main" id="{831F62A5-D844-4C64-A573-8C625FBDC935}"/>
              </a:ext>
            </a:extLst>
          </p:cNvPr>
          <p:cNvSpPr>
            <a:spLocks noGrp="1"/>
          </p:cNvSpPr>
          <p:nvPr>
            <p:ph type="sldNum" sz="quarter" idx="12"/>
          </p:nvPr>
        </p:nvSpPr>
        <p:spPr/>
        <p:txBody>
          <a:bodyPr/>
          <a:lstStyle/>
          <a:p>
            <a:fld id="{0921C750-0A2B-4FC2-9266-872E12118BE5}" type="slidenum">
              <a:rPr lang="en-US" smtClean="0"/>
              <a:t>4</a:t>
            </a:fld>
            <a:endParaRPr lang="en-US" dirty="0"/>
          </a:p>
        </p:txBody>
      </p:sp>
    </p:spTree>
    <p:custDataLst>
      <p:tags r:id="rId1"/>
    </p:custDataLst>
    <p:extLst>
      <p:ext uri="{BB962C8B-B14F-4D97-AF65-F5344CB8AC3E}">
        <p14:creationId xmlns:p14="http://schemas.microsoft.com/office/powerpoint/2010/main" val="29111515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642360" y="-1235529"/>
            <a:ext cx="3340328" cy="998856"/>
          </a:xfrm>
        </p:spPr>
        <p:txBody>
          <a:bodyPr>
            <a:normAutofit/>
          </a:bodyPr>
          <a:lstStyle/>
          <a:p>
            <a:r>
              <a:rPr lang="en-US" dirty="0"/>
              <a:t>How would you </a:t>
            </a:r>
            <a:r>
              <a:rPr lang="en-US" dirty="0">
                <a:cs typeface="Calibri bold" panose="020F0702030404030204" pitchFamily="34" charset="0"/>
              </a:rPr>
              <a:t>define</a:t>
            </a:r>
            <a:r>
              <a:rPr lang="en-US" dirty="0"/>
              <a:t> PPE?</a:t>
            </a:r>
          </a:p>
        </p:txBody>
      </p:sp>
      <p:sp>
        <p:nvSpPr>
          <p:cNvPr id="3" name="Slide Number Placeholder 2">
            <a:extLst>
              <a:ext uri="{FF2B5EF4-FFF2-40B4-BE49-F238E27FC236}">
                <a16:creationId xmlns:a16="http://schemas.microsoft.com/office/drawing/2014/main" id="{3805DB8A-97FB-4F15-864D-D4C6640FDB0D}"/>
              </a:ext>
            </a:extLst>
          </p:cNvPr>
          <p:cNvSpPr>
            <a:spLocks noGrp="1"/>
          </p:cNvSpPr>
          <p:nvPr>
            <p:ph type="sldNum" sz="quarter" idx="12"/>
          </p:nvPr>
        </p:nvSpPr>
        <p:spPr>
          <a:xfrm>
            <a:off x="11353800" y="6394451"/>
            <a:ext cx="620486" cy="365125"/>
          </a:xfrm>
        </p:spPr>
        <p:txBody>
          <a:bodyPr/>
          <a:lstStyle/>
          <a:p>
            <a:fld id="{0921C750-0A2B-4FC2-9266-872E12118BE5}" type="slidenum">
              <a:rPr lang="en-US" smtClean="0"/>
              <a:pPr/>
              <a:t>5</a:t>
            </a:fld>
            <a:endParaRPr lang="en-US" dirty="0"/>
          </a:p>
        </p:txBody>
      </p:sp>
      <p:sp>
        <p:nvSpPr>
          <p:cNvPr id="2" name="Text Placeholder 1">
            <a:extLst>
              <a:ext uri="{FF2B5EF4-FFF2-40B4-BE49-F238E27FC236}">
                <a16:creationId xmlns:a16="http://schemas.microsoft.com/office/drawing/2014/main" id="{C026D7A7-79D0-4BE2-AF2E-14CBD81ABB80}"/>
              </a:ext>
              <a:ext uri="{C183D7F6-B498-43B3-948B-1728B52AA6E4}">
                <adec:decorative xmlns:adec="http://schemas.microsoft.com/office/drawing/2017/decorative" val="1"/>
              </a:ext>
            </a:extLst>
          </p:cNvPr>
          <p:cNvSpPr>
            <a:spLocks noGrp="1"/>
          </p:cNvSpPr>
          <p:nvPr>
            <p:ph type="body" sz="half" idx="2"/>
          </p:nvPr>
        </p:nvSpPr>
        <p:spPr>
          <a:xfrm>
            <a:off x="839788" y="2330063"/>
            <a:ext cx="3932237" cy="3545410"/>
          </a:xfrm>
        </p:spPr>
        <p:txBody>
          <a:bodyPr/>
          <a:lstStyle/>
          <a:p>
            <a:r>
              <a:rPr lang="en-US" sz="3600" dirty="0"/>
              <a:t>How would you </a:t>
            </a:r>
            <a:r>
              <a:rPr lang="en-US" sz="3600" b="1" dirty="0">
                <a:latin typeface="+mj-lt"/>
                <a:cs typeface="Calibri bold" panose="020F0702030404030204" pitchFamily="34" charset="0"/>
              </a:rPr>
              <a:t>define</a:t>
            </a:r>
            <a:r>
              <a:rPr lang="en-US" sz="3600" dirty="0"/>
              <a:t> PPE?</a:t>
            </a:r>
          </a:p>
        </p:txBody>
      </p:sp>
    </p:spTree>
    <p:custDataLst>
      <p:tags r:id="rId1"/>
    </p:custDataLst>
    <p:extLst>
      <p:ext uri="{BB962C8B-B14F-4D97-AF65-F5344CB8AC3E}">
        <p14:creationId xmlns:p14="http://schemas.microsoft.com/office/powerpoint/2010/main" val="32144785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85BEBC5-13A0-4367-884D-A077605F7A49}"/>
              </a:ext>
            </a:extLst>
          </p:cNvPr>
          <p:cNvSpPr>
            <a:spLocks noGrp="1"/>
          </p:cNvSpPr>
          <p:nvPr>
            <p:ph type="title"/>
          </p:nvPr>
        </p:nvSpPr>
        <p:spPr/>
        <p:txBody>
          <a:bodyPr/>
          <a:lstStyle/>
          <a:p>
            <a:r>
              <a:rPr lang="en-US" dirty="0"/>
              <a:t>How does </a:t>
            </a:r>
            <a:r>
              <a:rPr lang="en-US" dirty="0" err="1"/>
              <a:t>ppe</a:t>
            </a:r>
            <a:r>
              <a:rPr lang="en-US" dirty="0"/>
              <a:t> work?</a:t>
            </a:r>
          </a:p>
        </p:txBody>
      </p:sp>
      <p:sp>
        <p:nvSpPr>
          <p:cNvPr id="5" name="Content Placeholder 4">
            <a:extLst>
              <a:ext uri="{FF2B5EF4-FFF2-40B4-BE49-F238E27FC236}">
                <a16:creationId xmlns:a16="http://schemas.microsoft.com/office/drawing/2014/main" id="{8DF054E1-A8C9-4609-BC4B-363FD1B63FA4}"/>
              </a:ext>
            </a:extLst>
          </p:cNvPr>
          <p:cNvSpPr>
            <a:spLocks noGrp="1"/>
          </p:cNvSpPr>
          <p:nvPr>
            <p:ph idx="1"/>
          </p:nvPr>
        </p:nvSpPr>
        <p:spPr>
          <a:xfrm>
            <a:off x="1979270" y="2317322"/>
            <a:ext cx="9374529" cy="2069407"/>
          </a:xfrm>
        </p:spPr>
        <p:txBody>
          <a:bodyPr>
            <a:normAutofit/>
          </a:bodyPr>
          <a:lstStyle/>
          <a:p>
            <a:pPr marL="457200" indent="-457200">
              <a:tabLst>
                <a:tab pos="457200" algn="l"/>
              </a:tabLst>
            </a:pPr>
            <a:r>
              <a:rPr lang="en-US" b="1" dirty="0">
                <a:solidFill>
                  <a:schemeClr val="accent1"/>
                </a:solidFill>
              </a:rPr>
              <a:t>1. </a:t>
            </a:r>
            <a:r>
              <a:rPr lang="en-US" dirty="0"/>
              <a:t>	PPE protects YOU from things in the environment.</a:t>
            </a:r>
          </a:p>
          <a:p>
            <a:pPr marL="457200" indent="-457200">
              <a:tabLst>
                <a:tab pos="457200" algn="l"/>
              </a:tabLst>
            </a:pPr>
            <a:r>
              <a:rPr lang="en-US" b="1" dirty="0">
                <a:solidFill>
                  <a:schemeClr val="accent1"/>
                </a:solidFill>
              </a:rPr>
              <a:t>2.  </a:t>
            </a:r>
            <a:r>
              <a:rPr lang="en-US" dirty="0"/>
              <a:t>	PPE protects OTHERS from germs you might be </a:t>
            </a:r>
            <a:br>
              <a:rPr lang="en-US" dirty="0"/>
            </a:br>
            <a:r>
              <a:rPr lang="en-US" dirty="0"/>
              <a:t>carrying. </a:t>
            </a:r>
          </a:p>
          <a:p>
            <a:endParaRPr lang="en-US" dirty="0"/>
          </a:p>
          <a:p>
            <a:pPr lvl="0"/>
            <a:endParaRPr lang="en-US" dirty="0"/>
          </a:p>
        </p:txBody>
      </p:sp>
      <p:sp>
        <p:nvSpPr>
          <p:cNvPr id="2" name="Text Placeholder 1">
            <a:extLst>
              <a:ext uri="{FF2B5EF4-FFF2-40B4-BE49-F238E27FC236}">
                <a16:creationId xmlns:a16="http://schemas.microsoft.com/office/drawing/2014/main" id="{FC72D049-2E51-4882-A3C0-5A30D8AE3FD8}"/>
              </a:ext>
            </a:extLst>
          </p:cNvPr>
          <p:cNvSpPr>
            <a:spLocks noGrp="1"/>
          </p:cNvSpPr>
          <p:nvPr>
            <p:ph type="body" idx="13"/>
          </p:nvPr>
        </p:nvSpPr>
        <p:spPr>
          <a:xfrm>
            <a:off x="839788" y="4367679"/>
            <a:ext cx="10514012" cy="823912"/>
          </a:xfrm>
        </p:spPr>
        <p:txBody>
          <a:bodyPr/>
          <a:lstStyle/>
          <a:p>
            <a:r>
              <a:rPr lang="en-US" dirty="0"/>
              <a:t>For PPE to work, it must be worn correctly every time.</a:t>
            </a:r>
          </a:p>
        </p:txBody>
      </p:sp>
      <p:sp>
        <p:nvSpPr>
          <p:cNvPr id="3" name="Footer Placeholder 2">
            <a:extLst>
              <a:ext uri="{FF2B5EF4-FFF2-40B4-BE49-F238E27FC236}">
                <a16:creationId xmlns:a16="http://schemas.microsoft.com/office/drawing/2014/main" id="{09C0FF81-9709-4D7A-B500-4CDB9417BEC5}"/>
              </a:ext>
            </a:extLst>
          </p:cNvPr>
          <p:cNvSpPr>
            <a:spLocks noGrp="1"/>
          </p:cNvSpPr>
          <p:nvPr>
            <p:ph type="ftr" sz="quarter" idx="11"/>
          </p:nvPr>
        </p:nvSpPr>
        <p:spPr/>
        <p:txBody>
          <a:bodyPr/>
          <a:lstStyle/>
          <a:p>
            <a:r>
              <a:rPr lang="fr-FR"/>
              <a:t>PPE Part 1 – Eye Protection  </a:t>
            </a:r>
            <a:endParaRPr lang="en-US" dirty="0"/>
          </a:p>
        </p:txBody>
      </p:sp>
      <p:sp>
        <p:nvSpPr>
          <p:cNvPr id="6" name="Slide Number Placeholder 5">
            <a:extLst>
              <a:ext uri="{FF2B5EF4-FFF2-40B4-BE49-F238E27FC236}">
                <a16:creationId xmlns:a16="http://schemas.microsoft.com/office/drawing/2014/main" id="{9641D222-D413-4DB7-8189-FB17843B3A89}"/>
              </a:ext>
            </a:extLst>
          </p:cNvPr>
          <p:cNvSpPr>
            <a:spLocks noGrp="1"/>
          </p:cNvSpPr>
          <p:nvPr>
            <p:ph type="sldNum" sz="quarter" idx="12"/>
          </p:nvPr>
        </p:nvSpPr>
        <p:spPr/>
        <p:txBody>
          <a:bodyPr/>
          <a:lstStyle/>
          <a:p>
            <a:fld id="{0921C750-0A2B-4FC2-9266-872E12118BE5}" type="slidenum">
              <a:rPr lang="en-US" smtClean="0"/>
              <a:t>6</a:t>
            </a:fld>
            <a:endParaRPr lang="en-US" dirty="0"/>
          </a:p>
        </p:txBody>
      </p:sp>
    </p:spTree>
    <p:custDataLst>
      <p:tags r:id="rId1"/>
    </p:custDataLst>
    <p:extLst>
      <p:ext uri="{BB962C8B-B14F-4D97-AF65-F5344CB8AC3E}">
        <p14:creationId xmlns:p14="http://schemas.microsoft.com/office/powerpoint/2010/main" val="324245088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BD937C-E626-4C94-83AA-85AB168122C4}"/>
              </a:ext>
            </a:extLst>
          </p:cNvPr>
          <p:cNvSpPr>
            <a:spLocks noGrp="1"/>
          </p:cNvSpPr>
          <p:nvPr>
            <p:ph type="title"/>
          </p:nvPr>
        </p:nvSpPr>
        <p:spPr>
          <a:xfrm>
            <a:off x="838200" y="289288"/>
            <a:ext cx="10515600" cy="702457"/>
          </a:xfrm>
        </p:spPr>
        <p:txBody>
          <a:bodyPr/>
          <a:lstStyle/>
          <a:p>
            <a:r>
              <a:rPr lang="en-US" dirty="0"/>
              <a:t>Recommended PPE for COVID-19</a:t>
            </a:r>
          </a:p>
        </p:txBody>
      </p:sp>
      <p:sp>
        <p:nvSpPr>
          <p:cNvPr id="12" name="Freeform: Shape 11" descr="Eye Protection">
            <a:extLst>
              <a:ext uri="{FF2B5EF4-FFF2-40B4-BE49-F238E27FC236}">
                <a16:creationId xmlns:a16="http://schemas.microsoft.com/office/drawing/2014/main" id="{2F69A00F-BAFC-4778-AB06-8334A33BA9A2}"/>
              </a:ext>
              <a:ext uri="{C183D7F6-B498-43B3-948B-1728B52AA6E4}">
                <adec:decorative xmlns:adec="http://schemas.microsoft.com/office/drawing/2017/decorative" val="0"/>
              </a:ext>
            </a:extLst>
          </p:cNvPr>
          <p:cNvSpPr/>
          <p:nvPr/>
        </p:nvSpPr>
        <p:spPr>
          <a:xfrm>
            <a:off x="905933" y="1422396"/>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tx2"/>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endParaRPr lang="en-US" sz="2800" b="1" dirty="0">
              <a:solidFill>
                <a:schemeClr val="bg1"/>
              </a:solidFill>
            </a:endParaRPr>
          </a:p>
          <a:p>
            <a:pPr marL="0" lvl="0" indent="0" algn="ctr" defTabSz="1244600">
              <a:lnSpc>
                <a:spcPct val="90000"/>
              </a:lnSpc>
              <a:spcBef>
                <a:spcPct val="0"/>
              </a:spcBef>
              <a:spcAft>
                <a:spcPct val="35000"/>
              </a:spcAft>
              <a:buNone/>
            </a:pPr>
            <a:endParaRPr lang="en-US" sz="2800" b="1" kern="1200" dirty="0">
              <a:solidFill>
                <a:schemeClr val="bg1"/>
              </a:solidFill>
            </a:endParaRPr>
          </a:p>
          <a:p>
            <a:pPr marL="0" lvl="0" indent="0" algn="ctr" defTabSz="1244600">
              <a:lnSpc>
                <a:spcPct val="90000"/>
              </a:lnSpc>
              <a:spcBef>
                <a:spcPct val="0"/>
              </a:spcBef>
              <a:spcAft>
                <a:spcPct val="35000"/>
              </a:spcAft>
              <a:buNone/>
            </a:pPr>
            <a:r>
              <a:rPr lang="en-US" sz="2800" b="1" kern="1200" dirty="0">
                <a:solidFill>
                  <a:schemeClr val="bg1"/>
                </a:solidFill>
              </a:rPr>
              <a:t>Eye Protection</a:t>
            </a:r>
          </a:p>
        </p:txBody>
      </p:sp>
      <p:grpSp>
        <p:nvGrpSpPr>
          <p:cNvPr id="49" name="Group 48">
            <a:extLst>
              <a:ext uri="{FF2B5EF4-FFF2-40B4-BE49-F238E27FC236}">
                <a16:creationId xmlns:a16="http://schemas.microsoft.com/office/drawing/2014/main" id="{97F4B09F-B134-4DAB-9431-773031167CBC}"/>
              </a:ext>
              <a:ext uri="{C183D7F6-B498-43B3-948B-1728B52AA6E4}">
                <adec:decorative xmlns:adec="http://schemas.microsoft.com/office/drawing/2017/decorative" val="1"/>
              </a:ext>
            </a:extLst>
          </p:cNvPr>
          <p:cNvGrpSpPr/>
          <p:nvPr/>
        </p:nvGrpSpPr>
        <p:grpSpPr>
          <a:xfrm>
            <a:off x="619953" y="2201115"/>
            <a:ext cx="3615548" cy="2411292"/>
            <a:chOff x="643857" y="2201115"/>
            <a:chExt cx="3615548" cy="2411292"/>
          </a:xfrm>
        </p:grpSpPr>
        <p:pic>
          <p:nvPicPr>
            <p:cNvPr id="45" name="Graphic 44">
              <a:extLst>
                <a:ext uri="{FF2B5EF4-FFF2-40B4-BE49-F238E27FC236}">
                  <a16:creationId xmlns:a16="http://schemas.microsoft.com/office/drawing/2014/main" id="{3803164F-362F-431B-93CC-D252348F185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464096" y="2218334"/>
              <a:ext cx="2795309" cy="737601"/>
            </a:xfrm>
            <a:prstGeom prst="rect">
              <a:avLst/>
            </a:prstGeom>
            <a:effectLst>
              <a:outerShdw dist="190500" dir="2700000" algn="tl" rotWithShape="0">
                <a:prstClr val="black">
                  <a:alpha val="40000"/>
                </a:prstClr>
              </a:outerShdw>
            </a:effectLst>
          </p:spPr>
        </p:pic>
        <p:grpSp>
          <p:nvGrpSpPr>
            <p:cNvPr id="41" name="Group 40">
              <a:extLst>
                <a:ext uri="{FF2B5EF4-FFF2-40B4-BE49-F238E27FC236}">
                  <a16:creationId xmlns:a16="http://schemas.microsoft.com/office/drawing/2014/main" id="{2003776F-3546-4055-81BF-B33119ACEFFD}"/>
                </a:ext>
              </a:extLst>
            </p:cNvPr>
            <p:cNvGrpSpPr/>
            <p:nvPr/>
          </p:nvGrpSpPr>
          <p:grpSpPr>
            <a:xfrm>
              <a:off x="643857" y="2201115"/>
              <a:ext cx="3579008" cy="2411292"/>
              <a:chOff x="576124" y="2201115"/>
              <a:chExt cx="3579008" cy="2411292"/>
            </a:xfrm>
          </p:grpSpPr>
          <p:pic>
            <p:nvPicPr>
              <p:cNvPr id="42" name="Graphic 41">
                <a:extLst>
                  <a:ext uri="{FF2B5EF4-FFF2-40B4-BE49-F238E27FC236}">
                    <a16:creationId xmlns:a16="http://schemas.microsoft.com/office/drawing/2014/main" id="{98E304B2-CEF9-464D-8950-E48375DEA58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76124" y="3284040"/>
                <a:ext cx="2113443" cy="1328367"/>
              </a:xfrm>
              <a:prstGeom prst="rect">
                <a:avLst/>
              </a:prstGeom>
              <a:effectLst>
                <a:outerShdw dist="177800" dir="2700000" algn="tl" rotWithShape="0">
                  <a:prstClr val="black">
                    <a:alpha val="40000"/>
                  </a:prstClr>
                </a:outerShdw>
              </a:effectLst>
            </p:spPr>
          </p:pic>
          <p:pic>
            <p:nvPicPr>
              <p:cNvPr id="43" name="Graphic 42">
                <a:extLst>
                  <a:ext uri="{FF2B5EF4-FFF2-40B4-BE49-F238E27FC236}">
                    <a16:creationId xmlns:a16="http://schemas.microsoft.com/office/drawing/2014/main" id="{2BAC7A48-F15D-411B-A250-94263C7AE895}"/>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353805" y="2201115"/>
                <a:ext cx="2801327" cy="2323623"/>
              </a:xfrm>
              <a:prstGeom prst="rect">
                <a:avLst/>
              </a:prstGeom>
            </p:spPr>
          </p:pic>
        </p:grpSp>
      </p:grpSp>
      <p:sp>
        <p:nvSpPr>
          <p:cNvPr id="13" name="Freeform: Shape 12" descr="Gloves &amp; Gown">
            <a:extLst>
              <a:ext uri="{FF2B5EF4-FFF2-40B4-BE49-F238E27FC236}">
                <a16:creationId xmlns:a16="http://schemas.microsoft.com/office/drawing/2014/main" id="{56B7A3EF-1DEB-4E5D-AA22-EDC2634BF2E2}"/>
              </a:ext>
            </a:extLst>
          </p:cNvPr>
          <p:cNvSpPr/>
          <p:nvPr/>
        </p:nvSpPr>
        <p:spPr>
          <a:xfrm>
            <a:off x="4374089" y="1422397"/>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Gloves &amp; Gown</a:t>
            </a:r>
          </a:p>
        </p:txBody>
      </p:sp>
      <p:grpSp>
        <p:nvGrpSpPr>
          <p:cNvPr id="4" name="Group 3">
            <a:extLst>
              <a:ext uri="{FF2B5EF4-FFF2-40B4-BE49-F238E27FC236}">
                <a16:creationId xmlns:a16="http://schemas.microsoft.com/office/drawing/2014/main" id="{1F66701A-5E27-4FD3-BE16-0C71228AD066}"/>
              </a:ext>
              <a:ext uri="{C183D7F6-B498-43B3-948B-1728B52AA6E4}">
                <adec:decorative xmlns:adec="http://schemas.microsoft.com/office/drawing/2017/decorative" val="1"/>
              </a:ext>
            </a:extLst>
          </p:cNvPr>
          <p:cNvGrpSpPr/>
          <p:nvPr/>
        </p:nvGrpSpPr>
        <p:grpSpPr>
          <a:xfrm>
            <a:off x="4353389" y="1254871"/>
            <a:ext cx="3262767" cy="3910273"/>
            <a:chOff x="4353389" y="1254871"/>
            <a:chExt cx="3262767" cy="3910273"/>
          </a:xfrm>
        </p:grpSpPr>
        <p:pic>
          <p:nvPicPr>
            <p:cNvPr id="39" name="Graphic 38">
              <a:extLst>
                <a:ext uri="{FF2B5EF4-FFF2-40B4-BE49-F238E27FC236}">
                  <a16:creationId xmlns:a16="http://schemas.microsoft.com/office/drawing/2014/main" id="{681ADEDC-29D9-4A1A-8613-AE48FBCAE03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262510" y="1254871"/>
              <a:ext cx="2353646" cy="3910273"/>
            </a:xfrm>
            <a:prstGeom prst="rect">
              <a:avLst/>
            </a:prstGeom>
            <a:effectLst>
              <a:outerShdw dist="177800" dir="2700000" algn="tl" rotWithShape="0">
                <a:prstClr val="black">
                  <a:alpha val="40000"/>
                </a:prstClr>
              </a:outerShdw>
            </a:effectLst>
          </p:spPr>
        </p:pic>
        <p:pic>
          <p:nvPicPr>
            <p:cNvPr id="48" name="Graphic 47">
              <a:extLst>
                <a:ext uri="{FF2B5EF4-FFF2-40B4-BE49-F238E27FC236}">
                  <a16:creationId xmlns:a16="http://schemas.microsoft.com/office/drawing/2014/main" id="{33C4089A-F2A7-4EE7-BEB6-8607B00B569A}"/>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081774">
              <a:off x="4353389" y="2637777"/>
              <a:ext cx="2253723" cy="1981068"/>
            </a:xfrm>
            <a:prstGeom prst="rect">
              <a:avLst/>
            </a:prstGeom>
            <a:effectLst>
              <a:outerShdw dist="190500" dir="2700000" algn="tl" rotWithShape="0">
                <a:prstClr val="black">
                  <a:alpha val="40000"/>
                </a:prstClr>
              </a:outerShdw>
            </a:effectLst>
          </p:spPr>
        </p:pic>
      </p:grpSp>
      <p:sp>
        <p:nvSpPr>
          <p:cNvPr id="14" name="Freeform: Shape 13" descr="Respirator">
            <a:extLst>
              <a:ext uri="{FF2B5EF4-FFF2-40B4-BE49-F238E27FC236}">
                <a16:creationId xmlns:a16="http://schemas.microsoft.com/office/drawing/2014/main" id="{2A9EE946-229F-44F3-B355-21903B7DB0D5}"/>
              </a:ext>
              <a:ext uri="{C183D7F6-B498-43B3-948B-1728B52AA6E4}">
                <adec:decorative xmlns:adec="http://schemas.microsoft.com/office/drawing/2017/decorative" val="0"/>
              </a:ext>
            </a:extLst>
          </p:cNvPr>
          <p:cNvSpPr/>
          <p:nvPr/>
        </p:nvSpPr>
        <p:spPr>
          <a:xfrm>
            <a:off x="7834181" y="1422398"/>
            <a:ext cx="3316932" cy="4370950"/>
          </a:xfrm>
          <a:custGeom>
            <a:avLst/>
            <a:gdLst>
              <a:gd name="connsiteX0" fmla="*/ 0 w 3316932"/>
              <a:gd name="connsiteY0" fmla="*/ 0 h 1990159"/>
              <a:gd name="connsiteX1" fmla="*/ 3316932 w 3316932"/>
              <a:gd name="connsiteY1" fmla="*/ 0 h 1990159"/>
              <a:gd name="connsiteX2" fmla="*/ 3316932 w 3316932"/>
              <a:gd name="connsiteY2" fmla="*/ 1990159 h 1990159"/>
              <a:gd name="connsiteX3" fmla="*/ 0 w 3316932"/>
              <a:gd name="connsiteY3" fmla="*/ 1990159 h 1990159"/>
              <a:gd name="connsiteX4" fmla="*/ 0 w 3316932"/>
              <a:gd name="connsiteY4" fmla="*/ 0 h 1990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6932" h="1990159">
                <a:moveTo>
                  <a:pt x="0" y="0"/>
                </a:moveTo>
                <a:lnTo>
                  <a:pt x="3316932" y="0"/>
                </a:lnTo>
                <a:lnTo>
                  <a:pt x="3316932" y="1990159"/>
                </a:lnTo>
                <a:lnTo>
                  <a:pt x="0" y="1990159"/>
                </a:lnTo>
                <a:lnTo>
                  <a:pt x="0" y="0"/>
                </a:lnTo>
                <a:close/>
              </a:path>
            </a:pathLst>
          </a:custGeom>
          <a:solidFill>
            <a:schemeClr val="bg1">
              <a:lumMod val="95000"/>
            </a:schemeClr>
          </a:solidFill>
          <a:ln>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106680" tIns="106680" rIns="106680" bIns="106680" numCol="1" spcCol="1270" anchor="ctr" anchorCtr="0">
            <a:noAutofit/>
          </a:bodyPr>
          <a:lstStyle/>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endParaRPr lang="en-US" sz="2800" kern="1200" dirty="0">
              <a:solidFill>
                <a:schemeClr val="tx1"/>
              </a:solidFill>
            </a:endParaRPr>
          </a:p>
          <a:p>
            <a:pPr marL="0" lvl="0" indent="0" algn="ctr" defTabSz="1244600">
              <a:lnSpc>
                <a:spcPct val="90000"/>
              </a:lnSpc>
              <a:spcBef>
                <a:spcPct val="0"/>
              </a:spcBef>
              <a:spcAft>
                <a:spcPct val="35000"/>
              </a:spcAft>
              <a:buNone/>
            </a:pPr>
            <a:r>
              <a:rPr lang="en-US" sz="2800" kern="1200" dirty="0">
                <a:solidFill>
                  <a:schemeClr val="tx1"/>
                </a:solidFill>
              </a:rPr>
              <a:t>Respirator</a:t>
            </a:r>
          </a:p>
        </p:txBody>
      </p:sp>
      <p:grpSp>
        <p:nvGrpSpPr>
          <p:cNvPr id="10" name="Group 9">
            <a:extLst>
              <a:ext uri="{FF2B5EF4-FFF2-40B4-BE49-F238E27FC236}">
                <a16:creationId xmlns:a16="http://schemas.microsoft.com/office/drawing/2014/main" id="{3C216589-03F2-4368-8DAA-0FEA9752F191}"/>
              </a:ext>
              <a:ext uri="{C183D7F6-B498-43B3-948B-1728B52AA6E4}">
                <adec:decorative xmlns:adec="http://schemas.microsoft.com/office/drawing/2017/decorative" val="1"/>
              </a:ext>
            </a:extLst>
          </p:cNvPr>
          <p:cNvGrpSpPr/>
          <p:nvPr/>
        </p:nvGrpSpPr>
        <p:grpSpPr>
          <a:xfrm>
            <a:off x="8008676" y="2350307"/>
            <a:ext cx="2791186" cy="2556008"/>
            <a:chOff x="8008676" y="2350307"/>
            <a:chExt cx="2791186" cy="2556008"/>
          </a:xfrm>
          <a:effectLst>
            <a:outerShdw dist="355600" dir="3480000" sx="87000" sy="87000" algn="ctr" rotWithShape="0">
              <a:srgbClr val="000000">
                <a:alpha val="43137"/>
              </a:srgbClr>
            </a:outerShdw>
          </a:effectLst>
        </p:grpSpPr>
        <p:sp>
          <p:nvSpPr>
            <p:cNvPr id="3" name="Freeform: Shape 2">
              <a:extLst>
                <a:ext uri="{FF2B5EF4-FFF2-40B4-BE49-F238E27FC236}">
                  <a16:creationId xmlns:a16="http://schemas.microsoft.com/office/drawing/2014/main" id="{5EF0BF61-E0D9-4F6C-8F9A-43F19CB64CA2}"/>
                </a:ext>
              </a:extLst>
            </p:cNvPr>
            <p:cNvSpPr/>
            <p:nvPr/>
          </p:nvSpPr>
          <p:spPr>
            <a:xfrm>
              <a:off x="10222739" y="2363956"/>
              <a:ext cx="517247" cy="349747"/>
            </a:xfrm>
            <a:custGeom>
              <a:avLst/>
              <a:gdLst>
                <a:gd name="connsiteX0" fmla="*/ 443505 w 517247"/>
                <a:gd name="connsiteY0" fmla="*/ 349747 h 349747"/>
                <a:gd name="connsiteX1" fmla="*/ 517247 w 517247"/>
                <a:gd name="connsiteY1" fmla="*/ 269685 h 349747"/>
                <a:gd name="connsiteX2" fmla="*/ 508820 w 517247"/>
                <a:gd name="connsiteY2" fmla="*/ 179087 h 349747"/>
                <a:gd name="connsiteX3" fmla="*/ 457200 w 517247"/>
                <a:gd name="connsiteY3" fmla="*/ 113773 h 349747"/>
                <a:gd name="connsiteX4" fmla="*/ 390832 w 517247"/>
                <a:gd name="connsiteY4" fmla="*/ 69528 h 349747"/>
                <a:gd name="connsiteX5" fmla="*/ 297075 w 517247"/>
                <a:gd name="connsiteY5" fmla="*/ 34764 h 349747"/>
                <a:gd name="connsiteX6" fmla="*/ 160126 w 517247"/>
                <a:gd name="connsiteY6" fmla="*/ 9481 h 349747"/>
                <a:gd name="connsiteX7" fmla="*/ 16855 w 517247"/>
                <a:gd name="connsiteY7" fmla="*/ 0 h 349747"/>
                <a:gd name="connsiteX8" fmla="*/ 0 w 517247"/>
                <a:gd name="connsiteY8" fmla="*/ 60047 h 349747"/>
                <a:gd name="connsiteX9" fmla="*/ 117987 w 517247"/>
                <a:gd name="connsiteY9" fmla="*/ 70581 h 349747"/>
                <a:gd name="connsiteX10" fmla="*/ 287594 w 517247"/>
                <a:gd name="connsiteY10" fmla="*/ 99025 h 349747"/>
                <a:gd name="connsiteX11" fmla="*/ 362389 w 517247"/>
                <a:gd name="connsiteY11" fmla="*/ 124308 h 349747"/>
                <a:gd name="connsiteX12" fmla="*/ 428757 w 517247"/>
                <a:gd name="connsiteY12" fmla="*/ 172767 h 349747"/>
                <a:gd name="connsiteX13" fmla="*/ 452986 w 517247"/>
                <a:gd name="connsiteY13" fmla="*/ 224386 h 349747"/>
                <a:gd name="connsiteX14" fmla="*/ 456147 w 517247"/>
                <a:gd name="connsiteY14" fmla="*/ 298128 h 349747"/>
                <a:gd name="connsiteX15" fmla="*/ 443505 w 517247"/>
                <a:gd name="connsiteY15" fmla="*/ 349747 h 3497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247" h="349747">
                  <a:moveTo>
                    <a:pt x="443505" y="349747"/>
                  </a:moveTo>
                  <a:lnTo>
                    <a:pt x="517247" y="269685"/>
                  </a:lnTo>
                  <a:lnTo>
                    <a:pt x="508820" y="179087"/>
                  </a:lnTo>
                  <a:lnTo>
                    <a:pt x="457200" y="113773"/>
                  </a:lnTo>
                  <a:lnTo>
                    <a:pt x="390832" y="69528"/>
                  </a:lnTo>
                  <a:lnTo>
                    <a:pt x="297075" y="34764"/>
                  </a:lnTo>
                  <a:lnTo>
                    <a:pt x="160126" y="9481"/>
                  </a:lnTo>
                  <a:lnTo>
                    <a:pt x="16855" y="0"/>
                  </a:lnTo>
                  <a:lnTo>
                    <a:pt x="0" y="60047"/>
                  </a:lnTo>
                  <a:lnTo>
                    <a:pt x="117987" y="70581"/>
                  </a:lnTo>
                  <a:lnTo>
                    <a:pt x="287594" y="99025"/>
                  </a:lnTo>
                  <a:lnTo>
                    <a:pt x="362389" y="124308"/>
                  </a:lnTo>
                  <a:lnTo>
                    <a:pt x="428757" y="172767"/>
                  </a:lnTo>
                  <a:lnTo>
                    <a:pt x="452986" y="224386"/>
                  </a:lnTo>
                  <a:lnTo>
                    <a:pt x="456147" y="298128"/>
                  </a:lnTo>
                  <a:lnTo>
                    <a:pt x="443505" y="349747"/>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a:extLst>
                <a:ext uri="{FF2B5EF4-FFF2-40B4-BE49-F238E27FC236}">
                  <a16:creationId xmlns:a16="http://schemas.microsoft.com/office/drawing/2014/main" id="{975FB488-CA0D-4285-BA05-F350BBC3AF19}"/>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8008676" y="2350307"/>
              <a:ext cx="2791186" cy="2556008"/>
            </a:xfrm>
            <a:prstGeom prst="rect">
              <a:avLst/>
            </a:prstGeom>
            <a:effectLst/>
          </p:spPr>
        </p:pic>
      </p:grpSp>
      <p:sp>
        <p:nvSpPr>
          <p:cNvPr id="6" name="Footer Placeholder 5">
            <a:extLst>
              <a:ext uri="{FF2B5EF4-FFF2-40B4-BE49-F238E27FC236}">
                <a16:creationId xmlns:a16="http://schemas.microsoft.com/office/drawing/2014/main" id="{78A982AD-838D-4F5F-AC6C-0A46D780BC1F}"/>
              </a:ext>
            </a:extLst>
          </p:cNvPr>
          <p:cNvSpPr>
            <a:spLocks noGrp="1"/>
          </p:cNvSpPr>
          <p:nvPr>
            <p:ph type="ftr" sz="quarter" idx="11"/>
          </p:nvPr>
        </p:nvSpPr>
        <p:spPr/>
        <p:txBody>
          <a:bodyPr/>
          <a:lstStyle/>
          <a:p>
            <a:r>
              <a:rPr lang="en-US" dirty="0"/>
              <a:t>PPE Part 1 – Eye Protection</a:t>
            </a:r>
          </a:p>
        </p:txBody>
      </p:sp>
      <p:sp>
        <p:nvSpPr>
          <p:cNvPr id="9" name="Slide Number Placeholder 8">
            <a:extLst>
              <a:ext uri="{FF2B5EF4-FFF2-40B4-BE49-F238E27FC236}">
                <a16:creationId xmlns:a16="http://schemas.microsoft.com/office/drawing/2014/main" id="{A09E778B-FAAC-4D3F-B99C-7B04818D8826}"/>
              </a:ext>
            </a:extLst>
          </p:cNvPr>
          <p:cNvSpPr>
            <a:spLocks noGrp="1"/>
          </p:cNvSpPr>
          <p:nvPr>
            <p:ph type="sldNum" sz="quarter" idx="12"/>
          </p:nvPr>
        </p:nvSpPr>
        <p:spPr/>
        <p:txBody>
          <a:bodyPr/>
          <a:lstStyle/>
          <a:p>
            <a:fld id="{0921C750-0A2B-4FC2-9266-872E12118BE5}" type="slidenum">
              <a:rPr lang="en-US" smtClean="0"/>
              <a:t>7</a:t>
            </a:fld>
            <a:endParaRPr lang="en-US" dirty="0"/>
          </a:p>
        </p:txBody>
      </p:sp>
    </p:spTree>
    <p:extLst>
      <p:ext uri="{BB962C8B-B14F-4D97-AF65-F5344CB8AC3E}">
        <p14:creationId xmlns:p14="http://schemas.microsoft.com/office/powerpoint/2010/main" val="9411753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B1B2811-C8C0-4DFB-9899-4ADF2C74C53C}"/>
              </a:ext>
            </a:extLst>
          </p:cNvPr>
          <p:cNvSpPr>
            <a:spLocks noGrp="1"/>
          </p:cNvSpPr>
          <p:nvPr>
            <p:ph type="title"/>
          </p:nvPr>
        </p:nvSpPr>
        <p:spPr>
          <a:xfrm>
            <a:off x="887915" y="-1600200"/>
            <a:ext cx="3932237" cy="1600200"/>
          </a:xfrm>
        </p:spPr>
        <p:txBody>
          <a:bodyPr>
            <a:normAutofit/>
          </a:bodyPr>
          <a:lstStyle/>
          <a:p>
            <a:r>
              <a:rPr lang="en-US" dirty="0"/>
              <a:t>Why do you think eye protection is important?</a:t>
            </a:r>
          </a:p>
        </p:txBody>
      </p:sp>
      <p:sp>
        <p:nvSpPr>
          <p:cNvPr id="2" name="Text Placeholder 1">
            <a:extLst>
              <a:ext uri="{FF2B5EF4-FFF2-40B4-BE49-F238E27FC236}">
                <a16:creationId xmlns:a16="http://schemas.microsoft.com/office/drawing/2014/main" id="{DE5D8387-13B2-49FB-8FE6-A446D10BF443}"/>
              </a:ext>
              <a:ext uri="{C183D7F6-B498-43B3-948B-1728B52AA6E4}">
                <adec:decorative xmlns:adec="http://schemas.microsoft.com/office/drawing/2017/decorative" val="1"/>
              </a:ext>
            </a:extLst>
          </p:cNvPr>
          <p:cNvSpPr>
            <a:spLocks noGrp="1"/>
          </p:cNvSpPr>
          <p:nvPr>
            <p:ph type="body" sz="half" idx="2"/>
          </p:nvPr>
        </p:nvSpPr>
        <p:spPr>
          <a:xfrm>
            <a:off x="765143" y="2230016"/>
            <a:ext cx="3932237" cy="3638972"/>
          </a:xfrm>
        </p:spPr>
        <p:txBody>
          <a:bodyPr/>
          <a:lstStyle/>
          <a:p>
            <a:r>
              <a:rPr lang="en-US" sz="3600" dirty="0"/>
              <a:t>Why do you think </a:t>
            </a:r>
            <a:r>
              <a:rPr lang="en-US" sz="3600" b="1" dirty="0">
                <a:latin typeface="+mj-lt"/>
                <a:cs typeface="Calibri bold" panose="020F0702030404030204" pitchFamily="34" charset="0"/>
              </a:rPr>
              <a:t>eye protection</a:t>
            </a:r>
            <a:r>
              <a:rPr lang="en-US" sz="3600" b="1" dirty="0">
                <a:latin typeface="+mj-lt"/>
              </a:rPr>
              <a:t> </a:t>
            </a:r>
            <a:r>
              <a:rPr lang="en-US" sz="3600" dirty="0"/>
              <a:t>is important?</a:t>
            </a:r>
          </a:p>
        </p:txBody>
      </p:sp>
      <p:sp>
        <p:nvSpPr>
          <p:cNvPr id="3" name="Slide Number Placeholder 2">
            <a:extLst>
              <a:ext uri="{FF2B5EF4-FFF2-40B4-BE49-F238E27FC236}">
                <a16:creationId xmlns:a16="http://schemas.microsoft.com/office/drawing/2014/main" id="{6FF178C0-4E79-4721-8B65-24829EAE0678}"/>
              </a:ext>
            </a:extLst>
          </p:cNvPr>
          <p:cNvSpPr>
            <a:spLocks noGrp="1"/>
          </p:cNvSpPr>
          <p:nvPr>
            <p:ph type="sldNum" sz="quarter" idx="12"/>
          </p:nvPr>
        </p:nvSpPr>
        <p:spPr/>
        <p:txBody>
          <a:bodyPr/>
          <a:lstStyle/>
          <a:p>
            <a:fld id="{0921C750-0A2B-4FC2-9266-872E12118BE5}" type="slidenum">
              <a:rPr lang="en-US" smtClean="0"/>
              <a:pPr/>
              <a:t>8</a:t>
            </a:fld>
            <a:endParaRPr lang="en-US" dirty="0"/>
          </a:p>
        </p:txBody>
      </p:sp>
    </p:spTree>
    <p:custDataLst>
      <p:tags r:id="rId1"/>
    </p:custDataLst>
    <p:extLst>
      <p:ext uri="{BB962C8B-B14F-4D97-AF65-F5344CB8AC3E}">
        <p14:creationId xmlns:p14="http://schemas.microsoft.com/office/powerpoint/2010/main" val="3505294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5066D6-330A-43F8-85ED-39B3858E1E3E}"/>
              </a:ext>
            </a:extLst>
          </p:cNvPr>
          <p:cNvSpPr>
            <a:spLocks noGrp="1"/>
          </p:cNvSpPr>
          <p:nvPr>
            <p:ph type="title" idx="4294967295"/>
          </p:nvPr>
        </p:nvSpPr>
        <p:spPr>
          <a:xfrm>
            <a:off x="838200" y="-702457"/>
            <a:ext cx="10515600" cy="702457"/>
          </a:xfrm>
        </p:spPr>
        <p:txBody>
          <a:bodyPr vert="horz" lIns="91440" tIns="45720" rIns="91440" bIns="45720" rtlCol="0" anchor="b">
            <a:normAutofit fontScale="90000"/>
          </a:bodyPr>
          <a:lstStyle/>
          <a:p>
            <a:r>
              <a:rPr lang="en-US" dirty="0"/>
              <a:t>Why is Eye Protection Recommended for COVID-19?</a:t>
            </a:r>
          </a:p>
        </p:txBody>
      </p:sp>
      <p:pic>
        <p:nvPicPr>
          <p:cNvPr id="7" name="Picture 6" descr="Inside Infection Control: Why is Eye Protection Recommended for COVID-19? Episode 10">
            <a:hlinkClick r:id="rId4" action="ppaction://hlinkfile"/>
            <a:extLst>
              <a:ext uri="{FF2B5EF4-FFF2-40B4-BE49-F238E27FC236}">
                <a16:creationId xmlns:a16="http://schemas.microsoft.com/office/drawing/2014/main" id="{1F3A31A1-EF13-41B4-A78F-F7531409F0C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103573" y="1188720"/>
            <a:ext cx="7984854" cy="4480560"/>
          </a:xfrm>
          <a:prstGeom prst="rect">
            <a:avLst/>
          </a:prstGeom>
        </p:spPr>
      </p:pic>
      <p:sp>
        <p:nvSpPr>
          <p:cNvPr id="2" name="Footer Placeholder 1">
            <a:extLst>
              <a:ext uri="{FF2B5EF4-FFF2-40B4-BE49-F238E27FC236}">
                <a16:creationId xmlns:a16="http://schemas.microsoft.com/office/drawing/2014/main" id="{59541D95-019E-465C-BD65-8E44F289983B}"/>
              </a:ext>
            </a:extLst>
          </p:cNvPr>
          <p:cNvSpPr>
            <a:spLocks noGrp="1"/>
          </p:cNvSpPr>
          <p:nvPr>
            <p:ph type="ftr" sz="quarter" idx="11"/>
          </p:nvPr>
        </p:nvSpPr>
        <p:spPr/>
        <p:txBody>
          <a:bodyPr/>
          <a:lstStyle/>
          <a:p>
            <a:r>
              <a:rPr lang="fr-FR"/>
              <a:t>PPE Part 1 – Eye Protection  </a:t>
            </a:r>
            <a:endParaRPr lang="en-US" dirty="0"/>
          </a:p>
        </p:txBody>
      </p:sp>
      <p:sp>
        <p:nvSpPr>
          <p:cNvPr id="3" name="Slide Number Placeholder 2">
            <a:extLst>
              <a:ext uri="{FF2B5EF4-FFF2-40B4-BE49-F238E27FC236}">
                <a16:creationId xmlns:a16="http://schemas.microsoft.com/office/drawing/2014/main" id="{9E8B14E5-FD73-4E13-803D-CBF0A2ABBE08}"/>
              </a:ext>
            </a:extLst>
          </p:cNvPr>
          <p:cNvSpPr>
            <a:spLocks noGrp="1"/>
          </p:cNvSpPr>
          <p:nvPr>
            <p:ph type="sldNum" sz="quarter" idx="12"/>
          </p:nvPr>
        </p:nvSpPr>
        <p:spPr/>
        <p:txBody>
          <a:bodyPr/>
          <a:lstStyle/>
          <a:p>
            <a:fld id="{0921C750-0A2B-4FC2-9266-872E12118BE5}" type="slidenum">
              <a:rPr lang="en-US" smtClean="0"/>
              <a:pPr/>
              <a:t>9</a:t>
            </a:fld>
            <a:endParaRPr lang="en-US" dirty="0"/>
          </a:p>
        </p:txBody>
      </p:sp>
    </p:spTree>
    <p:custDataLst>
      <p:tags r:id="rId1"/>
    </p:custDataLst>
    <p:extLst>
      <p:ext uri="{BB962C8B-B14F-4D97-AF65-F5344CB8AC3E}">
        <p14:creationId xmlns:p14="http://schemas.microsoft.com/office/powerpoint/2010/main" val="226340481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5"/>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3780_PFL_PPT_template_Avenir_2-26-21_DRAFT">
  <a:themeElements>
    <a:clrScheme name="PFL Power Surge">
      <a:dk1>
        <a:sysClr val="windowText" lastClr="000000"/>
      </a:dk1>
      <a:lt1>
        <a:srgbClr val="FFFFFF"/>
      </a:lt1>
      <a:dk2>
        <a:srgbClr val="7D4578"/>
      </a:dk2>
      <a:lt2>
        <a:srgbClr val="78B441"/>
      </a:lt2>
      <a:accent1>
        <a:srgbClr val="13619C"/>
      </a:accent1>
      <a:accent2>
        <a:srgbClr val="2C998A"/>
      </a:accent2>
      <a:accent3>
        <a:srgbClr val="FAAA51"/>
      </a:accent3>
      <a:accent4>
        <a:srgbClr val="123E67"/>
      </a:accent4>
      <a:accent5>
        <a:srgbClr val="CC314E"/>
      </a:accent5>
      <a:accent6>
        <a:srgbClr val="F4DF4D"/>
      </a:accent6>
      <a:hlink>
        <a:srgbClr val="0070C0"/>
      </a:hlink>
      <a:folHlink>
        <a:srgbClr val="5052A3"/>
      </a:folHlink>
    </a:clrScheme>
    <a:fontScheme name="Custom 1">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00C7441-9561-4DBA-819E-24C06F538D37}" vid="{5E2362F0-5FBD-4C93-8ADE-1DD9536CF87C}"/>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C08FB30066ACD4A84E8A945DA409579" ma:contentTypeVersion="9" ma:contentTypeDescription="Create a new document." ma:contentTypeScope="" ma:versionID="9f3be776fd3ac4e94fe5cf2be4af39ab">
  <xsd:schema xmlns:xsd="http://www.w3.org/2001/XMLSchema" xmlns:xs="http://www.w3.org/2001/XMLSchema" xmlns:p="http://schemas.microsoft.com/office/2006/metadata/properties" xmlns:ns2="7c162c85-2e33-4418-8d6a-3c9ae40ca8a5" xmlns:ns3="cc8a450b-1a11-4e56-adcc-c88acab015c1" targetNamespace="http://schemas.microsoft.com/office/2006/metadata/properties" ma:root="true" ma:fieldsID="3508f8974b23d552f7b983746f5cc669" ns2:_="" ns3:_="">
    <xsd:import namespace="7c162c85-2e33-4418-8d6a-3c9ae40ca8a5"/>
    <xsd:import namespace="cc8a450b-1a11-4e56-adcc-c88acab015c1"/>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162c85-2e33-4418-8d6a-3c9ae40ca8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cc8a450b-1a11-4e56-adcc-c88acab015c1"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CB03E63-A999-4428-B2B4-E0676FFD030C}">
  <ds:schemaRefs>
    <ds:schemaRef ds:uri="7c162c85-2e33-4418-8d6a-3c9ae40ca8a5"/>
    <ds:schemaRef ds:uri="http://schemas.microsoft.com/office/2006/documentManagement/types"/>
    <ds:schemaRef ds:uri="http://purl.org/dc/dcmitype/"/>
    <ds:schemaRef ds:uri="http://schemas.microsoft.com/office/infopath/2007/PartnerControls"/>
    <ds:schemaRef ds:uri="http://purl.org/dc/elements/1.1/"/>
    <ds:schemaRef ds:uri="http://purl.org/dc/terms/"/>
    <ds:schemaRef ds:uri="http://www.w3.org/XML/1998/namespace"/>
    <ds:schemaRef ds:uri="cc8a450b-1a11-4e56-adcc-c88acab015c1"/>
    <ds:schemaRef ds:uri="http://schemas.openxmlformats.org/package/2006/metadata/core-properties"/>
    <ds:schemaRef ds:uri="http://schemas.microsoft.com/office/2006/metadata/properties"/>
  </ds:schemaRefs>
</ds:datastoreItem>
</file>

<file path=customXml/itemProps2.xml><?xml version="1.0" encoding="utf-8"?>
<ds:datastoreItem xmlns:ds="http://schemas.openxmlformats.org/officeDocument/2006/customXml" ds:itemID="{11F247BE-6492-42A5-988C-DC3C6AAD596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162c85-2e33-4418-8d6a-3c9ae40ca8a5"/>
    <ds:schemaRef ds:uri="cc8a450b-1a11-4e56-adcc-c88acab015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B352214-8F75-49AC-A2BD-76678AB9C8A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13870_PFL_MultiDoseVial_60min_3-5-21</Template>
  <TotalTime>8080</TotalTime>
  <Words>2918</Words>
  <Application>Microsoft Office PowerPoint</Application>
  <PresentationFormat>Widescreen</PresentationFormat>
  <Paragraphs>274</Paragraphs>
  <Slides>15</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15</vt:i4>
      </vt:variant>
    </vt:vector>
  </HeadingPairs>
  <TitlesOfParts>
    <vt:vector size="25" baseType="lpstr">
      <vt:lpstr> Courier New </vt:lpstr>
      <vt:lpstr>Arial</vt:lpstr>
      <vt:lpstr>Calibri</vt:lpstr>
      <vt:lpstr>Calibri Light</vt:lpstr>
      <vt:lpstr>Century Gothic</vt:lpstr>
      <vt:lpstr>Courier New</vt:lpstr>
      <vt:lpstr>Symbol</vt:lpstr>
      <vt:lpstr>Wingdings</vt:lpstr>
      <vt:lpstr>13780_PFL_PPT_template_Avenir_2-26-21_DRAFT</vt:lpstr>
      <vt:lpstr>Custom Design</vt:lpstr>
      <vt:lpstr>Topic 7:  Ppe part 1 –  Eye protection </vt:lpstr>
      <vt:lpstr>Agenda</vt:lpstr>
      <vt:lpstr>Learning objectives </vt:lpstr>
      <vt:lpstr>Introductions </vt:lpstr>
      <vt:lpstr>How would you define PPE?</vt:lpstr>
      <vt:lpstr>How does ppe work?</vt:lpstr>
      <vt:lpstr>Recommended PPE for COVID-19</vt:lpstr>
      <vt:lpstr>Why do you think eye protection is important?</vt:lpstr>
      <vt:lpstr>Why is Eye Protection Recommended for COVID-19?</vt:lpstr>
      <vt:lpstr>Why is eye protection Recommended for covid-19? </vt:lpstr>
      <vt:lpstr>Discussion</vt:lpstr>
      <vt:lpstr>Reflection</vt:lpstr>
      <vt:lpstr>Key Takeaways</vt:lpstr>
      <vt:lpstr>Resources and Future Training sessions</vt:lpstr>
      <vt:lpstr>Feedback Form</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PPE1-Eye Protection (20min PPT)</dc:title>
  <dc:subject>PPE1-Eye protection</dc:subject>
  <dc:creator>Project Firstline</dc:creator>
  <cp:keywords>PPE; eye protection; Project Firstline; training; CDC</cp:keywords>
  <cp:lastModifiedBy>Mink, Teresa</cp:lastModifiedBy>
  <cp:revision>220</cp:revision>
  <dcterms:created xsi:type="dcterms:W3CDTF">2021-01-21T13:57:54Z</dcterms:created>
  <dcterms:modified xsi:type="dcterms:W3CDTF">2021-07-16T17:17:50Z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 us</vt:lpwstr>
  </property>
  <property fmtid="{D5CDD505-2E9C-101B-9397-08002B2CF9AE}" pid="3" name="ArticulateGUID">
    <vt:lpwstr>5608F0D9-7934-4AB7-B3DD-D809590074C8</vt:lpwstr>
  </property>
  <property fmtid="{D5CDD505-2E9C-101B-9397-08002B2CF9AE}" pid="4" name="ArticulatePath">
    <vt:lpwstr>13870PFLPPE1Eye20min</vt:lpwstr>
  </property>
</Properties>
</file>