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5"/>
    <p:sldMasterId id="2147483691" r:id="rId6"/>
  </p:sldMasterIdLst>
  <p:notesMasterIdLst>
    <p:notesMasterId r:id="rId16"/>
  </p:notesMasterIdLst>
  <p:handoutMasterIdLst>
    <p:handoutMasterId r:id="rId17"/>
  </p:handoutMasterIdLst>
  <p:sldIdLst>
    <p:sldId id="316" r:id="rId7"/>
    <p:sldId id="257" r:id="rId8"/>
    <p:sldId id="293" r:id="rId9"/>
    <p:sldId id="305" r:id="rId10"/>
    <p:sldId id="332" r:id="rId11"/>
    <p:sldId id="302" r:id="rId12"/>
    <p:sldId id="291" r:id="rId13"/>
    <p:sldId id="290" r:id="rId14"/>
    <p:sldId id="266"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tes, Kirsten M. (CDC/DDID/NCEZID/DHQP) (CTR)" initials="Y(" lastIdx="2" clrIdx="6">
    <p:extLst>
      <p:ext uri="{19B8F6BF-5375-455C-9EA6-DF929625EA0E}">
        <p15:presenceInfo xmlns:p15="http://schemas.microsoft.com/office/powerpoint/2012/main" userId="S::vrx6@cdc.gov::3a8cfc38-f48f-4f28-85d9-0952e21c9697" providerId="AD"/>
      </p:ext>
    </p:extLst>
  </p:cmAuthor>
  <p:cmAuthor id="1" name="Stadd, Jessie" initials="SJ" lastIdx="22"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21"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10" clrIdx="4">
    <p:extLst>
      <p:ext uri="{19B8F6BF-5375-455C-9EA6-DF929625EA0E}">
        <p15:presenceInfo xmlns:p15="http://schemas.microsoft.com/office/powerpoint/2012/main" userId="S::lrasmussen@rti.org::5ad58509-b95f-4bf5-82b0-3432a84b06de" providerId="AD"/>
      </p:ext>
    </p:extLst>
  </p:cmAuthor>
  <p:cmAuthor id="6" name="Aiken, Merrie" initials="AM" lastIdx="5"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60" autoAdjust="0"/>
  </p:normalViewPr>
  <p:slideViewPr>
    <p:cSldViewPr snapToGrid="0">
      <p:cViewPr varScale="1">
        <p:scale>
          <a:sx n="78" d="100"/>
          <a:sy n="78" d="100"/>
        </p:scale>
        <p:origin x="120"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7/16/2021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7/16/2021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b="1" dirty="0"/>
          </a:p>
          <a:p>
            <a:endParaRPr lang="en-US" b="1"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Depending on the structure of your series, you may choose to indicate that future sessions will focus on other pieces of personal protective equipment (PPE).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Housekeeping, either orally or via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Give an overview of the agenda.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10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we’ll talk about PPE – personal protective equipment. We’ll talk about what PPE is and how it works for infection control, and then we’ll focus on one piece of PPE: eye protection. In future sessions, we’ll dive deeper into other pieces of PPE.”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endParaRPr lang="en-US" b="1" dirty="0"/>
          </a:p>
          <a:p>
            <a:r>
              <a:rPr lang="en-US" b="1" dirty="0"/>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we will learn today. By the end of today’s training, you will be able to describe PPE and how it works for infection control in healthcare. You’ll also be able to discuss why eye protection is part of the recommended PPE for COVID-19.”</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for time purposes, a video will not be shown. You may wish to refer to the Content Outline for Episode 9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additional discussion points. </a:t>
            </a: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examples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of how PPE is an important part of infection control in healthcare:</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mask protects your nose and mouth so you aren’t splashed by or inhaling something that could make you sick, and it keeps a lot of germs that you are exhaling from reaching other people or the environment.</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you use a gown and gloves, you’re keeping germs off your hands and clothes. You’re also keeping any germs that have gotten on your clothes or hands from spreading around, either to the environment or to other people, by taking off gowns and gloves when you’re supposed to. </a:t>
            </a: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Emphasize the messages that:</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PPE is important, but it is just one part of infection control. </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ways to reduce the risk of infection to yourself and others include: </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Working in ways to avoid exposure entirely, like phone triage and tele-medicine.</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Ensuring that your workspace is set up in the safest way possible, like making sure the air-handling system is working correctly.</a:t>
            </a:r>
          </a:p>
          <a:p>
            <a:pPr marL="1143000" marR="0" lvl="2" indent="-228600">
              <a:lnSpc>
                <a:spcPct val="110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sure that you’re following all IPC practices, including correct screening, triage, and patient placement; safe management of patient care equipment and environmental surfaces (including cleaning and disinfection); staying home when you’re sick; and keeping up with recommended vaccinations. PPE must be worn correctly and at the right time, every time, in order to protect yourself and others.</a:t>
            </a:r>
          </a:p>
          <a:p>
            <a:pPr marL="1143000" marR="0" lvl="2" indent="-228600">
              <a:lnSpc>
                <a:spcPct val="110000"/>
              </a:lnSpc>
              <a:spcBef>
                <a:spcPts val="0"/>
              </a:spcBef>
              <a:spcAft>
                <a:spcPts val="800"/>
              </a:spcAft>
              <a:buFont typeface="Wingdings" panose="05000000000000000000" pitchFamily="2"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Can anyone share examples of a piece of PPE, and how it protects both you and others?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And of course, another important point to remember is that while PPE is important, it’s just one part of infection control. Other ways to reduce the risk of infection to yourself and others include things like safe management of patient care equipment and environmental surfaces (including cleaning and disinfection) and ensuring correct screening, triage, and patient placement. Also, don’t forget that PPE has to be used correctly, every time, to protect you and others.”</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9462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this slide summarize the messages from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video regarding why eye protection is recommended for COVID-19. For time reasons, the video is not shown during the 10-minute session. Instead, you should describe these key points: </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Eye protection – either goggles or a face shield – is part of the PPE recommended for COVID-19 because, in addition to getting in the nose and mouth, or being inhaled, the virus can get into the nose and throat through the tear ducts and cause infection.  </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Respiratory droplets that can carry virus can land on your eyes and travel from your eyes to reach the “target zones” of the nose, mouth, back of the throat, and lungs.</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viruses can also infect cells in the eye directly.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sure that your eye protection doesn’t get in the way and that you can see what you’re doing. If your vision is blocked, you can be injured, and you might injure someone near you. Encourage additional discussion as appropriate.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participants to summarize how virus can travel through the eye system and cause infection.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Germs that land in the eyes, including tiny respiratory droplets that can carry virus, can travel through the tear ducts to your nose and throat and infect you. The virus can also infect the eye directly, like we see with pink eye.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10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for additional discussion points.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“Eye protection is needed for infection control because germs, including the virus that causes COVID-19, can enter the body through the eyes.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Could anyone share how virus can travel through the eye system and cause infection?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and add any clarifying points.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Thank you for your responses."</a:t>
            </a:r>
          </a:p>
          <a:p>
            <a:endParaRPr lang="en-US" b="1"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56095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reflect on what they learned today.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88381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what PPE is, why it’s so important, and why eye protection is recommended for COVID-19.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a:t>
            </a:r>
            <a:r>
              <a:rPr lang="en-US" sz="1800">
                <a:effectLst/>
                <a:latin typeface="Calibri" panose="020F0502020204030204" pitchFamily="34" charset="0"/>
                <a:ea typeface="Calibri" panose="020F0502020204030204" pitchFamily="34" charset="0"/>
                <a:cs typeface="Times New Roman" panose="02020603050405020304" pitchFamily="18" charset="0"/>
              </a:rPr>
              <a:t>next training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8</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93116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0473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8A113573-C167-4C1E-A3D3-9D9B4C178E19}" type="datetime1">
              <a:rPr lang="en-US" smtClean="0"/>
              <a:t>7/16/2021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fr-FR"/>
              <a:t>PPE Part 1 – Eye Protection  </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10727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53B84D8-23AF-4978-852C-433BE5A19B85}" type="datetime1">
              <a:rPr lang="en-US" smtClean="0"/>
              <a:t>7/16/2021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fr-FR"/>
              <a:t>PPE Part 1 – Eye Protection  </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29536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68148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066309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73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1146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9FBEF005-93B9-430F-9B38-44F725351C7B}" type="datetime1">
              <a:rPr lang="en-US" smtClean="0"/>
              <a:t>7/16/2021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163409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BFAB831C-E25B-459E-9B9D-4C0A8E2CFB6D}" type="datetime1">
              <a:rPr lang="en-US" smtClean="0"/>
              <a:t>7/16/2021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430370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5A62783D-4685-42AD-85F0-7B124BEB52A3}" type="datetime1">
              <a:rPr lang="en-US" smtClean="0"/>
              <a:t>7/16/2021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87250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BB8B4D20-DE5B-4112-ABCF-0CFFE0656335}" type="datetime1">
              <a:rPr lang="en-US" smtClean="0"/>
              <a:t>7/16/2021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58455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5C202B3F-C635-4060-A2A8-6F5716D0DAD9}" type="datetime1">
              <a:rPr lang="en-US" smtClean="0"/>
              <a:t>7/16/2021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206759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17CBF6E-3EE8-4A7B-9D5D-852298D78CA3}" type="datetime1">
              <a:rPr lang="en-US" smtClean="0"/>
              <a:t>7/16/2021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073038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CDCA55C4-7664-4093-AFC4-288B10249E75}" type="datetime1">
              <a:rPr lang="en-US" smtClean="0"/>
              <a:t>7/16/2021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540222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72563162-13AC-4F4C-AB19-67B37867BFD2}" type="datetime1">
              <a:rPr lang="en-US" smtClean="0"/>
              <a:t>7/16/2021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fr-FR"/>
              <a:t>PPE Part 1 – Eye Protection  </a:t>
            </a:r>
            <a:endParaRPr lang="en-US"/>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01035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23283A9-6A8A-4521-BF63-B9072E5800C8}" type="datetime1">
              <a:rPr lang="en-US" smtClean="0"/>
              <a:t>7/16/2021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fr-FR"/>
              <a:t>PPE Part 1 – Eye Protection  </a:t>
            </a:r>
            <a:endParaRPr lang="en-US"/>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78781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EADE9231-1BDC-46EA-AEB0-6BF56B05012E}" type="datetime1">
              <a:rPr lang="en-US" smtClean="0"/>
              <a:t>7/16/2021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fr-FR"/>
              <a:t>PPE Part 1 – Eye Protection  </a:t>
            </a:r>
            <a:endParaRPr lang="en-US"/>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66826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C69FD6A5-66B1-4318-B9DE-2CB2161B403A}" type="datetime1">
              <a:rPr lang="en-US" smtClean="0"/>
              <a:t>7/16/2021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fr-FR"/>
              <a:t>PPE Part 1 – Eye Protection  </a:t>
            </a:r>
            <a:endParaRPr lang="en-US"/>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616419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4D815D2B-092F-4B3F-9236-14A6BED1D4DF}" type="datetime1">
              <a:rPr lang="en-US" smtClean="0"/>
              <a:t>7/16/2021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fr-FR"/>
              <a:t>PPE Part 1 – Eye Protection  </a:t>
            </a:r>
            <a:endParaRPr lang="en-US"/>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23262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B6BD8D46-808D-4917-A191-0EC8ECD810E7}" type="datetime1">
              <a:rPr lang="en-US" smtClean="0"/>
              <a:t>7/16/2021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fr-FR"/>
              <a:t>PPE Part 1 – Eye Protection  </a:t>
            </a:r>
            <a:endParaRPr lang="en-US"/>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662644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929A34CF-00A7-4B08-8C0F-8942A97BB892}" type="datetime1">
              <a:rPr lang="en-US" smtClean="0"/>
              <a:t>7/16/2021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83451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CA5EDD11-DB03-4CFA-9AB5-687CA2AF3D8E}" type="datetime1">
              <a:rPr lang="en-US" smtClean="0"/>
              <a:t>7/16/2021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70000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4D110740-A021-482B-9875-56336AFF4939}" type="datetime1">
              <a:rPr lang="en-US" smtClean="0"/>
              <a:t>7/16/2021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fr-FR"/>
              <a:t>PPE Part 1 – Eye Protection  </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01384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7F937F1D-C5BE-4A12-9186-93A8F57F6218}" type="datetime1">
              <a:rPr lang="en-US" smtClean="0"/>
              <a:t>7/16/2021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28214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587B9512-658D-44B4-A97F-088ACFDBE2D9}" type="datetime1">
              <a:rPr lang="en-US" smtClean="0"/>
              <a:t>7/16/2021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01503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790007A6-E23F-4810-8425-663A4AAB3E29}" type="datetime1">
              <a:rPr lang="en-US" smtClean="0"/>
              <a:t>7/16/2021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76311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7CDCCFCF-9910-4AAD-BFF8-C45E5BB81179}" type="datetime1">
              <a:rPr lang="en-US" smtClean="0"/>
              <a:t>7/16/2021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fr-FR"/>
              <a:t>PPE Part 1 – Eye Protection  </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8463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9FA36723-43E7-4383-8919-18339ED2AC79}" type="datetime1">
              <a:rPr lang="en-US" smtClean="0"/>
              <a:t>7/16/2021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fr-FR"/>
              <a:t>PPE Part 1 – Eye Protection  </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5712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00FBF13-8CD4-4732-A969-534B8D9ED80F}" type="datetime1">
              <a:rPr lang="en-US" smtClean="0"/>
              <a:t>7/16/2021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fr-FR"/>
              <a:t>PPE Part 1 – Eye Protection  </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06775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1 – Eye Protection  </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6E62FFA5-98B1-401B-BFF5-8CE618365D40}" type="datetime1">
              <a:rPr lang="en-US" smtClean="0"/>
              <a:t>7/16/2021</a:t>
            </a:fld>
            <a:endParaRPr lang="en-US" dirty="0"/>
          </a:p>
        </p:txBody>
      </p:sp>
    </p:spTree>
    <p:extLst>
      <p:ext uri="{BB962C8B-B14F-4D97-AF65-F5344CB8AC3E}">
        <p14:creationId xmlns:p14="http://schemas.microsoft.com/office/powerpoint/2010/main" val="33075002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3"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73" r:id="rId18"/>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B9E65-07C2-4C4D-A1EA-E3828F9037D8}" type="datetime1">
              <a:rPr lang="en-US" smtClean="0"/>
              <a:t>7/16/2021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PPE Part 1 – Eye Protection  </a:t>
            </a:r>
            <a:endParaRPr lang="en-US"/>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1050944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hyperlink" Target="https://www.cdc.gov/injectionsafety/one-and-only.html" TargetMode="External"/><Relationship Id="rId3" Type="http://schemas.openxmlformats.org/officeDocument/2006/relationships/notesSlide" Target="../notesSlides/notesSlide8.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 Id="rId9"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p:txBody>
          <a:bodyPr>
            <a:normAutofit/>
          </a:bodyPr>
          <a:lstStyle/>
          <a:p>
            <a:r>
              <a:rPr lang="en-US" dirty="0">
                <a:solidFill>
                  <a:schemeClr val="accent6"/>
                </a:solidFill>
              </a:rPr>
              <a:t>Topic 7: </a:t>
            </a:r>
            <a:br>
              <a:rPr lang="en-US" dirty="0"/>
            </a:br>
            <a:r>
              <a:rPr lang="en-US" dirty="0" err="1"/>
              <a:t>Ppe</a:t>
            </a:r>
            <a:r>
              <a:rPr lang="en-US" dirty="0"/>
              <a:t> part 1 – </a:t>
            </a:r>
            <a:br>
              <a:rPr lang="en-US" dirty="0"/>
            </a:br>
            <a:r>
              <a:rPr lang="en-US" dirty="0"/>
              <a:t>Eye protection </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p:txBody>
          <a:bodyPr/>
          <a:lstStyle/>
          <a:p>
            <a:r>
              <a:rPr lang="en-US" dirty="0"/>
              <a:t>[Date of Training]</a:t>
            </a:r>
          </a:p>
        </p:txBody>
      </p:sp>
    </p:spTree>
    <p:custDataLst>
      <p:tags r:id="rId1"/>
    </p:custDataLst>
    <p:extLst>
      <p:ext uri="{BB962C8B-B14F-4D97-AF65-F5344CB8AC3E}">
        <p14:creationId xmlns:p14="http://schemas.microsoft.com/office/powerpoint/2010/main" val="306768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Objectives</a:t>
            </a:r>
          </a:p>
          <a:p>
            <a:pPr>
              <a:spcBef>
                <a:spcPts val="2400"/>
              </a:spcBef>
            </a:pPr>
            <a:r>
              <a:rPr lang="en-US" dirty="0"/>
              <a:t>Discussion</a:t>
            </a:r>
          </a:p>
          <a:p>
            <a:pPr lvl="1"/>
            <a:r>
              <a:rPr lang="en-US" dirty="0"/>
              <a:t>PPE Overview</a:t>
            </a:r>
          </a:p>
          <a:p>
            <a:pPr lvl="1"/>
            <a:r>
              <a:rPr lang="en-US" dirty="0"/>
              <a:t>Eye Protection</a:t>
            </a:r>
          </a:p>
          <a:p>
            <a:pPr>
              <a:spcBef>
                <a:spcPts val="2400"/>
              </a:spcBef>
            </a:pPr>
            <a:r>
              <a:rPr lang="en-US" dirty="0"/>
              <a:t>Next Steps </a:t>
            </a:r>
          </a:p>
        </p:txBody>
      </p:sp>
      <p:sp>
        <p:nvSpPr>
          <p:cNvPr id="4" name="Footer Placeholder 3">
            <a:extLst>
              <a:ext uri="{FF2B5EF4-FFF2-40B4-BE49-F238E27FC236}">
                <a16:creationId xmlns:a16="http://schemas.microsoft.com/office/drawing/2014/main" id="{85C88EEF-1166-4A83-AA2B-B5DFABF8A03B}"/>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8D4F8C4E-F12A-4BFF-AE65-697878EFB59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lvl="0">
              <a:spcBef>
                <a:spcPts val="3000"/>
              </a:spcBef>
            </a:pPr>
            <a:r>
              <a:rPr lang="en-US" dirty="0"/>
              <a:t>Define PPE and describe two (2) functions of PPE in healthcare.</a:t>
            </a:r>
          </a:p>
          <a:p>
            <a:pPr lvl="0">
              <a:spcBef>
                <a:spcPts val="3000"/>
              </a:spcBef>
            </a:pPr>
            <a:r>
              <a:rPr lang="en-US" dirty="0"/>
              <a:t>Discuss one (1) reason that eye protection is recommended for COVID-19. </a:t>
            </a:r>
          </a:p>
        </p:txBody>
      </p:sp>
      <p:sp>
        <p:nvSpPr>
          <p:cNvPr id="4" name="Footer Placeholder 3">
            <a:extLst>
              <a:ext uri="{FF2B5EF4-FFF2-40B4-BE49-F238E27FC236}">
                <a16:creationId xmlns:a16="http://schemas.microsoft.com/office/drawing/2014/main" id="{03C316B3-715A-4C01-97E5-E098C0EA917C}"/>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874CB032-8342-4278-A51F-9B1CCC5EC812}"/>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How does </a:t>
            </a:r>
            <a:r>
              <a:rPr lang="en-US" dirty="0" err="1"/>
              <a:t>ppe</a:t>
            </a:r>
            <a:r>
              <a:rPr lang="en-US" dirty="0"/>
              <a:t> work?</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270" y="2298272"/>
            <a:ext cx="9374529" cy="2069407"/>
          </a:xfrm>
        </p:spPr>
        <p:txBody>
          <a:bodyPr>
            <a:normAutofit/>
          </a:bodyPr>
          <a:lstStyle/>
          <a:p>
            <a:pPr marL="457200" indent="-457200">
              <a:tabLst>
                <a:tab pos="457200" algn="l"/>
              </a:tabLst>
            </a:pPr>
            <a:r>
              <a:rPr lang="en-US" b="1" dirty="0">
                <a:solidFill>
                  <a:schemeClr val="accent1"/>
                </a:solidFill>
              </a:rPr>
              <a:t>1. </a:t>
            </a:r>
            <a:r>
              <a:rPr lang="en-US" dirty="0"/>
              <a:t>	PPE protects YOU from things in the environment.</a:t>
            </a:r>
          </a:p>
          <a:p>
            <a:pPr marL="457200" indent="-457200">
              <a:tabLst>
                <a:tab pos="457200" algn="l"/>
              </a:tabLst>
            </a:pPr>
            <a:r>
              <a:rPr lang="en-US" b="1" dirty="0">
                <a:solidFill>
                  <a:schemeClr val="accent1"/>
                </a:solidFill>
              </a:rPr>
              <a:t>2.  </a:t>
            </a:r>
            <a:r>
              <a:rPr lang="en-US" dirty="0"/>
              <a:t>	PPE protects OTHERS from germs you might be 	 carrying. </a:t>
            </a:r>
          </a:p>
        </p:txBody>
      </p:sp>
      <p:sp>
        <p:nvSpPr>
          <p:cNvPr id="2" name="Text Placeholder 1">
            <a:extLst>
              <a:ext uri="{FF2B5EF4-FFF2-40B4-BE49-F238E27FC236}">
                <a16:creationId xmlns:a16="http://schemas.microsoft.com/office/drawing/2014/main" id="{FC72D049-2E51-4882-A3C0-5A30D8AE3FD8}"/>
              </a:ext>
            </a:extLst>
          </p:cNvPr>
          <p:cNvSpPr>
            <a:spLocks noGrp="1"/>
          </p:cNvSpPr>
          <p:nvPr>
            <p:ph type="body" idx="13"/>
          </p:nvPr>
        </p:nvSpPr>
        <p:spPr>
          <a:xfrm>
            <a:off x="839788" y="4367679"/>
            <a:ext cx="10514012" cy="823912"/>
          </a:xfrm>
        </p:spPr>
        <p:txBody>
          <a:bodyPr/>
          <a:lstStyle/>
          <a:p>
            <a:r>
              <a:rPr lang="en-US" dirty="0"/>
              <a:t>For PPE to work, it must be worn correctly every time.</a:t>
            </a:r>
          </a:p>
        </p:txBody>
      </p:sp>
      <p:sp>
        <p:nvSpPr>
          <p:cNvPr id="3" name="Footer Placeholder 2">
            <a:extLst>
              <a:ext uri="{FF2B5EF4-FFF2-40B4-BE49-F238E27FC236}">
                <a16:creationId xmlns:a16="http://schemas.microsoft.com/office/drawing/2014/main" id="{09C0FF81-9709-4D7A-B500-4CDB9417BEC5}"/>
              </a:ext>
            </a:extLst>
          </p:cNvPr>
          <p:cNvSpPr>
            <a:spLocks noGrp="1"/>
          </p:cNvSpPr>
          <p:nvPr>
            <p:ph type="ftr" sz="quarter" idx="11"/>
          </p:nvPr>
        </p:nvSpPr>
        <p:spPr/>
        <p:txBody>
          <a:bodyPr/>
          <a:lstStyle/>
          <a:p>
            <a:r>
              <a:rPr lang="fr-FR" dirty="0"/>
              <a:t>PPE Part 1 – Eye Protection  </a:t>
            </a:r>
            <a:endParaRPr lang="en-US" dirty="0"/>
          </a:p>
        </p:txBody>
      </p:sp>
      <p:sp>
        <p:nvSpPr>
          <p:cNvPr id="6" name="Slide Number Placeholder 5">
            <a:extLst>
              <a:ext uri="{FF2B5EF4-FFF2-40B4-BE49-F238E27FC236}">
                <a16:creationId xmlns:a16="http://schemas.microsoft.com/office/drawing/2014/main" id="{9641D222-D413-4DB7-8189-FB17843B3A89}"/>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32424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DA6D-9B94-4614-9DC6-2CBFB30B62AE}"/>
              </a:ext>
            </a:extLst>
          </p:cNvPr>
          <p:cNvSpPr>
            <a:spLocks noGrp="1"/>
          </p:cNvSpPr>
          <p:nvPr>
            <p:ph type="title"/>
          </p:nvPr>
        </p:nvSpPr>
        <p:spPr>
          <a:xfrm>
            <a:off x="838200" y="238125"/>
            <a:ext cx="10515600" cy="702457"/>
          </a:xfrm>
        </p:spPr>
        <p:txBody>
          <a:bodyPr>
            <a:normAutofit fontScale="90000"/>
          </a:bodyPr>
          <a:lstStyle/>
          <a:p>
            <a:r>
              <a:rPr lang="en-US" dirty="0">
                <a:latin typeface="Century Gothic"/>
              </a:rPr>
              <a:t>Why is eye protection Recommended for covid-19?</a:t>
            </a:r>
          </a:p>
        </p:txBody>
      </p:sp>
      <p:sp>
        <p:nvSpPr>
          <p:cNvPr id="3" name="Content Placeholder 2">
            <a:extLst>
              <a:ext uri="{FF2B5EF4-FFF2-40B4-BE49-F238E27FC236}">
                <a16:creationId xmlns:a16="http://schemas.microsoft.com/office/drawing/2014/main" id="{C0691C0F-2AC2-4B66-9CCD-548B29D20966}"/>
              </a:ext>
            </a:extLst>
          </p:cNvPr>
          <p:cNvSpPr>
            <a:spLocks noGrp="1"/>
          </p:cNvSpPr>
          <p:nvPr>
            <p:ph idx="1"/>
          </p:nvPr>
        </p:nvSpPr>
        <p:spPr>
          <a:xfrm>
            <a:off x="838200" y="1600200"/>
            <a:ext cx="10515600" cy="4317999"/>
          </a:xfrm>
        </p:spPr>
        <p:txBody>
          <a:bodyPr/>
          <a:lstStyle/>
          <a:p>
            <a:r>
              <a:rPr lang="en-US" dirty="0"/>
              <a:t>In addition to getting in the nose and mouth, or being inhaled, the virus can get into the nose and throat through the tear ducts and cause infection. </a:t>
            </a:r>
          </a:p>
          <a:p>
            <a:r>
              <a:rPr lang="en-US" dirty="0"/>
              <a:t>Respiratory droplets that can carry virus can land on your eyes and travel from your eyes to reach the “target zones” of the nose, mouth, back of the throat, and lungs.</a:t>
            </a:r>
          </a:p>
          <a:p>
            <a:r>
              <a:rPr lang="en-US" dirty="0"/>
              <a:t>Some viruses can also infect cells in the eye directly. </a:t>
            </a:r>
          </a:p>
          <a:p>
            <a:pPr marL="0" indent="0">
              <a:buNone/>
            </a:pPr>
            <a:endParaRPr lang="en-US" b="1" dirty="0">
              <a:solidFill>
                <a:schemeClr val="accent1"/>
              </a:solidFill>
            </a:endParaRPr>
          </a:p>
          <a:p>
            <a:pPr marL="0" indent="0">
              <a:buNone/>
            </a:pPr>
            <a:r>
              <a:rPr lang="en-US" b="1" dirty="0">
                <a:solidFill>
                  <a:schemeClr val="accent1"/>
                </a:solidFill>
              </a:rPr>
              <a:t>Whatever is used to protect the eyes should allow you to see clearly and do your work safely.</a:t>
            </a:r>
          </a:p>
        </p:txBody>
      </p:sp>
      <p:sp>
        <p:nvSpPr>
          <p:cNvPr id="4" name="Footer Placeholder 3">
            <a:extLst>
              <a:ext uri="{FF2B5EF4-FFF2-40B4-BE49-F238E27FC236}">
                <a16:creationId xmlns:a16="http://schemas.microsoft.com/office/drawing/2014/main" id="{E8678CE8-E412-4F4D-8998-CEEC301E8AD3}"/>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93AFD827-8446-4F25-AC69-71344CBDE498}"/>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265986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599157" y="-2029326"/>
            <a:ext cx="3932237" cy="1600200"/>
          </a:xfrm>
        </p:spPr>
        <p:txBody>
          <a:bodyPr/>
          <a:lstStyle/>
          <a:p>
            <a:r>
              <a:rPr lang="en-US" dirty="0"/>
              <a:t>What questions do you still have about eye protection?</a:t>
            </a:r>
          </a:p>
        </p:txBody>
      </p:sp>
      <p:sp>
        <p:nvSpPr>
          <p:cNvPr id="4" name="Text Placeholder 3">
            <a:extLst>
              <a:ext uri="{FF2B5EF4-FFF2-40B4-BE49-F238E27FC236}">
                <a16:creationId xmlns:a16="http://schemas.microsoft.com/office/drawing/2014/main" id="{E427F143-4454-4DDB-A142-ABA6FA2271CA}"/>
              </a:ext>
            </a:extLst>
          </p:cNvPr>
          <p:cNvSpPr>
            <a:spLocks noGrp="1"/>
          </p:cNvSpPr>
          <p:nvPr>
            <p:ph type="body" sz="half" idx="2"/>
          </p:nvPr>
        </p:nvSpPr>
        <p:spPr/>
        <p:txBody>
          <a:bodyPr/>
          <a:lstStyle/>
          <a:p>
            <a:r>
              <a:rPr lang="en-US" sz="3600" dirty="0"/>
              <a:t>What </a:t>
            </a:r>
            <a:r>
              <a:rPr lang="en-US" sz="3600" b="1" dirty="0">
                <a:latin typeface="+mj-lt"/>
                <a:cs typeface="Calibri bold" panose="020F0702030404030204" pitchFamily="34" charset="0"/>
              </a:rPr>
              <a:t>questions</a:t>
            </a:r>
            <a:r>
              <a:rPr lang="en-US" sz="3600" dirty="0"/>
              <a:t> do you still have about eye protection? </a:t>
            </a:r>
          </a:p>
        </p:txBody>
      </p:sp>
      <p:sp>
        <p:nvSpPr>
          <p:cNvPr id="3" name="Slide Number Placeholder 2">
            <a:extLst>
              <a:ext uri="{FF2B5EF4-FFF2-40B4-BE49-F238E27FC236}">
                <a16:creationId xmlns:a16="http://schemas.microsoft.com/office/drawing/2014/main" id="{19A9C6CC-FEFC-4B8F-895D-FF4291636925}"/>
              </a:ext>
            </a:extLst>
          </p:cNvPr>
          <p:cNvSpPr>
            <a:spLocks noGrp="1"/>
          </p:cNvSpPr>
          <p:nvPr>
            <p:ph type="sldNum" sz="quarter" idx="12"/>
          </p:nvPr>
        </p:nvSpPr>
        <p:spPr>
          <a:xfrm>
            <a:off x="1128123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351606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1734312" y="2167128"/>
            <a:ext cx="8552688" cy="3751072"/>
          </a:xfrm>
        </p:spPr>
        <p:txBody>
          <a:bodyPr/>
          <a:lstStyle/>
          <a:p>
            <a:r>
              <a:rPr lang="en-US" dirty="0"/>
              <a:t>PPE is used in healthcare both to </a:t>
            </a:r>
            <a:r>
              <a:rPr lang="en-US" b="1" dirty="0">
                <a:solidFill>
                  <a:schemeClr val="accent1"/>
                </a:solidFill>
              </a:rPr>
              <a:t>protect YOU </a:t>
            </a:r>
            <a:r>
              <a:rPr lang="en-US" dirty="0"/>
              <a:t>and to </a:t>
            </a:r>
            <a:r>
              <a:rPr lang="en-US" b="1" dirty="0">
                <a:solidFill>
                  <a:schemeClr val="accent1"/>
                </a:solidFill>
              </a:rPr>
              <a:t>protect OTHERS.</a:t>
            </a:r>
          </a:p>
          <a:p>
            <a:pPr>
              <a:spcBef>
                <a:spcPts val="2400"/>
              </a:spcBef>
            </a:pPr>
            <a:r>
              <a:rPr lang="en-US" dirty="0"/>
              <a:t>Eye protection is recommended for COVID-19 because the </a:t>
            </a:r>
            <a:r>
              <a:rPr lang="en-US" b="1" dirty="0">
                <a:solidFill>
                  <a:schemeClr val="accent1"/>
                </a:solidFill>
              </a:rPr>
              <a:t>virus can enter the body through the eyes</a:t>
            </a:r>
            <a:r>
              <a:rPr lang="en-US" dirty="0"/>
              <a:t>. </a:t>
            </a:r>
          </a:p>
          <a:p>
            <a:pPr>
              <a:spcBef>
                <a:spcPts val="2400"/>
              </a:spcBef>
            </a:pPr>
            <a:r>
              <a:rPr lang="en-US" dirty="0"/>
              <a:t>Whatever is used to protect your eyes should allow you to </a:t>
            </a:r>
            <a:r>
              <a:rPr lang="en-US" b="1" dirty="0">
                <a:solidFill>
                  <a:schemeClr val="accent1"/>
                </a:solidFill>
              </a:rPr>
              <a:t>see clearly and do your work </a:t>
            </a:r>
            <a:r>
              <a:rPr lang="en-US" b="1">
                <a:solidFill>
                  <a:schemeClr val="accent1"/>
                </a:solidFill>
              </a:rPr>
              <a:t>safely.</a:t>
            </a:r>
            <a:endParaRPr lang="en-US" b="1" dirty="0">
              <a:solidFill>
                <a:schemeClr val="accent1"/>
              </a:solidFill>
            </a:endParaRPr>
          </a:p>
        </p:txBody>
      </p:sp>
      <p:sp>
        <p:nvSpPr>
          <p:cNvPr id="4" name="Footer Placeholder 3">
            <a:extLst>
              <a:ext uri="{FF2B5EF4-FFF2-40B4-BE49-F238E27FC236}">
                <a16:creationId xmlns:a16="http://schemas.microsoft.com/office/drawing/2014/main" id="{CCABCEAD-84AD-4318-9168-FCE8CDBFC105}"/>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412EBCB5-4EE5-4375-80EE-1EC2AB8CF2C6}"/>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838200" y="238125"/>
            <a:ext cx="10515600" cy="702457"/>
          </a:xfrm>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600200"/>
            <a:ext cx="10515600" cy="4317999"/>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Project Firstline on CDC: </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hlinkClick r:id="rId4"/>
              </a:rPr>
              <a:t>https://www.cdc.gov/infectioncontrol/projectfirstline/index.html</a:t>
            </a: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Project Firstline on Facebook:</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hlinkClick r:id="rId5"/>
              </a:rPr>
              <a:t>https://www.facebook.com/CDCProjectFirstline/</a:t>
            </a: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Twitter:</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hlinkClick r:id="rId6"/>
              </a:rPr>
              <a:t>https://twitter.com/CDC_Firstline</a:t>
            </a: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prstClr val="black"/>
                </a:solidFill>
                <a:effectLst/>
                <a:uLnTx/>
                <a:uFillTx/>
                <a:latin typeface="Century Gothic"/>
                <a:ea typeface="+mn-ea"/>
                <a:cs typeface="+mn-cs"/>
              </a:rPr>
              <a:t>Youtube</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hlinkClick r:id="rId7"/>
              </a:rPr>
              <a:t>https://www.youtube.com/playlist?list=PLvrp9iOILTQZQGtDnSDGViKDdRtIc13VX</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CDC’s One and Only Campaign:</a:t>
            </a:r>
            <a:br>
              <a:rPr kumimoji="0" lang="en-US" sz="2000" b="0" i="0" u="none" strike="noStrike" kern="1200" cap="none" spc="0" normalizeH="0" baseline="0" noProof="0" dirty="0">
                <a:ln>
                  <a:noFill/>
                </a:ln>
                <a:solidFill>
                  <a:prstClr val="black"/>
                </a:solidFill>
                <a:effectLst/>
                <a:uLnTx/>
                <a:uFillTx/>
                <a:latin typeface="Century Gothic"/>
                <a:ea typeface="+mn-ea"/>
                <a:cs typeface="+mn-cs"/>
              </a:rPr>
            </a:br>
            <a:r>
              <a:rPr kumimoji="0" lang="en-US" sz="2000" b="0" i="0" u="none" strike="noStrike" kern="1200" cap="none" spc="0" normalizeH="0" baseline="0" noProof="0" dirty="0">
                <a:ln>
                  <a:noFill/>
                </a:ln>
                <a:solidFill>
                  <a:prstClr val="black"/>
                </a:solidFill>
                <a:effectLst/>
                <a:uLnTx/>
                <a:uFillTx/>
                <a:latin typeface="Century Gothic"/>
                <a:ea typeface="+mn-ea"/>
                <a:cs typeface="+mn-cs"/>
                <a:hlinkClick r:id="rId8"/>
              </a:rPr>
              <a:t>https://www.cdc.gov/injectionsafety/one-and-only.html</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t>
            </a:r>
          </a:p>
        </p:txBody>
      </p:sp>
      <p:sp>
        <p:nvSpPr>
          <p:cNvPr id="4" name="Footer Placeholder 3">
            <a:extLst>
              <a:ext uri="{FF2B5EF4-FFF2-40B4-BE49-F238E27FC236}">
                <a16:creationId xmlns:a16="http://schemas.microsoft.com/office/drawing/2014/main" id="{2A1F96BD-174C-4D8E-BF85-9B82157A9B3F}"/>
              </a:ext>
            </a:extLst>
          </p:cNvPr>
          <p:cNvSpPr>
            <a:spLocks noGrp="1"/>
          </p:cNvSpPr>
          <p:nvPr>
            <p:ph type="ftr" sz="quarter" idx="11"/>
          </p:nvPr>
        </p:nvSpPr>
        <p:spPr>
          <a:xfrm>
            <a:off x="4680857" y="6410780"/>
            <a:ext cx="6395357" cy="365125"/>
          </a:xfrm>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45BADA1B-6C17-45AC-BBC5-EB3CB3377D16}"/>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pic>
        <p:nvPicPr>
          <p:cNvPr id="13" name="Picture 12">
            <a:extLst>
              <a:ext uri="{FF2B5EF4-FFF2-40B4-BE49-F238E27FC236}">
                <a16:creationId xmlns:a16="http://schemas.microsoft.com/office/drawing/2014/main" id="{7E983B8A-A7F8-46C4-A4CB-A3060C45913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2625" y="5276088"/>
            <a:ext cx="217829" cy="217829"/>
          </a:xfrm>
          <a:prstGeom prst="rect">
            <a:avLst/>
          </a:prstGeom>
        </p:spPr>
      </p:pic>
      <p:pic>
        <p:nvPicPr>
          <p:cNvPr id="14" name="Picture 13">
            <a:extLst>
              <a:ext uri="{FF2B5EF4-FFF2-40B4-BE49-F238E27FC236}">
                <a16:creationId xmlns:a16="http://schemas.microsoft.com/office/drawing/2014/main" id="{A6E59D2D-B62F-4D4E-9E5E-D3734FD035A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39353" y="4468368"/>
            <a:ext cx="217829" cy="217829"/>
          </a:xfrm>
          <a:prstGeom prst="rect">
            <a:avLst/>
          </a:prstGeom>
        </p:spPr>
      </p:pic>
      <p:pic>
        <p:nvPicPr>
          <p:cNvPr id="15" name="Picture 14">
            <a:extLst>
              <a:ext uri="{FF2B5EF4-FFF2-40B4-BE49-F238E27FC236}">
                <a16:creationId xmlns:a16="http://schemas.microsoft.com/office/drawing/2014/main" id="{15117EB7-E220-4F87-98D3-7F4EB33AB16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6921" y="3650284"/>
            <a:ext cx="217829" cy="217829"/>
          </a:xfrm>
          <a:prstGeom prst="rect">
            <a:avLst/>
          </a:prstGeom>
        </p:spPr>
      </p:pic>
      <p:pic>
        <p:nvPicPr>
          <p:cNvPr id="16" name="Picture 15">
            <a:extLst>
              <a:ext uri="{FF2B5EF4-FFF2-40B4-BE49-F238E27FC236}">
                <a16:creationId xmlns:a16="http://schemas.microsoft.com/office/drawing/2014/main" id="{DBC45044-4CA9-4164-83B2-87E2F124DF7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8601" y="2849880"/>
            <a:ext cx="217829" cy="217829"/>
          </a:xfrm>
          <a:prstGeom prst="rect">
            <a:avLst/>
          </a:prstGeom>
        </p:spPr>
      </p:pic>
      <p:pic>
        <p:nvPicPr>
          <p:cNvPr id="17" name="Picture 16">
            <a:extLst>
              <a:ext uri="{FF2B5EF4-FFF2-40B4-BE49-F238E27FC236}">
                <a16:creationId xmlns:a16="http://schemas.microsoft.com/office/drawing/2014/main" id="{B400C89D-FCD5-45F8-9370-6C381BEF91C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10553" y="2045208"/>
            <a:ext cx="217829" cy="217829"/>
          </a:xfrm>
          <a:prstGeom prst="rect">
            <a:avLst/>
          </a:prstGeom>
        </p:spPr>
      </p:pic>
    </p:spTree>
    <p:custDataLst>
      <p:tags r:id="rId1"/>
    </p:custDataLst>
    <p:extLst>
      <p:ext uri="{BB962C8B-B14F-4D97-AF65-F5344CB8AC3E}">
        <p14:creationId xmlns:p14="http://schemas.microsoft.com/office/powerpoint/2010/main" val="152935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4" name="Picture 3" descr="A Hispanic female healthcare worker is pictured with pink, blue, yellow and tan background. Picture includes title: Project Firstline is for You.">
            <a:extLst>
              <a:ext uri="{FF2B5EF4-FFF2-40B4-BE49-F238E27FC236}">
                <a16:creationId xmlns:a16="http://schemas.microsoft.com/office/drawing/2014/main" id="{25F6CE53-F9A1-4803-8D91-F6DF1013C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D8629D0D-714B-4C9D-A571-31C6E1A7F043}"/>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F261C194-2156-4503-A627-F7C0262515CE}"/>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AW xmlns="http://www.net-centric.com/PAWPP">
  <HyperLink xmlns="" ID="ySbFkJ9GHS3C/QLxwNjonUahH3Y=187491187165.22354_144.3605" plainAltText="https:_x002F__x002F_www.cdc.gov_x002F_infection_x0020_control_x002F_projectfirstline_x002F_index.html" language=""/>
  <HyperLink xmlns="" ID="ySbFkJ9GHS3C/QLxwNjonUahH3Y=72568630665.22354_217.5605" plainAltText="https:_x002F__x002F_www.facebook.com_x002F_CDCProjectFirstline_x002F_" language=""/>
  <HyperLink xmlns="" ID="ySbFkJ9GHS3C/QLxwNjonUahH3Y=57775413565.22354_290.7605" plainAltText="https:_x002F__x002F_twitter.com_x002F_CDC_Firstline" language=""/>
  <HyperLink xmlns="" ID="ySbFkJ9GHS3C/QLxwNjonUahH3Y=117057044865.22354_363.9605" plainAltText="https:_x002F__x002F_www.youtube.com_x002F_playlist_x003F_list_x003D_PLvrp9iOILTQZQGtDnSDGViKDdRtIc13VX"/>
  <HyperLink xmlns="" ID="ySbFkJ9GHS3C/QLxwNjonUahH3Y=-121418088565.22354_433.5605" plainAltText="https:_x002F__x002F_www.cdc.gov_x002F_injectionsafety_x002F_one-and-only.html"/>
  <Shape xmlns="" ID="mbLvGFGzICFLtyPLlEvZWOAgfe8=" pdftag="H1" isBookmarkSet="no" bookmark="yes" Order="_x0031_"/>
  <Shape xmlns="" ID="p9jUYDuQmqB4wtAlSa1lXMwYGhU=" pdftag="H2" isBookmarkSet="no" bookmark="yes" Order="_x0032_"/>
  <Shape xmlns="" ID="MuofgVZM4YNj3fDR/1bpmBuU7zc=" pdftag="H2" isBookmarkSet="no" bookmark="yes" Order="_x0031_"/>
  <Shape xmlns="" ID="iqIgh0pvkYW25NBIsYRC5EEOcw4=" pdftag="P" isBookmarkSet="no" Order="_x0032_"/>
  <Shape xmlns="" ID="IVSflzl6qhRj1/ppSvtwcfdVvkc=" Order="_x0033_" pdftag="_x005B_Artifact_x005D_" isBookmarkSet="no"/>
  <Shape xmlns="" ID="4uCFdgb0IYh+GEcQB6n/W2+97U0=" Order="_x0034_" pdftag="_x005B_Artifact_x005D_" isBookmarkSet="no"/>
  <Shape xmlns="" ID="VZ6FXtwsL2xvXbinXXB1ATKv+XE=" pdftag="H2" isBookmarkSet="no" bookmark="yes" Order="_x0031_"/>
  <Shape xmlns="" ID="7cFXOufnBGjaJrG6kRPk/1znr+s=" pdftag="P" isBookmarkSet="no" Order="_x0032_"/>
  <Shape xmlns="" ID="L7mv9pY1QbIbYU+RsUjL/Hg6Lao=" Order="_x0033_" pdftag="_x005B_Artifact_x005D_" isBookmarkSet="no"/>
  <Shape xmlns="" ID="t7ifT74p6dJhJprCBfvUl5fmgEI=" Order="_x0034_" pdftag="_x005B_Artifact_x005D_" isBookmarkSet="no"/>
  <Shape xmlns="" ID="DtyKFysL8/grKdhY3Enx+DsVWng=" pdftag="H2" isBookmarkSet="no" bookmark="yes" Order="_x0031_"/>
  <Shape xmlns="" ID="0pKSI5Lk1S0OlmrNXnRRG225Z8U=" pdftag="P" isBookmarkSet="no" Order="_x0032_"/>
  <Shape xmlns="" ID="kwpDQqhysArYBc46wIViNMibksM=" pdftag="P" isBookmarkSet="no" Order="_x0033_"/>
  <Shape xmlns="" ID="oqZS2qJlEX6wDiWit/x9OltG7XU=" Order="_x0034_" pdftag="_x005B_Artifact_x005D_" isBookmarkSet="no"/>
  <Shape xmlns="" ID="f2/PterW6loBqIiAwyeKUSshuxE=" Order="_x0035_" pdftag="_x005B_Artifact_x005D_" isBookmarkSet="no"/>
  <Shape xmlns="" ID="CL/nc+NzbdxRNgyCr80gCxNwHEg=" pdftag="H2" isBookmarkSet="no" bookmark="yes" Order="_x0031_"/>
  <Shape xmlns="" ID="qSOm+Ct5hMTfvUDhfQ9bOtXCCR0=" pdftag="P" isBookmarkSet="no" Order="_x0032_"/>
  <Shape xmlns="" ID="WffEuw5OzayqIsravP7fctkjz+g=" Order="_x0033_" pdftag="_x005B_Artifact_x005D_" isBookmarkSet="no"/>
  <Shape xmlns="" ID="TGrspSEzAKN+TqRS+236qyc7Ntk=" Order="_x0034_" pdftag="_x005B_Artifact_x005D_" isBookmarkSet="no"/>
  <Shape xmlns="" ID="QkVceog3zrQZQ7dNngWfDXBQ+eQ=" pdftag="H2" isBookmarkSet="no" bookmark="yes" Order="_x0031_"/>
  <Shape xmlns="" ID="27fx8HCOeW5OxJ4PAU3JhagXq/k=" pdftag="P" isBookmarkSet="no" Order="_x0032_"/>
  <Shape xmlns="" ID="rCglrYUr0g/Na+sVN/t+8dw9K5A=" Order="_x0033_" pdftag="_x005B_Artifact_x005D_" isBookmarkSet="no"/>
  <Shape xmlns="" ID="zDqT+TilGtLMvwhuiKf6w/yKrx0=" pdftag="H2" isBookmarkSet="no" bookmark="yes" Order="_x0031_"/>
  <Shape xmlns="" ID="2OlD4RoYTGqoP8Za1r+D60vaPNw=" pdftag="P" isBookmarkSet="no" Order="_x0032_"/>
  <Shape xmlns="" ID="EmWJgzt5sPt7lSsm7GeEXGbUf4s=" Order="_x0033_" pdftag="_x005B_Artifact_x005D_" isBookmarkSet="no"/>
  <Shape xmlns="" ID="6Qk2mjratiwXygCvq/aPvy3Effw=" Order="_x0034_" pdftag="_x005B_Artifact_x005D_" isBookmarkSet="no"/>
  <Shape xmlns="" ID="nlEdn9gW41u07QbH0L+fhWeKBPU=" pdftag="H2" isBookmarkSet="no" bookmark="yes" Order="_x0031_"/>
  <Shape xmlns="" ID="ySbFkJ9GHS3C/QLxwNjonUahH3Y=" pdftag="P" isBookmarkSet="no" Order="_x0032_"/>
  <Shape xmlns="" ID="oBEusqadAxyKHTxQ4HDaNA1Z0TA=" Order="_x0036_" pdftag="_x005B_Artifact_x005D_" isBookmarkSet="no"/>
  <Shape xmlns="" ID="rtMVCLjx2Jv7bzjAUPA/EFBAbT8=" Order="_x0037_" pdftag="_x005B_Artifact_x005D_" isBookmarkSet="no"/>
  <Shape xmlns="" ID="0VvvjCL7mVk2t4NgJ2vMJ8jZq4E=" isBookmarkSet="no" Order="_x0033_" artifact="_x0031_" pdftag="_x005B_Artifact_x005D_" formula="no" inline="no" validate="no"/>
  <Shape xmlns="" ID="fJ5fc+yffJohS8Iq6SQ4o8KKX08=" pdftag="Figure" isBookmarkSet="no" Order="_x0034_" artifact="_x0031_" validate="no"/>
  <Shape xmlns="" ID="G5XXFqAtmU2g7/JsB1Hu8Kbsdmo=" pdftag="Figure" isBookmarkSet="no" Order="_x0035_" artifact="_x0031_" validate="no"/>
  <Shape xmlns="" ID="+J/dJPkxhMAtQqJSs2ImuWrWnmc=" pdftag="H2" isBookmarkSet="no" bookmark="yes" Order="_x0031_"/>
  <Shape xmlns="" ID="w1LQErF1rewICeNOS9g1b6ARPng=" isBookmarkSet="no" Order="_x0032_" formula="no" pdftag="Figure" artifact="_x0030_" inline="no" validate="yes"/>
  <Shape xmlns="" ID="QOOXjrEOz30bZ4nrsXuJFV+Iozk=" Order="_x0033_" pdftag="_x005B_Artifact_x005D_" isBookmarkSet="no"/>
  <Shape xmlns="" ID="vSr/jntMO/vc4wugUzvpbb6ySKc=" Order="_x0034_" pdftag="_x005B_Artifact_x005D_" isBookmarkSet="no"/>
  <SubText xmlns="" ID="0VvvjCL7mVk2t4NgJ2vMJ8jZq4E=" ActualText=""/>
  <SubText xmlns="" ID="w1LQErF1rewICeNOS9g1b6ARPng=" ActualText=""/>
</PAW>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40A591-469A-4A71-9DD3-2B285807A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0E8352-A0F3-47AA-B897-005035C461EB}">
  <ds:schemaRefs>
    <ds:schemaRef ds:uri="http://www.net-centric.com/PAWPP"/>
    <ds:schemaRef ds:uri=""/>
  </ds:schemaRefs>
</ds:datastoreItem>
</file>

<file path=customXml/itemProps3.xml><?xml version="1.0" encoding="utf-8"?>
<ds:datastoreItem xmlns:ds="http://schemas.openxmlformats.org/officeDocument/2006/customXml" ds:itemID="{1CB03E63-A999-4428-B2B4-E0676FFD030C}">
  <ds:schemaRefs>
    <ds:schemaRef ds:uri="http://schemas.microsoft.com/office/infopath/2007/PartnerControls"/>
    <ds:schemaRef ds:uri="7c162c85-2e33-4418-8d6a-3c9ae40ca8a5"/>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http://schemas.openxmlformats.org/package/2006/metadata/core-properties"/>
    <ds:schemaRef ds:uri="cc8a450b-1a11-4e56-adcc-c88acab015c1"/>
    <ds:schemaRef ds:uri="http://purl.org/dc/elements/1.1/"/>
  </ds:schemaRefs>
</ds:datastoreItem>
</file>

<file path=customXml/itemProps4.xml><?xml version="1.0" encoding="utf-8"?>
<ds:datastoreItem xmlns:ds="http://schemas.openxmlformats.org/officeDocument/2006/customXml" ds:itemID="{9B352214-8F75-49AC-A2BD-76678AB9C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13870_PFL_MultiDoseVial_60min_3-5-21</Template>
  <TotalTime>7831</TotalTime>
  <Words>1915</Words>
  <Application>Microsoft Office PowerPoint</Application>
  <PresentationFormat>Widescreen</PresentationFormat>
  <Paragraphs>151</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Century Gothic</vt:lpstr>
      <vt:lpstr>Courier New</vt:lpstr>
      <vt:lpstr>Symbol</vt:lpstr>
      <vt:lpstr>Wingdings</vt:lpstr>
      <vt:lpstr>13780_PFL_PPT_template_Avenir_2-26-21_DRAFT</vt:lpstr>
      <vt:lpstr>Custom Design</vt:lpstr>
      <vt:lpstr>Topic 7:  Ppe part 1 –  Eye protection </vt:lpstr>
      <vt:lpstr>Agenda</vt:lpstr>
      <vt:lpstr>Learning objectives </vt:lpstr>
      <vt:lpstr>How does ppe work?</vt:lpstr>
      <vt:lpstr>Why is eye protection Recommended for covid-19?</vt:lpstr>
      <vt:lpstr>What questions do you still have about eye protection?</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PPE1-Eye Protection (10min PPT)</dc:title>
  <dc:subject>PPE1-Eye Protection </dc:subject>
  <dc:creator>Project Firstline</dc:creator>
  <cp:keywords>PPE;eye protection;Project Firstline;training;CDC</cp:keywords>
  <cp:lastModifiedBy>Mink, Teresa</cp:lastModifiedBy>
  <cp:revision>215</cp:revision>
  <dcterms:created xsi:type="dcterms:W3CDTF">2021-01-21T13:57:54Z</dcterms:created>
  <dcterms:modified xsi:type="dcterms:W3CDTF">2021-07-16T17:15:07Z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2BA92A68-BDC2-4FE2-BF53-88853DE17F72</vt:lpwstr>
  </property>
  <property fmtid="{D5CDD505-2E9C-101B-9397-08002B2CF9AE}" pid="4" name="ArticulatePath">
    <vt:lpwstr>13870PFLPPE1Eye10min</vt:lpwstr>
  </property>
</Properties>
</file>