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75" r:id="rId5"/>
  </p:sldMasterIdLst>
  <p:notesMasterIdLst>
    <p:notesMasterId r:id="rId35"/>
  </p:notesMasterIdLst>
  <p:handoutMasterIdLst>
    <p:handoutMasterId r:id="rId36"/>
  </p:handoutMasterIdLst>
  <p:sldIdLst>
    <p:sldId id="317" r:id="rId6"/>
    <p:sldId id="257" r:id="rId7"/>
    <p:sldId id="293" r:id="rId8"/>
    <p:sldId id="295" r:id="rId9"/>
    <p:sldId id="259" r:id="rId10"/>
    <p:sldId id="296" r:id="rId11"/>
    <p:sldId id="307" r:id="rId12"/>
    <p:sldId id="287" r:id="rId13"/>
    <p:sldId id="301" r:id="rId14"/>
    <p:sldId id="260" r:id="rId15"/>
    <p:sldId id="297" r:id="rId16"/>
    <p:sldId id="298" r:id="rId17"/>
    <p:sldId id="318" r:id="rId18"/>
    <p:sldId id="300" r:id="rId19"/>
    <p:sldId id="304" r:id="rId20"/>
    <p:sldId id="311" r:id="rId21"/>
    <p:sldId id="312" r:id="rId22"/>
    <p:sldId id="313" r:id="rId23"/>
    <p:sldId id="315" r:id="rId24"/>
    <p:sldId id="314" r:id="rId25"/>
    <p:sldId id="306" r:id="rId26"/>
    <p:sldId id="305" r:id="rId27"/>
    <p:sldId id="309" r:id="rId28"/>
    <p:sldId id="280" r:id="rId29"/>
    <p:sldId id="291" r:id="rId30"/>
    <p:sldId id="302" r:id="rId31"/>
    <p:sldId id="303" r:id="rId32"/>
    <p:sldId id="290" r:id="rId33"/>
    <p:sldId id="266" r:id="rId34"/>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x, Kendra (CDC/DDID/NCEZID/DHQP)" initials="C(" lastIdx="16" clrIdx="6">
    <p:extLst>
      <p:ext uri="{19B8F6BF-5375-455C-9EA6-DF929625EA0E}">
        <p15:presenceInfo xmlns:p15="http://schemas.microsoft.com/office/powerpoint/2012/main" userId="S::gfx4@cdc.gov::3112a3a8-8cbb-4d5b-96ee-72aa1ab53303" providerId="AD"/>
      </p:ext>
    </p:extLst>
  </p:cmAuthor>
  <p:cmAuthor id="1" name="Stadd, Jessie" initials="SJ" lastIdx="16" clrIdx="0">
    <p:extLst>
      <p:ext uri="{19B8F6BF-5375-455C-9EA6-DF929625EA0E}">
        <p15:presenceInfo xmlns:p15="http://schemas.microsoft.com/office/powerpoint/2012/main" userId="S::jstadd@rti.org::44a9573f-fddc-4716-bc25-9dc365c6924d" providerId="AD"/>
      </p:ext>
    </p:extLst>
  </p:cmAuthor>
  <p:cmAuthor id="8" name="Yates, Kirsten M. (CDC/DDID/NCEZID/DHQP) (CTR)" initials="Y(" lastIdx="4" clrIdx="7">
    <p:extLst>
      <p:ext uri="{19B8F6BF-5375-455C-9EA6-DF929625EA0E}">
        <p15:presenceInfo xmlns:p15="http://schemas.microsoft.com/office/powerpoint/2012/main" userId="S::vrx6@cdc.gov::3a8cfc38-f48f-4f28-85d9-0952e21c9697"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3" name="Linda Wilson" initials="LW" lastIdx="8" clrIdx="2">
    <p:extLst>
      <p:ext uri="{19B8F6BF-5375-455C-9EA6-DF929625EA0E}">
        <p15:presenceInfo xmlns:p15="http://schemas.microsoft.com/office/powerpoint/2012/main" userId="Linda Wilson" providerId="None"/>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5" name="Shari Lambert" initials="SL" lastIdx="1" clrIdx="4">
    <p:extLst>
      <p:ext uri="{19B8F6BF-5375-455C-9EA6-DF929625EA0E}">
        <p15:presenceInfo xmlns:p15="http://schemas.microsoft.com/office/powerpoint/2012/main" userId="S::sbl@rti.org::62ef8086-de81-4226-b645-762e6e5dfc71" providerId="AD"/>
      </p:ext>
    </p:extLst>
  </p:cmAuthor>
  <p:cmAuthor id="6" name="Aiken, Merrie" initials="AM" lastIdx="17"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64096" autoAdjust="0"/>
  </p:normalViewPr>
  <p:slideViewPr>
    <p:cSldViewPr snapToGrid="0">
      <p:cViewPr varScale="1">
        <p:scale>
          <a:sx n="73" d="100"/>
          <a:sy n="73" d="100"/>
        </p:scale>
        <p:origin x="2076" y="66"/>
      </p:cViewPr>
      <p:guideLst/>
    </p:cSldViewPr>
  </p:slideViewPr>
  <p:outlineViewPr>
    <p:cViewPr>
      <p:scale>
        <a:sx n="33" d="100"/>
        <a:sy n="33" d="100"/>
      </p:scale>
      <p:origin x="0" y="-1032"/>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6/30/2021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6/30/2021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infectioncontrol/projectfirstline/videos/EP8a-MDVP1-LowRes.mp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infectioncontrol/projectfirstline/videos/EP8b-MDVP2-LowRes.mp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nam04.safelinks.protection.outlook.com/?url=https%3A%2F%2Fbit.ly%2FMDVSafetyTips&amp;data=04%7C01%7Cjstadd%40rti.org%7Cee560231a16e464943fa08d93be5c157%7C2ffc2ede4d4449948082487341fa43fb%7C0%7C0%7C637606680237847425%7CUnknown%7CTWFpbGZsb3d8eyJWIjoiMC4wLjAwMDAiLCJQIjoiV2luMzIiLCJBTiI6Ik1haWwiLCJXVCI6Mn0%3D%7C1000&amp;sdata=HAv8v1sF1952kiS9uIM4GUgL98fEyaHCN1kmTIyOH8Q%3D&amp;reserved=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injectionsafety/providers/provider_faqs_multivial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725206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Facilitator Notes</a:t>
            </a:r>
          </a:p>
          <a:p>
            <a:pPr marL="171450" indent="-171450">
              <a:buFont typeface="Arial" panose="020B0604020202020204" pitchFamily="34" charset="0"/>
              <a:buChar char="•"/>
            </a:pPr>
            <a:r>
              <a:rPr lang="en-US" dirty="0"/>
              <a:t>Access the video here: </a:t>
            </a:r>
          </a:p>
          <a:p>
            <a:r>
              <a:rPr lang="en-US" b="1" dirty="0"/>
              <a:t>CDC Website: </a:t>
            </a:r>
            <a:r>
              <a:rPr lang="en-US" sz="1200" b="1" u="sng" kern="1200" dirty="0">
                <a:solidFill>
                  <a:schemeClr val="tx1"/>
                </a:solidFill>
                <a:effectLst/>
                <a:latin typeface="+mn-lt"/>
                <a:ea typeface="+mn-ea"/>
                <a:cs typeface="+mn-cs"/>
                <a:hlinkClick r:id="rId3"/>
              </a:rPr>
              <a:t>https://www.cdc.gov/infectioncontrol/projectfirstline/videos/EP8a-MDVP1-LowRes.mp4</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dirty="0"/>
              <a:t>OR</a:t>
            </a:r>
          </a:p>
          <a:p>
            <a:pPr marL="0" indent="0">
              <a:buNone/>
            </a:pPr>
            <a:r>
              <a:rPr lang="en-US" sz="1200" b="1" dirty="0"/>
              <a:t>Project Firstline YouTube Playlist: </a:t>
            </a:r>
            <a:r>
              <a:rPr lang="en-US" sz="1800" dirty="0">
                <a:effectLst/>
                <a:latin typeface="Calibri" panose="020F0502020204030204" pitchFamily="34" charset="0"/>
                <a:ea typeface="Calibri" panose="020F0502020204030204" pitchFamily="34" charset="0"/>
              </a:rPr>
              <a:t>bit.ly/MultiDoseVialPt1</a:t>
            </a:r>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345504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message that multi-dose vials are different from single-dose vials, ask participants to share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“Multi-dose vials are different from single-dose vials in several ways and require important injection safety actions.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Can you share some of the reasons you heard?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then advance to reveal second 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That’s right. Multi-dose vials are  accessed by a new needle and syringe more than once to pull out individual doses for separate patients. Accessing the vial more than once can be an infection control issue. It is important to take injection safety actions to reduce the chance of contamination and protect patients.”</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424662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Key Message, ask participants to share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other key messages that we heard from Dr. Carlson is that contaminated vaccines cannot be used. If a needle or syringe is reused or dirty and goes into the vial, anything that’s on the needle or syringe will get into the vial and contaminate the rest of the vaccine inside. If the vaccine is contaminated, it can’t be used anymore, and it has to be thrown away.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 does this matter?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If a multi-dose vial is contaminated by a used needle or syringe, every patient who gets an injection from that vial after the contamination occurs could get a disease like hepatitis or HIV. Some patients have even died from hepatitis after getting a contaminated injection. If a contaminated vial is used, public health authorities need to be notified right away. That’s because everyone who got a dose from that vial has to be contacted and followed so that they get the information about what happened and so they can be tested to find out whether they got infected. And finally, of course - we don’t want to throw away vaccine that could have been given to patients.”</a:t>
            </a:r>
          </a:p>
          <a:p>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2543501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Sample Script</a:t>
            </a:r>
          </a:p>
          <a:p>
            <a:r>
              <a:rPr lang="en-US" dirty="0"/>
              <a:t>“Now that we understand why injection safety actions for multi-dose vaccine vials are so important, let’s dive deeper into what those actions are. We’re going to hear again from Dr. Abby Carlson from the CDC for Part 2 of </a:t>
            </a:r>
            <a:r>
              <a:rPr lang="en-US" i="1" dirty="0"/>
              <a:t>Inside Infection Control</a:t>
            </a:r>
            <a:r>
              <a:rPr lang="en-US" dirty="0"/>
              <a:t>: </a:t>
            </a:r>
            <a:r>
              <a:rPr lang="en-US" b="1" dirty="0"/>
              <a:t>How do I safely use a multi-dose vaccine vial?</a:t>
            </a:r>
            <a:r>
              <a:rPr lang="en-US" dirty="0"/>
              <a:t>”</a:t>
            </a: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624690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the video here: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CDC Website: </a:t>
            </a:r>
            <a:r>
              <a:rPr lang="en-US"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https://www.cdc.gov/infectioncontrol/projectfirstline/videos/EP8b-MDVP2-LowRes.mp4</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OR</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Project Firstline YouTube Playlist: </a:t>
            </a:r>
            <a:r>
              <a:rPr lang="en-US" sz="1800" dirty="0">
                <a:effectLst/>
                <a:latin typeface="Calibri" panose="020F0502020204030204" pitchFamily="34" charset="0"/>
                <a:ea typeface="Calibri" panose="020F0502020204030204" pitchFamily="34" charset="0"/>
              </a:rPr>
              <a:t>bit.ly/MultiDoseVialPt2</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rPr>
              <a:t>If you would prefer to show a shorter (3.5 minute) video, you can show this animated video about using multi-dose </a:t>
            </a:r>
            <a:r>
              <a:rPr lang="en-US" sz="1800">
                <a:effectLst/>
                <a:latin typeface="Calibri" panose="020F0502020204030204" pitchFamily="34" charset="0"/>
              </a:rPr>
              <a:t>vials safely:</a:t>
            </a:r>
            <a:br>
              <a:rPr lang="en-US" sz="1800" dirty="0">
                <a:effectLst/>
                <a:latin typeface="Calibri" panose="020F0502020204030204" pitchFamily="34"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CDC Website: https://www.cdc.gov/infectioncontrol/projectfirstline/videos/MultiDoseVial-LowRes.mp4 OR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Project </a:t>
            </a:r>
            <a:r>
              <a:rPr lang="en-US" sz="1800">
                <a:effectLst/>
                <a:latin typeface="Calibri" panose="020F0502020204030204" pitchFamily="34" charset="0"/>
                <a:ea typeface="Calibri" panose="020F0502020204030204" pitchFamily="34" charset="0"/>
                <a:cs typeface="Times New Roman" panose="02020603050405020304" pitchFamily="18" charset="0"/>
              </a:rPr>
              <a:t>Firstline YouTube </a:t>
            </a:r>
            <a:r>
              <a:rPr lang="en-US" sz="1800" dirty="0">
                <a:effectLst/>
                <a:latin typeface="Calibri" panose="020F0502020204030204" pitchFamily="34" charset="0"/>
                <a:ea typeface="Calibri" panose="020F0502020204030204" pitchFamily="34" charset="0"/>
                <a:cs typeface="Times New Roman" panose="02020603050405020304" pitchFamily="18" charset="0"/>
              </a:rPr>
              <a:t>Playlist: </a:t>
            </a:r>
            <a:r>
              <a:rPr lang="en-US" sz="1800" u="sng" dirty="0">
                <a:solidFill>
                  <a:srgbClr val="0563C1"/>
                </a:solidFill>
                <a:effectLst/>
                <a:latin typeface="Calibri" panose="020F0502020204030204" pitchFamily="34" charset="0"/>
                <a:ea typeface="Times New Roman" panose="02020603050405020304" pitchFamily="18" charset="0"/>
                <a:hlinkClick r:id="rId4"/>
              </a:rPr>
              <a:t>https://bit.ly/MDVSafetyTips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14</a:t>
            </a:fld>
            <a:endParaRPr lang="en-US" dirty="0"/>
          </a:p>
        </p:txBody>
      </p:sp>
    </p:spTree>
    <p:extLst>
      <p:ext uri="{BB962C8B-B14F-4D97-AF65-F5344CB8AC3E}">
        <p14:creationId xmlns:p14="http://schemas.microsoft.com/office/powerpoint/2010/main" val="911044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heard from Dr. Carlson, there are a few things to remember for injection safety when you’re using multi-dose vials.”</a:t>
            </a:r>
          </a:p>
        </p:txBody>
      </p:sp>
      <p:sp>
        <p:nvSpPr>
          <p:cNvPr id="4" name="Slide Number Placeholder 3"/>
          <p:cNvSpPr>
            <a:spLocks noGrp="1"/>
          </p:cNvSpPr>
          <p:nvPr>
            <p:ph type="sldNum" sz="quarter" idx="5"/>
          </p:nvPr>
        </p:nvSpPr>
        <p:spPr/>
        <p:txBody>
          <a:bodyPr/>
          <a:lstStyle/>
          <a:p>
            <a:fld id="{553E97AA-F9A2-4B4F-BFD3-2E693337D65B}" type="slidenum">
              <a:rPr lang="en-US" smtClean="0"/>
              <a:t>15</a:t>
            </a:fld>
            <a:endParaRPr lang="en-US" dirty="0"/>
          </a:p>
        </p:txBody>
      </p:sp>
    </p:spTree>
    <p:extLst>
      <p:ext uri="{BB962C8B-B14F-4D97-AF65-F5344CB8AC3E}">
        <p14:creationId xmlns:p14="http://schemas.microsoft.com/office/powerpoint/2010/main" val="3531985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next few slides are an opportunity to interact with your group, and to reinforce the reasons why the injection safety actions are important.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ask participants to come off “mute” to answer, or respond in the chat, or a combination of both.</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group is large, consider asking participants to respond in the chat.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slides use animations to allow the answer to appear after participants have had the chance to share their responses.</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review some of these actions.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First, where should multi-dose vials be prepared?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Trigger animation.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Always prepare a multi-dose vial in a space that is clean and away from patients, where you can safely draw up the doses and prepare the vaccine. Never bring multi-dose vaccine vials into patient care spaces, like a vaccination station where the patient is getting the shot or into a patient room.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 is that?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 “Yes, because bringing a multi-dose vial into a patient care space increases the chances that someone might mistakenly put a used needle or syringe into the vial and contaminate the vial without realizing it.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“Remember that before you touch any vials, clean your hands with alcohol-based hand sanitizer or soap and water. This keeps the germs on your hands from getting into the vial, especially the top area where you’re going to stick the needle in.”</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16</a:t>
            </a:fld>
            <a:endParaRPr lang="en-US" dirty="0"/>
          </a:p>
        </p:txBody>
      </p:sp>
    </p:spTree>
    <p:extLst>
      <p:ext uri="{BB962C8B-B14F-4D97-AF65-F5344CB8AC3E}">
        <p14:creationId xmlns:p14="http://schemas.microsoft.com/office/powerpoint/2010/main" val="3702402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 you want to check before using the  vial?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Trigger animation.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Check the label to make sure the vial is a multi-dose vial, and that it is not expired or beyond use. If it’s expired or beyond its use date, do not use </a:t>
            </a:r>
            <a:r>
              <a:rPr lang="en-US" sz="1800">
                <a:effectLst/>
                <a:latin typeface="Calibri" panose="020F0502020204030204" pitchFamily="34" charset="0"/>
                <a:ea typeface="Calibri" panose="020F0502020204030204" pitchFamily="34" charset="0"/>
                <a:cs typeface="Times New Roman" panose="02020603050405020304" pitchFamily="18" charset="0"/>
              </a:rPr>
              <a:t>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also important to look at the vaccine to make sure it looks right. If it doesn’t or you are not sure, do not use it. You can check the instructions from the vaccine maker to find out what the vaccine is supposed to look like. Any unusual color or cloudiness is concerning.“</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17</a:t>
            </a:fld>
            <a:endParaRPr lang="en-US" dirty="0"/>
          </a:p>
        </p:txBody>
      </p:sp>
    </p:spTree>
    <p:extLst>
      <p:ext uri="{BB962C8B-B14F-4D97-AF65-F5344CB8AC3E}">
        <p14:creationId xmlns:p14="http://schemas.microsoft.com/office/powerpoint/2010/main" val="512140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 should you disinfect the top of the vial before inserting the needle?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Trigger animation.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Disinfect the top of the vial with an alcohol prep pad to kill any germs on the top, so you don’t push germs into the vial when you insert the needle. Let the top dry before you insert the needle.”</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18</a:t>
            </a:fld>
            <a:endParaRPr lang="en-US" dirty="0"/>
          </a:p>
        </p:txBody>
      </p:sp>
    </p:spTree>
    <p:extLst>
      <p:ext uri="{BB962C8B-B14F-4D97-AF65-F5344CB8AC3E}">
        <p14:creationId xmlns:p14="http://schemas.microsoft.com/office/powerpoint/2010/main" val="1508966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 you need to do the first time a vial is opened?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Trigger animation.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Make sure you write the time and date in the appropriate space on the label. </a:t>
            </a:r>
            <a:r>
              <a:rPr lang="en-US" sz="1800" dirty="0">
                <a:effectLst/>
                <a:latin typeface="Calibri" panose="020F0502020204030204" pitchFamily="34" charset="0"/>
                <a:ea typeface="Calibri" panose="020F0502020204030204" pitchFamily="34" charset="0"/>
                <a:cs typeface="Calibri" panose="020F0502020204030204" pitchFamily="34" charset="0"/>
              </a:rPr>
              <a:t> Follow the vaccine maker’s instructions for how long you can use the vaccine after you first access it, and when it should be thrown away.”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19</a:t>
            </a:fld>
            <a:endParaRPr lang="en-US" dirty="0"/>
          </a:p>
        </p:txBody>
      </p:sp>
    </p:spTree>
    <p:extLst>
      <p:ext uri="{BB962C8B-B14F-4D97-AF65-F5344CB8AC3E}">
        <p14:creationId xmlns:p14="http://schemas.microsoft.com/office/powerpoint/2010/main" val="204856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a:t>
            </a:r>
          </a:p>
          <a:p>
            <a:pPr marL="171450" marR="0" lvl="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Housekeeping, either orally or via chat</a:t>
            </a:r>
          </a:p>
          <a:p>
            <a:pPr marL="628650" marR="0" lvl="1"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additional notes specific to the platform you’re using (e.g., how to “raise your hand,” how to post questions)</a:t>
            </a:r>
          </a:p>
          <a:p>
            <a:pPr marL="171450" marR="0" lvl="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Overview of agenda</a:t>
            </a:r>
          </a:p>
          <a:p>
            <a:pPr marL="171450" marR="0" lvl="0" indent="-171450">
              <a:lnSpc>
                <a:spcPct val="107000"/>
              </a:lnSpc>
              <a:spcBef>
                <a:spcPts val="0"/>
              </a:spcBef>
              <a:spcAft>
                <a:spcPts val="8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one hour.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we’re going to be talking about multi-dose  vials. We’ll talk specifically about why injection safety is so important, and about the things you can do to make sure you’re using multi-dose  vials safely.”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 you do if there is a little bit of vaccine left in a vial, but it’s not enough for a full dose?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Trigger animation.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You have to throw it away. We can never combine doses from different vials to make a full dose for someone or give someone less than a full dose.”</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20</a:t>
            </a:fld>
            <a:endParaRPr lang="en-US" dirty="0"/>
          </a:p>
        </p:txBody>
      </p:sp>
    </p:spTree>
    <p:extLst>
      <p:ext uri="{BB962C8B-B14F-4D97-AF65-F5344CB8AC3E}">
        <p14:creationId xmlns:p14="http://schemas.microsoft.com/office/powerpoint/2010/main" val="3591855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on the delivery of this training, you may share the handout with participants in one of several ways: emailing PDF copies, providing a link to the PDF hosted on your organization’s website or Project Firstline’s website, or downloading the document through your webinar platform.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for you to keep, use, and share!”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Distribute the handout,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How Do I Safely Use a Multi-Dose Vial.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another minute to make sure all of these steps make sense to you.</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Are there any questions about any of the steps?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Address any questions.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21</a:t>
            </a:fld>
            <a:endParaRPr lang="en-US" dirty="0"/>
          </a:p>
        </p:txBody>
      </p:sp>
    </p:spTree>
    <p:extLst>
      <p:ext uri="{BB962C8B-B14F-4D97-AF65-F5344CB8AC3E}">
        <p14:creationId xmlns:p14="http://schemas.microsoft.com/office/powerpoint/2010/main" val="3664759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breakout rooms appropriate to your virtual platform to divide participants into groups of approximately three.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needed, provide instructions related to the breakout room format, such as how to ask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Inform the groups that they have 5 minutes to make their lists.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Ask each group to identify a spokesperson who will be willing to share the items on the group’s list when everyone reconvenes.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slide has animations. Before participants go into breakout groups, only show the first column.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the small groups have gathered, depending on your virtual platform, you may use the broadcast message feature or another means to send reminders of the task, how much time is remaining, etc. You may also choose to “visit” each group to encourage conversation and to hear their thoughts.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your chime or timekeeper to warn participants when they have 1 minute remaining.</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you reconvene participants after the breakout, have each group share one item from their list until they have finished listing materials.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Then show the second column on the slide to confirm the materials they list.</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groups may list items and materials that are not on the slide, such as PPE that they might use, alcohol prep pads, a sharps disposal container, a pen, and gauze or an adhesive bandage.</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“Great! Now let’s think a little bit more about what materials you will need to have, other than the multi-dose vial, of course, to do these injection safety actions. Let’s break up into small groups to review your handout and think about the materials that you will need to work safely. You will have 5 minutes, and I’ll give you a warning when you have 1 minute left.”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Allow 5 minutes for the groups to make their lists, giving a warning when there is 1 minute left. Reconvene the groups from their breakout rooms.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 right, let’s see what we’ve got!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Group One, can you please share one item on your list?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When groups have finished contributing, reveal the second column on the slide.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22</a:t>
            </a:fld>
            <a:endParaRPr lang="en-US" dirty="0"/>
          </a:p>
        </p:txBody>
      </p:sp>
    </p:spTree>
    <p:extLst>
      <p:ext uri="{BB962C8B-B14F-4D97-AF65-F5344CB8AC3E}">
        <p14:creationId xmlns:p14="http://schemas.microsoft.com/office/powerpoint/2010/main" val="294624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CDC injection safety resources.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 was great – you did a great job! If you would like more information or resources about the importance of using a brand-new, sterile needle and syringe, explore CDC’s resources about injection safety and their “One and Only” injection safety campaign. These include FAQs, checklists, patient handouts, posters, and videos about injection safety in clinical practice.” </a:t>
            </a:r>
          </a:p>
        </p:txBody>
      </p:sp>
      <p:sp>
        <p:nvSpPr>
          <p:cNvPr id="4" name="Slide Number Placeholder 3"/>
          <p:cNvSpPr>
            <a:spLocks noGrp="1"/>
          </p:cNvSpPr>
          <p:nvPr>
            <p:ph type="sldNum" sz="quarter" idx="5"/>
          </p:nvPr>
        </p:nvSpPr>
        <p:spPr/>
        <p:txBody>
          <a:bodyPr/>
          <a:lstStyle/>
          <a:p>
            <a:fld id="{553E97AA-F9A2-4B4F-BFD3-2E693337D65B}" type="slidenum">
              <a:rPr lang="en-US" smtClean="0"/>
              <a:t>23</a:t>
            </a:fld>
            <a:endParaRPr lang="en-US" dirty="0"/>
          </a:p>
        </p:txBody>
      </p:sp>
    </p:spTree>
    <p:extLst>
      <p:ext uri="{BB962C8B-B14F-4D97-AF65-F5344CB8AC3E}">
        <p14:creationId xmlns:p14="http://schemas.microsoft.com/office/powerpoint/2010/main" val="1769645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Encourage participants to reflect on the content of the session, and how they will put their knowledge into practice.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 </a:t>
            </a:r>
          </a:p>
        </p:txBody>
      </p:sp>
      <p:sp>
        <p:nvSpPr>
          <p:cNvPr id="4" name="Slide Number Placeholder 3"/>
          <p:cNvSpPr>
            <a:spLocks noGrp="1"/>
          </p:cNvSpPr>
          <p:nvPr>
            <p:ph type="sldNum" sz="quarter" idx="5"/>
          </p:nvPr>
        </p:nvSpPr>
        <p:spPr/>
        <p:txBody>
          <a:bodyPr/>
          <a:lstStyle/>
          <a:p>
            <a:fld id="{553E97AA-F9A2-4B4F-BFD3-2E693337D65B}" type="slidenum">
              <a:rPr lang="en-US" smtClean="0"/>
              <a:t>24</a:t>
            </a:fld>
            <a:endParaRPr lang="en-US" dirty="0"/>
          </a:p>
        </p:txBody>
      </p:sp>
    </p:spTree>
    <p:extLst>
      <p:ext uri="{BB962C8B-B14F-4D97-AF65-F5344CB8AC3E}">
        <p14:creationId xmlns:p14="http://schemas.microsoft.com/office/powerpoint/2010/main" val="3815819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you enjoyed today’s conversation. I’ve captured some key takeaways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25</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participants to share what they learned during the session.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the question. Instead, take note of the questions and consult with CDC resources to follow up with answers after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“I’d love to hear from you about what you learned today.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Would anyone like to share?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Acknowledge and address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for sharing!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26</a:t>
            </a:fld>
            <a:endParaRPr lang="en-US" dirty="0"/>
          </a:p>
        </p:txBody>
      </p:sp>
    </p:spTree>
    <p:extLst>
      <p:ext uri="{BB962C8B-B14F-4D97-AF65-F5344CB8AC3E}">
        <p14:creationId xmlns:p14="http://schemas.microsoft.com/office/powerpoint/2010/main" val="883814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Encourage participants to describe how they will use multi-dose vials safely. They may come off mute and speak, or type in the chat, or both.</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appropriate, make connections between participants’ responses and the material from the session, particularly the “why” behind the injection safety actions.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just heard, you’ve learned a lot today. I’d like you to identify one thing you’ll need to do, or continue to do, in your practice to make sure you’re using multi-dose vials safely.”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27</a:t>
            </a:fld>
            <a:endParaRPr lang="en-US" dirty="0"/>
          </a:p>
        </p:txBody>
      </p:sp>
    </p:spTree>
    <p:extLst>
      <p:ext uri="{BB962C8B-B14F-4D97-AF65-F5344CB8AC3E}">
        <p14:creationId xmlns:p14="http://schemas.microsoft.com/office/powerpoint/2010/main" val="735294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great, thank you. We covered a lot today, and there is still more to learn. You can keep exploring these topics on your own using the resources on this slide. You can also follow us on social media.”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 </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28</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800"/>
              </a:spcAft>
            </a:pPr>
            <a:r>
              <a:rPr lang="en-US" sz="1800" b="1" u="sng" dirty="0">
                <a:solidFill>
                  <a:srgbClr val="0563C1"/>
                </a:solidFill>
                <a:effectLst/>
                <a:latin typeface="Calibri" panose="020F0502020204030204" pitchFamily="34" charset="0"/>
                <a:cs typeface="Times New Roman" panose="02020603050405020304" pitchFamily="18" charset="0"/>
              </a:rPr>
              <a:t>After the Session</a:t>
            </a: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29</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today, you’ll be able to recognize and describe the injection safety actions to take when you’re using a multi-dose vial, and you’ll understand why the actions are so important.”</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questions will give you a better understanding of your participants’ backgrounds, experience, and level of knowledge.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Tailor your slide delivery for the virtual format and platform, and the number of participants: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add role- or facility-specific questions to the introductions.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virtual platform has poll functionality, you may use a poll for the third bullet on the slide, which asks about participants’ experience with multi-dose vials. This approach is advised if you have more than 15 participants.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have a large group, you may decide to skip introductions and use the chat or poll feature for introductions.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 sure to introduce yourself, and anyone who is assisting you.</a:t>
            </a:r>
          </a:p>
          <a:p>
            <a:pPr marL="342900" marR="0" lvl="0" indent="-342900">
              <a:lnSpc>
                <a:spcPct val="107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“Please share in 30 seconds or less your name, your role, and your experience with multi-dose  vials.”</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139524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invite participants to share their responses to this question, use a method for writing down their responses, such as typing responses in a new slide, or recording them in the chat.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Likely answers could include the following: the currently available SARS-CoV-2 vaccines come in multi-dose vials; you have to use a new needle and new syringe for every vaccine you draw; some vials have an extra dose of vaccine depending on how you draw them up; multi-dose vials can be more dangerous than single dose vials; if you don’t use all the vaccine in a multi-dose vial, you may end up wasting some because it can’t be stored once it’s prepared.</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first share what you already know about multi-dose vials.”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participants to share their responses and to document them.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113418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invite participants to share their responses to this question, use a method for writing down their responses, such as typing responses on a new slide or recording them in the chat.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Responses will likely be connected to participants’ work duties. This question is intended to help them connect and apply the training content to their real-life work.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 was great. Now I’d love to learn more about what you want to know, or what you wonder, about multi-dose vials.”</a:t>
            </a: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329206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Acknowledge responses to questions and link the responses to the next content: definitions and video.</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that this session will answer many of their questions and consider explaining that any questions that aren’t answered will receive follow-up.</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so much for sharing this. We’ll be able to answer most, or all, of your questions by the end of this training. We’re going to begin by talking about why injection safety matters so much for multi-dose vials.”</a:t>
            </a: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2667871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definitions themselves or read them aloud.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CDC sources for the definitions:</a:t>
            </a:r>
          </a:p>
          <a:p>
            <a:pPr marL="800100" marR="0" lvl="1"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Multi-dose vials: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https://www.cdc.gov/injectionsafety/providers/provider_faqs_multivials.html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first, let’s start with some vocabulary. Here are definitions from the CDC for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multi-dose vials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participants about their familiarity with the definitions.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Play episode 8, Part 1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How Do I Safely Use a Multi-Dose Vaccine Vial?</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“Did you already know these definitions? Or was anything in the definitions new to you?”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Acknowledge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begin, we’re going to watch a CDC Project Firstline video from Dr. Abby Carlson. She’s going to explain why injection safety is so important for multi-dose vials.”</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1804047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3"/>
            <a:ext cx="6229350" cy="562679"/>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4079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A6C305E2-9F8D-4C3A-ADBB-2690F125DCA5}" type="datetime1">
              <a:rPr lang="en-US" smtClean="0"/>
              <a:t>6/30/2021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Multi-Dose Vaccine Vials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262422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907529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114874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647466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631513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2563C943-DC34-4ADD-9015-360470F987D2}" type="datetime1">
              <a:rPr lang="en-US" smtClean="0"/>
              <a:t>6/30/2021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Multi-Dose Vaccine Vials</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78508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D5035440-7C5F-46B8-A348-2351CA46BDE7}" type="datetime1">
              <a:rPr lang="en-US" smtClean="0"/>
              <a:t>6/30/2021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Multi-Dose Vaccine Vials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4033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9DFF-564C-44E1-AD8F-D0860E6DA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61C73-751E-42C2-846A-CDB330906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B4A7A-F94C-478D-AA78-8AF82C08E792}"/>
              </a:ext>
            </a:extLst>
          </p:cNvPr>
          <p:cNvSpPr>
            <a:spLocks noGrp="1"/>
          </p:cNvSpPr>
          <p:nvPr>
            <p:ph type="dt" sz="half" idx="10"/>
          </p:nvPr>
        </p:nvSpPr>
        <p:spPr/>
        <p:txBody>
          <a:bodyPr/>
          <a:lstStyle/>
          <a:p>
            <a:fld id="{234AF913-9A30-45B9-9934-A64BA5235F84}" type="datetime1">
              <a:rPr lang="en-US" smtClean="0"/>
              <a:t>6/30/2021</a:t>
            </a:fld>
            <a:endParaRPr lang="en-US"/>
          </a:p>
        </p:txBody>
      </p:sp>
      <p:sp>
        <p:nvSpPr>
          <p:cNvPr id="5" name="Footer Placeholder 4">
            <a:extLst>
              <a:ext uri="{FF2B5EF4-FFF2-40B4-BE49-F238E27FC236}">
                <a16:creationId xmlns:a16="http://schemas.microsoft.com/office/drawing/2014/main" id="{F8D2D7FC-48B6-4ADF-A8C5-A1A2FA4C84F9}"/>
              </a:ext>
            </a:extLst>
          </p:cNvPr>
          <p:cNvSpPr>
            <a:spLocks noGrp="1"/>
          </p:cNvSpPr>
          <p:nvPr>
            <p:ph type="ftr" sz="quarter" idx="11"/>
          </p:nvPr>
        </p:nvSpPr>
        <p:spPr/>
        <p:txBody>
          <a:bodyPr/>
          <a:lstStyle/>
          <a:p>
            <a:r>
              <a:rPr lang="en-US"/>
              <a:t>Multi-Dose Vaccine Vials</a:t>
            </a:r>
          </a:p>
        </p:txBody>
      </p:sp>
      <p:sp>
        <p:nvSpPr>
          <p:cNvPr id="6" name="Slide Number Placeholder 5">
            <a:extLst>
              <a:ext uri="{FF2B5EF4-FFF2-40B4-BE49-F238E27FC236}">
                <a16:creationId xmlns:a16="http://schemas.microsoft.com/office/drawing/2014/main" id="{41C6623E-F662-4CB9-88DC-8368FE4D376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692571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FBC4-1F4D-4AAA-AF63-A9FDB8BC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C6B0D-5B3F-4AE3-B781-33431EF520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753EE-B2B1-4D15-BD21-02B765C7CE73}"/>
              </a:ext>
            </a:extLst>
          </p:cNvPr>
          <p:cNvSpPr>
            <a:spLocks noGrp="1"/>
          </p:cNvSpPr>
          <p:nvPr>
            <p:ph type="dt" sz="half" idx="10"/>
          </p:nvPr>
        </p:nvSpPr>
        <p:spPr/>
        <p:txBody>
          <a:bodyPr/>
          <a:lstStyle/>
          <a:p>
            <a:fld id="{C0CB7885-7CAB-4444-A4A9-F7DE01BDE4F5}" type="datetime1">
              <a:rPr lang="en-US" smtClean="0"/>
              <a:t>6/30/2021</a:t>
            </a:fld>
            <a:endParaRPr lang="en-US"/>
          </a:p>
        </p:txBody>
      </p:sp>
      <p:sp>
        <p:nvSpPr>
          <p:cNvPr id="5" name="Footer Placeholder 4">
            <a:extLst>
              <a:ext uri="{FF2B5EF4-FFF2-40B4-BE49-F238E27FC236}">
                <a16:creationId xmlns:a16="http://schemas.microsoft.com/office/drawing/2014/main" id="{2769DAC6-086E-43B3-BAB6-CB4663B63B31}"/>
              </a:ext>
            </a:extLst>
          </p:cNvPr>
          <p:cNvSpPr>
            <a:spLocks noGrp="1"/>
          </p:cNvSpPr>
          <p:nvPr>
            <p:ph type="ftr" sz="quarter" idx="11"/>
          </p:nvPr>
        </p:nvSpPr>
        <p:spPr/>
        <p:txBody>
          <a:bodyPr/>
          <a:lstStyle/>
          <a:p>
            <a:r>
              <a:rPr lang="en-US"/>
              <a:t>Multi-Dose Vaccine Vials</a:t>
            </a:r>
          </a:p>
        </p:txBody>
      </p:sp>
      <p:sp>
        <p:nvSpPr>
          <p:cNvPr id="6" name="Slide Number Placeholder 5">
            <a:extLst>
              <a:ext uri="{FF2B5EF4-FFF2-40B4-BE49-F238E27FC236}">
                <a16:creationId xmlns:a16="http://schemas.microsoft.com/office/drawing/2014/main" id="{50C5DF30-02E9-46DC-947A-CB535BB2C3AF}"/>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418347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5E7A-962E-44A9-AD04-1815038C1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1F50D-5491-4933-9C70-AC9BB12A7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7EEA9-9AAC-410E-9C12-48BBF4A23D82}"/>
              </a:ext>
            </a:extLst>
          </p:cNvPr>
          <p:cNvSpPr>
            <a:spLocks noGrp="1"/>
          </p:cNvSpPr>
          <p:nvPr>
            <p:ph type="dt" sz="half" idx="10"/>
          </p:nvPr>
        </p:nvSpPr>
        <p:spPr/>
        <p:txBody>
          <a:bodyPr/>
          <a:lstStyle/>
          <a:p>
            <a:fld id="{5E6BA01C-39E5-4227-83B8-6D7FAA662EE4}" type="datetime1">
              <a:rPr lang="en-US" smtClean="0"/>
              <a:t>6/30/2021</a:t>
            </a:fld>
            <a:endParaRPr lang="en-US"/>
          </a:p>
        </p:txBody>
      </p:sp>
      <p:sp>
        <p:nvSpPr>
          <p:cNvPr id="5" name="Footer Placeholder 4">
            <a:extLst>
              <a:ext uri="{FF2B5EF4-FFF2-40B4-BE49-F238E27FC236}">
                <a16:creationId xmlns:a16="http://schemas.microsoft.com/office/drawing/2014/main" id="{6CCB8AB7-FF09-4430-8C31-DAC0173EF3F6}"/>
              </a:ext>
            </a:extLst>
          </p:cNvPr>
          <p:cNvSpPr>
            <a:spLocks noGrp="1"/>
          </p:cNvSpPr>
          <p:nvPr>
            <p:ph type="ftr" sz="quarter" idx="11"/>
          </p:nvPr>
        </p:nvSpPr>
        <p:spPr/>
        <p:txBody>
          <a:bodyPr/>
          <a:lstStyle/>
          <a:p>
            <a:r>
              <a:rPr lang="en-US"/>
              <a:t>Multi-Dose Vaccine Vials</a:t>
            </a:r>
          </a:p>
        </p:txBody>
      </p:sp>
      <p:sp>
        <p:nvSpPr>
          <p:cNvPr id="6" name="Slide Number Placeholder 5">
            <a:extLst>
              <a:ext uri="{FF2B5EF4-FFF2-40B4-BE49-F238E27FC236}">
                <a16:creationId xmlns:a16="http://schemas.microsoft.com/office/drawing/2014/main" id="{0D35E8A9-8915-4DE0-8545-3DE10A3ABC8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06225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8B6CEC90-65B7-4998-BE73-6B4EE98D52AF}" type="datetime1">
              <a:rPr lang="en-US" smtClean="0"/>
              <a:t>6/30/2021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Multi-Dose Vaccine Vials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535052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A9CF-0CB7-41BF-947A-921EDB9A3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2C409-31CC-41F2-A5DB-8E584E73D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AF1B9-4982-4A02-BF69-3F64B9C49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4A139-7B19-40CD-A25E-3D58F36ABA20}"/>
              </a:ext>
            </a:extLst>
          </p:cNvPr>
          <p:cNvSpPr>
            <a:spLocks noGrp="1"/>
          </p:cNvSpPr>
          <p:nvPr>
            <p:ph type="dt" sz="half" idx="10"/>
          </p:nvPr>
        </p:nvSpPr>
        <p:spPr/>
        <p:txBody>
          <a:bodyPr/>
          <a:lstStyle/>
          <a:p>
            <a:fld id="{5390D791-2E88-4C34-9DA7-C6D2929C46BF}" type="datetime1">
              <a:rPr lang="en-US" smtClean="0"/>
              <a:t>6/30/2021</a:t>
            </a:fld>
            <a:endParaRPr lang="en-US"/>
          </a:p>
        </p:txBody>
      </p:sp>
      <p:sp>
        <p:nvSpPr>
          <p:cNvPr id="6" name="Footer Placeholder 5">
            <a:extLst>
              <a:ext uri="{FF2B5EF4-FFF2-40B4-BE49-F238E27FC236}">
                <a16:creationId xmlns:a16="http://schemas.microsoft.com/office/drawing/2014/main" id="{9172B53F-B683-4D16-8D92-04CF2297E7C5}"/>
              </a:ext>
            </a:extLst>
          </p:cNvPr>
          <p:cNvSpPr>
            <a:spLocks noGrp="1"/>
          </p:cNvSpPr>
          <p:nvPr>
            <p:ph type="ftr" sz="quarter" idx="11"/>
          </p:nvPr>
        </p:nvSpPr>
        <p:spPr/>
        <p:txBody>
          <a:bodyPr/>
          <a:lstStyle/>
          <a:p>
            <a:r>
              <a:rPr lang="en-US"/>
              <a:t>Multi-Dose Vaccine Vials</a:t>
            </a:r>
          </a:p>
        </p:txBody>
      </p:sp>
      <p:sp>
        <p:nvSpPr>
          <p:cNvPr id="7" name="Slide Number Placeholder 6">
            <a:extLst>
              <a:ext uri="{FF2B5EF4-FFF2-40B4-BE49-F238E27FC236}">
                <a16:creationId xmlns:a16="http://schemas.microsoft.com/office/drawing/2014/main" id="{D25AAD27-3A42-4B36-A6CB-B1EB6857A616}"/>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335256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67BEB842-357F-41AD-980D-F28DEE581975}" type="datetime1">
              <a:rPr lang="en-US" smtClean="0"/>
              <a:t>6/30/2021</a:t>
            </a:fld>
            <a:endParaRPr lang="en-US"/>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Multi-Dose Vaccine Vials</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101168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A47D-CB96-44E8-8BB9-9092EE4DD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5E7F6-44A9-4C10-A247-D77A6011C8DB}"/>
              </a:ext>
            </a:extLst>
          </p:cNvPr>
          <p:cNvSpPr>
            <a:spLocks noGrp="1"/>
          </p:cNvSpPr>
          <p:nvPr>
            <p:ph type="dt" sz="half" idx="10"/>
          </p:nvPr>
        </p:nvSpPr>
        <p:spPr/>
        <p:txBody>
          <a:bodyPr/>
          <a:lstStyle/>
          <a:p>
            <a:fld id="{7627AEDA-0C1B-4E92-BEBA-95389169D966}" type="datetime1">
              <a:rPr lang="en-US" smtClean="0"/>
              <a:t>6/30/2021</a:t>
            </a:fld>
            <a:endParaRPr lang="en-US"/>
          </a:p>
        </p:txBody>
      </p:sp>
      <p:sp>
        <p:nvSpPr>
          <p:cNvPr id="4" name="Footer Placeholder 3">
            <a:extLst>
              <a:ext uri="{FF2B5EF4-FFF2-40B4-BE49-F238E27FC236}">
                <a16:creationId xmlns:a16="http://schemas.microsoft.com/office/drawing/2014/main" id="{1856F5FB-3B7C-4977-8ECE-8F97078E1C0F}"/>
              </a:ext>
            </a:extLst>
          </p:cNvPr>
          <p:cNvSpPr>
            <a:spLocks noGrp="1"/>
          </p:cNvSpPr>
          <p:nvPr>
            <p:ph type="ftr" sz="quarter" idx="11"/>
          </p:nvPr>
        </p:nvSpPr>
        <p:spPr/>
        <p:txBody>
          <a:bodyPr/>
          <a:lstStyle/>
          <a:p>
            <a:r>
              <a:rPr lang="en-US"/>
              <a:t>Multi-Dose Vaccine Vials</a:t>
            </a:r>
          </a:p>
        </p:txBody>
      </p:sp>
      <p:sp>
        <p:nvSpPr>
          <p:cNvPr id="5" name="Slide Number Placeholder 4">
            <a:extLst>
              <a:ext uri="{FF2B5EF4-FFF2-40B4-BE49-F238E27FC236}">
                <a16:creationId xmlns:a16="http://schemas.microsoft.com/office/drawing/2014/main" id="{B1391BB5-55DE-4A63-BE00-BE7C16D2A9DA}"/>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421170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99602-CEB2-4580-8618-B0A37E88769E}"/>
              </a:ext>
            </a:extLst>
          </p:cNvPr>
          <p:cNvSpPr>
            <a:spLocks noGrp="1"/>
          </p:cNvSpPr>
          <p:nvPr>
            <p:ph type="dt" sz="half" idx="10"/>
          </p:nvPr>
        </p:nvSpPr>
        <p:spPr/>
        <p:txBody>
          <a:bodyPr/>
          <a:lstStyle/>
          <a:p>
            <a:fld id="{59EAACBA-017A-4384-AFDC-4BD94F231834}" type="datetime1">
              <a:rPr lang="en-US" smtClean="0"/>
              <a:t>6/30/2021</a:t>
            </a:fld>
            <a:endParaRPr lang="en-US"/>
          </a:p>
        </p:txBody>
      </p:sp>
      <p:sp>
        <p:nvSpPr>
          <p:cNvPr id="3" name="Footer Placeholder 2">
            <a:extLst>
              <a:ext uri="{FF2B5EF4-FFF2-40B4-BE49-F238E27FC236}">
                <a16:creationId xmlns:a16="http://schemas.microsoft.com/office/drawing/2014/main" id="{4FC33AF2-B2FA-4445-A0AD-6AD5AAA583D6}"/>
              </a:ext>
            </a:extLst>
          </p:cNvPr>
          <p:cNvSpPr>
            <a:spLocks noGrp="1"/>
          </p:cNvSpPr>
          <p:nvPr>
            <p:ph type="ftr" sz="quarter" idx="11"/>
          </p:nvPr>
        </p:nvSpPr>
        <p:spPr/>
        <p:txBody>
          <a:bodyPr/>
          <a:lstStyle/>
          <a:p>
            <a:r>
              <a:rPr lang="en-US"/>
              <a:t>Multi-Dose Vaccine Vials</a:t>
            </a:r>
          </a:p>
        </p:txBody>
      </p:sp>
      <p:sp>
        <p:nvSpPr>
          <p:cNvPr id="4" name="Slide Number Placeholder 3">
            <a:extLst>
              <a:ext uri="{FF2B5EF4-FFF2-40B4-BE49-F238E27FC236}">
                <a16:creationId xmlns:a16="http://schemas.microsoft.com/office/drawing/2014/main" id="{6DE6D259-EB91-40E4-A107-F5F93F6E6D6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4082292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CD4-8CD2-4833-B12D-FC0E14A0A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14379-FC25-4491-A6BF-AB4A3C68B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BB307-F8F6-4E6D-B245-BC911EDE2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EF5CA990-BB1D-450C-BC6D-D2B4227BEBCB}" type="datetime1">
              <a:rPr lang="en-US" smtClean="0"/>
              <a:t>6/30/2021</a:t>
            </a:fld>
            <a:endParaRPr lang="en-US"/>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Multi-Dose Vaccine Vials</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107277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157B-86E5-40DC-92AD-D83F97532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E4760-FF13-49DA-A2EA-DC11B93ED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28F3C4-81C9-49CC-BC99-BDC6C8800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455B1-8BE3-4DE8-8138-AFA10C4F7F5E}"/>
              </a:ext>
            </a:extLst>
          </p:cNvPr>
          <p:cNvSpPr>
            <a:spLocks noGrp="1"/>
          </p:cNvSpPr>
          <p:nvPr>
            <p:ph type="dt" sz="half" idx="10"/>
          </p:nvPr>
        </p:nvSpPr>
        <p:spPr/>
        <p:txBody>
          <a:bodyPr/>
          <a:lstStyle/>
          <a:p>
            <a:fld id="{CECC7FAD-722D-4735-8BC8-BE9B16F6C5DF}" type="datetime1">
              <a:rPr lang="en-US" smtClean="0"/>
              <a:t>6/30/2021</a:t>
            </a:fld>
            <a:endParaRPr lang="en-US"/>
          </a:p>
        </p:txBody>
      </p:sp>
      <p:sp>
        <p:nvSpPr>
          <p:cNvPr id="6" name="Footer Placeholder 5">
            <a:extLst>
              <a:ext uri="{FF2B5EF4-FFF2-40B4-BE49-F238E27FC236}">
                <a16:creationId xmlns:a16="http://schemas.microsoft.com/office/drawing/2014/main" id="{9E1D057A-4D93-476A-A409-D3403CEC4C91}"/>
              </a:ext>
            </a:extLst>
          </p:cNvPr>
          <p:cNvSpPr>
            <a:spLocks noGrp="1"/>
          </p:cNvSpPr>
          <p:nvPr>
            <p:ph type="ftr" sz="quarter" idx="11"/>
          </p:nvPr>
        </p:nvSpPr>
        <p:spPr/>
        <p:txBody>
          <a:bodyPr/>
          <a:lstStyle/>
          <a:p>
            <a:r>
              <a:rPr lang="en-US"/>
              <a:t>Multi-Dose Vaccine Vials</a:t>
            </a:r>
          </a:p>
        </p:txBody>
      </p:sp>
      <p:sp>
        <p:nvSpPr>
          <p:cNvPr id="7" name="Slide Number Placeholder 6">
            <a:extLst>
              <a:ext uri="{FF2B5EF4-FFF2-40B4-BE49-F238E27FC236}">
                <a16:creationId xmlns:a16="http://schemas.microsoft.com/office/drawing/2014/main" id="{87075C29-6F49-4012-BF5D-FFC883AB0FD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427645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69E5-27CA-48B4-B00D-0C137E281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66132-607D-4AA4-BD76-156E182D0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D3506-9F5F-406E-8946-C886C8A740BC}"/>
              </a:ext>
            </a:extLst>
          </p:cNvPr>
          <p:cNvSpPr>
            <a:spLocks noGrp="1"/>
          </p:cNvSpPr>
          <p:nvPr>
            <p:ph type="dt" sz="half" idx="10"/>
          </p:nvPr>
        </p:nvSpPr>
        <p:spPr/>
        <p:txBody>
          <a:bodyPr/>
          <a:lstStyle/>
          <a:p>
            <a:fld id="{D5265818-EF63-4B3D-A83F-A87D7702829F}" type="datetime1">
              <a:rPr lang="en-US" smtClean="0"/>
              <a:t>6/30/2021</a:t>
            </a:fld>
            <a:endParaRPr lang="en-US"/>
          </a:p>
        </p:txBody>
      </p:sp>
      <p:sp>
        <p:nvSpPr>
          <p:cNvPr id="5" name="Footer Placeholder 4">
            <a:extLst>
              <a:ext uri="{FF2B5EF4-FFF2-40B4-BE49-F238E27FC236}">
                <a16:creationId xmlns:a16="http://schemas.microsoft.com/office/drawing/2014/main" id="{FB9C98A7-42B3-415D-90E2-92FBCD21C6E9}"/>
              </a:ext>
            </a:extLst>
          </p:cNvPr>
          <p:cNvSpPr>
            <a:spLocks noGrp="1"/>
          </p:cNvSpPr>
          <p:nvPr>
            <p:ph type="ftr" sz="quarter" idx="11"/>
          </p:nvPr>
        </p:nvSpPr>
        <p:spPr/>
        <p:txBody>
          <a:bodyPr/>
          <a:lstStyle/>
          <a:p>
            <a:r>
              <a:rPr lang="en-US"/>
              <a:t>Multi-Dose Vaccine Vials</a:t>
            </a:r>
          </a:p>
        </p:txBody>
      </p:sp>
      <p:sp>
        <p:nvSpPr>
          <p:cNvPr id="6" name="Slide Number Placeholder 5">
            <a:extLst>
              <a:ext uri="{FF2B5EF4-FFF2-40B4-BE49-F238E27FC236}">
                <a16:creationId xmlns:a16="http://schemas.microsoft.com/office/drawing/2014/main" id="{3269B8A0-4001-465A-92E1-A1E3C1D9DBC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284113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22DFB-8BA6-4DB4-BE7C-96440A9DFE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741D25-AFEB-4F9F-B3B5-10F049D0A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5D78E-135D-43CB-B164-7D2F0DD22031}"/>
              </a:ext>
            </a:extLst>
          </p:cNvPr>
          <p:cNvSpPr>
            <a:spLocks noGrp="1"/>
          </p:cNvSpPr>
          <p:nvPr>
            <p:ph type="dt" sz="half" idx="10"/>
          </p:nvPr>
        </p:nvSpPr>
        <p:spPr/>
        <p:txBody>
          <a:bodyPr/>
          <a:lstStyle/>
          <a:p>
            <a:fld id="{E84A6393-198B-4FBB-B0F8-D93F4AD62B72}" type="datetime1">
              <a:rPr lang="en-US" smtClean="0"/>
              <a:t>6/30/2021</a:t>
            </a:fld>
            <a:endParaRPr lang="en-US"/>
          </a:p>
        </p:txBody>
      </p:sp>
      <p:sp>
        <p:nvSpPr>
          <p:cNvPr id="5" name="Footer Placeholder 4">
            <a:extLst>
              <a:ext uri="{FF2B5EF4-FFF2-40B4-BE49-F238E27FC236}">
                <a16:creationId xmlns:a16="http://schemas.microsoft.com/office/drawing/2014/main" id="{FD292EE7-8D22-4DC9-B992-A8F0FD996815}"/>
              </a:ext>
            </a:extLst>
          </p:cNvPr>
          <p:cNvSpPr>
            <a:spLocks noGrp="1"/>
          </p:cNvSpPr>
          <p:nvPr>
            <p:ph type="ftr" sz="quarter" idx="11"/>
          </p:nvPr>
        </p:nvSpPr>
        <p:spPr/>
        <p:txBody>
          <a:bodyPr/>
          <a:lstStyle/>
          <a:p>
            <a:r>
              <a:rPr lang="en-US"/>
              <a:t>Multi-Dose Vaccine Vials</a:t>
            </a:r>
          </a:p>
        </p:txBody>
      </p:sp>
      <p:sp>
        <p:nvSpPr>
          <p:cNvPr id="6" name="Slide Number Placeholder 5">
            <a:extLst>
              <a:ext uri="{FF2B5EF4-FFF2-40B4-BE49-F238E27FC236}">
                <a16:creationId xmlns:a16="http://schemas.microsoft.com/office/drawing/2014/main" id="{439BCF70-4D86-443B-A8E9-8E1505B6645B}"/>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81023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8CF9C7DA-8172-4209-A255-505647F22C96}" type="datetime1">
              <a:rPr lang="en-US" smtClean="0"/>
              <a:t>6/30/2021</a:t>
            </a:fld>
            <a:endParaRPr lang="en-US"/>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Multi-Dose Vaccine Vials</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3EE8549A-6A9B-4CCA-86BA-05D4B496048D}" type="slidenum">
              <a:rPr lang="en-US" smtClean="0"/>
              <a:t>‹#›</a:t>
            </a:fld>
            <a:endParaRPr lang="en-US"/>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99838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4A91FE81-B47B-4B13-AB3A-BD9120631103}" type="datetime1">
              <a:rPr lang="en-US" smtClean="0"/>
              <a:t>6/30/2021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Multi-Dose Vaccine Vials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2436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2A436FEC-4F88-4066-B743-8B1A6BE24DA0}" type="datetime1">
              <a:rPr lang="en-US" smtClean="0"/>
              <a:t>6/30/2021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Multi-Dose Vaccine Vials</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7092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C9F2F8AB-6CF5-442E-BB19-483A6B03867C}" type="datetime1">
              <a:rPr lang="en-US" smtClean="0"/>
              <a:t>6/30/2021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Multi-Dose Vaccine Vials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09226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878556C2-EFF0-4B1C-8C59-2C34FB1F13E6}" type="datetime1">
              <a:rPr lang="en-US" smtClean="0"/>
              <a:t>6/30/2021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Multi-Dose Vaccine Vials</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89327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5E200326-AE8B-4F3F-9E02-C77A67E350E0}" type="datetime1">
              <a:rPr lang="en-US" smtClean="0"/>
              <a:t>6/30/2021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Multi-Dose Vaccine Vials</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72637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1C1A01CB-E1BD-401C-830C-70B882BF9400}" type="datetime1">
              <a:rPr lang="en-US" smtClean="0"/>
              <a:t>6/30/2021</a:t>
            </a:fld>
            <a:endParaRPr lang="en-US"/>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Multi-Dose Vaccine Vials</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067077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Multi-Dose Vaccine Vials</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31731C45-4F63-4C61-9444-E2710126E002}" type="datetime1">
              <a:rPr lang="en-US" smtClean="0"/>
              <a:t>6/30/2021</a:t>
            </a:fld>
            <a:endParaRPr lang="en-US" dirty="0"/>
          </a:p>
        </p:txBody>
      </p:sp>
    </p:spTree>
    <p:extLst>
      <p:ext uri="{BB962C8B-B14F-4D97-AF65-F5344CB8AC3E}">
        <p14:creationId xmlns:p14="http://schemas.microsoft.com/office/powerpoint/2010/main" val="3592752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8" r:id="rId3"/>
    <p:sldLayoutId id="2147483687" r:id="rId4"/>
    <p:sldLayoutId id="2147483664" r:id="rId5"/>
    <p:sldLayoutId id="2147483665" r:id="rId6"/>
    <p:sldLayoutId id="2147483666" r:id="rId7"/>
    <p:sldLayoutId id="2147483674" r:id="rId8"/>
    <p:sldLayoutId id="2147483689" r:id="rId9"/>
    <p:sldLayoutId id="2147483667" r:id="rId10"/>
    <p:sldLayoutId id="2147483668" r:id="rId11"/>
    <p:sldLayoutId id="2147483669" r:id="rId12"/>
    <p:sldLayoutId id="2147483670" r:id="rId13"/>
    <p:sldLayoutId id="2147483671" r:id="rId14"/>
    <p:sldLayoutId id="2147483672" r:id="rId15"/>
    <p:sldLayoutId id="2147483673" r:id="rId16"/>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4C20D-B1D5-458F-A602-9945FCF2E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94B7B-9469-4361-ACF1-E0E38D3AB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8555B-B925-4473-A11D-57C5982DD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5CB36-FA0A-4AA2-A514-C734B86D1476}" type="datetime1">
              <a:rPr lang="en-US" smtClean="0"/>
              <a:t>6/30/2021</a:t>
            </a:fld>
            <a:endParaRPr lang="en-US"/>
          </a:p>
        </p:txBody>
      </p:sp>
      <p:sp>
        <p:nvSpPr>
          <p:cNvPr id="5" name="Footer Placeholder 4">
            <a:extLst>
              <a:ext uri="{FF2B5EF4-FFF2-40B4-BE49-F238E27FC236}">
                <a16:creationId xmlns:a16="http://schemas.microsoft.com/office/drawing/2014/main" id="{4608425E-037B-4A84-9D3F-31293F311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Multi-Dose Vaccine Vials</a:t>
            </a:r>
          </a:p>
        </p:txBody>
      </p:sp>
      <p:sp>
        <p:nvSpPr>
          <p:cNvPr id="6" name="Slide Number Placeholder 5">
            <a:extLst>
              <a:ext uri="{FF2B5EF4-FFF2-40B4-BE49-F238E27FC236}">
                <a16:creationId xmlns:a16="http://schemas.microsoft.com/office/drawing/2014/main" id="{3F561B1E-7CA3-434E-BC80-D050DC466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549A-6A9B-4CCA-86BA-05D4B496048D}" type="slidenum">
              <a:rPr lang="en-US" smtClean="0"/>
              <a:t>‹#›</a:t>
            </a:fld>
            <a:endParaRPr lang="en-US"/>
          </a:p>
        </p:txBody>
      </p:sp>
    </p:spTree>
    <p:extLst>
      <p:ext uri="{BB962C8B-B14F-4D97-AF65-F5344CB8AC3E}">
        <p14:creationId xmlns:p14="http://schemas.microsoft.com/office/powerpoint/2010/main" val="32839151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0.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11.png"/><Relationship Id="rId4" Type="http://schemas.openxmlformats.org/officeDocument/2006/relationships/hyperlink" Target="https://www.cdc.gov/injectionsafety/one-and-only.html"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8" Type="http://schemas.openxmlformats.org/officeDocument/2006/relationships/hyperlink" Target="https://www.cdc.gov/injectionsafety/one-and-only.html" TargetMode="External"/><Relationship Id="rId3" Type="http://schemas.openxmlformats.org/officeDocument/2006/relationships/notesSlide" Target="../notesSlides/notesSlide28.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 Id="rId9" Type="http://schemas.openxmlformats.org/officeDocument/2006/relationships/hyperlink" Target="https://tools.cdc.gov/campaignproxyservice/subscriptions.aspx?topic_id=USCDC_2104"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hyperlink" Target="https://www.cdc.gov/injectionsafety/providers/provider_faqs_multivials.html"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3C8DF8-5404-4329-AC11-0A0140CB197E}"/>
              </a:ext>
            </a:extLst>
          </p:cNvPr>
          <p:cNvSpPr>
            <a:spLocks noGrp="1"/>
          </p:cNvSpPr>
          <p:nvPr>
            <p:ph type="ctrTitle"/>
          </p:nvPr>
        </p:nvSpPr>
        <p:spPr>
          <a:xfrm>
            <a:off x="673100" y="1122363"/>
            <a:ext cx="5767029" cy="2387600"/>
          </a:xfrm>
        </p:spPr>
        <p:txBody>
          <a:bodyPr/>
          <a:lstStyle/>
          <a:p>
            <a:r>
              <a:rPr lang="en-US" dirty="0">
                <a:solidFill>
                  <a:schemeClr val="accent6"/>
                </a:solidFill>
              </a:rPr>
              <a:t>Topic 6: </a:t>
            </a:r>
            <a:br>
              <a:rPr lang="en-US" dirty="0"/>
            </a:br>
            <a:r>
              <a:rPr lang="en-US" dirty="0"/>
              <a:t>Multi-Dose Vials</a:t>
            </a:r>
          </a:p>
        </p:txBody>
      </p:sp>
      <p:sp>
        <p:nvSpPr>
          <p:cNvPr id="5" name="Subtitle 4">
            <a:extLst>
              <a:ext uri="{FF2B5EF4-FFF2-40B4-BE49-F238E27FC236}">
                <a16:creationId xmlns:a16="http://schemas.microsoft.com/office/drawing/2014/main" id="{228614ED-1604-4420-9434-5C256F648B32}"/>
              </a:ext>
            </a:extLst>
          </p:cNvPr>
          <p:cNvSpPr>
            <a:spLocks noGrp="1"/>
          </p:cNvSpPr>
          <p:nvPr>
            <p:ph type="subTitle" idx="1"/>
          </p:nvPr>
        </p:nvSpPr>
        <p:spPr/>
        <p:txBody>
          <a:bodyPr/>
          <a:lstStyle/>
          <a:p>
            <a:r>
              <a:rPr lang="en-US" dirty="0"/>
              <a:t>[Date of Training]</a:t>
            </a:r>
          </a:p>
        </p:txBody>
      </p:sp>
    </p:spTree>
    <p:extLst>
      <p:ext uri="{BB962C8B-B14F-4D97-AF65-F5344CB8AC3E}">
        <p14:creationId xmlns:p14="http://schemas.microsoft.com/office/powerpoint/2010/main" val="2753622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4C5BFE-B15B-48EA-82F4-F7B01B4F07D3}"/>
              </a:ext>
            </a:extLst>
          </p:cNvPr>
          <p:cNvSpPr>
            <a:spLocks noGrp="1"/>
          </p:cNvSpPr>
          <p:nvPr>
            <p:ph type="title" idx="4294967295"/>
          </p:nvPr>
        </p:nvSpPr>
        <p:spPr>
          <a:xfrm>
            <a:off x="838200" y="-702457"/>
            <a:ext cx="10515600" cy="702457"/>
          </a:xfrm>
        </p:spPr>
        <p:txBody>
          <a:bodyPr vert="horz" lIns="91440" tIns="45720" rIns="91440" bIns="45720" rtlCol="0" anchor="b">
            <a:normAutofit fontScale="90000"/>
          </a:bodyPr>
          <a:lstStyle/>
          <a:p>
            <a:r>
              <a:rPr lang="en-US" dirty="0"/>
              <a:t>How Do I Safely Use a Multi-Dose Vaccine Vial? Episode 8, Part 1</a:t>
            </a:r>
          </a:p>
        </p:txBody>
      </p:sp>
      <p:pic>
        <p:nvPicPr>
          <p:cNvPr id="5" name="Picture 4" descr="Inside Infection Control: How do I safely use a multi-dose vaccine vial? Episode 8: Part 1.">
            <a:extLst>
              <a:ext uri="{FF2B5EF4-FFF2-40B4-BE49-F238E27FC236}">
                <a16:creationId xmlns:a16="http://schemas.microsoft.com/office/drawing/2014/main" id="{EEEF1357-E3D8-4172-9172-CF6E616ED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651" y="1497834"/>
            <a:ext cx="6996697" cy="3934658"/>
          </a:xfrm>
          <a:prstGeom prst="rect">
            <a:avLst/>
          </a:prstGeom>
        </p:spPr>
      </p:pic>
      <p:sp>
        <p:nvSpPr>
          <p:cNvPr id="2" name="Footer Placeholder 1">
            <a:extLst>
              <a:ext uri="{FF2B5EF4-FFF2-40B4-BE49-F238E27FC236}">
                <a16:creationId xmlns:a16="http://schemas.microsoft.com/office/drawing/2014/main" id="{37EFAD43-64CC-4AC9-A449-5CF05493517C}"/>
              </a:ext>
            </a:extLst>
          </p:cNvPr>
          <p:cNvSpPr>
            <a:spLocks noGrp="1"/>
          </p:cNvSpPr>
          <p:nvPr>
            <p:ph type="ftr" sz="quarter" idx="11"/>
          </p:nvPr>
        </p:nvSpPr>
        <p:spPr/>
        <p:txBody>
          <a:bodyPr/>
          <a:lstStyle/>
          <a:p>
            <a:r>
              <a:rPr lang="en-US" dirty="0"/>
              <a:t>Multi-Dose Vials</a:t>
            </a:r>
          </a:p>
        </p:txBody>
      </p:sp>
      <p:sp>
        <p:nvSpPr>
          <p:cNvPr id="3" name="Slide Number Placeholder 2">
            <a:extLst>
              <a:ext uri="{FF2B5EF4-FFF2-40B4-BE49-F238E27FC236}">
                <a16:creationId xmlns:a16="http://schemas.microsoft.com/office/drawing/2014/main" id="{F8795D61-164E-4A83-99EB-5D8B5830CF97}"/>
              </a:ext>
            </a:extLst>
          </p:cNvPr>
          <p:cNvSpPr>
            <a:spLocks noGrp="1"/>
          </p:cNvSpPr>
          <p:nvPr>
            <p:ph type="sldNum" sz="quarter" idx="12"/>
          </p:nvPr>
        </p:nvSpPr>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260972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8200" y="238125"/>
            <a:ext cx="10515600" cy="702457"/>
          </a:xfrm>
        </p:spPr>
        <p:txBody>
          <a:bodyPr/>
          <a:lstStyle/>
          <a:p>
            <a:r>
              <a:rPr lang="en-US" dirty="0"/>
              <a:t>Multi-Dose Vials are different</a:t>
            </a:r>
          </a:p>
        </p:txBody>
      </p:sp>
      <p:sp>
        <p:nvSpPr>
          <p:cNvPr id="11" name="Text Placeholder 10">
            <a:extLst>
              <a:ext uri="{FF2B5EF4-FFF2-40B4-BE49-F238E27FC236}">
                <a16:creationId xmlns:a16="http://schemas.microsoft.com/office/drawing/2014/main" id="{EF102F3D-EA3E-423B-A067-94E723E9A625}"/>
              </a:ext>
            </a:extLst>
          </p:cNvPr>
          <p:cNvSpPr>
            <a:spLocks noGrp="1"/>
          </p:cNvSpPr>
          <p:nvPr>
            <p:ph type="body" idx="13"/>
          </p:nvPr>
        </p:nvSpPr>
        <p:spPr>
          <a:xfrm>
            <a:off x="839788" y="1325899"/>
            <a:ext cx="10514012" cy="823912"/>
          </a:xfrm>
        </p:spPr>
        <p:txBody>
          <a:bodyPr/>
          <a:lstStyle/>
          <a:p>
            <a:r>
              <a:rPr lang="en-US" dirty="0"/>
              <a:t>Multi-dose vials are different. </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2292350"/>
            <a:ext cx="4631575" cy="3575050"/>
          </a:xfrm>
        </p:spPr>
        <p:txBody>
          <a:bodyPr>
            <a:noAutofit/>
          </a:bodyPr>
          <a:lstStyle/>
          <a:p>
            <a:pPr lvl="0"/>
            <a:r>
              <a:rPr lang="en-US" dirty="0"/>
              <a:t>Multi-dose vials are different from single-dose vials in several ways and require important injection safety actions.</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a:xfrm>
            <a:off x="6172200" y="2292217"/>
            <a:ext cx="5181600" cy="3575183"/>
          </a:xfrm>
        </p:spPr>
        <p:txBody>
          <a:bodyPr>
            <a:noAutofit/>
          </a:bodyPr>
          <a:lstStyle/>
          <a:p>
            <a:pPr marL="0" indent="0">
              <a:buNone/>
            </a:pPr>
            <a:r>
              <a:rPr lang="en-US" b="1" dirty="0">
                <a:solidFill>
                  <a:schemeClr val="accent1"/>
                </a:solidFill>
              </a:rPr>
              <a:t>Why?</a:t>
            </a:r>
          </a:p>
          <a:p>
            <a:r>
              <a:rPr lang="en-US" dirty="0"/>
              <a:t>Multi-dose vaccine vials are accessed by a new needle and syringe more than once, to pull out individual doses for separate patients. </a:t>
            </a:r>
          </a:p>
          <a:p>
            <a:r>
              <a:rPr lang="en-US" dirty="0"/>
              <a:t>Accessing the vial more than once can be an infection control issue. </a:t>
            </a:r>
          </a:p>
        </p:txBody>
      </p:sp>
      <p:sp>
        <p:nvSpPr>
          <p:cNvPr id="3" name="Footer Placeholder 2">
            <a:extLst>
              <a:ext uri="{FF2B5EF4-FFF2-40B4-BE49-F238E27FC236}">
                <a16:creationId xmlns:a16="http://schemas.microsoft.com/office/drawing/2014/main" id="{50E9ED8F-298D-4FC3-8A9B-0F023A64BA88}"/>
              </a:ext>
            </a:extLst>
          </p:cNvPr>
          <p:cNvSpPr>
            <a:spLocks noGrp="1"/>
          </p:cNvSpPr>
          <p:nvPr>
            <p:ph type="ftr" sz="quarter" idx="11"/>
          </p:nvPr>
        </p:nvSpPr>
        <p:spPr/>
        <p:txBody>
          <a:bodyPr/>
          <a:lstStyle/>
          <a:p>
            <a:r>
              <a:rPr lang="en-US" dirty="0"/>
              <a:t>Multi-Dose Vials</a:t>
            </a:r>
          </a:p>
        </p:txBody>
      </p:sp>
      <p:sp>
        <p:nvSpPr>
          <p:cNvPr id="7" name="Slide Number Placeholder 6">
            <a:extLst>
              <a:ext uri="{FF2B5EF4-FFF2-40B4-BE49-F238E27FC236}">
                <a16:creationId xmlns:a16="http://schemas.microsoft.com/office/drawing/2014/main" id="{E2D29BF6-1E16-4E15-A7F1-5588D9C7BB6D}"/>
              </a:ext>
            </a:extLst>
          </p:cNvPr>
          <p:cNvSpPr>
            <a:spLocks noGrp="1"/>
          </p:cNvSpPr>
          <p:nvPr>
            <p:ph type="sldNum" sz="quarter" idx="12"/>
          </p:nvPr>
        </p:nvSpPr>
        <p:spPr/>
        <p:txBody>
          <a:bodyPr/>
          <a:lstStyle/>
          <a:p>
            <a:fld id="{0921C750-0A2B-4FC2-9266-872E12118BE5}" type="slidenum">
              <a:rPr lang="en-US" smtClean="0"/>
              <a:t>11</a:t>
            </a:fld>
            <a:endParaRPr lang="en-US" dirty="0"/>
          </a:p>
        </p:txBody>
      </p:sp>
    </p:spTree>
    <p:custDataLst>
      <p:tags r:id="rId1"/>
    </p:custDataLst>
    <p:extLst>
      <p:ext uri="{BB962C8B-B14F-4D97-AF65-F5344CB8AC3E}">
        <p14:creationId xmlns:p14="http://schemas.microsoft.com/office/powerpoint/2010/main" val="13622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normAutofit/>
          </a:bodyPr>
          <a:lstStyle/>
          <a:p>
            <a:r>
              <a:rPr lang="en-US" dirty="0"/>
              <a:t>Contaminated vaccines cannot be used</a:t>
            </a:r>
          </a:p>
        </p:txBody>
      </p:sp>
      <p:sp>
        <p:nvSpPr>
          <p:cNvPr id="8" name="Text Placeholder 7">
            <a:extLst>
              <a:ext uri="{FF2B5EF4-FFF2-40B4-BE49-F238E27FC236}">
                <a16:creationId xmlns:a16="http://schemas.microsoft.com/office/drawing/2014/main" id="{0C0C8A4E-3118-47FF-BC1E-CE7C9E943215}"/>
              </a:ext>
            </a:extLst>
          </p:cNvPr>
          <p:cNvSpPr>
            <a:spLocks noGrp="1"/>
          </p:cNvSpPr>
          <p:nvPr>
            <p:ph type="body" idx="13"/>
          </p:nvPr>
        </p:nvSpPr>
        <p:spPr/>
        <p:txBody>
          <a:bodyPr/>
          <a:lstStyle/>
          <a:p>
            <a:r>
              <a:rPr lang="en-US" sz="3200">
                <a:solidFill>
                  <a:srgbClr val="13619C"/>
                </a:solidFill>
                <a:latin typeface="+mj-lt"/>
              </a:rPr>
              <a:t>Contaminated vaccines cannot be used.</a:t>
            </a:r>
            <a:endParaRPr lang="en-US" sz="3200" dirty="0">
              <a:solidFill>
                <a:srgbClr val="13619C"/>
              </a:solidFill>
            </a:endParaRP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2292217"/>
            <a:ext cx="4664825" cy="3575183"/>
          </a:xfrm>
        </p:spPr>
        <p:txBody>
          <a:bodyPr>
            <a:normAutofit/>
          </a:bodyPr>
          <a:lstStyle/>
          <a:p>
            <a:pPr lvl="0"/>
            <a:r>
              <a:rPr lang="en-US" dirty="0"/>
              <a:t>If a needle or syringe gets dirty and goes into the vial, it will contaminate the rest of the doses of vaccine inside the vial.</a:t>
            </a:r>
          </a:p>
          <a:p>
            <a:pPr lvl="0"/>
            <a:r>
              <a:rPr lang="en-US" dirty="0"/>
              <a:t>If the vaccine is contaminated, it cannot be used anymore and must be thrown away.</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p:txBody>
          <a:bodyPr>
            <a:normAutofit/>
          </a:bodyPr>
          <a:lstStyle/>
          <a:p>
            <a:pPr marL="0" indent="0">
              <a:buNone/>
            </a:pPr>
            <a:r>
              <a:rPr lang="en-US">
                <a:solidFill>
                  <a:srgbClr val="13619C"/>
                </a:solidFill>
                <a:latin typeface="Calibri bold" panose="020F0702030404030204" pitchFamily="34" charset="0"/>
                <a:cs typeface="Calibri bold" panose="020F0702030404030204" pitchFamily="34" charset="0"/>
              </a:rPr>
              <a:t>Why?</a:t>
            </a:r>
          </a:p>
          <a:p>
            <a:r>
              <a:rPr lang="en-US"/>
              <a:t>If contaminated vaccine is used on a patient, the patient could get sick or die. </a:t>
            </a:r>
          </a:p>
          <a:p>
            <a:r>
              <a:rPr lang="en-US"/>
              <a:t>We don’t want to throw away vaccines that could be given to patients.</a:t>
            </a:r>
            <a:endParaRPr lang="en-US" dirty="0"/>
          </a:p>
        </p:txBody>
      </p:sp>
      <p:sp>
        <p:nvSpPr>
          <p:cNvPr id="3" name="Footer Placeholder 2">
            <a:extLst>
              <a:ext uri="{FF2B5EF4-FFF2-40B4-BE49-F238E27FC236}">
                <a16:creationId xmlns:a16="http://schemas.microsoft.com/office/drawing/2014/main" id="{DB5978E9-66E5-4E38-99F4-8C899D6D6185}"/>
              </a:ext>
            </a:extLst>
          </p:cNvPr>
          <p:cNvSpPr>
            <a:spLocks noGrp="1"/>
          </p:cNvSpPr>
          <p:nvPr>
            <p:ph type="ftr" sz="quarter" idx="11"/>
          </p:nvPr>
        </p:nvSpPr>
        <p:spPr/>
        <p:txBody>
          <a:bodyPr/>
          <a:lstStyle/>
          <a:p>
            <a:r>
              <a:rPr lang="en-US" dirty="0"/>
              <a:t>Multi-Dose Vials</a:t>
            </a:r>
          </a:p>
        </p:txBody>
      </p:sp>
      <p:sp>
        <p:nvSpPr>
          <p:cNvPr id="6" name="Slide Number Placeholder 5">
            <a:extLst>
              <a:ext uri="{FF2B5EF4-FFF2-40B4-BE49-F238E27FC236}">
                <a16:creationId xmlns:a16="http://schemas.microsoft.com/office/drawing/2014/main" id="{1B6894D0-CD36-48D1-88C1-B073063AFF21}"/>
              </a:ext>
            </a:extLst>
          </p:cNvPr>
          <p:cNvSpPr>
            <a:spLocks noGrp="1"/>
          </p:cNvSpPr>
          <p:nvPr>
            <p:ph type="sldNum" sz="quarter" idx="12"/>
          </p:nvPr>
        </p:nvSpPr>
        <p:spPr/>
        <p:txBody>
          <a:bodyPr/>
          <a:lstStyle/>
          <a:p>
            <a:fld id="{0921C750-0A2B-4FC2-9266-872E12118BE5}" type="slidenum">
              <a:rPr lang="en-US" smtClean="0"/>
              <a:t>12</a:t>
            </a:fld>
            <a:endParaRPr lang="en-US" dirty="0"/>
          </a:p>
        </p:txBody>
      </p:sp>
    </p:spTree>
    <p:custDataLst>
      <p:tags r:id="rId1"/>
    </p:custDataLst>
    <p:extLst>
      <p:ext uri="{BB962C8B-B14F-4D97-AF65-F5344CB8AC3E}">
        <p14:creationId xmlns:p14="http://schemas.microsoft.com/office/powerpoint/2010/main" val="37377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noProof="0" dirty="0">
                <a:solidFill>
                  <a:schemeClr val="accent6"/>
                </a:solidFill>
              </a:rPr>
              <a:t>Injection Safety actions are important for multi-dose vials</a:t>
            </a:r>
            <a:endParaRPr lang="en-US" dirty="0"/>
          </a:p>
        </p:txBody>
      </p:sp>
      <p:sp>
        <p:nvSpPr>
          <p:cNvPr id="5" name="Text Placeholder 4">
            <a:extLst>
              <a:ext uri="{FF2B5EF4-FFF2-40B4-BE49-F238E27FC236}">
                <a16:creationId xmlns:a16="http://schemas.microsoft.com/office/drawing/2014/main" id="{B23C0A0D-2FD5-4B4C-88A8-5E8D8B13BECE}"/>
              </a:ext>
            </a:extLst>
          </p:cNvPr>
          <p:cNvSpPr>
            <a:spLocks noGrp="1"/>
          </p:cNvSpPr>
          <p:nvPr>
            <p:ph type="body" idx="1"/>
          </p:nvPr>
        </p:nvSpPr>
        <p:spPr>
          <a:xfrm>
            <a:off x="831850" y="4699000"/>
            <a:ext cx="10515600" cy="1390650"/>
          </a:xfrm>
        </p:spPr>
        <p:txBody>
          <a:bodyPr/>
          <a:lstStyle/>
          <a:p>
            <a:r>
              <a:rPr lang="en-US" dirty="0"/>
              <a:t>How to implement injection safety actions for multi-dose vials.</a:t>
            </a:r>
          </a:p>
        </p:txBody>
      </p:sp>
      <p:sp>
        <p:nvSpPr>
          <p:cNvPr id="2" name="Footer Placeholder 1">
            <a:extLst>
              <a:ext uri="{FF2B5EF4-FFF2-40B4-BE49-F238E27FC236}">
                <a16:creationId xmlns:a16="http://schemas.microsoft.com/office/drawing/2014/main" id="{084697DE-F363-4DE8-8577-BA64A4F0D8DB}"/>
              </a:ext>
            </a:extLst>
          </p:cNvPr>
          <p:cNvSpPr>
            <a:spLocks noGrp="1"/>
          </p:cNvSpPr>
          <p:nvPr>
            <p:ph type="ftr" sz="quarter" idx="11"/>
          </p:nvPr>
        </p:nvSpPr>
        <p:spPr/>
        <p:txBody>
          <a:bodyPr/>
          <a:lstStyle/>
          <a:p>
            <a:r>
              <a:rPr lang="en-US" dirty="0"/>
              <a:t>Multi-Dose Vials</a:t>
            </a:r>
          </a:p>
        </p:txBody>
      </p:sp>
      <p:sp>
        <p:nvSpPr>
          <p:cNvPr id="3" name="Slide Number Placeholder 2">
            <a:extLst>
              <a:ext uri="{FF2B5EF4-FFF2-40B4-BE49-F238E27FC236}">
                <a16:creationId xmlns:a16="http://schemas.microsoft.com/office/drawing/2014/main" id="{A190B045-E61B-4C43-BD9F-CB7A1717F759}"/>
              </a:ext>
            </a:extLst>
          </p:cNvPr>
          <p:cNvSpPr>
            <a:spLocks noGrp="1"/>
          </p:cNvSpPr>
          <p:nvPr>
            <p:ph type="sldNum" sz="quarter" idx="12"/>
          </p:nvPr>
        </p:nvSpPr>
        <p:spPr/>
        <p:txBody>
          <a:bodyPr/>
          <a:lstStyle/>
          <a:p>
            <a:fld id="{0921C750-0A2B-4FC2-9266-872E12118BE5}" type="slidenum">
              <a:rPr lang="en-US" smtClean="0"/>
              <a:pPr/>
              <a:t>13</a:t>
            </a:fld>
            <a:endParaRPr lang="en-US" dirty="0"/>
          </a:p>
        </p:txBody>
      </p:sp>
    </p:spTree>
    <p:custDataLst>
      <p:tags r:id="rId1"/>
    </p:custDataLst>
    <p:extLst>
      <p:ext uri="{BB962C8B-B14F-4D97-AF65-F5344CB8AC3E}">
        <p14:creationId xmlns:p14="http://schemas.microsoft.com/office/powerpoint/2010/main" val="320025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509CE6-AAC0-4AD4-A1CD-4F0A6BFA671D}"/>
              </a:ext>
            </a:extLst>
          </p:cNvPr>
          <p:cNvSpPr>
            <a:spLocks noGrp="1"/>
          </p:cNvSpPr>
          <p:nvPr>
            <p:ph type="title" idx="4294967295"/>
          </p:nvPr>
        </p:nvSpPr>
        <p:spPr>
          <a:xfrm>
            <a:off x="838200" y="-702457"/>
            <a:ext cx="10515600" cy="702457"/>
          </a:xfrm>
        </p:spPr>
        <p:txBody>
          <a:bodyPr vert="horz" lIns="91440" tIns="45720" rIns="91440" bIns="45720" rtlCol="0" anchor="b">
            <a:normAutofit fontScale="90000"/>
          </a:bodyPr>
          <a:lstStyle/>
          <a:p>
            <a:r>
              <a:rPr lang="en-US" dirty="0"/>
              <a:t>How do I safely Use a Multi-Dose Vaccine Vial? Episode 8 Part 2</a:t>
            </a:r>
          </a:p>
        </p:txBody>
      </p:sp>
      <p:pic>
        <p:nvPicPr>
          <p:cNvPr id="5" name="Picture 4" descr="Inside Infection Control: How do I safely use a multi-dose vaccine vial? Episode 8 Part 2">
            <a:extLst>
              <a:ext uri="{FF2B5EF4-FFF2-40B4-BE49-F238E27FC236}">
                <a16:creationId xmlns:a16="http://schemas.microsoft.com/office/drawing/2014/main" id="{13BB65FF-E3B2-4D01-A88A-67476881FFDE}"/>
              </a:ext>
            </a:extLst>
          </p:cNvPr>
          <p:cNvPicPr/>
          <p:nvPr/>
        </p:nvPicPr>
        <p:blipFill>
          <a:blip r:embed="rId4">
            <a:extLst>
              <a:ext uri="{28A0092B-C50C-407E-A947-70E740481C1C}">
                <a14:useLocalDpi xmlns:a14="http://schemas.microsoft.com/office/drawing/2010/main" val="0"/>
              </a:ext>
            </a:extLst>
          </a:blip>
          <a:stretch>
            <a:fillRect/>
          </a:stretch>
        </p:blipFill>
        <p:spPr>
          <a:xfrm>
            <a:off x="2470245" y="1637731"/>
            <a:ext cx="6728346" cy="4162568"/>
          </a:xfrm>
          <a:prstGeom prst="rect">
            <a:avLst/>
          </a:prstGeom>
        </p:spPr>
      </p:pic>
      <p:sp>
        <p:nvSpPr>
          <p:cNvPr id="2" name="Footer Placeholder 1">
            <a:extLst>
              <a:ext uri="{FF2B5EF4-FFF2-40B4-BE49-F238E27FC236}">
                <a16:creationId xmlns:a16="http://schemas.microsoft.com/office/drawing/2014/main" id="{08B7DC5E-1BB8-46C7-A294-C384EBF6A951}"/>
              </a:ext>
            </a:extLst>
          </p:cNvPr>
          <p:cNvSpPr>
            <a:spLocks noGrp="1"/>
          </p:cNvSpPr>
          <p:nvPr>
            <p:ph type="ftr" sz="quarter" idx="11"/>
          </p:nvPr>
        </p:nvSpPr>
        <p:spPr/>
        <p:txBody>
          <a:bodyPr/>
          <a:lstStyle/>
          <a:p>
            <a:r>
              <a:rPr lang="en-US" dirty="0"/>
              <a:t>Multi-Dose Vials</a:t>
            </a:r>
          </a:p>
        </p:txBody>
      </p:sp>
      <p:sp>
        <p:nvSpPr>
          <p:cNvPr id="3" name="Slide Number Placeholder 2">
            <a:extLst>
              <a:ext uri="{FF2B5EF4-FFF2-40B4-BE49-F238E27FC236}">
                <a16:creationId xmlns:a16="http://schemas.microsoft.com/office/drawing/2014/main" id="{030B4626-2C3F-4AFC-9193-369F0AC1F360}"/>
              </a:ext>
            </a:extLst>
          </p:cNvPr>
          <p:cNvSpPr>
            <a:spLocks noGrp="1"/>
          </p:cNvSpPr>
          <p:nvPr>
            <p:ph type="sldNum" sz="quarter" idx="12"/>
          </p:nvPr>
        </p:nvSpPr>
        <p:spPr/>
        <p:txBody>
          <a:bodyPr/>
          <a:lstStyle/>
          <a:p>
            <a:fld id="{0921C750-0A2B-4FC2-9266-872E12118BE5}" type="slidenum">
              <a:rPr lang="en-US" smtClean="0"/>
              <a:pPr/>
              <a:t>14</a:t>
            </a:fld>
            <a:endParaRPr lang="en-US" dirty="0"/>
          </a:p>
        </p:txBody>
      </p:sp>
    </p:spTree>
    <p:custDataLst>
      <p:tags r:id="rId1"/>
    </p:custDataLst>
    <p:extLst>
      <p:ext uri="{BB962C8B-B14F-4D97-AF65-F5344CB8AC3E}">
        <p14:creationId xmlns:p14="http://schemas.microsoft.com/office/powerpoint/2010/main" val="3982733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Injection safety</a:t>
            </a:r>
          </a:p>
        </p:txBody>
      </p:sp>
      <p:sp>
        <p:nvSpPr>
          <p:cNvPr id="12" name="TextBox 11">
            <a:extLst>
              <a:ext uri="{FF2B5EF4-FFF2-40B4-BE49-F238E27FC236}">
                <a16:creationId xmlns:a16="http://schemas.microsoft.com/office/drawing/2014/main" id="{3DD4F11C-A45E-4420-B94A-89698AD0489D}"/>
              </a:ext>
            </a:extLst>
          </p:cNvPr>
          <p:cNvSpPr txBox="1"/>
          <p:nvPr/>
        </p:nvSpPr>
        <p:spPr>
          <a:xfrm>
            <a:off x="838200" y="1893798"/>
            <a:ext cx="5924266" cy="1815241"/>
          </a:xfrm>
          <a:prstGeom prst="rect">
            <a:avLst/>
          </a:prstGeom>
          <a:noFill/>
        </p:spPr>
        <p:txBody>
          <a:bodyPr wrap="square">
            <a:spAutoFit/>
          </a:bodyPr>
          <a:lstStyle/>
          <a:p>
            <a:pPr>
              <a:lnSpc>
                <a:spcPts val="4600"/>
              </a:lnSpc>
            </a:pPr>
            <a:r>
              <a:rPr lang="en-US" sz="3600" b="1" dirty="0">
                <a:solidFill>
                  <a:srgbClr val="13619C"/>
                </a:solidFill>
                <a:latin typeface="+mj-lt"/>
              </a:rPr>
              <a:t>Injection safety actions are important for multi-dose vials.</a:t>
            </a:r>
            <a:endParaRPr lang="en-US" sz="3600" b="1" dirty="0">
              <a:solidFill>
                <a:srgbClr val="13619C"/>
              </a:solidFill>
            </a:endParaRPr>
          </a:p>
        </p:txBody>
      </p:sp>
      <p:pic>
        <p:nvPicPr>
          <p:cNvPr id="18" name="Picture 17">
            <a:extLst>
              <a:ext uri="{FF2B5EF4-FFF2-40B4-BE49-F238E27FC236}">
                <a16:creationId xmlns:a16="http://schemas.microsoft.com/office/drawing/2014/main" id="{3A728179-CB9D-467F-805F-8EDB2BAC67E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59314" y="141678"/>
            <a:ext cx="4814972" cy="6231141"/>
          </a:xfrm>
          <a:prstGeom prst="rect">
            <a:avLst/>
          </a:prstGeom>
          <a:ln>
            <a:solidFill>
              <a:schemeClr val="bg2">
                <a:lumMod val="75000"/>
              </a:schemeClr>
            </a:solidFill>
          </a:ln>
        </p:spPr>
      </p:pic>
      <p:sp>
        <p:nvSpPr>
          <p:cNvPr id="2" name="Footer Placeholder 1">
            <a:extLst>
              <a:ext uri="{FF2B5EF4-FFF2-40B4-BE49-F238E27FC236}">
                <a16:creationId xmlns:a16="http://schemas.microsoft.com/office/drawing/2014/main" id="{88544A2F-7CE6-4D85-AD21-6CAFBA1B9663}"/>
              </a:ext>
            </a:extLst>
          </p:cNvPr>
          <p:cNvSpPr>
            <a:spLocks noGrp="1"/>
          </p:cNvSpPr>
          <p:nvPr>
            <p:ph type="ftr" sz="quarter" idx="11"/>
          </p:nvPr>
        </p:nvSpPr>
        <p:spPr>
          <a:xfrm>
            <a:off x="5032687" y="6410779"/>
            <a:ext cx="6395357" cy="365125"/>
          </a:xfrm>
        </p:spPr>
        <p:txBody>
          <a:bodyPr/>
          <a:lstStyle/>
          <a:p>
            <a:r>
              <a:rPr lang="en-US" dirty="0"/>
              <a:t>Multi-Dose Vials</a:t>
            </a:r>
          </a:p>
        </p:txBody>
      </p:sp>
      <p:sp>
        <p:nvSpPr>
          <p:cNvPr id="3" name="Slide Number Placeholder 2">
            <a:extLst>
              <a:ext uri="{FF2B5EF4-FFF2-40B4-BE49-F238E27FC236}">
                <a16:creationId xmlns:a16="http://schemas.microsoft.com/office/drawing/2014/main" id="{39322B1F-D424-4AAE-A208-52EA68480DD8}"/>
              </a:ext>
            </a:extLst>
          </p:cNvPr>
          <p:cNvSpPr>
            <a:spLocks noGrp="1"/>
          </p:cNvSpPr>
          <p:nvPr>
            <p:ph type="sldNum" sz="quarter" idx="12"/>
          </p:nvPr>
        </p:nvSpPr>
        <p:spPr/>
        <p:txBody>
          <a:bodyPr/>
          <a:lstStyle/>
          <a:p>
            <a:fld id="{0921C750-0A2B-4FC2-9266-872E12118BE5}" type="slidenum">
              <a:rPr lang="en-US" smtClean="0"/>
              <a:t>15</a:t>
            </a:fld>
            <a:endParaRPr lang="en-US" dirty="0"/>
          </a:p>
        </p:txBody>
      </p:sp>
    </p:spTree>
    <p:custDataLst>
      <p:tags r:id="rId1"/>
    </p:custDataLst>
    <p:extLst>
      <p:ext uri="{BB962C8B-B14F-4D97-AF65-F5344CB8AC3E}">
        <p14:creationId xmlns:p14="http://schemas.microsoft.com/office/powerpoint/2010/main" val="65037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8200" y="238125"/>
            <a:ext cx="10515600" cy="702457"/>
          </a:xfrm>
        </p:spPr>
        <p:txBody>
          <a:bodyPr/>
          <a:lstStyle/>
          <a:p>
            <a:r>
              <a:rPr lang="en-US" dirty="0"/>
              <a:t>prepare the vial</a:t>
            </a:r>
          </a:p>
        </p:txBody>
      </p:sp>
      <p:sp>
        <p:nvSpPr>
          <p:cNvPr id="6" name="Text Placeholder 5">
            <a:extLst>
              <a:ext uri="{FF2B5EF4-FFF2-40B4-BE49-F238E27FC236}">
                <a16:creationId xmlns:a16="http://schemas.microsoft.com/office/drawing/2014/main" id="{591F4C9C-9054-4B82-AEAA-13DDAEFB52B7}"/>
              </a:ext>
            </a:extLst>
          </p:cNvPr>
          <p:cNvSpPr>
            <a:spLocks noGrp="1"/>
          </p:cNvSpPr>
          <p:nvPr>
            <p:ph type="body" idx="13"/>
          </p:nvPr>
        </p:nvSpPr>
        <p:spPr>
          <a:xfrm>
            <a:off x="839788" y="1325899"/>
            <a:ext cx="10514012" cy="823912"/>
          </a:xfrm>
        </p:spPr>
        <p:txBody>
          <a:bodyPr/>
          <a:lstStyle/>
          <a:p>
            <a:r>
              <a:rPr lang="en-US" dirty="0"/>
              <a:t>Injection safety actions are important. </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a:xfrm>
            <a:off x="1979270" y="2410239"/>
            <a:ext cx="9374529" cy="3507960"/>
          </a:xfrm>
        </p:spPr>
        <p:txBody>
          <a:bodyPr>
            <a:normAutofit/>
          </a:bodyPr>
          <a:lstStyle/>
          <a:p>
            <a:pPr lvl="0"/>
            <a:r>
              <a:rPr lang="en-US" b="1" dirty="0">
                <a:solidFill>
                  <a:schemeClr val="accent1"/>
                </a:solidFill>
              </a:rPr>
              <a:t>Q: 	</a:t>
            </a:r>
            <a:r>
              <a:rPr lang="en-US" dirty="0"/>
              <a:t>Where should multi-dose vials be prepared?</a:t>
            </a:r>
          </a:p>
          <a:p>
            <a:pPr lvl="0"/>
            <a:r>
              <a:rPr lang="en-US" b="1" dirty="0">
                <a:solidFill>
                  <a:schemeClr val="accent1"/>
                </a:solidFill>
              </a:rPr>
              <a:t>A: 	</a:t>
            </a:r>
            <a:r>
              <a:rPr lang="en-US" dirty="0"/>
              <a:t>Prepare the vial in a quiet, private space. Never bring multi-dose vials into patient care spaces. </a:t>
            </a:r>
          </a:p>
          <a:p>
            <a:pPr lvl="0"/>
            <a:endParaRPr lang="en-US" dirty="0"/>
          </a:p>
          <a:p>
            <a:endParaRPr lang="en-US" dirty="0"/>
          </a:p>
        </p:txBody>
      </p:sp>
      <p:sp>
        <p:nvSpPr>
          <p:cNvPr id="2" name="Footer Placeholder 1">
            <a:extLst>
              <a:ext uri="{FF2B5EF4-FFF2-40B4-BE49-F238E27FC236}">
                <a16:creationId xmlns:a16="http://schemas.microsoft.com/office/drawing/2014/main" id="{DA1BC7B0-B77D-4890-81B2-97265D22D489}"/>
              </a:ext>
            </a:extLst>
          </p:cNvPr>
          <p:cNvSpPr>
            <a:spLocks noGrp="1"/>
          </p:cNvSpPr>
          <p:nvPr>
            <p:ph type="ftr" sz="quarter" idx="11"/>
          </p:nvPr>
        </p:nvSpPr>
        <p:spPr/>
        <p:txBody>
          <a:bodyPr/>
          <a:lstStyle/>
          <a:p>
            <a:r>
              <a:rPr lang="en-US" dirty="0"/>
              <a:t>Multi-Dose Vials</a:t>
            </a:r>
          </a:p>
        </p:txBody>
      </p:sp>
      <p:sp>
        <p:nvSpPr>
          <p:cNvPr id="3" name="Slide Number Placeholder 2">
            <a:extLst>
              <a:ext uri="{FF2B5EF4-FFF2-40B4-BE49-F238E27FC236}">
                <a16:creationId xmlns:a16="http://schemas.microsoft.com/office/drawing/2014/main" id="{7CD903C5-5559-47BD-9758-A9AA5D6AC0BC}"/>
              </a:ext>
            </a:extLst>
          </p:cNvPr>
          <p:cNvSpPr>
            <a:spLocks noGrp="1"/>
          </p:cNvSpPr>
          <p:nvPr>
            <p:ph type="sldNum" sz="quarter" idx="12"/>
          </p:nvPr>
        </p:nvSpPr>
        <p:spPr/>
        <p:txBody>
          <a:bodyPr/>
          <a:lstStyle/>
          <a:p>
            <a:fld id="{0921C750-0A2B-4FC2-9266-872E12118BE5}" type="slidenum">
              <a:rPr lang="en-US" smtClean="0"/>
              <a:t>16</a:t>
            </a:fld>
            <a:endParaRPr lang="en-US" dirty="0"/>
          </a:p>
        </p:txBody>
      </p:sp>
    </p:spTree>
    <p:custDataLst>
      <p:tags r:id="rId1"/>
    </p:custDataLst>
    <p:extLst>
      <p:ext uri="{BB962C8B-B14F-4D97-AF65-F5344CB8AC3E}">
        <p14:creationId xmlns:p14="http://schemas.microsoft.com/office/powerpoint/2010/main" val="417269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8200" y="238125"/>
            <a:ext cx="10515600" cy="702457"/>
          </a:xfrm>
        </p:spPr>
        <p:txBody>
          <a:bodyPr/>
          <a:lstStyle/>
          <a:p>
            <a:r>
              <a:rPr lang="en-US" dirty="0"/>
              <a:t>Check the vial</a:t>
            </a:r>
          </a:p>
        </p:txBody>
      </p:sp>
      <p:sp>
        <p:nvSpPr>
          <p:cNvPr id="2" name="Text Placeholder 1">
            <a:extLst>
              <a:ext uri="{FF2B5EF4-FFF2-40B4-BE49-F238E27FC236}">
                <a16:creationId xmlns:a16="http://schemas.microsoft.com/office/drawing/2014/main" id="{B1539859-9E98-4671-9C52-DD335A75F1F0}"/>
              </a:ext>
            </a:extLst>
          </p:cNvPr>
          <p:cNvSpPr>
            <a:spLocks noGrp="1"/>
          </p:cNvSpPr>
          <p:nvPr>
            <p:ph type="body" idx="13"/>
          </p:nvPr>
        </p:nvSpPr>
        <p:spPr>
          <a:xfrm>
            <a:off x="839788" y="1325899"/>
            <a:ext cx="10514012" cy="823912"/>
          </a:xfrm>
        </p:spPr>
        <p:txBody>
          <a:bodyPr/>
          <a:lstStyle/>
          <a:p>
            <a:r>
              <a:rPr lang="en-US" dirty="0"/>
              <a:t>Injection safety actions are important.</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a:xfrm>
            <a:off x="1979270" y="2410239"/>
            <a:ext cx="9374529" cy="3507960"/>
          </a:xfrm>
        </p:spPr>
        <p:txBody>
          <a:bodyPr>
            <a:normAutofit/>
          </a:bodyPr>
          <a:lstStyle/>
          <a:p>
            <a:r>
              <a:rPr lang="en-US" b="1" dirty="0">
                <a:solidFill>
                  <a:schemeClr val="accent1"/>
                </a:solidFill>
              </a:rPr>
              <a:t>Q: 	</a:t>
            </a:r>
            <a:r>
              <a:rPr lang="en-US" dirty="0"/>
              <a:t>What do you want to check before using the vial?</a:t>
            </a:r>
          </a:p>
          <a:p>
            <a:r>
              <a:rPr lang="en-US" b="1" dirty="0">
                <a:solidFill>
                  <a:schemeClr val="accent1"/>
                </a:solidFill>
              </a:rPr>
              <a:t>A: 	</a:t>
            </a:r>
            <a:r>
              <a:rPr lang="en-US" dirty="0"/>
              <a:t>Check the label to make sure it is a multi-dose vial, and it is not expired. Also check to make sure the vaccine looks the way it is supposed to.</a:t>
            </a:r>
          </a:p>
          <a:p>
            <a:pPr lvl="0"/>
            <a:endParaRPr lang="en-US" dirty="0"/>
          </a:p>
          <a:p>
            <a:endParaRPr lang="en-US" dirty="0"/>
          </a:p>
        </p:txBody>
      </p:sp>
      <p:sp>
        <p:nvSpPr>
          <p:cNvPr id="3" name="Footer Placeholder 2">
            <a:extLst>
              <a:ext uri="{FF2B5EF4-FFF2-40B4-BE49-F238E27FC236}">
                <a16:creationId xmlns:a16="http://schemas.microsoft.com/office/drawing/2014/main" id="{E339C899-14C6-47F5-BE53-F07A7300329B}"/>
              </a:ext>
            </a:extLst>
          </p:cNvPr>
          <p:cNvSpPr>
            <a:spLocks noGrp="1"/>
          </p:cNvSpPr>
          <p:nvPr>
            <p:ph type="ftr" sz="quarter" idx="11"/>
          </p:nvPr>
        </p:nvSpPr>
        <p:spPr/>
        <p:txBody>
          <a:bodyPr/>
          <a:lstStyle/>
          <a:p>
            <a:r>
              <a:rPr lang="en-US" dirty="0"/>
              <a:t>Multi-Dose Vials</a:t>
            </a:r>
          </a:p>
        </p:txBody>
      </p:sp>
      <p:sp>
        <p:nvSpPr>
          <p:cNvPr id="6" name="Slide Number Placeholder 5">
            <a:extLst>
              <a:ext uri="{FF2B5EF4-FFF2-40B4-BE49-F238E27FC236}">
                <a16:creationId xmlns:a16="http://schemas.microsoft.com/office/drawing/2014/main" id="{4A4333E2-B071-4FC6-A449-98EEA5727FEC}"/>
              </a:ext>
            </a:extLst>
          </p:cNvPr>
          <p:cNvSpPr>
            <a:spLocks noGrp="1"/>
          </p:cNvSpPr>
          <p:nvPr>
            <p:ph type="sldNum" sz="quarter" idx="12"/>
          </p:nvPr>
        </p:nvSpPr>
        <p:spPr/>
        <p:txBody>
          <a:bodyPr/>
          <a:lstStyle/>
          <a:p>
            <a:fld id="{0921C750-0A2B-4FC2-9266-872E12118BE5}" type="slidenum">
              <a:rPr lang="en-US" smtClean="0"/>
              <a:t>17</a:t>
            </a:fld>
            <a:endParaRPr lang="en-US" dirty="0"/>
          </a:p>
        </p:txBody>
      </p:sp>
    </p:spTree>
    <p:custDataLst>
      <p:tags r:id="rId1"/>
    </p:custDataLst>
    <p:extLst>
      <p:ext uri="{BB962C8B-B14F-4D97-AF65-F5344CB8AC3E}">
        <p14:creationId xmlns:p14="http://schemas.microsoft.com/office/powerpoint/2010/main" val="1201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8200" y="238125"/>
            <a:ext cx="10515600" cy="702457"/>
          </a:xfrm>
        </p:spPr>
        <p:txBody>
          <a:bodyPr/>
          <a:lstStyle/>
          <a:p>
            <a:r>
              <a:rPr lang="en-US" dirty="0"/>
              <a:t>Disinfect the Top of the Vial</a:t>
            </a:r>
          </a:p>
        </p:txBody>
      </p:sp>
      <p:sp>
        <p:nvSpPr>
          <p:cNvPr id="2" name="Text Placeholder 1">
            <a:extLst>
              <a:ext uri="{FF2B5EF4-FFF2-40B4-BE49-F238E27FC236}">
                <a16:creationId xmlns:a16="http://schemas.microsoft.com/office/drawing/2014/main" id="{E62FD6AB-A324-4C82-850F-B0066A113C3A}"/>
              </a:ext>
            </a:extLst>
          </p:cNvPr>
          <p:cNvSpPr>
            <a:spLocks noGrp="1"/>
          </p:cNvSpPr>
          <p:nvPr>
            <p:ph type="body" idx="13"/>
          </p:nvPr>
        </p:nvSpPr>
        <p:spPr>
          <a:xfrm>
            <a:off x="839788" y="1325899"/>
            <a:ext cx="10514012" cy="823912"/>
          </a:xfrm>
        </p:spPr>
        <p:txBody>
          <a:bodyPr/>
          <a:lstStyle/>
          <a:p>
            <a:r>
              <a:rPr lang="en-US" dirty="0"/>
              <a:t>Injection safety actions are important.</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a:xfrm>
            <a:off x="1979270" y="2410239"/>
            <a:ext cx="9374529" cy="3507960"/>
          </a:xfrm>
        </p:spPr>
        <p:txBody>
          <a:bodyPr>
            <a:normAutofit/>
          </a:bodyPr>
          <a:lstStyle/>
          <a:p>
            <a:r>
              <a:rPr lang="en-US" b="1" dirty="0">
                <a:solidFill>
                  <a:schemeClr val="accent1"/>
                </a:solidFill>
              </a:rPr>
              <a:t>Q: 	</a:t>
            </a:r>
            <a:r>
              <a:rPr lang="en-US" dirty="0"/>
              <a:t>Why should you disinfect the top of the vial before inserting the needle?</a:t>
            </a:r>
          </a:p>
          <a:p>
            <a:r>
              <a:rPr lang="en-US" b="1" dirty="0">
                <a:solidFill>
                  <a:schemeClr val="accent1"/>
                </a:solidFill>
              </a:rPr>
              <a:t>A: 	</a:t>
            </a:r>
            <a:r>
              <a:rPr lang="en-US" dirty="0"/>
              <a:t>Disinfect the top of the vial with an alcohol prep pad  to kill any germs on the top, so you don’t push germs into the vial when you insert the needle. Let the top dry before you insert the needle. </a:t>
            </a:r>
          </a:p>
          <a:p>
            <a:endParaRPr lang="en-US" dirty="0"/>
          </a:p>
        </p:txBody>
      </p:sp>
      <p:sp>
        <p:nvSpPr>
          <p:cNvPr id="3" name="Footer Placeholder 2">
            <a:extLst>
              <a:ext uri="{FF2B5EF4-FFF2-40B4-BE49-F238E27FC236}">
                <a16:creationId xmlns:a16="http://schemas.microsoft.com/office/drawing/2014/main" id="{FB56E89F-168A-496B-B9CF-312CF30AC83E}"/>
              </a:ext>
            </a:extLst>
          </p:cNvPr>
          <p:cNvSpPr>
            <a:spLocks noGrp="1"/>
          </p:cNvSpPr>
          <p:nvPr>
            <p:ph type="ftr" sz="quarter" idx="11"/>
          </p:nvPr>
        </p:nvSpPr>
        <p:spPr/>
        <p:txBody>
          <a:bodyPr/>
          <a:lstStyle/>
          <a:p>
            <a:r>
              <a:rPr lang="en-US" dirty="0"/>
              <a:t>Multi-Dose Vials</a:t>
            </a:r>
          </a:p>
        </p:txBody>
      </p:sp>
      <p:sp>
        <p:nvSpPr>
          <p:cNvPr id="6" name="Slide Number Placeholder 5">
            <a:extLst>
              <a:ext uri="{FF2B5EF4-FFF2-40B4-BE49-F238E27FC236}">
                <a16:creationId xmlns:a16="http://schemas.microsoft.com/office/drawing/2014/main" id="{CFB7E63F-BD1A-4B92-8A1B-78707F4303F0}"/>
              </a:ext>
            </a:extLst>
          </p:cNvPr>
          <p:cNvSpPr>
            <a:spLocks noGrp="1"/>
          </p:cNvSpPr>
          <p:nvPr>
            <p:ph type="sldNum" sz="quarter" idx="12"/>
          </p:nvPr>
        </p:nvSpPr>
        <p:spPr/>
        <p:txBody>
          <a:bodyPr/>
          <a:lstStyle/>
          <a:p>
            <a:fld id="{0921C750-0A2B-4FC2-9266-872E12118BE5}" type="slidenum">
              <a:rPr lang="en-US" smtClean="0"/>
              <a:t>18</a:t>
            </a:fld>
            <a:endParaRPr lang="en-US" dirty="0"/>
          </a:p>
        </p:txBody>
      </p:sp>
    </p:spTree>
    <p:custDataLst>
      <p:tags r:id="rId1"/>
    </p:custDataLst>
    <p:extLst>
      <p:ext uri="{BB962C8B-B14F-4D97-AF65-F5344CB8AC3E}">
        <p14:creationId xmlns:p14="http://schemas.microsoft.com/office/powerpoint/2010/main" val="185910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Access the vial</a:t>
            </a:r>
          </a:p>
        </p:txBody>
      </p:sp>
      <p:sp>
        <p:nvSpPr>
          <p:cNvPr id="6" name="Text Placeholder 5">
            <a:extLst>
              <a:ext uri="{FF2B5EF4-FFF2-40B4-BE49-F238E27FC236}">
                <a16:creationId xmlns:a16="http://schemas.microsoft.com/office/drawing/2014/main" id="{0D0C050A-0173-4922-8B24-A9BE11C2B9CE}"/>
              </a:ext>
            </a:extLst>
          </p:cNvPr>
          <p:cNvSpPr>
            <a:spLocks noGrp="1"/>
          </p:cNvSpPr>
          <p:nvPr>
            <p:ph type="body" idx="13"/>
          </p:nvPr>
        </p:nvSpPr>
        <p:spPr/>
        <p:txBody>
          <a:bodyPr/>
          <a:lstStyle/>
          <a:p>
            <a:r>
              <a:rPr lang="en-US" dirty="0"/>
              <a:t>Injection safety actions are important. </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p:txBody>
          <a:bodyPr>
            <a:normAutofit/>
          </a:bodyPr>
          <a:lstStyle/>
          <a:p>
            <a:r>
              <a:rPr lang="en-US" b="1" dirty="0">
                <a:solidFill>
                  <a:schemeClr val="accent1"/>
                </a:solidFill>
              </a:rPr>
              <a:t>Q:  	</a:t>
            </a:r>
            <a:r>
              <a:rPr lang="en-US" dirty="0"/>
              <a:t>What do you need to do the first time you open a multi-dose vaccine vial?</a:t>
            </a:r>
          </a:p>
          <a:p>
            <a:r>
              <a:rPr lang="en-US" b="1" dirty="0">
                <a:solidFill>
                  <a:schemeClr val="accent1"/>
                </a:solidFill>
              </a:rPr>
              <a:t>A: 	</a:t>
            </a:r>
            <a:r>
              <a:rPr lang="en-US" dirty="0"/>
              <a:t>How long you can use the vaccine after you first access the vial varies by product. Writing the date and time the vial was opened on the label helps prevent vaccine from being given to a patient beyond its use date. </a:t>
            </a:r>
          </a:p>
          <a:p>
            <a:endParaRPr lang="en-US" dirty="0"/>
          </a:p>
        </p:txBody>
      </p:sp>
      <p:sp>
        <p:nvSpPr>
          <p:cNvPr id="2" name="Footer Placeholder 1">
            <a:extLst>
              <a:ext uri="{FF2B5EF4-FFF2-40B4-BE49-F238E27FC236}">
                <a16:creationId xmlns:a16="http://schemas.microsoft.com/office/drawing/2014/main" id="{DBDD9B4F-2449-469F-A2CF-FA8765011C0B}"/>
              </a:ext>
            </a:extLst>
          </p:cNvPr>
          <p:cNvSpPr>
            <a:spLocks noGrp="1"/>
          </p:cNvSpPr>
          <p:nvPr>
            <p:ph type="ftr" sz="quarter" idx="11"/>
          </p:nvPr>
        </p:nvSpPr>
        <p:spPr/>
        <p:txBody>
          <a:bodyPr/>
          <a:lstStyle/>
          <a:p>
            <a:r>
              <a:rPr lang="en-US" dirty="0"/>
              <a:t>Multi-Dose Vials</a:t>
            </a:r>
          </a:p>
        </p:txBody>
      </p:sp>
      <p:sp>
        <p:nvSpPr>
          <p:cNvPr id="3" name="Slide Number Placeholder 2">
            <a:extLst>
              <a:ext uri="{FF2B5EF4-FFF2-40B4-BE49-F238E27FC236}">
                <a16:creationId xmlns:a16="http://schemas.microsoft.com/office/drawing/2014/main" id="{9B27A5AA-F67D-4BBB-B9FD-9D399F3F4668}"/>
              </a:ext>
            </a:extLst>
          </p:cNvPr>
          <p:cNvSpPr>
            <a:spLocks noGrp="1"/>
          </p:cNvSpPr>
          <p:nvPr>
            <p:ph type="sldNum" sz="quarter" idx="12"/>
          </p:nvPr>
        </p:nvSpPr>
        <p:spPr/>
        <p:txBody>
          <a:bodyPr/>
          <a:lstStyle/>
          <a:p>
            <a:fld id="{0921C750-0A2B-4FC2-9266-872E12118BE5}" type="slidenum">
              <a:rPr lang="en-US" smtClean="0"/>
              <a:t>19</a:t>
            </a:fld>
            <a:endParaRPr lang="en-US" dirty="0"/>
          </a:p>
        </p:txBody>
      </p:sp>
    </p:spTree>
    <p:custDataLst>
      <p:tags r:id="rId1"/>
    </p:custDataLst>
    <p:extLst>
      <p:ext uri="{BB962C8B-B14F-4D97-AF65-F5344CB8AC3E}">
        <p14:creationId xmlns:p14="http://schemas.microsoft.com/office/powerpoint/2010/main" val="138471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Introductions</a:t>
            </a:r>
          </a:p>
          <a:p>
            <a:r>
              <a:rPr lang="en-US" dirty="0"/>
              <a:t>Why Injection Safety Matters for Multi-Dose Vials</a:t>
            </a:r>
          </a:p>
          <a:p>
            <a:r>
              <a:rPr lang="en-US" dirty="0"/>
              <a:t>Infection Control Actions for Using Multi-Dose Vials</a:t>
            </a:r>
          </a:p>
          <a:p>
            <a:r>
              <a:rPr lang="en-US" dirty="0"/>
              <a:t>Reflection</a:t>
            </a:r>
          </a:p>
        </p:txBody>
      </p:sp>
      <p:sp>
        <p:nvSpPr>
          <p:cNvPr id="4" name="Footer Placeholder 3">
            <a:extLst>
              <a:ext uri="{FF2B5EF4-FFF2-40B4-BE49-F238E27FC236}">
                <a16:creationId xmlns:a16="http://schemas.microsoft.com/office/drawing/2014/main" id="{12D86988-2200-422A-9205-20EFF40C4BCA}"/>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33CCD6B2-70EF-467B-934B-FCF1011825F5}"/>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8200" y="238125"/>
            <a:ext cx="10515600" cy="702457"/>
          </a:xfrm>
        </p:spPr>
        <p:txBody>
          <a:bodyPr/>
          <a:lstStyle/>
          <a:p>
            <a:r>
              <a:rPr lang="en-US" dirty="0"/>
              <a:t>Vaccine in the vial</a:t>
            </a:r>
          </a:p>
        </p:txBody>
      </p:sp>
      <p:sp>
        <p:nvSpPr>
          <p:cNvPr id="7" name="Text Placeholder 6">
            <a:extLst>
              <a:ext uri="{FF2B5EF4-FFF2-40B4-BE49-F238E27FC236}">
                <a16:creationId xmlns:a16="http://schemas.microsoft.com/office/drawing/2014/main" id="{8E3B4EF9-2D3B-4A57-94AB-0D712664768B}"/>
              </a:ext>
            </a:extLst>
          </p:cNvPr>
          <p:cNvSpPr>
            <a:spLocks noGrp="1"/>
          </p:cNvSpPr>
          <p:nvPr>
            <p:ph type="body" idx="13"/>
          </p:nvPr>
        </p:nvSpPr>
        <p:spPr>
          <a:xfrm>
            <a:off x="839788" y="1325899"/>
            <a:ext cx="10514012" cy="823912"/>
          </a:xfrm>
        </p:spPr>
        <p:txBody>
          <a:bodyPr/>
          <a:lstStyle/>
          <a:p>
            <a:r>
              <a:rPr lang="en-US" dirty="0"/>
              <a:t>Injection safety actions are important. </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a:xfrm>
            <a:off x="1979614" y="2409825"/>
            <a:ext cx="8461172" cy="3508375"/>
          </a:xfrm>
        </p:spPr>
        <p:txBody>
          <a:bodyPr>
            <a:normAutofit/>
          </a:bodyPr>
          <a:lstStyle/>
          <a:p>
            <a:r>
              <a:rPr lang="en-US" b="1" dirty="0">
                <a:solidFill>
                  <a:schemeClr val="accent1"/>
                </a:solidFill>
              </a:rPr>
              <a:t>Q: 	</a:t>
            </a:r>
            <a:r>
              <a:rPr lang="en-US" dirty="0"/>
              <a:t>What do you do if there is a little bit of vaccine left in the vial, but it’s not enough for a full dose?</a:t>
            </a:r>
          </a:p>
          <a:p>
            <a:r>
              <a:rPr lang="en-US" b="1" dirty="0">
                <a:solidFill>
                  <a:schemeClr val="accent1"/>
                </a:solidFill>
              </a:rPr>
              <a:t>A: 	</a:t>
            </a:r>
            <a:r>
              <a:rPr lang="en-US" dirty="0"/>
              <a:t>Throw the remaining vaccine away. Never combine doses from different vials or give someone less than a full dose.</a:t>
            </a:r>
          </a:p>
          <a:p>
            <a:pPr lvl="0"/>
            <a:endParaRPr lang="en-US" dirty="0"/>
          </a:p>
          <a:p>
            <a:endParaRPr lang="en-US" dirty="0"/>
          </a:p>
        </p:txBody>
      </p:sp>
      <p:sp>
        <p:nvSpPr>
          <p:cNvPr id="2" name="Footer Placeholder 1">
            <a:extLst>
              <a:ext uri="{FF2B5EF4-FFF2-40B4-BE49-F238E27FC236}">
                <a16:creationId xmlns:a16="http://schemas.microsoft.com/office/drawing/2014/main" id="{4ACD2D8A-E21A-4962-816C-2CDB93F609F9}"/>
              </a:ext>
            </a:extLst>
          </p:cNvPr>
          <p:cNvSpPr>
            <a:spLocks noGrp="1"/>
          </p:cNvSpPr>
          <p:nvPr>
            <p:ph type="ftr" sz="quarter" idx="11"/>
          </p:nvPr>
        </p:nvSpPr>
        <p:spPr/>
        <p:txBody>
          <a:bodyPr/>
          <a:lstStyle/>
          <a:p>
            <a:r>
              <a:rPr lang="en-US" dirty="0"/>
              <a:t>Multi-Dose Vials</a:t>
            </a:r>
          </a:p>
        </p:txBody>
      </p:sp>
      <p:sp>
        <p:nvSpPr>
          <p:cNvPr id="3" name="Slide Number Placeholder 2">
            <a:extLst>
              <a:ext uri="{FF2B5EF4-FFF2-40B4-BE49-F238E27FC236}">
                <a16:creationId xmlns:a16="http://schemas.microsoft.com/office/drawing/2014/main" id="{626668BB-1498-4D7E-A743-CFB6B69D544E}"/>
              </a:ext>
            </a:extLst>
          </p:cNvPr>
          <p:cNvSpPr>
            <a:spLocks noGrp="1"/>
          </p:cNvSpPr>
          <p:nvPr>
            <p:ph type="sldNum" sz="quarter" idx="12"/>
          </p:nvPr>
        </p:nvSpPr>
        <p:spPr/>
        <p:txBody>
          <a:bodyPr/>
          <a:lstStyle/>
          <a:p>
            <a:fld id="{0921C750-0A2B-4FC2-9266-872E12118BE5}" type="slidenum">
              <a:rPr lang="en-US" smtClean="0"/>
              <a:t>20</a:t>
            </a:fld>
            <a:endParaRPr lang="en-US" dirty="0"/>
          </a:p>
        </p:txBody>
      </p:sp>
    </p:spTree>
    <p:custDataLst>
      <p:tags r:id="rId1"/>
    </p:custDataLst>
    <p:extLst>
      <p:ext uri="{BB962C8B-B14F-4D97-AF65-F5344CB8AC3E}">
        <p14:creationId xmlns:p14="http://schemas.microsoft.com/office/powerpoint/2010/main" val="307937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1816AC-D387-4A6C-A49B-3E8AE5BFFF58}"/>
              </a:ext>
            </a:extLst>
          </p:cNvPr>
          <p:cNvSpPr>
            <a:spLocks noGrp="1"/>
          </p:cNvSpPr>
          <p:nvPr>
            <p:ph type="title"/>
          </p:nvPr>
        </p:nvSpPr>
        <p:spPr>
          <a:xfrm>
            <a:off x="839789" y="104137"/>
            <a:ext cx="6106922" cy="823912"/>
          </a:xfrm>
        </p:spPr>
        <p:txBody>
          <a:bodyPr>
            <a:normAutofit fontScale="90000"/>
          </a:bodyPr>
          <a:lstStyle/>
          <a:p>
            <a:r>
              <a:rPr lang="en-US" dirty="0"/>
              <a:t>Handout: How Do I safely use a multi-Dose vial?</a:t>
            </a:r>
          </a:p>
        </p:txBody>
      </p:sp>
      <p:sp>
        <p:nvSpPr>
          <p:cNvPr id="2" name="Text Placeholder 1">
            <a:extLst>
              <a:ext uri="{FF2B5EF4-FFF2-40B4-BE49-F238E27FC236}">
                <a16:creationId xmlns:a16="http://schemas.microsoft.com/office/drawing/2014/main" id="{98970F8E-4DCA-4B8D-BDBC-51F8D074F8D6}"/>
              </a:ext>
            </a:extLst>
          </p:cNvPr>
          <p:cNvSpPr>
            <a:spLocks noGrp="1"/>
          </p:cNvSpPr>
          <p:nvPr>
            <p:ph type="body" idx="14"/>
          </p:nvPr>
        </p:nvSpPr>
        <p:spPr>
          <a:xfrm>
            <a:off x="839789" y="2441344"/>
            <a:ext cx="4621674" cy="823913"/>
          </a:xfrm>
        </p:spPr>
        <p:txBody>
          <a:bodyPr/>
          <a:lstStyle/>
          <a:p>
            <a:r>
              <a:rPr lang="it-IT" dirty="0"/>
              <a:t>Multi-Dose Vial Infection Control Procedure </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3"/>
          </p:nvPr>
        </p:nvSpPr>
        <p:spPr>
          <a:xfrm>
            <a:off x="838201" y="3331932"/>
            <a:ext cx="4024744" cy="1988213"/>
          </a:xfrm>
        </p:spPr>
        <p:txBody>
          <a:bodyPr>
            <a:normAutofit/>
          </a:bodyPr>
          <a:lstStyle/>
          <a:p>
            <a:pPr marL="0" lvl="0" indent="0">
              <a:buNone/>
            </a:pPr>
            <a:r>
              <a:rPr lang="en-US" dirty="0"/>
              <a:t>Use the checklist to familiarize yourself with the appropriate infection control procedures.</a:t>
            </a:r>
          </a:p>
        </p:txBody>
      </p:sp>
      <p:pic>
        <p:nvPicPr>
          <p:cNvPr id="8" name="Picture 7">
            <a:extLst>
              <a:ext uri="{FF2B5EF4-FFF2-40B4-BE49-F238E27FC236}">
                <a16:creationId xmlns:a16="http://schemas.microsoft.com/office/drawing/2014/main" id="{670151F8-B191-4D85-BE41-C2A51BE0A5B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46711" y="125062"/>
            <a:ext cx="4820174" cy="6244787"/>
          </a:xfrm>
          <a:prstGeom prst="rect">
            <a:avLst/>
          </a:prstGeom>
        </p:spPr>
      </p:pic>
      <p:sp>
        <p:nvSpPr>
          <p:cNvPr id="3" name="Footer Placeholder 2">
            <a:extLst>
              <a:ext uri="{FF2B5EF4-FFF2-40B4-BE49-F238E27FC236}">
                <a16:creationId xmlns:a16="http://schemas.microsoft.com/office/drawing/2014/main" id="{9D2A76BB-E1E3-434E-9016-B1C0C9DE92FD}"/>
              </a:ext>
            </a:extLst>
          </p:cNvPr>
          <p:cNvSpPr>
            <a:spLocks noGrp="1"/>
          </p:cNvSpPr>
          <p:nvPr>
            <p:ph type="ftr" sz="quarter" idx="11"/>
          </p:nvPr>
        </p:nvSpPr>
        <p:spPr/>
        <p:txBody>
          <a:bodyPr/>
          <a:lstStyle/>
          <a:p>
            <a:r>
              <a:rPr lang="en-US" dirty="0"/>
              <a:t>Multi-Dose Vials</a:t>
            </a:r>
          </a:p>
        </p:txBody>
      </p:sp>
      <p:sp>
        <p:nvSpPr>
          <p:cNvPr id="4" name="Slide Number Placeholder 3">
            <a:extLst>
              <a:ext uri="{FF2B5EF4-FFF2-40B4-BE49-F238E27FC236}">
                <a16:creationId xmlns:a16="http://schemas.microsoft.com/office/drawing/2014/main" id="{35FFCA94-589B-42C8-875A-578D494B694B}"/>
              </a:ext>
            </a:extLst>
          </p:cNvPr>
          <p:cNvSpPr>
            <a:spLocks noGrp="1"/>
          </p:cNvSpPr>
          <p:nvPr>
            <p:ph type="sldNum" sz="quarter" idx="12"/>
          </p:nvPr>
        </p:nvSpPr>
        <p:spPr/>
        <p:txBody>
          <a:bodyPr/>
          <a:lstStyle/>
          <a:p>
            <a:fld id="{3EE8549A-6A9B-4CCA-86BA-05D4B496048D}" type="slidenum">
              <a:rPr lang="en-US" smtClean="0"/>
              <a:t>21</a:t>
            </a:fld>
            <a:endParaRPr lang="en-US"/>
          </a:p>
        </p:txBody>
      </p:sp>
    </p:spTree>
    <p:custDataLst>
      <p:tags r:id="rId1"/>
    </p:custDataLst>
    <p:extLst>
      <p:ext uri="{BB962C8B-B14F-4D97-AF65-F5344CB8AC3E}">
        <p14:creationId xmlns:p14="http://schemas.microsoft.com/office/powerpoint/2010/main" val="673640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8200" y="238125"/>
            <a:ext cx="10515600" cy="702457"/>
          </a:xfrm>
        </p:spPr>
        <p:txBody>
          <a:bodyPr/>
          <a:lstStyle/>
          <a:p>
            <a:r>
              <a:rPr lang="en-US" dirty="0"/>
              <a:t>Breakout Group: Using the Checklist </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1587500"/>
            <a:ext cx="3085407" cy="4279900"/>
          </a:xfrm>
        </p:spPr>
        <p:txBody>
          <a:bodyPr>
            <a:normAutofit/>
          </a:bodyPr>
          <a:lstStyle/>
          <a:p>
            <a:pPr marL="0" lvl="0" indent="0">
              <a:buNone/>
            </a:pPr>
            <a:r>
              <a:rPr lang="en-US" sz="2400" dirty="0"/>
              <a:t>In a small group, review the checklist and write down the materials you would need to successfully follow the steps on this checklist. </a:t>
            </a:r>
          </a:p>
        </p:txBody>
      </p:sp>
      <p:sp>
        <p:nvSpPr>
          <p:cNvPr id="3" name="Content Placeholder 2">
            <a:extLst>
              <a:ext uri="{FF2B5EF4-FFF2-40B4-BE49-F238E27FC236}">
                <a16:creationId xmlns:a16="http://schemas.microsoft.com/office/drawing/2014/main" id="{60EE4207-ADFB-475E-AE46-EAD3B4D0875C}"/>
              </a:ext>
            </a:extLst>
          </p:cNvPr>
          <p:cNvSpPr>
            <a:spLocks noGrp="1"/>
          </p:cNvSpPr>
          <p:nvPr>
            <p:ph sz="half" idx="2"/>
          </p:nvPr>
        </p:nvSpPr>
        <p:spPr>
          <a:xfrm>
            <a:off x="4630190" y="1587500"/>
            <a:ext cx="6658494" cy="4279900"/>
          </a:xfrm>
        </p:spPr>
        <p:txBody>
          <a:bodyPr>
            <a:noAutofit/>
          </a:bodyPr>
          <a:lstStyle/>
          <a:p>
            <a:pPr marL="0" indent="0">
              <a:buNone/>
            </a:pPr>
            <a:r>
              <a:rPr lang="en-US" b="1" dirty="0">
                <a:solidFill>
                  <a:schemeClr val="accent1"/>
                </a:solidFill>
              </a:rPr>
              <a:t>Materials Needed:</a:t>
            </a:r>
          </a:p>
          <a:p>
            <a:r>
              <a:rPr lang="en-US" sz="2400" dirty="0"/>
              <a:t>Soap and water or alcohol-based hand sanitizer (to clean your hands before you touch the vial)</a:t>
            </a:r>
          </a:p>
          <a:p>
            <a:r>
              <a:rPr lang="en-US" sz="2400" dirty="0"/>
              <a:t>Alcohol prep pad (to disinfect the top of the vial before sticking the needle in)</a:t>
            </a:r>
          </a:p>
          <a:p>
            <a:r>
              <a:rPr lang="en-US" sz="2400" dirty="0"/>
              <a:t>Brand-new, sterile needle</a:t>
            </a:r>
          </a:p>
          <a:p>
            <a:r>
              <a:rPr lang="en-US" sz="2400" dirty="0"/>
              <a:t>Brand-new, sterile syringe</a:t>
            </a:r>
          </a:p>
          <a:p>
            <a:r>
              <a:rPr lang="en-US" sz="2400" dirty="0"/>
              <a:t>Pen (to write the date and time the vial was opened on the label)</a:t>
            </a:r>
          </a:p>
        </p:txBody>
      </p:sp>
      <p:sp>
        <p:nvSpPr>
          <p:cNvPr id="2" name="Footer Placeholder 1">
            <a:extLst>
              <a:ext uri="{FF2B5EF4-FFF2-40B4-BE49-F238E27FC236}">
                <a16:creationId xmlns:a16="http://schemas.microsoft.com/office/drawing/2014/main" id="{A4EF894B-001C-442D-91F8-4ABD2000E375}"/>
              </a:ext>
            </a:extLst>
          </p:cNvPr>
          <p:cNvSpPr>
            <a:spLocks noGrp="1"/>
          </p:cNvSpPr>
          <p:nvPr>
            <p:ph type="ftr" sz="quarter" idx="11"/>
          </p:nvPr>
        </p:nvSpPr>
        <p:spPr/>
        <p:txBody>
          <a:bodyPr/>
          <a:lstStyle/>
          <a:p>
            <a:r>
              <a:rPr lang="en-US" dirty="0"/>
              <a:t>Multi-Dose Vials</a:t>
            </a:r>
          </a:p>
        </p:txBody>
      </p:sp>
      <p:sp>
        <p:nvSpPr>
          <p:cNvPr id="6" name="Slide Number Placeholder 5">
            <a:extLst>
              <a:ext uri="{FF2B5EF4-FFF2-40B4-BE49-F238E27FC236}">
                <a16:creationId xmlns:a16="http://schemas.microsoft.com/office/drawing/2014/main" id="{3C740966-2B43-4333-AAD1-20A4DB2A07DD}"/>
              </a:ext>
            </a:extLst>
          </p:cNvPr>
          <p:cNvSpPr>
            <a:spLocks noGrp="1"/>
          </p:cNvSpPr>
          <p:nvPr>
            <p:ph type="sldNum" sz="quarter" idx="12"/>
          </p:nvPr>
        </p:nvSpPr>
        <p:spPr/>
        <p:txBody>
          <a:bodyPr/>
          <a:lstStyle/>
          <a:p>
            <a:fld id="{0921C750-0A2B-4FC2-9266-872E12118BE5}" type="slidenum">
              <a:rPr lang="en-US" smtClean="0"/>
              <a:t>22</a:t>
            </a:fld>
            <a:endParaRPr lang="en-US" dirty="0"/>
          </a:p>
        </p:txBody>
      </p:sp>
    </p:spTree>
    <p:custDataLst>
      <p:tags r:id="rId1"/>
    </p:custDataLst>
    <p:extLst>
      <p:ext uri="{BB962C8B-B14F-4D97-AF65-F5344CB8AC3E}">
        <p14:creationId xmlns:p14="http://schemas.microsoft.com/office/powerpoint/2010/main" val="324245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One Needle, One Syringe, Only One Time</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199" y="1603612"/>
            <a:ext cx="5719549" cy="4573351"/>
          </a:xfrm>
        </p:spPr>
        <p:txBody>
          <a:bodyPr>
            <a:normAutofit/>
          </a:bodyPr>
          <a:lstStyle/>
          <a:p>
            <a:pPr marL="0" lvl="0" indent="0">
              <a:buNone/>
            </a:pPr>
            <a:r>
              <a:rPr lang="en-US" sz="2400" dirty="0"/>
              <a:t>The CDC has developed resources to support the understanding of the basics of injection safety.</a:t>
            </a:r>
          </a:p>
          <a:p>
            <a:pPr marL="0" lvl="0" indent="0">
              <a:buNone/>
            </a:pPr>
            <a:r>
              <a:rPr lang="en-US" dirty="0">
                <a:solidFill>
                  <a:srgbClr val="13619C"/>
                </a:solidFill>
                <a:latin typeface="Calibri bold" panose="020F0702030404030204" pitchFamily="34" charset="0"/>
                <a:cs typeface="Calibri bold" panose="020F0702030404030204" pitchFamily="34" charset="0"/>
              </a:rPr>
              <a:t>Resources include:</a:t>
            </a:r>
          </a:p>
          <a:p>
            <a:pPr lvl="1"/>
            <a:r>
              <a:rPr lang="en-US" dirty="0"/>
              <a:t>FAQs</a:t>
            </a:r>
          </a:p>
          <a:p>
            <a:pPr lvl="1"/>
            <a:r>
              <a:rPr lang="en-US" dirty="0"/>
              <a:t>Checklists</a:t>
            </a:r>
          </a:p>
          <a:p>
            <a:pPr lvl="1"/>
            <a:r>
              <a:rPr lang="en-US" dirty="0"/>
              <a:t>Patient handouts</a:t>
            </a:r>
          </a:p>
          <a:p>
            <a:pPr lvl="1"/>
            <a:r>
              <a:rPr lang="en-US" dirty="0"/>
              <a:t>Videos on clinical practices</a:t>
            </a:r>
          </a:p>
          <a:p>
            <a:pPr lvl="1"/>
            <a:r>
              <a:rPr lang="en-US" dirty="0"/>
              <a:t>Posters</a:t>
            </a:r>
          </a:p>
        </p:txBody>
      </p:sp>
      <p:sp>
        <p:nvSpPr>
          <p:cNvPr id="13" name="TextBox 12">
            <a:extLst>
              <a:ext uri="{FF2B5EF4-FFF2-40B4-BE49-F238E27FC236}">
                <a16:creationId xmlns:a16="http://schemas.microsoft.com/office/drawing/2014/main" id="{61178E53-51DC-44F6-B6F5-3498BDCF38D3}"/>
              </a:ext>
            </a:extLst>
          </p:cNvPr>
          <p:cNvSpPr txBox="1"/>
          <p:nvPr/>
        </p:nvSpPr>
        <p:spPr>
          <a:xfrm>
            <a:off x="1494997" y="5131093"/>
            <a:ext cx="6527086" cy="369332"/>
          </a:xfrm>
          <a:prstGeom prst="rect">
            <a:avLst/>
          </a:prstGeom>
          <a:noFill/>
        </p:spPr>
        <p:txBody>
          <a:bodyPr wrap="square" rtlCol="0">
            <a:spAutoFit/>
          </a:bodyPr>
          <a:lstStyle/>
          <a:p>
            <a:r>
              <a:rPr lang="en-US" dirty="0">
                <a:hlinkClick r:id="rId4"/>
              </a:rPr>
              <a:t>https://www.cdc.gov/injectionsafety/one-and-only.html</a:t>
            </a:r>
            <a:r>
              <a:rPr lang="en-US" dirty="0"/>
              <a:t> </a:t>
            </a:r>
          </a:p>
        </p:txBody>
      </p:sp>
      <p:pic>
        <p:nvPicPr>
          <p:cNvPr id="12" name="Content Placeholder 11" descr="One Needle. One Syringe. Only One Time. ">
            <a:extLst>
              <a:ext uri="{FF2B5EF4-FFF2-40B4-BE49-F238E27FC236}">
                <a16:creationId xmlns:a16="http://schemas.microsoft.com/office/drawing/2014/main" id="{ABD2DC1E-EA90-42CF-BF1E-C2C6C358162C}"/>
              </a:ext>
            </a:extLst>
          </p:cNvPr>
          <p:cNvPicPr>
            <a:picLocks noGrp="1" noChangeAspect="1"/>
          </p:cNvPicPr>
          <p:nvPr>
            <p:ph sz="half" idx="2"/>
          </p:nvPr>
        </p:nvPicPr>
        <p:blipFill>
          <a:blip r:embed="rId5"/>
          <a:stretch>
            <a:fillRect/>
          </a:stretch>
        </p:blipFill>
        <p:spPr>
          <a:xfrm>
            <a:off x="7294728" y="1690688"/>
            <a:ext cx="4211492" cy="3059631"/>
          </a:xfrm>
        </p:spPr>
      </p:pic>
      <p:sp>
        <p:nvSpPr>
          <p:cNvPr id="2" name="Footer Placeholder 1">
            <a:extLst>
              <a:ext uri="{FF2B5EF4-FFF2-40B4-BE49-F238E27FC236}">
                <a16:creationId xmlns:a16="http://schemas.microsoft.com/office/drawing/2014/main" id="{C22D4DDD-EBF6-4E52-9868-56F8D1A77DDD}"/>
              </a:ext>
            </a:extLst>
          </p:cNvPr>
          <p:cNvSpPr>
            <a:spLocks noGrp="1"/>
          </p:cNvSpPr>
          <p:nvPr>
            <p:ph type="ftr" sz="quarter" idx="11"/>
          </p:nvPr>
        </p:nvSpPr>
        <p:spPr/>
        <p:txBody>
          <a:bodyPr/>
          <a:lstStyle/>
          <a:p>
            <a:r>
              <a:rPr lang="en-US" dirty="0"/>
              <a:t>Multi-Dose Vials</a:t>
            </a:r>
          </a:p>
        </p:txBody>
      </p:sp>
      <p:sp>
        <p:nvSpPr>
          <p:cNvPr id="3" name="Slide Number Placeholder 2">
            <a:extLst>
              <a:ext uri="{FF2B5EF4-FFF2-40B4-BE49-F238E27FC236}">
                <a16:creationId xmlns:a16="http://schemas.microsoft.com/office/drawing/2014/main" id="{F0587734-E083-4846-9C87-911DC5D8EC38}"/>
              </a:ext>
            </a:extLst>
          </p:cNvPr>
          <p:cNvSpPr>
            <a:spLocks noGrp="1"/>
          </p:cNvSpPr>
          <p:nvPr>
            <p:ph type="sldNum" sz="quarter" idx="12"/>
          </p:nvPr>
        </p:nvSpPr>
        <p:spPr/>
        <p:txBody>
          <a:bodyPr/>
          <a:lstStyle/>
          <a:p>
            <a:fld id="{0921C750-0A2B-4FC2-9266-872E12118BE5}" type="slidenum">
              <a:rPr lang="en-US" smtClean="0"/>
              <a:t>23</a:t>
            </a:fld>
            <a:endParaRPr lang="en-US" dirty="0"/>
          </a:p>
        </p:txBody>
      </p:sp>
    </p:spTree>
    <p:custDataLst>
      <p:tags r:id="rId1"/>
    </p:custDataLst>
    <p:extLst>
      <p:ext uri="{BB962C8B-B14F-4D97-AF65-F5344CB8AC3E}">
        <p14:creationId xmlns:p14="http://schemas.microsoft.com/office/powerpoint/2010/main" val="1762697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t>Reflection </a:t>
            </a:r>
          </a:p>
        </p:txBody>
      </p:sp>
      <p:sp>
        <p:nvSpPr>
          <p:cNvPr id="4" name="Text Placeholder 3">
            <a:extLst>
              <a:ext uri="{FF2B5EF4-FFF2-40B4-BE49-F238E27FC236}">
                <a16:creationId xmlns:a16="http://schemas.microsoft.com/office/drawing/2014/main" id="{A4A483A7-83B4-422A-B820-5E2F41E11B01}"/>
              </a:ext>
              <a:ext uri="{C183D7F6-B498-43B3-948B-1728B52AA6E4}">
                <adec:decorative xmlns:adec="http://schemas.microsoft.com/office/drawing/2017/decorative" val="1"/>
              </a:ext>
            </a:extLst>
          </p:cNvPr>
          <p:cNvSpPr>
            <a:spLocks noGrp="1"/>
          </p:cNvSpPr>
          <p:nvPr>
            <p:ph type="body" idx="1"/>
          </p:nvPr>
        </p:nvSpPr>
        <p:spPr/>
        <p:txBody>
          <a:bodyPr/>
          <a:lstStyle/>
          <a:p>
            <a:r>
              <a:rPr lang="en-US" dirty="0"/>
              <a:t> </a:t>
            </a:r>
          </a:p>
        </p:txBody>
      </p:sp>
      <p:sp>
        <p:nvSpPr>
          <p:cNvPr id="3" name="Footer Placeholder 2">
            <a:extLst>
              <a:ext uri="{FF2B5EF4-FFF2-40B4-BE49-F238E27FC236}">
                <a16:creationId xmlns:a16="http://schemas.microsoft.com/office/drawing/2014/main" id="{82211D47-99F7-4D0B-9D9F-493501256F0C}"/>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15423F06-B23F-4CDF-8E4D-3AE113C930D6}"/>
              </a:ext>
            </a:extLst>
          </p:cNvPr>
          <p:cNvSpPr>
            <a:spLocks noGrp="1"/>
          </p:cNvSpPr>
          <p:nvPr>
            <p:ph type="sldNum" sz="quarter" idx="12"/>
          </p:nvPr>
        </p:nvSpPr>
        <p:spPr/>
        <p:txBody>
          <a:bodyPr/>
          <a:lstStyle/>
          <a:p>
            <a:fld id="{0921C750-0A2B-4FC2-9266-872E12118BE5}" type="slidenum">
              <a:rPr lang="en-US" smtClean="0"/>
              <a:pPr/>
              <a:t>24</a:t>
            </a:fld>
            <a:endParaRPr lang="en-US" dirty="0"/>
          </a:p>
        </p:txBody>
      </p:sp>
    </p:spTree>
    <p:custDataLst>
      <p:tags r:id="rId1"/>
    </p:custDataLst>
    <p:extLst>
      <p:ext uri="{BB962C8B-B14F-4D97-AF65-F5344CB8AC3E}">
        <p14:creationId xmlns:p14="http://schemas.microsoft.com/office/powerpoint/2010/main" val="869445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8200" y="238125"/>
            <a:ext cx="10515600" cy="702457"/>
          </a:xfrm>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600200"/>
            <a:ext cx="10267604" cy="4318000"/>
          </a:xfrm>
        </p:spPr>
        <p:txBody>
          <a:bodyPr/>
          <a:lstStyle/>
          <a:p>
            <a:pPr lvl="0">
              <a:spcBef>
                <a:spcPts val="2400"/>
              </a:spcBef>
            </a:pPr>
            <a:r>
              <a:rPr lang="en-US" dirty="0"/>
              <a:t>Multi-dose vials require a specific set of safety procedures that are different from those for single-dose vials or multi-dose vials used with only one patient.</a:t>
            </a:r>
          </a:p>
          <a:p>
            <a:pPr lvl="0">
              <a:spcBef>
                <a:spcPts val="2400"/>
              </a:spcBef>
            </a:pPr>
            <a:r>
              <a:rPr lang="en-US" dirty="0"/>
              <a:t>Contaminated vaccines cannot be used. </a:t>
            </a:r>
          </a:p>
          <a:p>
            <a:pPr lvl="0">
              <a:spcBef>
                <a:spcPts val="2400"/>
              </a:spcBef>
            </a:pPr>
            <a:r>
              <a:rPr lang="en-US" dirty="0"/>
              <a:t>Injection safety actions are important.</a:t>
            </a:r>
          </a:p>
          <a:p>
            <a:endParaRPr lang="en-US" dirty="0"/>
          </a:p>
        </p:txBody>
      </p:sp>
      <p:sp>
        <p:nvSpPr>
          <p:cNvPr id="4" name="Footer Placeholder 3">
            <a:extLst>
              <a:ext uri="{FF2B5EF4-FFF2-40B4-BE49-F238E27FC236}">
                <a16:creationId xmlns:a16="http://schemas.microsoft.com/office/drawing/2014/main" id="{046CB97D-782F-44B3-B181-9807D2321878}"/>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A6A46E19-9F1B-4EA0-931F-843F318D7FFF}"/>
              </a:ext>
            </a:extLst>
          </p:cNvPr>
          <p:cNvSpPr>
            <a:spLocks noGrp="1"/>
          </p:cNvSpPr>
          <p:nvPr>
            <p:ph type="sldNum" sz="quarter" idx="12"/>
          </p:nvPr>
        </p:nvSpPr>
        <p:spPr/>
        <p:txBody>
          <a:bodyPr/>
          <a:lstStyle/>
          <a:p>
            <a:fld id="{0921C750-0A2B-4FC2-9266-872E12118BE5}" type="slidenum">
              <a:rPr lang="en-US" smtClean="0"/>
              <a:t>25</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1049338" y="-2038350"/>
            <a:ext cx="3932237" cy="1600200"/>
          </a:xfrm>
        </p:spPr>
        <p:txBody>
          <a:bodyPr/>
          <a:lstStyle/>
          <a:p>
            <a:r>
              <a:rPr lang="en-US" dirty="0"/>
              <a:t> What did you learn today?</a:t>
            </a:r>
          </a:p>
        </p:txBody>
      </p:sp>
      <p:sp>
        <p:nvSpPr>
          <p:cNvPr id="3" name="Text Placeholder 2">
            <a:extLst>
              <a:ext uri="{FF2B5EF4-FFF2-40B4-BE49-F238E27FC236}">
                <a16:creationId xmlns:a16="http://schemas.microsoft.com/office/drawing/2014/main" id="{C3E29D95-F93D-4140-9853-1D96B74B825F}"/>
              </a:ext>
            </a:extLst>
          </p:cNvPr>
          <p:cNvSpPr>
            <a:spLocks noGrp="1"/>
          </p:cNvSpPr>
          <p:nvPr>
            <p:ph type="body" sz="half" idx="2"/>
          </p:nvPr>
        </p:nvSpPr>
        <p:spPr/>
        <p:txBody>
          <a:bodyPr/>
          <a:lstStyle/>
          <a:p>
            <a:r>
              <a:rPr lang="en-US" sz="3600" dirty="0"/>
              <a:t>What did you learn today? </a:t>
            </a:r>
          </a:p>
        </p:txBody>
      </p:sp>
      <p:sp>
        <p:nvSpPr>
          <p:cNvPr id="4" name="Slide Number Placeholder 3">
            <a:extLst>
              <a:ext uri="{FF2B5EF4-FFF2-40B4-BE49-F238E27FC236}">
                <a16:creationId xmlns:a16="http://schemas.microsoft.com/office/drawing/2014/main" id="{8CF27844-F77A-48AA-A66A-A3A7A5DA96AC}"/>
              </a:ext>
            </a:extLst>
          </p:cNvPr>
          <p:cNvSpPr>
            <a:spLocks noGrp="1"/>
          </p:cNvSpPr>
          <p:nvPr>
            <p:ph type="sldNum" sz="quarter" idx="12"/>
          </p:nvPr>
        </p:nvSpPr>
        <p:spPr/>
        <p:txBody>
          <a:bodyPr/>
          <a:lstStyle/>
          <a:p>
            <a:fld id="{0921C750-0A2B-4FC2-9266-872E12118BE5}" type="slidenum">
              <a:rPr lang="en-US" smtClean="0"/>
              <a:pPr/>
              <a:t>26</a:t>
            </a:fld>
            <a:endParaRPr lang="en-US" dirty="0"/>
          </a:p>
        </p:txBody>
      </p:sp>
    </p:spTree>
    <p:custDataLst>
      <p:tags r:id="rId1"/>
    </p:custDataLst>
    <p:extLst>
      <p:ext uri="{BB962C8B-B14F-4D97-AF65-F5344CB8AC3E}">
        <p14:creationId xmlns:p14="http://schemas.microsoft.com/office/powerpoint/2010/main" val="3516064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normAutofit/>
          </a:bodyPr>
          <a:lstStyle/>
          <a:p>
            <a:r>
              <a:rPr lang="en-US" dirty="0"/>
              <a:t>Applying what you learned</a:t>
            </a:r>
          </a:p>
        </p:txBody>
      </p:sp>
      <p:sp>
        <p:nvSpPr>
          <p:cNvPr id="13" name="Content Placeholder 12">
            <a:extLst>
              <a:ext uri="{FF2B5EF4-FFF2-40B4-BE49-F238E27FC236}">
                <a16:creationId xmlns:a16="http://schemas.microsoft.com/office/drawing/2014/main" id="{759F7A6D-302C-429A-9EE3-81294388437E}"/>
              </a:ext>
            </a:extLst>
          </p:cNvPr>
          <p:cNvSpPr>
            <a:spLocks noGrp="1"/>
          </p:cNvSpPr>
          <p:nvPr>
            <p:ph sz="quarter" idx="4294967295"/>
          </p:nvPr>
        </p:nvSpPr>
        <p:spPr>
          <a:xfrm>
            <a:off x="839788" y="2215155"/>
            <a:ext cx="4264476" cy="3684587"/>
          </a:xfrm>
        </p:spPr>
        <p:txBody>
          <a:bodyPr/>
          <a:lstStyle/>
          <a:p>
            <a:pPr marL="0" indent="0">
              <a:buNone/>
            </a:pPr>
            <a:r>
              <a:rPr lang="en-US" dirty="0">
                <a:solidFill>
                  <a:schemeClr val="bg1"/>
                </a:solidFill>
              </a:rPr>
              <a:t>Type into the chat one thing you’ll need to do, or continue to do, in your practice to make sure you’re using multi-dose vials safely.</a:t>
            </a:r>
          </a:p>
        </p:txBody>
      </p:sp>
      <p:sp>
        <p:nvSpPr>
          <p:cNvPr id="5" name="Slide Number Placeholder 4">
            <a:extLst>
              <a:ext uri="{FF2B5EF4-FFF2-40B4-BE49-F238E27FC236}">
                <a16:creationId xmlns:a16="http://schemas.microsoft.com/office/drawing/2014/main" id="{729314C8-5DA2-49C6-A74B-4C0565B8C2D2}"/>
              </a:ext>
            </a:extLst>
          </p:cNvPr>
          <p:cNvSpPr>
            <a:spLocks noGrp="1"/>
          </p:cNvSpPr>
          <p:nvPr>
            <p:ph type="sldNum" sz="quarter" idx="12"/>
          </p:nvPr>
        </p:nvSpPr>
        <p:spPr/>
        <p:txBody>
          <a:bodyPr/>
          <a:lstStyle/>
          <a:p>
            <a:fld id="{3EE8549A-6A9B-4CCA-86BA-05D4B496048D}" type="slidenum">
              <a:rPr lang="en-US" smtClean="0"/>
              <a:t>27</a:t>
            </a:fld>
            <a:endParaRPr lang="en-US"/>
          </a:p>
        </p:txBody>
      </p:sp>
    </p:spTree>
    <p:custDataLst>
      <p:tags r:id="rId1"/>
    </p:custDataLst>
    <p:extLst>
      <p:ext uri="{BB962C8B-B14F-4D97-AF65-F5344CB8AC3E}">
        <p14:creationId xmlns:p14="http://schemas.microsoft.com/office/powerpoint/2010/main" val="237647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838200" y="1233714"/>
            <a:ext cx="10936266" cy="4706862"/>
          </a:xfrm>
        </p:spPr>
        <p:txBody>
          <a:bodyPr>
            <a:noAutofit/>
          </a:bodyPr>
          <a:lstStyle/>
          <a:p>
            <a:pPr marL="0" indent="0">
              <a:lnSpc>
                <a:spcPct val="110000"/>
              </a:lnSpc>
              <a:spcBef>
                <a:spcPts val="0"/>
              </a:spcBef>
              <a:buNone/>
            </a:pPr>
            <a:r>
              <a:rPr lang="en-US" sz="2000" dirty="0">
                <a:latin typeface="+mn-lt"/>
              </a:rPr>
              <a:t>Project Firstline on CDC: </a:t>
            </a:r>
          </a:p>
          <a:p>
            <a:pPr marL="0" indent="0">
              <a:lnSpc>
                <a:spcPct val="110000"/>
              </a:lnSpc>
              <a:spcBef>
                <a:spcPts val="0"/>
              </a:spcBef>
              <a:spcAft>
                <a:spcPts val="1200"/>
              </a:spcAft>
              <a:buNone/>
            </a:pPr>
            <a:r>
              <a:rPr lang="en-US" sz="2000" dirty="0">
                <a:latin typeface="+mn-lt"/>
                <a:hlinkClick r:id="rId4"/>
              </a:rPr>
              <a:t>https://www.cdc.gov/infection control/projectfirstline/index.html</a:t>
            </a:r>
            <a:endParaRPr lang="en-US" sz="2000" dirty="0">
              <a:latin typeface="+mn-lt"/>
            </a:endParaRPr>
          </a:p>
          <a:p>
            <a:pPr marL="0" indent="0">
              <a:lnSpc>
                <a:spcPct val="110000"/>
              </a:lnSpc>
              <a:spcBef>
                <a:spcPts val="0"/>
              </a:spcBef>
              <a:buNone/>
            </a:pPr>
            <a:r>
              <a:rPr lang="en-US" sz="2000" dirty="0">
                <a:latin typeface="+mn-lt"/>
              </a:rPr>
              <a:t>Project Firstline on Facebook:</a:t>
            </a:r>
          </a:p>
          <a:p>
            <a:pPr marL="0" indent="0">
              <a:lnSpc>
                <a:spcPct val="110000"/>
              </a:lnSpc>
              <a:spcBef>
                <a:spcPts val="0"/>
              </a:spcBef>
              <a:spcAft>
                <a:spcPts val="1200"/>
              </a:spcAft>
              <a:buNone/>
            </a:pPr>
            <a:r>
              <a:rPr lang="en-US" sz="2000" dirty="0">
                <a:latin typeface="+mn-lt"/>
                <a:hlinkClick r:id="rId5"/>
              </a:rPr>
              <a:t>https://www.facebook.com/CDCProjectFirstline/</a:t>
            </a:r>
            <a:endParaRPr lang="en-US" sz="2000" dirty="0">
              <a:latin typeface="+mn-lt"/>
            </a:endParaRPr>
          </a:p>
          <a:p>
            <a:pPr marL="0" indent="0">
              <a:lnSpc>
                <a:spcPct val="110000"/>
              </a:lnSpc>
              <a:spcBef>
                <a:spcPts val="0"/>
              </a:spcBef>
              <a:buNone/>
            </a:pPr>
            <a:r>
              <a:rPr lang="en-US" sz="2000" dirty="0">
                <a:latin typeface="+mn-lt"/>
              </a:rPr>
              <a:t>Twitter:</a:t>
            </a:r>
          </a:p>
          <a:p>
            <a:pPr marL="0" indent="0">
              <a:lnSpc>
                <a:spcPct val="110000"/>
              </a:lnSpc>
              <a:spcBef>
                <a:spcPts val="0"/>
              </a:spcBef>
              <a:spcAft>
                <a:spcPts val="1200"/>
              </a:spcAft>
              <a:buNone/>
            </a:pPr>
            <a:r>
              <a:rPr lang="en-US" sz="2000" dirty="0">
                <a:latin typeface="+mn-lt"/>
                <a:hlinkClick r:id="rId6"/>
              </a:rPr>
              <a:t>https://twitter.com/CDC_Firstline</a:t>
            </a:r>
            <a:endParaRPr lang="en-US" sz="2000" dirty="0">
              <a:latin typeface="+mn-lt"/>
            </a:endParaRPr>
          </a:p>
          <a:p>
            <a:pPr marL="0" indent="0">
              <a:lnSpc>
                <a:spcPct val="110000"/>
              </a:lnSpc>
              <a:spcBef>
                <a:spcPts val="0"/>
              </a:spcBef>
              <a:buNone/>
            </a:pPr>
            <a:r>
              <a:rPr lang="en-US" sz="2000" dirty="0">
                <a:latin typeface="+mn-lt"/>
              </a:rPr>
              <a:t>Youtube:</a:t>
            </a:r>
          </a:p>
          <a:p>
            <a:pPr marL="0" indent="0">
              <a:lnSpc>
                <a:spcPct val="110000"/>
              </a:lnSpc>
              <a:spcBef>
                <a:spcPts val="0"/>
              </a:spcBef>
              <a:spcAft>
                <a:spcPts val="1200"/>
              </a:spcAft>
              <a:buNone/>
            </a:pPr>
            <a:r>
              <a:rPr lang="en-US" sz="2000" dirty="0">
                <a:latin typeface="+mn-lt"/>
                <a:hlinkClick r:id="rId7"/>
              </a:rPr>
              <a:t>https://www.youtube.com/playlist?list=PLvrp9iOILTQZQGtDnSDGViKDdRtIc13VX</a:t>
            </a:r>
            <a:r>
              <a:rPr lang="en-US" sz="2000" dirty="0">
                <a:latin typeface="+mn-lt"/>
              </a:rPr>
              <a:t> </a:t>
            </a:r>
          </a:p>
          <a:p>
            <a:pPr marL="0" indent="0">
              <a:lnSpc>
                <a:spcPct val="110000"/>
              </a:lnSpc>
              <a:spcBef>
                <a:spcPts val="0"/>
              </a:spcBef>
              <a:spcAft>
                <a:spcPts val="1200"/>
              </a:spcAft>
              <a:buNone/>
            </a:pPr>
            <a:r>
              <a:rPr lang="en-US" sz="2000" dirty="0">
                <a:latin typeface="+mn-lt"/>
              </a:rPr>
              <a:t>CDC’s One and Only Campaign:</a:t>
            </a:r>
            <a:br>
              <a:rPr lang="en-US" sz="2000" dirty="0">
                <a:latin typeface="+mn-lt"/>
              </a:rPr>
            </a:br>
            <a:r>
              <a:rPr lang="en-US" sz="2000" dirty="0">
                <a:latin typeface="+mn-lt"/>
                <a:hlinkClick r:id="rId8"/>
              </a:rPr>
              <a:t>https://www.cdc.gov/injectionsafety/one-and-only.html</a:t>
            </a:r>
            <a:r>
              <a:rPr lang="en-US" sz="2000" dirty="0">
                <a:latin typeface="+mn-lt"/>
              </a:rPr>
              <a:t> </a:t>
            </a:r>
          </a:p>
          <a:p>
            <a:pPr marL="0" indent="0">
              <a:lnSpc>
                <a:spcPct val="110000"/>
              </a:lnSpc>
              <a:spcBef>
                <a:spcPts val="0"/>
              </a:spcBef>
              <a:buNone/>
            </a:pPr>
            <a:r>
              <a:rPr lang="en-US" sz="2000" dirty="0">
                <a:latin typeface="+mn-lt"/>
              </a:rPr>
              <a:t>To sign up for Project Firstline e-mails, click here: </a:t>
            </a:r>
            <a:r>
              <a:rPr lang="en-US" sz="2000" dirty="0">
                <a:latin typeface="+mn-lt"/>
                <a:hlinkClick r:id="rId9"/>
              </a:rPr>
              <a:t>https://tools.cdc.gov/campaignproxyservice/subscriptions.aspx?topic_id=USCDC_2104</a:t>
            </a:r>
            <a:r>
              <a:rPr lang="en-US" sz="2000" dirty="0">
                <a:latin typeface="+mn-lt"/>
              </a:rPr>
              <a:t>   </a:t>
            </a:r>
          </a:p>
        </p:txBody>
      </p:sp>
      <p:sp>
        <p:nvSpPr>
          <p:cNvPr id="4" name="Footer Placeholder 3">
            <a:extLst>
              <a:ext uri="{FF2B5EF4-FFF2-40B4-BE49-F238E27FC236}">
                <a16:creationId xmlns:a16="http://schemas.microsoft.com/office/drawing/2014/main" id="{AE0D60B3-43CD-4A16-B2E8-FC03FBCBCABA}"/>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E008F699-53DD-407A-94FA-44AAA2C9E151}"/>
              </a:ext>
            </a:extLst>
          </p:cNvPr>
          <p:cNvSpPr>
            <a:spLocks noGrp="1"/>
          </p:cNvSpPr>
          <p:nvPr>
            <p:ph type="sldNum" sz="quarter" idx="12"/>
          </p:nvPr>
        </p:nvSpPr>
        <p:spPr/>
        <p:txBody>
          <a:bodyPr/>
          <a:lstStyle/>
          <a:p>
            <a:fld id="{0921C750-0A2B-4FC2-9266-872E12118BE5}" type="slidenum">
              <a:rPr lang="en-US" smtClean="0"/>
              <a:t>28</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6E261B4C-3DE0-4AE0-B64A-DEF4B223C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E9366D16-9710-4F1E-B10A-F7F0DFFEE477}"/>
              </a:ext>
            </a:extLst>
          </p:cNvPr>
          <p:cNvSpPr>
            <a:spLocks noGrp="1"/>
          </p:cNvSpPr>
          <p:nvPr>
            <p:ph type="ftr" sz="quarter" idx="11"/>
          </p:nvPr>
        </p:nvSpPr>
        <p:spPr/>
        <p:txBody>
          <a:bodyPr/>
          <a:lstStyle/>
          <a:p>
            <a:r>
              <a:rPr lang="en-US" dirty="0"/>
              <a:t>Multi-Dose Vials</a:t>
            </a:r>
          </a:p>
        </p:txBody>
      </p:sp>
      <p:sp>
        <p:nvSpPr>
          <p:cNvPr id="4" name="Slide Number Placeholder 3">
            <a:extLst>
              <a:ext uri="{FF2B5EF4-FFF2-40B4-BE49-F238E27FC236}">
                <a16:creationId xmlns:a16="http://schemas.microsoft.com/office/drawing/2014/main" id="{5DC3A3D4-2075-4489-A4C1-B97C1D747F2B}"/>
              </a:ext>
            </a:extLst>
          </p:cNvPr>
          <p:cNvSpPr>
            <a:spLocks noGrp="1"/>
          </p:cNvSpPr>
          <p:nvPr>
            <p:ph type="sldNum" sz="quarter" idx="12"/>
          </p:nvPr>
        </p:nvSpPr>
        <p:spPr/>
        <p:txBody>
          <a:bodyPr/>
          <a:lstStyle/>
          <a:p>
            <a:fld id="{0921C750-0A2B-4FC2-9266-872E12118BE5}" type="slidenum">
              <a:rPr lang="en-US" smtClean="0"/>
              <a:t>29</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9236825" cy="4317999"/>
          </a:xfrm>
        </p:spPr>
        <p:txBody>
          <a:bodyPr>
            <a:normAutofit/>
          </a:bodyPr>
          <a:lstStyle/>
          <a:p>
            <a:pPr lvl="0"/>
            <a:r>
              <a:rPr lang="en-US" b="1" dirty="0">
                <a:solidFill>
                  <a:srgbClr val="13619C"/>
                </a:solidFill>
                <a:latin typeface="+mj-lt"/>
                <a:cs typeface="Calibri bold" panose="020F0702030404030204" pitchFamily="34" charset="0"/>
              </a:rPr>
              <a:t>Discuss </a:t>
            </a:r>
            <a:r>
              <a:rPr lang="en-US" dirty="0"/>
              <a:t>two (2) reasons why injection safety actions are important when using multi-dose vials. </a:t>
            </a:r>
            <a:br>
              <a:rPr lang="en-US" dirty="0"/>
            </a:br>
            <a:endParaRPr lang="en-US" dirty="0"/>
          </a:p>
          <a:p>
            <a:pPr lvl="0"/>
            <a:r>
              <a:rPr lang="en-US" b="1" dirty="0">
                <a:solidFill>
                  <a:srgbClr val="13619C"/>
                </a:solidFill>
                <a:latin typeface="+mj-lt"/>
                <a:cs typeface="Calibri bold" panose="020F0702030404030204" pitchFamily="34" charset="0"/>
              </a:rPr>
              <a:t>Describe </a:t>
            </a:r>
            <a:r>
              <a:rPr lang="en-US" dirty="0"/>
              <a:t>at least four (4) injection safety steps to take when using a multi-dose vial.</a:t>
            </a:r>
          </a:p>
        </p:txBody>
      </p:sp>
      <p:sp>
        <p:nvSpPr>
          <p:cNvPr id="4" name="Footer Placeholder 3">
            <a:extLst>
              <a:ext uri="{FF2B5EF4-FFF2-40B4-BE49-F238E27FC236}">
                <a16:creationId xmlns:a16="http://schemas.microsoft.com/office/drawing/2014/main" id="{212A7249-53EF-4A48-9615-6AAB52D83EDD}"/>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CAA5801C-B8CC-4EAD-9FE4-5320EDD40136}"/>
              </a:ext>
            </a:extLst>
          </p:cNvPr>
          <p:cNvSpPr>
            <a:spLocks noGrp="1"/>
          </p:cNvSpPr>
          <p:nvPr>
            <p:ph type="sldNum" sz="quarter" idx="12"/>
          </p:nvPr>
        </p:nvSpPr>
        <p:spPr/>
        <p:txBody>
          <a:bodyPr/>
          <a:lstStyle/>
          <a:p>
            <a:fld id="{0921C750-0A2B-4FC2-9266-872E12118BE5}" type="slidenum">
              <a:rPr lang="en-US" smtClean="0"/>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Introductions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pPr marL="0" lvl="0" indent="0">
              <a:buNone/>
            </a:pPr>
            <a:r>
              <a:rPr lang="en-US" b="1" dirty="0">
                <a:latin typeface="+mj-lt"/>
                <a:cs typeface="Calibri bold" panose="020F0702030404030204" pitchFamily="34" charset="0"/>
              </a:rPr>
              <a:t>Please introduce yourself with:</a:t>
            </a:r>
          </a:p>
          <a:p>
            <a:pPr lvl="0"/>
            <a:r>
              <a:rPr lang="en-US" dirty="0"/>
              <a:t>Your name</a:t>
            </a:r>
          </a:p>
          <a:p>
            <a:pPr lvl="0"/>
            <a:r>
              <a:rPr lang="en-US" dirty="0"/>
              <a:t>Your role (e.g., organization, unit)</a:t>
            </a:r>
          </a:p>
          <a:p>
            <a:pPr lvl="0"/>
            <a:r>
              <a:rPr lang="en-US" dirty="0"/>
              <a:t>Your experience with multi-dose vials:</a:t>
            </a:r>
          </a:p>
          <a:p>
            <a:pPr lvl="1">
              <a:spcBef>
                <a:spcPts val="1200"/>
              </a:spcBef>
            </a:pPr>
            <a:r>
              <a:rPr lang="en-US" dirty="0"/>
              <a:t>I administer multi-dose vials as part of my job. </a:t>
            </a:r>
          </a:p>
          <a:p>
            <a:pPr lvl="1"/>
            <a:r>
              <a:rPr lang="en-US" dirty="0"/>
              <a:t>I will administer multi-dose vials as part of my job. </a:t>
            </a:r>
          </a:p>
          <a:p>
            <a:pPr lvl="1"/>
            <a:r>
              <a:rPr lang="en-US" dirty="0"/>
              <a:t>I support the administration of multi-dose vials. </a:t>
            </a:r>
          </a:p>
        </p:txBody>
      </p:sp>
      <p:sp>
        <p:nvSpPr>
          <p:cNvPr id="4" name="Footer Placeholder 3">
            <a:extLst>
              <a:ext uri="{FF2B5EF4-FFF2-40B4-BE49-F238E27FC236}">
                <a16:creationId xmlns:a16="http://schemas.microsoft.com/office/drawing/2014/main" id="{447A9E81-F4DE-49DF-AD24-977CC7363EA0}"/>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FA764B2F-0E5B-4C83-AA6E-E5F1D785CFAD}"/>
              </a:ext>
            </a:extLst>
          </p:cNvPr>
          <p:cNvSpPr>
            <a:spLocks noGrp="1"/>
          </p:cNvSpPr>
          <p:nvPr>
            <p:ph type="sldNum" sz="quarter" idx="12"/>
          </p:nvPr>
        </p:nvSpPr>
        <p:spPr/>
        <p:txBody>
          <a:bodyPr/>
          <a:lstStyle/>
          <a:p>
            <a:fld id="{0921C750-0A2B-4FC2-9266-872E12118BE5}" type="slidenum">
              <a:rPr lang="en-US" smtClean="0"/>
              <a:t>4</a:t>
            </a:fld>
            <a:endParaRPr lang="en-US" dirty="0"/>
          </a:p>
        </p:txBody>
      </p:sp>
    </p:spTree>
    <p:custDataLst>
      <p:tags r:id="rId1"/>
    </p:custDataLst>
    <p:extLst>
      <p:ext uri="{BB962C8B-B14F-4D97-AF65-F5344CB8AC3E}">
        <p14:creationId xmlns:p14="http://schemas.microsoft.com/office/powerpoint/2010/main" val="291115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39788" y="-1943100"/>
            <a:ext cx="3932237" cy="1600200"/>
          </a:xfrm>
        </p:spPr>
        <p:txBody>
          <a:bodyPr>
            <a:normAutofit fontScale="90000"/>
          </a:bodyPr>
          <a:lstStyle/>
          <a:p>
            <a:r>
              <a:rPr lang="en-US" dirty="0"/>
              <a:t>What do you know, right now, about multi-dose vials?</a:t>
            </a:r>
          </a:p>
        </p:txBody>
      </p:sp>
      <p:sp>
        <p:nvSpPr>
          <p:cNvPr id="2" name="Text Placeholder 1">
            <a:extLst>
              <a:ext uri="{FF2B5EF4-FFF2-40B4-BE49-F238E27FC236}">
                <a16:creationId xmlns:a16="http://schemas.microsoft.com/office/drawing/2014/main" id="{1485E112-0E06-4D52-969F-26CD9C85E555}"/>
              </a:ext>
            </a:extLst>
          </p:cNvPr>
          <p:cNvSpPr>
            <a:spLocks noGrp="1"/>
          </p:cNvSpPr>
          <p:nvPr>
            <p:ph type="body" sz="half" idx="2"/>
          </p:nvPr>
        </p:nvSpPr>
        <p:spPr>
          <a:xfrm>
            <a:off x="839788" y="2182784"/>
            <a:ext cx="4164474" cy="3544888"/>
          </a:xfrm>
        </p:spPr>
        <p:txBody>
          <a:bodyPr/>
          <a:lstStyle/>
          <a:p>
            <a:r>
              <a:rPr lang="en-US" sz="3600" dirty="0"/>
              <a:t>What do you </a:t>
            </a:r>
            <a:r>
              <a:rPr lang="en-US" sz="3600" b="1" dirty="0"/>
              <a:t>know, right now</a:t>
            </a:r>
            <a:r>
              <a:rPr lang="en-US" sz="3600" dirty="0"/>
              <a:t>, about multi-dose </a:t>
            </a:r>
            <a:br>
              <a:rPr lang="en-US" sz="3600" dirty="0"/>
            </a:br>
            <a:r>
              <a:rPr lang="en-US" sz="3600" dirty="0"/>
              <a:t>vials? </a:t>
            </a:r>
          </a:p>
        </p:txBody>
      </p:sp>
      <p:sp>
        <p:nvSpPr>
          <p:cNvPr id="3" name="Slide Number Placeholder 2">
            <a:extLst>
              <a:ext uri="{FF2B5EF4-FFF2-40B4-BE49-F238E27FC236}">
                <a16:creationId xmlns:a16="http://schemas.microsoft.com/office/drawing/2014/main" id="{018F896F-3EA3-41C0-A9D0-207B33D34014}"/>
              </a:ext>
            </a:extLst>
          </p:cNvPr>
          <p:cNvSpPr>
            <a:spLocks noGrp="1"/>
          </p:cNvSpPr>
          <p:nvPr>
            <p:ph type="sldNum" sz="quarter" idx="12"/>
          </p:nvPr>
        </p:nvSpPr>
        <p:spPr/>
        <p:txBody>
          <a:bodyPr/>
          <a:lstStyle/>
          <a:p>
            <a:fld id="{0921C750-0A2B-4FC2-9266-872E12118BE5}" type="slidenum">
              <a:rPr lang="en-US" smtClean="0"/>
              <a:pPr/>
              <a:t>5</a:t>
            </a:fld>
            <a:endParaRPr lang="en-US" dirty="0"/>
          </a:p>
        </p:txBody>
      </p:sp>
    </p:spTree>
    <p:custDataLst>
      <p:tags r:id="rId1"/>
    </p:custDataLst>
    <p:extLst>
      <p:ext uri="{BB962C8B-B14F-4D97-AF65-F5344CB8AC3E}">
        <p14:creationId xmlns:p14="http://schemas.microsoft.com/office/powerpoint/2010/main" val="321447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477838" y="-1771650"/>
            <a:ext cx="3932237" cy="1600200"/>
          </a:xfrm>
        </p:spPr>
        <p:txBody>
          <a:bodyPr>
            <a:normAutofit/>
          </a:bodyPr>
          <a:lstStyle/>
          <a:p>
            <a:r>
              <a:rPr lang="en-US" dirty="0"/>
              <a:t> What do you want to know about multi-dose vials? </a:t>
            </a:r>
          </a:p>
        </p:txBody>
      </p:sp>
      <p:sp>
        <p:nvSpPr>
          <p:cNvPr id="3" name="Text Placeholder 2">
            <a:extLst>
              <a:ext uri="{FF2B5EF4-FFF2-40B4-BE49-F238E27FC236}">
                <a16:creationId xmlns:a16="http://schemas.microsoft.com/office/drawing/2014/main" id="{D686824E-43A2-4407-ABB6-21695725E0E8}"/>
              </a:ext>
            </a:extLst>
          </p:cNvPr>
          <p:cNvSpPr>
            <a:spLocks noGrp="1"/>
          </p:cNvSpPr>
          <p:nvPr>
            <p:ph type="body" sz="half" idx="2"/>
          </p:nvPr>
        </p:nvSpPr>
        <p:spPr>
          <a:xfrm>
            <a:off x="839787" y="1874691"/>
            <a:ext cx="3932237" cy="3545410"/>
          </a:xfrm>
        </p:spPr>
        <p:txBody>
          <a:bodyPr/>
          <a:lstStyle/>
          <a:p>
            <a:r>
              <a:rPr lang="en-US" sz="3600" dirty="0"/>
              <a:t>What do you </a:t>
            </a:r>
            <a:br>
              <a:rPr lang="en-US" sz="3600" dirty="0"/>
            </a:br>
            <a:r>
              <a:rPr lang="en-US" sz="3600" b="1" dirty="0">
                <a:latin typeface="+mj-lt"/>
                <a:cs typeface="Calibri bold" panose="020F0702030404030204" pitchFamily="34" charset="0"/>
              </a:rPr>
              <a:t>want to know </a:t>
            </a:r>
            <a:r>
              <a:rPr lang="en-US" sz="3600" dirty="0"/>
              <a:t>about multi-dose vials?</a:t>
            </a:r>
          </a:p>
        </p:txBody>
      </p:sp>
      <p:sp>
        <p:nvSpPr>
          <p:cNvPr id="2" name="Slide Number Placeholder 1">
            <a:extLst>
              <a:ext uri="{FF2B5EF4-FFF2-40B4-BE49-F238E27FC236}">
                <a16:creationId xmlns:a16="http://schemas.microsoft.com/office/drawing/2014/main" id="{22312EBF-E8E3-4621-BE1E-39CB03E83B11}"/>
              </a:ext>
            </a:extLst>
          </p:cNvPr>
          <p:cNvSpPr>
            <a:spLocks noGrp="1"/>
          </p:cNvSpPr>
          <p:nvPr>
            <p:ph type="sldNum" sz="quarter" idx="12"/>
          </p:nvPr>
        </p:nvSpPr>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3039061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solidFill>
                  <a:schemeClr val="accent6"/>
                </a:solidFill>
              </a:rPr>
              <a:t>Why injection safety matters for multi-dose vials</a:t>
            </a:r>
            <a:endParaRPr lang="en-US" dirty="0"/>
          </a:p>
        </p:txBody>
      </p:sp>
      <p:sp>
        <p:nvSpPr>
          <p:cNvPr id="5" name="Text Placeholder 4">
            <a:extLst>
              <a:ext uri="{FF2B5EF4-FFF2-40B4-BE49-F238E27FC236}">
                <a16:creationId xmlns:a16="http://schemas.microsoft.com/office/drawing/2014/main" id="{B23C0A0D-2FD5-4B4C-88A8-5E8D8B13BECE}"/>
              </a:ext>
            </a:extLst>
          </p:cNvPr>
          <p:cNvSpPr>
            <a:spLocks noGrp="1"/>
          </p:cNvSpPr>
          <p:nvPr>
            <p:ph type="body" idx="1"/>
          </p:nvPr>
        </p:nvSpPr>
        <p:spPr>
          <a:xfrm>
            <a:off x="831850" y="4699000"/>
            <a:ext cx="10515600" cy="1390650"/>
          </a:xfrm>
        </p:spPr>
        <p:txBody>
          <a:bodyPr/>
          <a:lstStyle/>
          <a:p>
            <a:r>
              <a:rPr lang="en-US" dirty="0"/>
              <a:t>Why injection safety for multi-dose vials is so important. </a:t>
            </a:r>
          </a:p>
        </p:txBody>
      </p:sp>
      <p:sp>
        <p:nvSpPr>
          <p:cNvPr id="2" name="Footer Placeholder 1">
            <a:extLst>
              <a:ext uri="{FF2B5EF4-FFF2-40B4-BE49-F238E27FC236}">
                <a16:creationId xmlns:a16="http://schemas.microsoft.com/office/drawing/2014/main" id="{E276C100-938F-43AC-B78A-7764B3CFCC03}"/>
              </a:ext>
            </a:extLst>
          </p:cNvPr>
          <p:cNvSpPr>
            <a:spLocks noGrp="1"/>
          </p:cNvSpPr>
          <p:nvPr>
            <p:ph type="ftr" sz="quarter" idx="11"/>
          </p:nvPr>
        </p:nvSpPr>
        <p:spPr/>
        <p:txBody>
          <a:bodyPr/>
          <a:lstStyle/>
          <a:p>
            <a:r>
              <a:rPr lang="en-US" dirty="0"/>
              <a:t>Multi-Dose Vials</a:t>
            </a:r>
          </a:p>
        </p:txBody>
      </p:sp>
      <p:sp>
        <p:nvSpPr>
          <p:cNvPr id="3" name="Slide Number Placeholder 2">
            <a:extLst>
              <a:ext uri="{FF2B5EF4-FFF2-40B4-BE49-F238E27FC236}">
                <a16:creationId xmlns:a16="http://schemas.microsoft.com/office/drawing/2014/main" id="{69F7633B-F7AD-449D-891E-278F019D444E}"/>
              </a:ext>
            </a:extLst>
          </p:cNvPr>
          <p:cNvSpPr>
            <a:spLocks noGrp="1"/>
          </p:cNvSpPr>
          <p:nvPr>
            <p:ph type="sldNum" sz="quarter" idx="12"/>
          </p:nvPr>
        </p:nvSpPr>
        <p:spPr/>
        <p:txBody>
          <a:bodyPr/>
          <a:lstStyle/>
          <a:p>
            <a:fld id="{0921C750-0A2B-4FC2-9266-872E12118BE5}" type="slidenum">
              <a:rPr lang="en-US" smtClean="0"/>
              <a:pPr/>
              <a:t>7</a:t>
            </a:fld>
            <a:endParaRPr lang="en-US" dirty="0"/>
          </a:p>
        </p:txBody>
      </p:sp>
    </p:spTree>
    <p:custDataLst>
      <p:tags r:id="rId1"/>
    </p:custDataLst>
    <p:extLst>
      <p:ext uri="{BB962C8B-B14F-4D97-AF65-F5344CB8AC3E}">
        <p14:creationId xmlns:p14="http://schemas.microsoft.com/office/powerpoint/2010/main" val="3388471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a:xfrm>
            <a:off x="838200" y="238125"/>
            <a:ext cx="10515600" cy="702457"/>
          </a:xfrm>
        </p:spPr>
        <p:txBody>
          <a:bodyPr/>
          <a:lstStyle/>
          <a:p>
            <a:r>
              <a:rPr lang="en-US" dirty="0"/>
              <a:t>Definitions</a:t>
            </a:r>
          </a:p>
        </p:txBody>
      </p:sp>
      <p:graphicFrame>
        <p:nvGraphicFramePr>
          <p:cNvPr id="2" name="Table 2">
            <a:extLst>
              <a:ext uri="{FF2B5EF4-FFF2-40B4-BE49-F238E27FC236}">
                <a16:creationId xmlns:a16="http://schemas.microsoft.com/office/drawing/2014/main" id="{A0E35E25-CEC7-4A0D-A55D-5AE41DFEF9B8}"/>
              </a:ext>
            </a:extLst>
          </p:cNvPr>
          <p:cNvGraphicFramePr>
            <a:graphicFrameLocks noGrp="1"/>
          </p:cNvGraphicFramePr>
          <p:nvPr>
            <p:extLst>
              <p:ext uri="{D42A27DB-BD31-4B8C-83A1-F6EECF244321}">
                <p14:modId xmlns:p14="http://schemas.microsoft.com/office/powerpoint/2010/main" val="1736637863"/>
              </p:ext>
            </p:extLst>
          </p:nvPr>
        </p:nvGraphicFramePr>
        <p:xfrm>
          <a:off x="865496" y="1733864"/>
          <a:ext cx="10741926" cy="2752344"/>
        </p:xfrm>
        <a:graphic>
          <a:graphicData uri="http://schemas.openxmlformats.org/drawingml/2006/table">
            <a:tbl>
              <a:tblPr firstRow="1" bandRow="1">
                <a:tableStyleId>{5C22544A-7EE6-4342-B048-85BDC9FD1C3A}</a:tableStyleId>
              </a:tblPr>
              <a:tblGrid>
                <a:gridCol w="2700664">
                  <a:extLst>
                    <a:ext uri="{9D8B030D-6E8A-4147-A177-3AD203B41FA5}">
                      <a16:colId xmlns:a16="http://schemas.microsoft.com/office/drawing/2014/main" val="3130438248"/>
                    </a:ext>
                  </a:extLst>
                </a:gridCol>
                <a:gridCol w="8041262">
                  <a:extLst>
                    <a:ext uri="{9D8B030D-6E8A-4147-A177-3AD203B41FA5}">
                      <a16:colId xmlns:a16="http://schemas.microsoft.com/office/drawing/2014/main" val="3658979493"/>
                    </a:ext>
                  </a:extLst>
                </a:gridCol>
              </a:tblGrid>
              <a:tr h="2660715">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b="1" dirty="0">
                          <a:solidFill>
                            <a:srgbClr val="13619C"/>
                          </a:solidFill>
                          <a:latin typeface="+mj-lt"/>
                          <a:cs typeface="Calibri bold" panose="020F0702030404030204" pitchFamily="34" charset="0"/>
                        </a:rPr>
                        <a:t>Multi-dose vials</a:t>
                      </a:r>
                    </a:p>
                  </a:txBody>
                  <a:tcPr marT="274320" marB="274320">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9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j-lt"/>
                          <a:ea typeface="+mn-ea"/>
                          <a:cs typeface="+mn-cs"/>
                        </a:rPr>
                        <a:t>A multi-dose vial is a vial of liquid medication intended for parenteral administration (injection or infusion) that contains more than one dose of medication. </a:t>
                      </a:r>
                    </a:p>
                    <a:p>
                      <a:pPr marL="0" marR="0" lvl="1" indent="0" algn="l" defTabSz="914400" rtl="0" eaLnBrk="1" fontAlgn="auto" latinLnBrk="0" hangingPunct="1">
                        <a:lnSpc>
                          <a:spcPct val="90000"/>
                        </a:lnSpc>
                        <a:spcBef>
                          <a:spcPts val="120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j-lt"/>
                          <a:ea typeface="+mn-ea"/>
                          <a:cs typeface="+mn-cs"/>
                        </a:rPr>
                        <a:t>Multi-dose vials are labeled as such by the manufacturer.</a:t>
                      </a:r>
                      <a:endParaRPr lang="en-US" sz="2400" dirty="0">
                        <a:latin typeface="+mj-lt"/>
                      </a:endParaRPr>
                    </a:p>
                  </a:txBody>
                  <a:tcPr marT="274320" marB="274320">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997605"/>
                  </a:ext>
                </a:extLst>
              </a:tr>
            </a:tbl>
          </a:graphicData>
        </a:graphic>
      </p:graphicFrame>
      <p:sp>
        <p:nvSpPr>
          <p:cNvPr id="6" name="Rectangle: Rounded Corners 5">
            <a:extLst>
              <a:ext uri="{FF2B5EF4-FFF2-40B4-BE49-F238E27FC236}">
                <a16:creationId xmlns:a16="http://schemas.microsoft.com/office/drawing/2014/main" id="{48E2B6C1-B77F-4C89-8C5D-9331DF6F92D5}"/>
              </a:ext>
            </a:extLst>
          </p:cNvPr>
          <p:cNvSpPr/>
          <p:nvPr/>
        </p:nvSpPr>
        <p:spPr>
          <a:xfrm>
            <a:off x="6785811" y="4629785"/>
            <a:ext cx="4821611" cy="1299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Source: </a:t>
            </a:r>
            <a:r>
              <a:rPr lang="en-US" dirty="0"/>
              <a:t>CDC Website. “Questions about multi-dose vials”. Retrieved from: </a:t>
            </a:r>
            <a:r>
              <a:rPr lang="en-US" dirty="0">
                <a:solidFill>
                  <a:schemeClr val="bg1"/>
                </a:solidFill>
                <a:hlinkClick r:id="rId4">
                  <a:extLst>
                    <a:ext uri="{A12FA001-AC4F-418D-AE19-62706E023703}">
                      <ahyp:hlinkClr xmlns:ahyp="http://schemas.microsoft.com/office/drawing/2018/hyperlinkcolor" val="tx"/>
                    </a:ext>
                  </a:extLst>
                </a:hlinkClick>
              </a:rPr>
              <a:t>https://www.cdc.gov/injectionsafety/providers/provider_faqs_multivials.html</a:t>
            </a:r>
            <a:endParaRPr lang="en-US" dirty="0">
              <a:solidFill>
                <a:schemeClr val="bg1"/>
              </a:solidFill>
            </a:endParaRPr>
          </a:p>
        </p:txBody>
      </p:sp>
      <p:sp>
        <p:nvSpPr>
          <p:cNvPr id="3" name="Footer Placeholder 2">
            <a:extLst>
              <a:ext uri="{FF2B5EF4-FFF2-40B4-BE49-F238E27FC236}">
                <a16:creationId xmlns:a16="http://schemas.microsoft.com/office/drawing/2014/main" id="{B9440D5F-C01D-4EA1-9548-A546182E75BB}"/>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45ECB750-5EA3-44F8-81A3-8DD5E53B9687}"/>
              </a:ext>
            </a:extLst>
          </p:cNvPr>
          <p:cNvSpPr>
            <a:spLocks noGrp="1"/>
          </p:cNvSpPr>
          <p:nvPr>
            <p:ph type="sldNum" sz="quarter" idx="12"/>
          </p:nvPr>
        </p:nvSpPr>
        <p:spPr/>
        <p:txBody>
          <a:bodyPr/>
          <a:lstStyle/>
          <a:p>
            <a:fld id="{0921C750-0A2B-4FC2-9266-872E12118BE5}" type="slidenum">
              <a:rPr lang="en-US" smtClean="0"/>
              <a:t>8</a:t>
            </a:fld>
            <a:endParaRPr lang="en-US" dirty="0"/>
          </a:p>
        </p:txBody>
      </p:sp>
    </p:spTree>
    <p:custDataLst>
      <p:tags r:id="rId1"/>
    </p:custDataLst>
    <p:extLst>
      <p:ext uri="{BB962C8B-B14F-4D97-AF65-F5344CB8AC3E}">
        <p14:creationId xmlns:p14="http://schemas.microsoft.com/office/powerpoint/2010/main" val="288987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611188" y="-2000250"/>
            <a:ext cx="3932237" cy="1600200"/>
          </a:xfrm>
        </p:spPr>
        <p:txBody>
          <a:bodyPr>
            <a:normAutofit fontScale="90000"/>
          </a:bodyPr>
          <a:lstStyle/>
          <a:p>
            <a:r>
              <a:rPr lang="en-US" dirty="0"/>
              <a:t>Why is injection safety important for multi-dose vials?</a:t>
            </a:r>
          </a:p>
        </p:txBody>
      </p:sp>
      <p:sp>
        <p:nvSpPr>
          <p:cNvPr id="2" name="Text Placeholder 1">
            <a:extLst>
              <a:ext uri="{FF2B5EF4-FFF2-40B4-BE49-F238E27FC236}">
                <a16:creationId xmlns:a16="http://schemas.microsoft.com/office/drawing/2014/main" id="{D2E3E9E3-7BED-4754-8E7D-DCFDBB3F6A5A}"/>
              </a:ext>
            </a:extLst>
          </p:cNvPr>
          <p:cNvSpPr>
            <a:spLocks noGrp="1"/>
          </p:cNvSpPr>
          <p:nvPr>
            <p:ph type="body" sz="half" idx="2"/>
          </p:nvPr>
        </p:nvSpPr>
        <p:spPr>
          <a:xfrm>
            <a:off x="839788" y="1932880"/>
            <a:ext cx="4463732" cy="3545410"/>
          </a:xfrm>
        </p:spPr>
        <p:txBody>
          <a:bodyPr/>
          <a:lstStyle/>
          <a:p>
            <a:r>
              <a:rPr lang="en-US" sz="3600" dirty="0"/>
              <a:t>Why is injection safety important for multi-dose vials?</a:t>
            </a:r>
          </a:p>
        </p:txBody>
      </p:sp>
      <p:sp>
        <p:nvSpPr>
          <p:cNvPr id="3" name="Slide Number Placeholder 2">
            <a:extLst>
              <a:ext uri="{FF2B5EF4-FFF2-40B4-BE49-F238E27FC236}">
                <a16:creationId xmlns:a16="http://schemas.microsoft.com/office/drawing/2014/main" id="{0EF31D31-1E30-4CD2-9A06-2312642F9063}"/>
              </a:ext>
            </a:extLst>
          </p:cNvPr>
          <p:cNvSpPr>
            <a:spLocks noGrp="1"/>
          </p:cNvSpPr>
          <p:nvPr>
            <p:ph type="sldNum" sz="quarter" idx="12"/>
          </p:nvPr>
        </p:nvSpPr>
        <p:spPr/>
        <p:txBody>
          <a:bodyPr/>
          <a:lstStyle/>
          <a:p>
            <a:fld id="{0921C750-0A2B-4FC2-9266-872E12118BE5}" type="slidenum">
              <a:rPr lang="en-US" smtClean="0"/>
              <a:pPr/>
              <a:t>9</a:t>
            </a:fld>
            <a:endParaRPr lang="en-US" dirty="0"/>
          </a:p>
        </p:txBody>
      </p:sp>
    </p:spTree>
    <p:custDataLst>
      <p:tags r:id="rId1"/>
    </p:custDataLst>
    <p:extLst>
      <p:ext uri="{BB962C8B-B14F-4D97-AF65-F5344CB8AC3E}">
        <p14:creationId xmlns:p14="http://schemas.microsoft.com/office/powerpoint/2010/main" val="751037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9" ma:contentTypeDescription="Create a new document." ma:contentTypeScope="" ma:versionID="9f3be776fd3ac4e94fe5cf2be4af39ab">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3508f8974b23d552f7b983746f5cc669"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B03E63-A999-4428-B2B4-E0676FFD030C}">
  <ds:schemaRefs>
    <ds:schemaRef ds:uri="7c162c85-2e33-4418-8d6a-3c9ae40ca8a5"/>
    <ds:schemaRef ds:uri="http://schemas.microsoft.com/office/2006/documentManagement/types"/>
    <ds:schemaRef ds:uri="http://purl.org/dc/dcmitype/"/>
    <ds:schemaRef ds:uri="http://schemas.openxmlformats.org/package/2006/metadata/core-properties"/>
    <ds:schemaRef ds:uri="http://purl.org/dc/elements/1.1/"/>
    <ds:schemaRef ds:uri="http://purl.org/dc/terms/"/>
    <ds:schemaRef ds:uri="http://schemas.microsoft.com/office/2006/metadata/properties"/>
    <ds:schemaRef ds:uri="http://schemas.microsoft.com/office/infopath/2007/PartnerControls"/>
    <ds:schemaRef ds:uri="cc8a450b-1a11-4e56-adcc-c88acab015c1"/>
    <ds:schemaRef ds:uri="http://www.w3.org/XML/1998/namespace"/>
  </ds:schemaRefs>
</ds:datastoreItem>
</file>

<file path=customXml/itemProps2.xml><?xml version="1.0" encoding="utf-8"?>
<ds:datastoreItem xmlns:ds="http://schemas.openxmlformats.org/officeDocument/2006/customXml" ds:itemID="{87EEC44E-CA81-4E75-A71E-BC93731A85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352214-8F75-49AC-A2BD-76678AB9C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13780_PFL_PPT_template_CenturyGothic_3-5-21_FINALA</Template>
  <TotalTime>8743</TotalTime>
  <Words>4567</Words>
  <Application>Microsoft Office PowerPoint</Application>
  <PresentationFormat>Widescreen</PresentationFormat>
  <Paragraphs>425</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Calibri</vt:lpstr>
      <vt:lpstr>Calibri bold</vt:lpstr>
      <vt:lpstr>Calibri Light</vt:lpstr>
      <vt:lpstr>Century Gothic</vt:lpstr>
      <vt:lpstr>Courier New</vt:lpstr>
      <vt:lpstr>Symbol</vt:lpstr>
      <vt:lpstr>Wingdings</vt:lpstr>
      <vt:lpstr>13780_PFL_PPT_template_Avenir_2-26-21_DRAFT</vt:lpstr>
      <vt:lpstr>Custom Design</vt:lpstr>
      <vt:lpstr>Topic 6:  Multi-Dose Vials</vt:lpstr>
      <vt:lpstr>Agenda</vt:lpstr>
      <vt:lpstr>Learning OBJECTIVES</vt:lpstr>
      <vt:lpstr>Introductions </vt:lpstr>
      <vt:lpstr>What do you know, right now, about multi-dose vials?</vt:lpstr>
      <vt:lpstr> What do you want to know about multi-dose vials? </vt:lpstr>
      <vt:lpstr>Why injection safety matters for multi-dose vials</vt:lpstr>
      <vt:lpstr>Definitions</vt:lpstr>
      <vt:lpstr>Why is injection safety important for multi-dose vials?</vt:lpstr>
      <vt:lpstr>How Do I Safely Use a Multi-Dose Vaccine Vial? Episode 8, Part 1</vt:lpstr>
      <vt:lpstr>Multi-Dose Vials are different</vt:lpstr>
      <vt:lpstr>Contaminated vaccines cannot be used</vt:lpstr>
      <vt:lpstr>Injection Safety actions are important for multi-dose vials</vt:lpstr>
      <vt:lpstr>How do I safely Use a Multi-Dose Vaccine Vial? Episode 8 Part 2</vt:lpstr>
      <vt:lpstr>Injection safety</vt:lpstr>
      <vt:lpstr>prepare the vial</vt:lpstr>
      <vt:lpstr>Check the vial</vt:lpstr>
      <vt:lpstr>Disinfect the Top of the Vial</vt:lpstr>
      <vt:lpstr>Access the vial</vt:lpstr>
      <vt:lpstr>Vaccine in the vial</vt:lpstr>
      <vt:lpstr>Handout: How Do I safely use a multi-Dose vial?</vt:lpstr>
      <vt:lpstr>Breakout Group: Using the Checklist </vt:lpstr>
      <vt:lpstr>One Needle, One Syringe, Only One Time</vt:lpstr>
      <vt:lpstr>Reflection </vt:lpstr>
      <vt:lpstr>Key Takeaways</vt:lpstr>
      <vt:lpstr> What did you learn today?</vt:lpstr>
      <vt:lpstr>Applying what you learned</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Multi-Dose Vials (60min PPT)</dc:title>
  <dc:subject>Multi-dose vials</dc:subject>
  <dc:creator>Project Firstline</dc:creator>
  <cp:keywords>multi-dose vials; vaccine; Project Firstline; training; CDC</cp:keywords>
  <dc:description/>
  <cp:lastModifiedBy>Stadd, Jessie</cp:lastModifiedBy>
  <cp:revision>199</cp:revision>
  <dcterms:created xsi:type="dcterms:W3CDTF">2021-01-21T13:57:54Z</dcterms:created>
  <dcterms:modified xsi:type="dcterms:W3CDTF">2021-06-30T18:21:31Z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