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75" r:id="rId5"/>
  </p:sldMasterIdLst>
  <p:notesMasterIdLst>
    <p:notesMasterId r:id="rId29"/>
  </p:notesMasterIdLst>
  <p:handoutMasterIdLst>
    <p:handoutMasterId r:id="rId30"/>
  </p:handoutMasterIdLst>
  <p:sldIdLst>
    <p:sldId id="317" r:id="rId6"/>
    <p:sldId id="257" r:id="rId7"/>
    <p:sldId id="293" r:id="rId8"/>
    <p:sldId id="307" r:id="rId9"/>
    <p:sldId id="287" r:id="rId10"/>
    <p:sldId id="260" r:id="rId11"/>
    <p:sldId id="297" r:id="rId12"/>
    <p:sldId id="298" r:id="rId13"/>
    <p:sldId id="308" r:id="rId14"/>
    <p:sldId id="300" r:id="rId15"/>
    <p:sldId id="304" r:id="rId16"/>
    <p:sldId id="311" r:id="rId17"/>
    <p:sldId id="312" r:id="rId18"/>
    <p:sldId id="313" r:id="rId19"/>
    <p:sldId id="315" r:id="rId20"/>
    <p:sldId id="314" r:id="rId21"/>
    <p:sldId id="306" r:id="rId22"/>
    <p:sldId id="309" r:id="rId23"/>
    <p:sldId id="280" r:id="rId24"/>
    <p:sldId id="291" r:id="rId25"/>
    <p:sldId id="303" r:id="rId26"/>
    <p:sldId id="290" r:id="rId27"/>
    <p:sldId id="266" r:id="rId28"/>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Yates, Kirsten M. (CDC/DDID/NCEZID/DHQP) (CTR)" initials="Y(" lastIdx="2" clrIdx="6">
    <p:extLst>
      <p:ext uri="{19B8F6BF-5375-455C-9EA6-DF929625EA0E}">
        <p15:presenceInfo xmlns:p15="http://schemas.microsoft.com/office/powerpoint/2012/main" userId="S::vrx6@cdc.gov::3a8cfc38-f48f-4f28-85d9-0952e21c9697" providerId="AD"/>
      </p:ext>
    </p:extLst>
  </p:cmAuthor>
  <p:cmAuthor id="1" name="Stadd, Jessie" initials="SJ" lastIdx="16" clrIdx="0">
    <p:extLst>
      <p:ext uri="{19B8F6BF-5375-455C-9EA6-DF929625EA0E}">
        <p15:presenceInfo xmlns:p15="http://schemas.microsoft.com/office/powerpoint/2012/main" userId="S::jstadd@rti.org::44a9573f-fddc-4716-bc25-9dc365c6924d" providerId="AD"/>
      </p:ext>
    </p:extLst>
  </p:cmAuthor>
  <p:cmAuthor id="2" name="Julie Shogren" initials="JS" lastIdx="14" clrIdx="1">
    <p:extLst>
      <p:ext uri="{19B8F6BF-5375-455C-9EA6-DF929625EA0E}">
        <p15:presenceInfo xmlns:p15="http://schemas.microsoft.com/office/powerpoint/2012/main" userId="S::jshogren@rti.org::b8ac11d4-25b8-47fb-add8-e9c5ea412aae" providerId="AD"/>
      </p:ext>
    </p:extLst>
  </p:cmAuthor>
  <p:cmAuthor id="3" name="Linda Wilson" initials="LW" lastIdx="8" clrIdx="2">
    <p:extLst>
      <p:ext uri="{19B8F6BF-5375-455C-9EA6-DF929625EA0E}">
        <p15:presenceInfo xmlns:p15="http://schemas.microsoft.com/office/powerpoint/2012/main" userId="Linda Wilson" providerId="None"/>
      </p:ext>
    </p:extLst>
  </p:cmAuthor>
  <p:cmAuthor id="4" name="Wisniewski, Robin" initials="WR" lastIdx="1" clrIdx="3">
    <p:extLst>
      <p:ext uri="{19B8F6BF-5375-455C-9EA6-DF929625EA0E}">
        <p15:presenceInfo xmlns:p15="http://schemas.microsoft.com/office/powerpoint/2012/main" userId="S::rwisniewski@rti.org::14ea64dd-af0c-477c-bfcb-203300eef60e" providerId="AD"/>
      </p:ext>
    </p:extLst>
  </p:cmAuthor>
  <p:cmAuthor id="5" name="Shari Lambert" initials="SL" lastIdx="1" clrIdx="4">
    <p:extLst>
      <p:ext uri="{19B8F6BF-5375-455C-9EA6-DF929625EA0E}">
        <p15:presenceInfo xmlns:p15="http://schemas.microsoft.com/office/powerpoint/2012/main" userId="S::sbl@rti.org::62ef8086-de81-4226-b645-762e6e5dfc71" providerId="AD"/>
      </p:ext>
    </p:extLst>
  </p:cmAuthor>
  <p:cmAuthor id="6" name="Aiken, Merrie" initials="AM" lastIdx="21" clrIdx="5">
    <p:extLst>
      <p:ext uri="{19B8F6BF-5375-455C-9EA6-DF929625EA0E}">
        <p15:presenceInfo xmlns:p15="http://schemas.microsoft.com/office/powerpoint/2012/main" userId="S::maiken@rti.org::2e0e472c-16bf-43d7-9edd-cd3f38cba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C5EA30-F1A8-4386-8D87-CEFB90832C85}" v="1" dt="2021-07-07T14:17:23.7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0" autoAdjust="0"/>
    <p:restoredTop sz="86436" autoAdjust="0"/>
  </p:normalViewPr>
  <p:slideViewPr>
    <p:cSldViewPr snapToGrid="0">
      <p:cViewPr varScale="1">
        <p:scale>
          <a:sx n="79" d="100"/>
          <a:sy n="79" d="100"/>
        </p:scale>
        <p:origin x="312" y="56"/>
      </p:cViewPr>
      <p:guideLst/>
    </p:cSldViewPr>
  </p:slideViewPr>
  <p:outlineViewPr>
    <p:cViewPr>
      <p:scale>
        <a:sx n="33" d="100"/>
        <a:sy n="33" d="100"/>
      </p:scale>
      <p:origin x="0" y="-13450"/>
    </p:cViewPr>
  </p:outlineViewPr>
  <p:notesTextViewPr>
    <p:cViewPr>
      <p:scale>
        <a:sx n="1" d="1"/>
        <a:sy n="1" d="1"/>
      </p:scale>
      <p:origin x="0" y="0"/>
    </p:cViewPr>
  </p:notesTextViewPr>
  <p:sorterViewPr>
    <p:cViewPr>
      <p:scale>
        <a:sx n="100" d="100"/>
        <a:sy n="100" d="100"/>
      </p:scale>
      <p:origin x="0" y="-886"/>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tes, Kirsten M. (CDC/DDID/NCEZID/DHQP) (CTR)" userId="3a8cfc38-f48f-4f28-85d9-0952e21c9697" providerId="ADAL" clId="{C9C5EA30-F1A8-4386-8D87-CEFB90832C85}"/>
    <pc:docChg chg="modSld">
      <pc:chgData name="Yates, Kirsten M. (CDC/DDID/NCEZID/DHQP) (CTR)" userId="3a8cfc38-f48f-4f28-85d9-0952e21c9697" providerId="ADAL" clId="{C9C5EA30-F1A8-4386-8D87-CEFB90832C85}" dt="2021-07-07T14:17:45.266" v="13" actId="20577"/>
      <pc:docMkLst>
        <pc:docMk/>
      </pc:docMkLst>
      <pc:sldChg chg="modNotesTx">
        <pc:chgData name="Yates, Kirsten M. (CDC/DDID/NCEZID/DHQP) (CTR)" userId="3a8cfc38-f48f-4f28-85d9-0952e21c9697" providerId="ADAL" clId="{C9C5EA30-F1A8-4386-8D87-CEFB90832C85}" dt="2021-07-07T14:17:09.807" v="1" actId="20577"/>
        <pc:sldMkLst>
          <pc:docMk/>
          <pc:sldMk cId="2609727597" sldId="260"/>
        </pc:sldMkLst>
      </pc:sldChg>
      <pc:sldChg chg="modNotesTx">
        <pc:chgData name="Yates, Kirsten M. (CDC/DDID/NCEZID/DHQP) (CTR)" userId="3a8cfc38-f48f-4f28-85d9-0952e21c9697" providerId="ADAL" clId="{C9C5EA30-F1A8-4386-8D87-CEFB90832C85}" dt="2021-07-07T14:17:45.266" v="13" actId="20577"/>
        <pc:sldMkLst>
          <pc:docMk/>
          <pc:sldMk cId="673640522" sldId="3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7/7/2021</a:t>
            </a:fld>
            <a:endParaRPr lang="en-US"/>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7/7/2021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am04.safelinks.protection.outlook.com/?url=https%3A%2F%2Fbit.ly%2FMDVSafetyTips&amp;data=04%7C01%7Cjstadd%40rti.org%7Cee560231a16e464943fa08d93be5c157%7C2ffc2ede4d4449948082487341fa43fb%7C0%7C0%7C637606680237847425%7CUnknown%7CTWFpbGZsb3d8eyJWIjoiMC4wLjAwMDAiLCJQIjoiV2luMzIiLCJBTiI6Ik1haWwiLCJXVCI6Mn0%3D%7C1000&amp;sdata=HAv8v1sF1952kiS9uIM4GUgL98fEyaHCN1kmTIyOH8Q%3D&amp;reserved=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injectionsafety/providers/provider_faqs_multivial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infectioncontrol/projectfirstline/videos/EP8a-MDVP1-LowRes.mp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725206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Show this 3.5-minute video about how to use multi-dose vials safely at one of the following links: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CDC Website: https://www.cdc.gov/infectioncontrol/projectfirstline/videos/MultiDoseVial-LowRes.mp4 OR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Project </a:t>
            </a:r>
            <a:r>
              <a:rPr lang="en-US" sz="1800">
                <a:effectLst/>
                <a:latin typeface="Calibri" panose="020F0502020204030204" pitchFamily="34" charset="0"/>
                <a:ea typeface="Calibri" panose="020F0502020204030204" pitchFamily="34" charset="0"/>
                <a:cs typeface="Times New Roman" panose="02020603050405020304" pitchFamily="18" charset="0"/>
              </a:rPr>
              <a:t>Firstline YouTube </a:t>
            </a:r>
            <a:r>
              <a:rPr lang="en-US" sz="1800" dirty="0">
                <a:effectLst/>
                <a:latin typeface="Calibri" panose="020F0502020204030204" pitchFamily="34" charset="0"/>
                <a:ea typeface="Calibri" panose="020F0502020204030204" pitchFamily="34" charset="0"/>
                <a:cs typeface="Times New Roman" panose="02020603050405020304" pitchFamily="18" charset="0"/>
              </a:rPr>
              <a:t>Playlist: </a:t>
            </a:r>
            <a:r>
              <a:rPr lang="en-US" sz="1800" u="sng" dirty="0">
                <a:solidFill>
                  <a:srgbClr val="0563C1"/>
                </a:solidFill>
                <a:effectLst/>
                <a:latin typeface="Calibri" panose="020F0502020204030204" pitchFamily="34" charset="0"/>
                <a:ea typeface="Times New Roman" panose="02020603050405020304" pitchFamily="18" charset="0"/>
                <a:hlinkClick r:id="rId3"/>
              </a:rPr>
              <a:t>https://bit.ly/MDVSafetyTips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would prefer a longer video, you can access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800" dirty="0">
                <a:effectLst/>
                <a:latin typeface="Calibri" panose="020F0502020204030204" pitchFamily="34" charset="0"/>
                <a:ea typeface="Calibri" panose="020F0502020204030204" pitchFamily="34" charset="0"/>
                <a:cs typeface="Times New Roman" panose="02020603050405020304" pitchFamily="18" charset="0"/>
              </a:rPr>
              <a:t>video with Dr. Abby Carlson here:</a:t>
            </a: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CDC Website: https://www.cdc.gov/infectioncontrol/projectfirstline/videos/EP8b-MDVP2-LowRes.mp4 OR</a:t>
            </a: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Project Firstline YouTube Playlist: </a:t>
            </a:r>
            <a:r>
              <a:rPr lang="en-US" sz="1800" dirty="0">
                <a:effectLst/>
                <a:latin typeface="Calibri" panose="020F0502020204030204" pitchFamily="34" charset="0"/>
                <a:ea typeface="Calibri" panose="020F0502020204030204" pitchFamily="34" charset="0"/>
              </a:rPr>
              <a:t>bit.ly/MultiDoseVialPt2 </a:t>
            </a:r>
            <a:endParaRPr lang="en-US" sz="1800" dirty="0"/>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911044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you just heard, there are a few things to remember for injection safety when you’re using multi-dose vials.”</a:t>
            </a:r>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3531985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next few slides are an opportunity to interact with your group, and to reinforce the reasons why the injection safety actions are important.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ask participants to come off “mute” to answer, or respond in the chat, or a combination of both.</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 group is large, consider asking participants to respond in the chat.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slides use animations to allow the answer to appear after participants have had the chance to share their responses.</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review some of these actions.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First, where should multi-dose vials be prepared?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Trigger animation.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Always prepare a multi-dose vial in a space that is clean and away from patients, where you can safely draw up the doses and prepare the vaccine. Never bring multi-dose vaccine vials into patient care spaces, like a vaccination station where the patient is getting the shot or into a patient room.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 is that?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 “Yes, because bringing a multi-dose vial into a patient care space increases the chances that someone might mistakenly put a used needle or syringe into the vial and contaminate the vial without realizing it.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“Remember that before you touch any vials, clean your hands with alcohol-based hand sanitizer or soap and water. This keeps the germs on your hands from getting into the vial, especially the top area where you’re going to stick the needle in.”</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dirty="0"/>
          </a:p>
        </p:txBody>
      </p:sp>
    </p:spTree>
    <p:extLst>
      <p:ext uri="{BB962C8B-B14F-4D97-AF65-F5344CB8AC3E}">
        <p14:creationId xmlns:p14="http://schemas.microsoft.com/office/powerpoint/2010/main" val="3702402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 you want to check before using the  vial?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Trigger animation.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Check the label to make sure the vial is a multi-dose vial, and that it is not expired or beyond use. If it’s expired or beyond its use date, do not use it.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also important to look at the vaccine to make sure it looks right. If it doesn’t or you are not sure, do not use it. You can check the instructions from the vaccine maker to find out what the vaccine is supposed to look like. Any unusual color or cloudiness is concerning.“</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512140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 should you disinfect the top of the vial before inserting the needle?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Trigger animation.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Disinfect the top of the vial with an alcohol prep pad to kill any germs on the top, so you don’t push germs into the vial when you insert the needle. Let the top dry before you insert the needle.”</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14</a:t>
            </a:fld>
            <a:endParaRPr lang="en-US" dirty="0"/>
          </a:p>
        </p:txBody>
      </p:sp>
    </p:spTree>
    <p:extLst>
      <p:ext uri="{BB962C8B-B14F-4D97-AF65-F5344CB8AC3E}">
        <p14:creationId xmlns:p14="http://schemas.microsoft.com/office/powerpoint/2010/main" val="1508966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 you need to do the first time a vial is opened?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Trigger animation.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Make sure you write the time and date in the appropriate space on the label. </a:t>
            </a:r>
            <a:r>
              <a:rPr lang="en-US" sz="1800" dirty="0">
                <a:effectLst/>
                <a:latin typeface="Calibri" panose="020F0502020204030204" pitchFamily="34" charset="0"/>
                <a:ea typeface="Calibri" panose="020F0502020204030204" pitchFamily="34" charset="0"/>
                <a:cs typeface="Calibri" panose="020F0502020204030204" pitchFamily="34" charset="0"/>
              </a:rPr>
              <a:t> Follow the vaccine maker’s instructions for how long you can use the vaccine after you first access it, and when it should be thrown away.”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15</a:t>
            </a:fld>
            <a:endParaRPr lang="en-US" dirty="0"/>
          </a:p>
        </p:txBody>
      </p:sp>
    </p:spTree>
    <p:extLst>
      <p:ext uri="{BB962C8B-B14F-4D97-AF65-F5344CB8AC3E}">
        <p14:creationId xmlns:p14="http://schemas.microsoft.com/office/powerpoint/2010/main" val="2048567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 you do if there is a little bit of vaccine left in a vial, but it’s not enough for a full dose?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Trigger animation.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You have to throw it away. We can never combine doses from different vials to make a full dose for someone or give someone less than a full dose.”</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16</a:t>
            </a:fld>
            <a:endParaRPr lang="en-US" dirty="0"/>
          </a:p>
        </p:txBody>
      </p:sp>
    </p:spTree>
    <p:extLst>
      <p:ext uri="{BB962C8B-B14F-4D97-AF65-F5344CB8AC3E}">
        <p14:creationId xmlns:p14="http://schemas.microsoft.com/office/powerpoint/2010/main" val="3591855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Depending on the delivery of this training, you may share the handout with participants in one of several ways: emailing PDF copies, providing a link to the PDF hosted on your organization’s website or Project Firstline’s website, or downloading the document through your webinar platform. </a:t>
            </a:r>
            <a:endParaRPr lang="en-US" sz="1800" b="0" i="0" u="none" strike="noStrike"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b="0" i="0" u="none" strike="noStrike" kern="1200" baseline="0" dirty="0">
                <a:solidFill>
                  <a:schemeClr val="tx1"/>
                </a:solidFill>
                <a:latin typeface="+mn-lt"/>
                <a:ea typeface="+mn-ea"/>
                <a:cs typeface="+mn-cs"/>
              </a:rPr>
              <a:t>Invite participants to share what they learned during the session. </a:t>
            </a:r>
          </a:p>
          <a:p>
            <a:pPr marL="342900" marR="0" lvl="0" indent="-342900">
              <a:lnSpc>
                <a:spcPct val="107000"/>
              </a:lnSpc>
              <a:spcBef>
                <a:spcPts val="0"/>
              </a:spcBef>
              <a:spcAft>
                <a:spcPts val="800"/>
              </a:spcAft>
              <a:buFont typeface="Symbol" panose="05050102010706020507" pitchFamily="18" charset="2"/>
              <a:buChar char=""/>
            </a:pPr>
            <a:r>
              <a:rPr lang="en-US" sz="1200" b="0" i="0" u="none" strike="noStrike" kern="1200" baseline="0" dirty="0">
                <a:solidFill>
                  <a:schemeClr val="tx1"/>
                </a:solidFill>
                <a:latin typeface="+mn-lt"/>
                <a:ea typeface="+mn-ea"/>
                <a:cs typeface="+mn-cs"/>
              </a:rPr>
              <a:t>Invite additional, remaining questions. </a:t>
            </a:r>
          </a:p>
          <a:p>
            <a:pPr marL="342900" marR="0" lvl="0" indent="-342900">
              <a:lnSpc>
                <a:spcPct val="107000"/>
              </a:lnSpc>
              <a:spcBef>
                <a:spcPts val="0"/>
              </a:spcBef>
              <a:spcAft>
                <a:spcPts val="800"/>
              </a:spcAft>
              <a:buFont typeface="Symbol" panose="05050102010706020507" pitchFamily="18" charset="2"/>
              <a:buChar char=""/>
            </a:pPr>
            <a:r>
              <a:rPr lang="en-US" sz="1200" b="0" i="0" u="none" strike="noStrike" kern="1200" baseline="0" dirty="0">
                <a:solidFill>
                  <a:schemeClr val="tx1"/>
                </a:solidFill>
                <a:latin typeface="+mn-lt"/>
                <a:ea typeface="+mn-ea"/>
                <a:cs typeface="+mn-cs"/>
              </a:rPr>
              <a:t>If the answers are information that is already included in this session, please respond. </a:t>
            </a:r>
          </a:p>
          <a:p>
            <a:pPr marL="342900" marR="0" lvl="0" indent="-342900">
              <a:lnSpc>
                <a:spcPct val="107000"/>
              </a:lnSpc>
              <a:spcBef>
                <a:spcPts val="0"/>
              </a:spcBef>
              <a:spcAft>
                <a:spcPts val="800"/>
              </a:spcAft>
              <a:buFont typeface="Symbol" panose="05050102010706020507" pitchFamily="18" charset="2"/>
              <a:buChar char=""/>
            </a:pPr>
            <a:r>
              <a:rPr lang="en-US" sz="1200" b="0" i="0" u="none" strike="noStrike" kern="1200" baseline="0" dirty="0">
                <a:solidFill>
                  <a:schemeClr val="tx1"/>
                </a:solidFill>
                <a:latin typeface="+mn-lt"/>
                <a:ea typeface="+mn-ea"/>
                <a:cs typeface="+mn-cs"/>
              </a:rPr>
              <a:t>If the questions address content that is not covered in this session, please do not attempt to answer the question. Instead, take note of the questions and consult with CDC resources to follow up with answers after the session.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for you to keep, use, and share!”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Distribute the handout,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How Do I Safely Use a Multi-Dose Vaccine Vial?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“Take another minute to make sure all of these steps make sense to you.</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Are there any questions about any of the steps?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Address any questions.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17</a:t>
            </a:fld>
            <a:endParaRPr lang="en-US" dirty="0"/>
          </a:p>
        </p:txBody>
      </p:sp>
    </p:spTree>
    <p:extLst>
      <p:ext uri="{BB962C8B-B14F-4D97-AF65-F5344CB8AC3E}">
        <p14:creationId xmlns:p14="http://schemas.microsoft.com/office/powerpoint/2010/main" val="3664759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CDC injection safety resources.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 was great – you did a great job! If you would like more information or resources about the importance of using a brand-new, sterile needle and syringe, explore CDC’s resources about injection safety and their “One and Only” injection safety campaign. These include FAQs, checklists, patient handouts, posters, and videos about injection safety in clinical practice.” </a:t>
            </a:r>
          </a:p>
        </p:txBody>
      </p:sp>
      <p:sp>
        <p:nvSpPr>
          <p:cNvPr id="4" name="Slide Number Placeholder 3"/>
          <p:cNvSpPr>
            <a:spLocks noGrp="1"/>
          </p:cNvSpPr>
          <p:nvPr>
            <p:ph type="sldNum" sz="quarter" idx="5"/>
          </p:nvPr>
        </p:nvSpPr>
        <p:spPr/>
        <p:txBody>
          <a:bodyPr/>
          <a:lstStyle/>
          <a:p>
            <a:fld id="{553E97AA-F9A2-4B4F-BFD3-2E693337D65B}" type="slidenum">
              <a:rPr lang="en-US" smtClean="0"/>
              <a:t>18</a:t>
            </a:fld>
            <a:endParaRPr lang="en-US" dirty="0"/>
          </a:p>
        </p:txBody>
      </p:sp>
    </p:spTree>
    <p:extLst>
      <p:ext uri="{BB962C8B-B14F-4D97-AF65-F5344CB8AC3E}">
        <p14:creationId xmlns:p14="http://schemas.microsoft.com/office/powerpoint/2010/main" val="1769645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Encourage participants to reflect on the content of the session, and how they will put their knowledge into practice.</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learned and think about how we can put what we’ve learned into practice.” </a:t>
            </a:r>
          </a:p>
        </p:txBody>
      </p:sp>
      <p:sp>
        <p:nvSpPr>
          <p:cNvPr id="4" name="Slide Number Placeholder 3"/>
          <p:cNvSpPr>
            <a:spLocks noGrp="1"/>
          </p:cNvSpPr>
          <p:nvPr>
            <p:ph type="sldNum" sz="quarter" idx="5"/>
          </p:nvPr>
        </p:nvSpPr>
        <p:spPr/>
        <p:txBody>
          <a:bodyPr/>
          <a:lstStyle/>
          <a:p>
            <a:fld id="{553E97AA-F9A2-4B4F-BFD3-2E693337D65B}" type="slidenum">
              <a:rPr lang="en-US" smtClean="0"/>
              <a:t>19</a:t>
            </a:fld>
            <a:endParaRPr lang="en-US" dirty="0"/>
          </a:p>
        </p:txBody>
      </p:sp>
    </p:spTree>
    <p:extLst>
      <p:ext uri="{BB962C8B-B14F-4D97-AF65-F5344CB8AC3E}">
        <p14:creationId xmlns:p14="http://schemas.microsoft.com/office/powerpoint/2010/main" val="381581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a:t>
            </a:r>
          </a:p>
          <a:p>
            <a:pPr marL="171450" marR="0" lvl="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Housekeeping, either orally or via chat</a:t>
            </a:r>
          </a:p>
          <a:p>
            <a:pPr marL="628650" marR="0" lvl="1"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additional notes specific to the platform you’re using (e.g., how to “raise your hand,” how to post questions)</a:t>
            </a:r>
          </a:p>
          <a:p>
            <a:pPr marL="171450" marR="0" lvl="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Overview of agenda</a:t>
            </a:r>
          </a:p>
          <a:p>
            <a:pPr marL="171450" marR="0" lvl="0" indent="-171450">
              <a:lnSpc>
                <a:spcPct val="107000"/>
              </a:lnSpc>
              <a:spcBef>
                <a:spcPts val="0"/>
              </a:spcBef>
              <a:spcAft>
                <a:spcPts val="8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Thank you for joining us! Before we begin, a few housekeeping notes. We’ll meet today for 20 minutes. Please keep your videos on, to the extent possible, and keep your microphone muted when you are not contributing to the discussion. It’s great to see you all here </a:t>
            </a:r>
            <a:r>
              <a:rPr lang="en-US" sz="1100">
                <a:effectLst/>
                <a:latin typeface="Calibri" panose="020F0502020204030204" pitchFamily="34" charset="0"/>
                <a:ea typeface="Calibri" panose="020F0502020204030204" pitchFamily="34" charset="0"/>
                <a:cs typeface="Times New Roman" panose="02020603050405020304" pitchFamily="18" charset="0"/>
              </a:rPr>
              <a:t>today!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we’re going to be talking about multi-dose  vials. We’ll talk specifically about why injection safety is so important, and about the things you can do to make sure you’re using multi-dose  vials safely.”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you enjoyed today’s conversation. I’ve captured some key takeaways here, which you can review at your leisure after the session today.”</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20</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Encourage participants to describe how they will use multi-dose vials safely. They may come off mute and speak, or type in the chat, or both.</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appropriate, make connections between participants’ responses and the material from the session, particularly the “why” behind the injection safety actions.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we just heard, you’ve learned a lot today. I’d like you to identify one thing you’ll need to do, or continue to do, in your practice to make sure you’re using multi-dose vials safely.”</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21</a:t>
            </a:fld>
            <a:endParaRPr lang="en-US" dirty="0"/>
          </a:p>
        </p:txBody>
      </p:sp>
    </p:spTree>
    <p:extLst>
      <p:ext uri="{BB962C8B-B14F-4D97-AF65-F5344CB8AC3E}">
        <p14:creationId xmlns:p14="http://schemas.microsoft.com/office/powerpoint/2010/main" val="735294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great, thank you. We covered a lot today, and there is still more to learn. You can keep exploring these topics on your own using the resources on this slide. You can also follow us on social media.”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 </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22</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800"/>
              </a:spcAft>
            </a:pPr>
            <a:r>
              <a:rPr lang="en-US" sz="1800" b="1" u="sng" dirty="0">
                <a:solidFill>
                  <a:srgbClr val="0563C1"/>
                </a:solidFill>
                <a:effectLst/>
                <a:latin typeface="Calibri" panose="020F0502020204030204" pitchFamily="34" charset="0"/>
                <a:cs typeface="Times New Roman" panose="02020603050405020304" pitchFamily="18" charset="0"/>
              </a:rPr>
              <a:t>After the Session</a:t>
            </a: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23</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today, you’ll be able to recognize and describe the injection safety actions to take when you’re using a multi-dose vial, and you’ll understand why the actions are so important.”</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that this session will answer many of their questions and consider explaining that any questions that aren’t answered will receive follow-up.</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“We’re going to begin by talking about why injection safety matters so much for multi-dose vials.”</a:t>
            </a: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266787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Either allow time for participants to read the definitions themselves or read them aloud.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CDC source for the definitions: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Multi-dose vials: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https://www.cdc.gov/injectionsafety/providers/provider_faqs_multivials.html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first, let’s start with some vocabulary. Here is the definition from the CDC for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multi-dose vials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Facilitator Notes</a:t>
            </a:r>
          </a:p>
          <a:p>
            <a:pPr marL="171450" indent="-171450">
              <a:buFont typeface="Arial" panose="020B0604020202020204" pitchFamily="34" charset="0"/>
              <a:buChar char="•"/>
            </a:pPr>
            <a:r>
              <a:rPr lang="en-US" dirty="0"/>
              <a:t>Access the video here: </a:t>
            </a:r>
          </a:p>
          <a:p>
            <a:r>
              <a:rPr lang="en-US" b="1" dirty="0"/>
              <a:t>CDC Website: </a:t>
            </a:r>
            <a:r>
              <a:rPr lang="en-US" sz="1200" b="1" u="sng" kern="1200" dirty="0">
                <a:solidFill>
                  <a:schemeClr val="tx1"/>
                </a:solidFill>
                <a:effectLst/>
                <a:latin typeface="+mn-lt"/>
                <a:ea typeface="+mn-ea"/>
                <a:cs typeface="+mn-cs"/>
                <a:hlinkClick r:id="rId3"/>
              </a:rPr>
              <a:t>https://www.cdc.gov/infectioncontrol/projectfirstline/videos/EP8a-MDVP1-LowRes.mp4</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dirty="0"/>
              <a:t>OR</a:t>
            </a:r>
          </a:p>
          <a:p>
            <a:pPr marL="0" indent="0">
              <a:buNone/>
            </a:pPr>
            <a:r>
              <a:rPr lang="en-US" sz="1200" b="1" dirty="0"/>
              <a:t>Project Firstline YouTube Playlist: </a:t>
            </a:r>
            <a:r>
              <a:rPr lang="en-US" sz="1800" dirty="0">
                <a:effectLst/>
                <a:latin typeface="Calibri" panose="020F0502020204030204" pitchFamily="34" charset="0"/>
                <a:ea typeface="Calibri" panose="020F0502020204030204" pitchFamily="34" charset="0"/>
              </a:rPr>
              <a:t>bit.ly/MultiDoseVialPt1 </a:t>
            </a:r>
            <a:endParaRPr lang="en-US" dirty="0"/>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that we’ve defined multi-dose vials, let’s begin by watching a CDC Project Firstline video from Dr. Abby Carlson. She’s going to explain why injection safety is so important for multi-dose vials.”</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3455049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message that multi-dose vials are different from single-dose vials, ask participants to share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“Multi-dose vials are different from single-dose vials in several ways and require important injection safety actions.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Can you share some of the reasons you heard?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then advance to reveal second column.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That’s right. Multi-dose vials are  accessed by a new needle and syringe more than once, to pull out individual doses for separate patients. Accessing the vial more than once can be an infection control issue. It is important to take injection safety actions to reduce the chance of contamination and protect patients.”</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424662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Key Message, ask participants to share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other key messages that we heard from Dr. Carlson is that contaminated vaccines cannot be used. If a needle or syringe is reused or dirty and goes into the vial, anything that’s on the needle or syringe will get into the vial and contaminate the rest of the vaccine inside. If the vaccine is contaminated, it can’t be used anymore, and it has to be thrown away.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 does this matter?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If a multi-dose vial is contaminated by a used needle or syringe, every patient who gets an injection from that vial after the contamination occurs could get a disease like hepatitis or HIV. Some patients have even died from hepatitis after getting a contaminated injection. If a contaminated vial is used, public health authorities need to be notified right away. That’s because everyone who got a dose from that vial has to be contacted and followed so that they get the information about what happened and so they can be tested to find out whether they got infected. And finally, of course - we don’t want to throw away vaccine that could have been given to patients.”</a:t>
            </a:r>
          </a:p>
          <a:p>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2543501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that we understand why injection safety actions for multi-dose vials are so important, let’s dive deeper into what those actions are. We’re going to watch a short, animated video: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I safely use a multi-dose vial?</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624690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79CEAFAE-7C6C-4CDE-BA30-B341896AC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3"/>
            <a:ext cx="6229350" cy="562679"/>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4079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A6C305E2-9F8D-4C3A-ADBB-2690F125DCA5}" type="datetime1">
              <a:rPr lang="en-US" smtClean="0"/>
              <a:t>7/7/2021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Multi-Dose Vaccine Vials</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2624229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907529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114874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647466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631513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2563C943-DC34-4ADD-9015-360470F987D2}" type="datetime1">
              <a:rPr lang="en-US" smtClean="0"/>
              <a:t>7/7/2021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a:t>Multi-Dose Vaccine Vials</a:t>
            </a:r>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78508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D5035440-7C5F-46B8-A348-2351CA46BDE7}" type="datetime1">
              <a:rPr lang="en-US" smtClean="0"/>
              <a:t>7/7/2021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Multi-Dose Vaccine Vials</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440335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9DFF-564C-44E1-AD8F-D0860E6DA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961C73-751E-42C2-846A-CDB330906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7B4A7A-F94C-478D-AA78-8AF82C08E792}"/>
              </a:ext>
            </a:extLst>
          </p:cNvPr>
          <p:cNvSpPr>
            <a:spLocks noGrp="1"/>
          </p:cNvSpPr>
          <p:nvPr>
            <p:ph type="dt" sz="half" idx="10"/>
          </p:nvPr>
        </p:nvSpPr>
        <p:spPr/>
        <p:txBody>
          <a:bodyPr/>
          <a:lstStyle/>
          <a:p>
            <a:fld id="{234AF913-9A30-45B9-9934-A64BA5235F84}" type="datetime1">
              <a:rPr lang="en-US" smtClean="0"/>
              <a:t>7/7/2021</a:t>
            </a:fld>
            <a:endParaRPr lang="en-US"/>
          </a:p>
        </p:txBody>
      </p:sp>
      <p:sp>
        <p:nvSpPr>
          <p:cNvPr id="5" name="Footer Placeholder 4">
            <a:extLst>
              <a:ext uri="{FF2B5EF4-FFF2-40B4-BE49-F238E27FC236}">
                <a16:creationId xmlns:a16="http://schemas.microsoft.com/office/drawing/2014/main" id="{F8D2D7FC-48B6-4ADF-A8C5-A1A2FA4C84F9}"/>
              </a:ext>
            </a:extLst>
          </p:cNvPr>
          <p:cNvSpPr>
            <a:spLocks noGrp="1"/>
          </p:cNvSpPr>
          <p:nvPr>
            <p:ph type="ftr" sz="quarter" idx="11"/>
          </p:nvPr>
        </p:nvSpPr>
        <p:spPr/>
        <p:txBody>
          <a:bodyPr/>
          <a:lstStyle/>
          <a:p>
            <a:r>
              <a:rPr lang="en-US"/>
              <a:t>Multi-Dose Vaccine Vials</a:t>
            </a:r>
          </a:p>
        </p:txBody>
      </p:sp>
      <p:sp>
        <p:nvSpPr>
          <p:cNvPr id="6" name="Slide Number Placeholder 5">
            <a:extLst>
              <a:ext uri="{FF2B5EF4-FFF2-40B4-BE49-F238E27FC236}">
                <a16:creationId xmlns:a16="http://schemas.microsoft.com/office/drawing/2014/main" id="{41C6623E-F662-4CB9-88DC-8368FE4D376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692571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FBC4-1F4D-4AAA-AF63-A9FDB8BC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C6B0D-5B3F-4AE3-B781-33431EF520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753EE-B2B1-4D15-BD21-02B765C7CE73}"/>
              </a:ext>
            </a:extLst>
          </p:cNvPr>
          <p:cNvSpPr>
            <a:spLocks noGrp="1"/>
          </p:cNvSpPr>
          <p:nvPr>
            <p:ph type="dt" sz="half" idx="10"/>
          </p:nvPr>
        </p:nvSpPr>
        <p:spPr/>
        <p:txBody>
          <a:bodyPr/>
          <a:lstStyle/>
          <a:p>
            <a:fld id="{C0CB7885-7CAB-4444-A4A9-F7DE01BDE4F5}" type="datetime1">
              <a:rPr lang="en-US" smtClean="0"/>
              <a:t>7/7/2021</a:t>
            </a:fld>
            <a:endParaRPr lang="en-US"/>
          </a:p>
        </p:txBody>
      </p:sp>
      <p:sp>
        <p:nvSpPr>
          <p:cNvPr id="5" name="Footer Placeholder 4">
            <a:extLst>
              <a:ext uri="{FF2B5EF4-FFF2-40B4-BE49-F238E27FC236}">
                <a16:creationId xmlns:a16="http://schemas.microsoft.com/office/drawing/2014/main" id="{2769DAC6-086E-43B3-BAB6-CB4663B63B31}"/>
              </a:ext>
            </a:extLst>
          </p:cNvPr>
          <p:cNvSpPr>
            <a:spLocks noGrp="1"/>
          </p:cNvSpPr>
          <p:nvPr>
            <p:ph type="ftr" sz="quarter" idx="11"/>
          </p:nvPr>
        </p:nvSpPr>
        <p:spPr/>
        <p:txBody>
          <a:bodyPr/>
          <a:lstStyle/>
          <a:p>
            <a:r>
              <a:rPr lang="en-US"/>
              <a:t>Multi-Dose Vaccine Vials</a:t>
            </a:r>
          </a:p>
        </p:txBody>
      </p:sp>
      <p:sp>
        <p:nvSpPr>
          <p:cNvPr id="6" name="Slide Number Placeholder 5">
            <a:extLst>
              <a:ext uri="{FF2B5EF4-FFF2-40B4-BE49-F238E27FC236}">
                <a16:creationId xmlns:a16="http://schemas.microsoft.com/office/drawing/2014/main" id="{50C5DF30-02E9-46DC-947A-CB535BB2C3AF}"/>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4183475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5E7A-962E-44A9-AD04-1815038C10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81F50D-5491-4933-9C70-AC9BB12A7B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A7EEA9-9AAC-410E-9C12-48BBF4A23D82}"/>
              </a:ext>
            </a:extLst>
          </p:cNvPr>
          <p:cNvSpPr>
            <a:spLocks noGrp="1"/>
          </p:cNvSpPr>
          <p:nvPr>
            <p:ph type="dt" sz="half" idx="10"/>
          </p:nvPr>
        </p:nvSpPr>
        <p:spPr/>
        <p:txBody>
          <a:bodyPr/>
          <a:lstStyle/>
          <a:p>
            <a:fld id="{5E6BA01C-39E5-4227-83B8-6D7FAA662EE4}" type="datetime1">
              <a:rPr lang="en-US" smtClean="0"/>
              <a:t>7/7/2021</a:t>
            </a:fld>
            <a:endParaRPr lang="en-US"/>
          </a:p>
        </p:txBody>
      </p:sp>
      <p:sp>
        <p:nvSpPr>
          <p:cNvPr id="5" name="Footer Placeholder 4">
            <a:extLst>
              <a:ext uri="{FF2B5EF4-FFF2-40B4-BE49-F238E27FC236}">
                <a16:creationId xmlns:a16="http://schemas.microsoft.com/office/drawing/2014/main" id="{6CCB8AB7-FF09-4430-8C31-DAC0173EF3F6}"/>
              </a:ext>
            </a:extLst>
          </p:cNvPr>
          <p:cNvSpPr>
            <a:spLocks noGrp="1"/>
          </p:cNvSpPr>
          <p:nvPr>
            <p:ph type="ftr" sz="quarter" idx="11"/>
          </p:nvPr>
        </p:nvSpPr>
        <p:spPr/>
        <p:txBody>
          <a:bodyPr/>
          <a:lstStyle/>
          <a:p>
            <a:r>
              <a:rPr lang="en-US"/>
              <a:t>Multi-Dose Vaccine Vials</a:t>
            </a:r>
          </a:p>
        </p:txBody>
      </p:sp>
      <p:sp>
        <p:nvSpPr>
          <p:cNvPr id="6" name="Slide Number Placeholder 5">
            <a:extLst>
              <a:ext uri="{FF2B5EF4-FFF2-40B4-BE49-F238E27FC236}">
                <a16:creationId xmlns:a16="http://schemas.microsoft.com/office/drawing/2014/main" id="{0D35E8A9-8915-4DE0-8545-3DE10A3ABC8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06225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8B6CEC90-65B7-4998-BE73-6B4EE98D52AF}" type="datetime1">
              <a:rPr lang="en-US" smtClean="0"/>
              <a:t>7/7/2021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Multi-Dose Vaccine Vials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535052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A9CF-0CB7-41BF-947A-921EDB9A3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2C409-31CC-41F2-A5DB-8E584E73D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EAF1B9-4982-4A02-BF69-3F64B9C49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A4A139-7B19-40CD-A25E-3D58F36ABA20}"/>
              </a:ext>
            </a:extLst>
          </p:cNvPr>
          <p:cNvSpPr>
            <a:spLocks noGrp="1"/>
          </p:cNvSpPr>
          <p:nvPr>
            <p:ph type="dt" sz="half" idx="10"/>
          </p:nvPr>
        </p:nvSpPr>
        <p:spPr/>
        <p:txBody>
          <a:bodyPr/>
          <a:lstStyle/>
          <a:p>
            <a:fld id="{5390D791-2E88-4C34-9DA7-C6D2929C46BF}" type="datetime1">
              <a:rPr lang="en-US" smtClean="0"/>
              <a:t>7/7/2021</a:t>
            </a:fld>
            <a:endParaRPr lang="en-US"/>
          </a:p>
        </p:txBody>
      </p:sp>
      <p:sp>
        <p:nvSpPr>
          <p:cNvPr id="6" name="Footer Placeholder 5">
            <a:extLst>
              <a:ext uri="{FF2B5EF4-FFF2-40B4-BE49-F238E27FC236}">
                <a16:creationId xmlns:a16="http://schemas.microsoft.com/office/drawing/2014/main" id="{9172B53F-B683-4D16-8D92-04CF2297E7C5}"/>
              </a:ext>
            </a:extLst>
          </p:cNvPr>
          <p:cNvSpPr>
            <a:spLocks noGrp="1"/>
          </p:cNvSpPr>
          <p:nvPr>
            <p:ph type="ftr" sz="quarter" idx="11"/>
          </p:nvPr>
        </p:nvSpPr>
        <p:spPr/>
        <p:txBody>
          <a:bodyPr/>
          <a:lstStyle/>
          <a:p>
            <a:r>
              <a:rPr lang="en-US"/>
              <a:t>Multi-Dose Vaccine Vials</a:t>
            </a:r>
          </a:p>
        </p:txBody>
      </p:sp>
      <p:sp>
        <p:nvSpPr>
          <p:cNvPr id="7" name="Slide Number Placeholder 6">
            <a:extLst>
              <a:ext uri="{FF2B5EF4-FFF2-40B4-BE49-F238E27FC236}">
                <a16:creationId xmlns:a16="http://schemas.microsoft.com/office/drawing/2014/main" id="{D25AAD27-3A42-4B36-A6CB-B1EB6857A616}"/>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335256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67BEB842-357F-41AD-980D-F28DEE581975}" type="datetime1">
              <a:rPr lang="en-US" smtClean="0"/>
              <a:t>7/7/2021</a:t>
            </a:fld>
            <a:endParaRPr lang="en-US"/>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Multi-Dose Vaccine Vials</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101168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A47D-CB96-44E8-8BB9-9092EE4DD1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05E7F6-44A9-4C10-A247-D77A6011C8DB}"/>
              </a:ext>
            </a:extLst>
          </p:cNvPr>
          <p:cNvSpPr>
            <a:spLocks noGrp="1"/>
          </p:cNvSpPr>
          <p:nvPr>
            <p:ph type="dt" sz="half" idx="10"/>
          </p:nvPr>
        </p:nvSpPr>
        <p:spPr/>
        <p:txBody>
          <a:bodyPr/>
          <a:lstStyle/>
          <a:p>
            <a:fld id="{7627AEDA-0C1B-4E92-BEBA-95389169D966}" type="datetime1">
              <a:rPr lang="en-US" smtClean="0"/>
              <a:t>7/7/2021</a:t>
            </a:fld>
            <a:endParaRPr lang="en-US"/>
          </a:p>
        </p:txBody>
      </p:sp>
      <p:sp>
        <p:nvSpPr>
          <p:cNvPr id="4" name="Footer Placeholder 3">
            <a:extLst>
              <a:ext uri="{FF2B5EF4-FFF2-40B4-BE49-F238E27FC236}">
                <a16:creationId xmlns:a16="http://schemas.microsoft.com/office/drawing/2014/main" id="{1856F5FB-3B7C-4977-8ECE-8F97078E1C0F}"/>
              </a:ext>
            </a:extLst>
          </p:cNvPr>
          <p:cNvSpPr>
            <a:spLocks noGrp="1"/>
          </p:cNvSpPr>
          <p:nvPr>
            <p:ph type="ftr" sz="quarter" idx="11"/>
          </p:nvPr>
        </p:nvSpPr>
        <p:spPr/>
        <p:txBody>
          <a:bodyPr/>
          <a:lstStyle/>
          <a:p>
            <a:r>
              <a:rPr lang="en-US"/>
              <a:t>Multi-Dose Vaccine Vials</a:t>
            </a:r>
          </a:p>
        </p:txBody>
      </p:sp>
      <p:sp>
        <p:nvSpPr>
          <p:cNvPr id="5" name="Slide Number Placeholder 4">
            <a:extLst>
              <a:ext uri="{FF2B5EF4-FFF2-40B4-BE49-F238E27FC236}">
                <a16:creationId xmlns:a16="http://schemas.microsoft.com/office/drawing/2014/main" id="{B1391BB5-55DE-4A63-BE00-BE7C16D2A9DA}"/>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421170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99602-CEB2-4580-8618-B0A37E88769E}"/>
              </a:ext>
            </a:extLst>
          </p:cNvPr>
          <p:cNvSpPr>
            <a:spLocks noGrp="1"/>
          </p:cNvSpPr>
          <p:nvPr>
            <p:ph type="dt" sz="half" idx="10"/>
          </p:nvPr>
        </p:nvSpPr>
        <p:spPr/>
        <p:txBody>
          <a:bodyPr/>
          <a:lstStyle/>
          <a:p>
            <a:fld id="{59EAACBA-017A-4384-AFDC-4BD94F231834}" type="datetime1">
              <a:rPr lang="en-US" smtClean="0"/>
              <a:t>7/7/2021</a:t>
            </a:fld>
            <a:endParaRPr lang="en-US"/>
          </a:p>
        </p:txBody>
      </p:sp>
      <p:sp>
        <p:nvSpPr>
          <p:cNvPr id="3" name="Footer Placeholder 2">
            <a:extLst>
              <a:ext uri="{FF2B5EF4-FFF2-40B4-BE49-F238E27FC236}">
                <a16:creationId xmlns:a16="http://schemas.microsoft.com/office/drawing/2014/main" id="{4FC33AF2-B2FA-4445-A0AD-6AD5AAA583D6}"/>
              </a:ext>
            </a:extLst>
          </p:cNvPr>
          <p:cNvSpPr>
            <a:spLocks noGrp="1"/>
          </p:cNvSpPr>
          <p:nvPr>
            <p:ph type="ftr" sz="quarter" idx="11"/>
          </p:nvPr>
        </p:nvSpPr>
        <p:spPr/>
        <p:txBody>
          <a:bodyPr/>
          <a:lstStyle/>
          <a:p>
            <a:r>
              <a:rPr lang="en-US"/>
              <a:t>Multi-Dose Vaccine Vials</a:t>
            </a:r>
          </a:p>
        </p:txBody>
      </p:sp>
      <p:sp>
        <p:nvSpPr>
          <p:cNvPr id="4" name="Slide Number Placeholder 3">
            <a:extLst>
              <a:ext uri="{FF2B5EF4-FFF2-40B4-BE49-F238E27FC236}">
                <a16:creationId xmlns:a16="http://schemas.microsoft.com/office/drawing/2014/main" id="{6DE6D259-EB91-40E4-A107-F5F93F6E6D6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4082292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CD4-8CD2-4833-B12D-FC0E14A0A9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814379-FC25-4491-A6BF-AB4A3C68B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2BB307-F8F6-4E6D-B245-BC911EDE2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EF5CA990-BB1D-450C-BC6D-D2B4227BEBCB}" type="datetime1">
              <a:rPr lang="en-US" smtClean="0"/>
              <a:t>7/7/2021</a:t>
            </a:fld>
            <a:endParaRPr lang="en-US"/>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Multi-Dose Vaccine Vials</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107277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157B-86E5-40DC-92AD-D83F97532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8E4760-FF13-49DA-A2EA-DC11B93ED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28F3C4-81C9-49CC-BC99-BDC6C8800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455B1-8BE3-4DE8-8138-AFA10C4F7F5E}"/>
              </a:ext>
            </a:extLst>
          </p:cNvPr>
          <p:cNvSpPr>
            <a:spLocks noGrp="1"/>
          </p:cNvSpPr>
          <p:nvPr>
            <p:ph type="dt" sz="half" idx="10"/>
          </p:nvPr>
        </p:nvSpPr>
        <p:spPr/>
        <p:txBody>
          <a:bodyPr/>
          <a:lstStyle/>
          <a:p>
            <a:fld id="{CECC7FAD-722D-4735-8BC8-BE9B16F6C5DF}" type="datetime1">
              <a:rPr lang="en-US" smtClean="0"/>
              <a:t>7/7/2021</a:t>
            </a:fld>
            <a:endParaRPr lang="en-US"/>
          </a:p>
        </p:txBody>
      </p:sp>
      <p:sp>
        <p:nvSpPr>
          <p:cNvPr id="6" name="Footer Placeholder 5">
            <a:extLst>
              <a:ext uri="{FF2B5EF4-FFF2-40B4-BE49-F238E27FC236}">
                <a16:creationId xmlns:a16="http://schemas.microsoft.com/office/drawing/2014/main" id="{9E1D057A-4D93-476A-A409-D3403CEC4C91}"/>
              </a:ext>
            </a:extLst>
          </p:cNvPr>
          <p:cNvSpPr>
            <a:spLocks noGrp="1"/>
          </p:cNvSpPr>
          <p:nvPr>
            <p:ph type="ftr" sz="quarter" idx="11"/>
          </p:nvPr>
        </p:nvSpPr>
        <p:spPr/>
        <p:txBody>
          <a:bodyPr/>
          <a:lstStyle/>
          <a:p>
            <a:r>
              <a:rPr lang="en-US"/>
              <a:t>Multi-Dose Vaccine Vials</a:t>
            </a:r>
          </a:p>
        </p:txBody>
      </p:sp>
      <p:sp>
        <p:nvSpPr>
          <p:cNvPr id="7" name="Slide Number Placeholder 6">
            <a:extLst>
              <a:ext uri="{FF2B5EF4-FFF2-40B4-BE49-F238E27FC236}">
                <a16:creationId xmlns:a16="http://schemas.microsoft.com/office/drawing/2014/main" id="{87075C29-6F49-4012-BF5D-FFC883AB0FD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427645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69E5-27CA-48B4-B00D-0C137E281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966132-607D-4AA4-BD76-156E182D0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D3506-9F5F-406E-8946-C886C8A740BC}"/>
              </a:ext>
            </a:extLst>
          </p:cNvPr>
          <p:cNvSpPr>
            <a:spLocks noGrp="1"/>
          </p:cNvSpPr>
          <p:nvPr>
            <p:ph type="dt" sz="half" idx="10"/>
          </p:nvPr>
        </p:nvSpPr>
        <p:spPr/>
        <p:txBody>
          <a:bodyPr/>
          <a:lstStyle/>
          <a:p>
            <a:fld id="{D5265818-EF63-4B3D-A83F-A87D7702829F}" type="datetime1">
              <a:rPr lang="en-US" smtClean="0"/>
              <a:t>7/7/2021</a:t>
            </a:fld>
            <a:endParaRPr lang="en-US"/>
          </a:p>
        </p:txBody>
      </p:sp>
      <p:sp>
        <p:nvSpPr>
          <p:cNvPr id="5" name="Footer Placeholder 4">
            <a:extLst>
              <a:ext uri="{FF2B5EF4-FFF2-40B4-BE49-F238E27FC236}">
                <a16:creationId xmlns:a16="http://schemas.microsoft.com/office/drawing/2014/main" id="{FB9C98A7-42B3-415D-90E2-92FBCD21C6E9}"/>
              </a:ext>
            </a:extLst>
          </p:cNvPr>
          <p:cNvSpPr>
            <a:spLocks noGrp="1"/>
          </p:cNvSpPr>
          <p:nvPr>
            <p:ph type="ftr" sz="quarter" idx="11"/>
          </p:nvPr>
        </p:nvSpPr>
        <p:spPr/>
        <p:txBody>
          <a:bodyPr/>
          <a:lstStyle/>
          <a:p>
            <a:r>
              <a:rPr lang="en-US"/>
              <a:t>Multi-Dose Vaccine Vials</a:t>
            </a:r>
          </a:p>
        </p:txBody>
      </p:sp>
      <p:sp>
        <p:nvSpPr>
          <p:cNvPr id="6" name="Slide Number Placeholder 5">
            <a:extLst>
              <a:ext uri="{FF2B5EF4-FFF2-40B4-BE49-F238E27FC236}">
                <a16:creationId xmlns:a16="http://schemas.microsoft.com/office/drawing/2014/main" id="{3269B8A0-4001-465A-92E1-A1E3C1D9DBC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284113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22DFB-8BA6-4DB4-BE7C-96440A9DFE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741D25-AFEB-4F9F-B3B5-10F049D0A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5D78E-135D-43CB-B164-7D2F0DD22031}"/>
              </a:ext>
            </a:extLst>
          </p:cNvPr>
          <p:cNvSpPr>
            <a:spLocks noGrp="1"/>
          </p:cNvSpPr>
          <p:nvPr>
            <p:ph type="dt" sz="half" idx="10"/>
          </p:nvPr>
        </p:nvSpPr>
        <p:spPr/>
        <p:txBody>
          <a:bodyPr/>
          <a:lstStyle/>
          <a:p>
            <a:fld id="{E84A6393-198B-4FBB-B0F8-D93F4AD62B72}" type="datetime1">
              <a:rPr lang="en-US" smtClean="0"/>
              <a:t>7/7/2021</a:t>
            </a:fld>
            <a:endParaRPr lang="en-US"/>
          </a:p>
        </p:txBody>
      </p:sp>
      <p:sp>
        <p:nvSpPr>
          <p:cNvPr id="5" name="Footer Placeholder 4">
            <a:extLst>
              <a:ext uri="{FF2B5EF4-FFF2-40B4-BE49-F238E27FC236}">
                <a16:creationId xmlns:a16="http://schemas.microsoft.com/office/drawing/2014/main" id="{FD292EE7-8D22-4DC9-B992-A8F0FD996815}"/>
              </a:ext>
            </a:extLst>
          </p:cNvPr>
          <p:cNvSpPr>
            <a:spLocks noGrp="1"/>
          </p:cNvSpPr>
          <p:nvPr>
            <p:ph type="ftr" sz="quarter" idx="11"/>
          </p:nvPr>
        </p:nvSpPr>
        <p:spPr/>
        <p:txBody>
          <a:bodyPr/>
          <a:lstStyle/>
          <a:p>
            <a:r>
              <a:rPr lang="en-US"/>
              <a:t>Multi-Dose Vaccine Vials</a:t>
            </a:r>
          </a:p>
        </p:txBody>
      </p:sp>
      <p:sp>
        <p:nvSpPr>
          <p:cNvPr id="6" name="Slide Number Placeholder 5">
            <a:extLst>
              <a:ext uri="{FF2B5EF4-FFF2-40B4-BE49-F238E27FC236}">
                <a16:creationId xmlns:a16="http://schemas.microsoft.com/office/drawing/2014/main" id="{439BCF70-4D86-443B-A8E9-8E1505B6645B}"/>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81023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8CF9C7DA-8172-4209-A255-505647F22C96}" type="datetime1">
              <a:rPr lang="en-US" smtClean="0"/>
              <a:t>7/7/2021</a:t>
            </a:fld>
            <a:endParaRPr lang="en-US"/>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Multi-Dose Vaccine Vials</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3EE8549A-6A9B-4CCA-86BA-05D4B496048D}" type="slidenum">
              <a:rPr lang="en-US" smtClean="0"/>
              <a:t>‹#›</a:t>
            </a:fld>
            <a:endParaRPr lang="en-US"/>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99838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4A91FE81-B47B-4B13-AB3A-BD9120631103}" type="datetime1">
              <a:rPr lang="en-US" smtClean="0"/>
              <a:t>7/7/2021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Multi-Dose Vaccine Vials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82436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2A436FEC-4F88-4066-B743-8B1A6BE24DA0}" type="datetime1">
              <a:rPr lang="en-US" smtClean="0"/>
              <a:t>7/7/2021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a:t>Multi-Dose Vaccine Vials</a:t>
            </a:r>
            <a:endParaRPr lang="en-US" dirty="0"/>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7092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C9F2F8AB-6CF5-442E-BB19-483A6B03867C}" type="datetime1">
              <a:rPr lang="en-US" smtClean="0"/>
              <a:t>7/7/2021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Multi-Dose Vaccine Vials</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09226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878556C2-EFF0-4B1C-8C59-2C34FB1F13E6}" type="datetime1">
              <a:rPr lang="en-US" smtClean="0"/>
              <a:t>7/7/2021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Multi-Dose Vaccine Vials</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89327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5E200326-AE8B-4F3F-9E02-C77A67E350E0}" type="datetime1">
              <a:rPr lang="en-US" smtClean="0"/>
              <a:t>7/7/2021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Multi-Dose Vaccine Vials</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726379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1C1A01CB-E1BD-401C-830C-70B882BF9400}" type="datetime1">
              <a:rPr lang="en-US" smtClean="0"/>
              <a:t>7/7/2021</a:t>
            </a:fld>
            <a:endParaRPr lang="en-US"/>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Multi-Dose Vaccine Vials</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067077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Multi-Dose Vaccine Vials</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31731C45-4F63-4C61-9444-E2710126E002}" type="datetime1">
              <a:rPr lang="en-US" smtClean="0"/>
              <a:t>7/7/2021</a:t>
            </a:fld>
            <a:endParaRPr lang="en-US" dirty="0"/>
          </a:p>
        </p:txBody>
      </p:sp>
    </p:spTree>
    <p:extLst>
      <p:ext uri="{BB962C8B-B14F-4D97-AF65-F5344CB8AC3E}">
        <p14:creationId xmlns:p14="http://schemas.microsoft.com/office/powerpoint/2010/main" val="3592752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88" r:id="rId3"/>
    <p:sldLayoutId id="2147483687" r:id="rId4"/>
    <p:sldLayoutId id="2147483664" r:id="rId5"/>
    <p:sldLayoutId id="2147483665" r:id="rId6"/>
    <p:sldLayoutId id="2147483666" r:id="rId7"/>
    <p:sldLayoutId id="2147483674" r:id="rId8"/>
    <p:sldLayoutId id="2147483689" r:id="rId9"/>
    <p:sldLayoutId id="2147483667" r:id="rId10"/>
    <p:sldLayoutId id="2147483668" r:id="rId11"/>
    <p:sldLayoutId id="2147483669" r:id="rId12"/>
    <p:sldLayoutId id="2147483670" r:id="rId13"/>
    <p:sldLayoutId id="2147483671" r:id="rId14"/>
    <p:sldLayoutId id="2147483672" r:id="rId15"/>
    <p:sldLayoutId id="2147483673" r:id="rId16"/>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4C20D-B1D5-458F-A602-9945FCF2E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94B7B-9469-4361-ACF1-E0E38D3AB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8555B-B925-4473-A11D-57C5982DD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5CB36-FA0A-4AA2-A514-C734B86D1476}" type="datetime1">
              <a:rPr lang="en-US" smtClean="0"/>
              <a:t>7/7/2021</a:t>
            </a:fld>
            <a:endParaRPr lang="en-US"/>
          </a:p>
        </p:txBody>
      </p:sp>
      <p:sp>
        <p:nvSpPr>
          <p:cNvPr id="5" name="Footer Placeholder 4">
            <a:extLst>
              <a:ext uri="{FF2B5EF4-FFF2-40B4-BE49-F238E27FC236}">
                <a16:creationId xmlns:a16="http://schemas.microsoft.com/office/drawing/2014/main" id="{4608425E-037B-4A84-9D3F-31293F311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Multi-Dose Vaccine Vials</a:t>
            </a:r>
          </a:p>
        </p:txBody>
      </p:sp>
      <p:sp>
        <p:nvSpPr>
          <p:cNvPr id="6" name="Slide Number Placeholder 5">
            <a:extLst>
              <a:ext uri="{FF2B5EF4-FFF2-40B4-BE49-F238E27FC236}">
                <a16:creationId xmlns:a16="http://schemas.microsoft.com/office/drawing/2014/main" id="{3F561B1E-7CA3-434E-BC80-D050DC4666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8549A-6A9B-4CCA-86BA-05D4B496048D}" type="slidenum">
              <a:rPr lang="en-US" smtClean="0"/>
              <a:t>‹#›</a:t>
            </a:fld>
            <a:endParaRPr lang="en-US"/>
          </a:p>
        </p:txBody>
      </p:sp>
    </p:spTree>
    <p:extLst>
      <p:ext uri="{BB962C8B-B14F-4D97-AF65-F5344CB8AC3E}">
        <p14:creationId xmlns:p14="http://schemas.microsoft.com/office/powerpoint/2010/main" val="32839151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10.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11.png"/><Relationship Id="rId4" Type="http://schemas.openxmlformats.org/officeDocument/2006/relationships/hyperlink" Target="https://www.cdc.gov/injectionsafety/one-and-only.html"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8" Type="http://schemas.openxmlformats.org/officeDocument/2006/relationships/hyperlink" Target="https://www.cdc.gov/injectionsafety/one-and-only.html" TargetMode="External"/><Relationship Id="rId3" Type="http://schemas.openxmlformats.org/officeDocument/2006/relationships/notesSlide" Target="../notesSlides/notesSlide22.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 Id="rId9" Type="http://schemas.openxmlformats.org/officeDocument/2006/relationships/hyperlink" Target="https://tools.cdc.gov/campaignproxyservice/subscriptions.aspx?topic_id=USCDC_2104"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hyperlink" Target="https://www.cdc.gov/injectionsafety/providers/provider_faqs_multivials.html"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3C8DF8-5404-4329-AC11-0A0140CB197E}"/>
              </a:ext>
            </a:extLst>
          </p:cNvPr>
          <p:cNvSpPr>
            <a:spLocks noGrp="1"/>
          </p:cNvSpPr>
          <p:nvPr>
            <p:ph type="ctrTitle"/>
          </p:nvPr>
        </p:nvSpPr>
        <p:spPr>
          <a:xfrm>
            <a:off x="673100" y="1122363"/>
            <a:ext cx="5767029" cy="2387600"/>
          </a:xfrm>
        </p:spPr>
        <p:txBody>
          <a:bodyPr/>
          <a:lstStyle/>
          <a:p>
            <a:r>
              <a:rPr lang="en-US" dirty="0">
                <a:solidFill>
                  <a:schemeClr val="accent6"/>
                </a:solidFill>
              </a:rPr>
              <a:t>Topic 6: </a:t>
            </a:r>
            <a:br>
              <a:rPr lang="en-US" dirty="0"/>
            </a:br>
            <a:r>
              <a:rPr lang="en-US" dirty="0"/>
              <a:t>Multi-Dose Vials</a:t>
            </a:r>
          </a:p>
        </p:txBody>
      </p:sp>
      <p:sp>
        <p:nvSpPr>
          <p:cNvPr id="5" name="Subtitle 4">
            <a:extLst>
              <a:ext uri="{FF2B5EF4-FFF2-40B4-BE49-F238E27FC236}">
                <a16:creationId xmlns:a16="http://schemas.microsoft.com/office/drawing/2014/main" id="{228614ED-1604-4420-9434-5C256F648B32}"/>
              </a:ext>
            </a:extLst>
          </p:cNvPr>
          <p:cNvSpPr>
            <a:spLocks noGrp="1"/>
          </p:cNvSpPr>
          <p:nvPr>
            <p:ph type="subTitle" idx="1"/>
          </p:nvPr>
        </p:nvSpPr>
        <p:spPr/>
        <p:txBody>
          <a:bodyPr/>
          <a:lstStyle/>
          <a:p>
            <a:r>
              <a:rPr lang="en-US" dirty="0"/>
              <a:t>[Date of Training]</a:t>
            </a:r>
          </a:p>
        </p:txBody>
      </p:sp>
    </p:spTree>
    <p:extLst>
      <p:ext uri="{BB962C8B-B14F-4D97-AF65-F5344CB8AC3E}">
        <p14:creationId xmlns:p14="http://schemas.microsoft.com/office/powerpoint/2010/main" val="2753622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509CE6-AAC0-4AD4-A1CD-4F0A6BFA671D}"/>
              </a:ext>
            </a:extLst>
          </p:cNvPr>
          <p:cNvSpPr>
            <a:spLocks noGrp="1"/>
          </p:cNvSpPr>
          <p:nvPr>
            <p:ph type="title" idx="4294967295"/>
          </p:nvPr>
        </p:nvSpPr>
        <p:spPr>
          <a:xfrm>
            <a:off x="838200" y="-702457"/>
            <a:ext cx="10515600" cy="702457"/>
          </a:xfrm>
        </p:spPr>
        <p:txBody>
          <a:bodyPr vert="horz" lIns="91440" tIns="45720" rIns="91440" bIns="45720" rtlCol="0" anchor="b">
            <a:normAutofit/>
          </a:bodyPr>
          <a:lstStyle/>
          <a:p>
            <a:r>
              <a:rPr lang="en-US" dirty="0"/>
              <a:t>Use Multi-Dose Vials Safely Video </a:t>
            </a:r>
          </a:p>
        </p:txBody>
      </p:sp>
      <p:pic>
        <p:nvPicPr>
          <p:cNvPr id="7" name="Picture 6" descr="Use multi-dose vials safely">
            <a:extLst>
              <a:ext uri="{FF2B5EF4-FFF2-40B4-BE49-F238E27FC236}">
                <a16:creationId xmlns:a16="http://schemas.microsoft.com/office/drawing/2014/main" id="{7076FBB0-2AE5-4EC9-9DB1-8B89A0903EC1}"/>
              </a:ext>
            </a:extLst>
          </p:cNvPr>
          <p:cNvPicPr>
            <a:picLocks noChangeAspect="1"/>
          </p:cNvPicPr>
          <p:nvPr/>
        </p:nvPicPr>
        <p:blipFill rotWithShape="1">
          <a:blip r:embed="rId4"/>
          <a:srcRect t="10419"/>
          <a:stretch/>
        </p:blipFill>
        <p:spPr>
          <a:xfrm>
            <a:off x="237307" y="876300"/>
            <a:ext cx="11717385" cy="5777362"/>
          </a:xfrm>
          <a:prstGeom prst="rect">
            <a:avLst/>
          </a:prstGeom>
        </p:spPr>
      </p:pic>
      <p:sp>
        <p:nvSpPr>
          <p:cNvPr id="2" name="Footer Placeholder 1">
            <a:extLst>
              <a:ext uri="{FF2B5EF4-FFF2-40B4-BE49-F238E27FC236}">
                <a16:creationId xmlns:a16="http://schemas.microsoft.com/office/drawing/2014/main" id="{08B7DC5E-1BB8-46C7-A294-C384EBF6A951}"/>
              </a:ext>
            </a:extLst>
          </p:cNvPr>
          <p:cNvSpPr>
            <a:spLocks noGrp="1"/>
          </p:cNvSpPr>
          <p:nvPr>
            <p:ph type="ftr" sz="quarter" idx="11"/>
          </p:nvPr>
        </p:nvSpPr>
        <p:spPr>
          <a:xfrm>
            <a:off x="4728359" y="6228217"/>
            <a:ext cx="6395357" cy="365125"/>
          </a:xfrm>
        </p:spPr>
        <p:txBody>
          <a:bodyPr/>
          <a:lstStyle/>
          <a:p>
            <a:r>
              <a:rPr lang="en-US" dirty="0"/>
              <a:t>Multi-Dose Vials</a:t>
            </a:r>
          </a:p>
        </p:txBody>
      </p:sp>
      <p:sp>
        <p:nvSpPr>
          <p:cNvPr id="3" name="Slide Number Placeholder 2">
            <a:extLst>
              <a:ext uri="{FF2B5EF4-FFF2-40B4-BE49-F238E27FC236}">
                <a16:creationId xmlns:a16="http://schemas.microsoft.com/office/drawing/2014/main" id="{030B4626-2C3F-4AFC-9193-369F0AC1F360}"/>
              </a:ext>
            </a:extLst>
          </p:cNvPr>
          <p:cNvSpPr>
            <a:spLocks noGrp="1"/>
          </p:cNvSpPr>
          <p:nvPr>
            <p:ph type="sldNum" sz="quarter" idx="12"/>
          </p:nvPr>
        </p:nvSpPr>
        <p:spPr/>
        <p:txBody>
          <a:bodyPr/>
          <a:lstStyle/>
          <a:p>
            <a:fld id="{0921C750-0A2B-4FC2-9266-872E12118BE5}" type="slidenum">
              <a:rPr lang="en-US" smtClean="0"/>
              <a:pPr/>
              <a:t>10</a:t>
            </a:fld>
            <a:endParaRPr lang="en-US" dirty="0"/>
          </a:p>
        </p:txBody>
      </p:sp>
    </p:spTree>
    <p:custDataLst>
      <p:tags r:id="rId1"/>
    </p:custDataLst>
    <p:extLst>
      <p:ext uri="{BB962C8B-B14F-4D97-AF65-F5344CB8AC3E}">
        <p14:creationId xmlns:p14="http://schemas.microsoft.com/office/powerpoint/2010/main" val="3982733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Injection safety</a:t>
            </a:r>
          </a:p>
        </p:txBody>
      </p:sp>
      <p:sp>
        <p:nvSpPr>
          <p:cNvPr id="12" name="TextBox 11">
            <a:extLst>
              <a:ext uri="{FF2B5EF4-FFF2-40B4-BE49-F238E27FC236}">
                <a16:creationId xmlns:a16="http://schemas.microsoft.com/office/drawing/2014/main" id="{3DD4F11C-A45E-4420-B94A-89698AD0489D}"/>
              </a:ext>
            </a:extLst>
          </p:cNvPr>
          <p:cNvSpPr txBox="1"/>
          <p:nvPr/>
        </p:nvSpPr>
        <p:spPr>
          <a:xfrm>
            <a:off x="838200" y="1893798"/>
            <a:ext cx="5924266" cy="1815241"/>
          </a:xfrm>
          <a:prstGeom prst="rect">
            <a:avLst/>
          </a:prstGeom>
          <a:noFill/>
        </p:spPr>
        <p:txBody>
          <a:bodyPr wrap="square">
            <a:spAutoFit/>
          </a:bodyPr>
          <a:lstStyle/>
          <a:p>
            <a:pPr>
              <a:lnSpc>
                <a:spcPts val="4600"/>
              </a:lnSpc>
            </a:pPr>
            <a:r>
              <a:rPr lang="en-US" sz="3600" b="1" dirty="0">
                <a:solidFill>
                  <a:srgbClr val="13619C"/>
                </a:solidFill>
                <a:latin typeface="+mj-lt"/>
              </a:rPr>
              <a:t>Injection safety actions are important for multi-dose vials.</a:t>
            </a:r>
            <a:endParaRPr lang="en-US" sz="3600" b="1" dirty="0">
              <a:solidFill>
                <a:srgbClr val="13619C"/>
              </a:solidFill>
            </a:endParaRPr>
          </a:p>
        </p:txBody>
      </p:sp>
      <p:pic>
        <p:nvPicPr>
          <p:cNvPr id="18" name="Picture 17">
            <a:extLst>
              <a:ext uri="{FF2B5EF4-FFF2-40B4-BE49-F238E27FC236}">
                <a16:creationId xmlns:a16="http://schemas.microsoft.com/office/drawing/2014/main" id="{3A728179-CB9D-467F-805F-8EDB2BAC67E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59314" y="141678"/>
            <a:ext cx="4814972" cy="6231141"/>
          </a:xfrm>
          <a:prstGeom prst="rect">
            <a:avLst/>
          </a:prstGeom>
          <a:ln>
            <a:solidFill>
              <a:schemeClr val="bg2">
                <a:lumMod val="75000"/>
              </a:schemeClr>
            </a:solidFill>
          </a:ln>
        </p:spPr>
      </p:pic>
      <p:sp>
        <p:nvSpPr>
          <p:cNvPr id="2" name="Footer Placeholder 1">
            <a:extLst>
              <a:ext uri="{FF2B5EF4-FFF2-40B4-BE49-F238E27FC236}">
                <a16:creationId xmlns:a16="http://schemas.microsoft.com/office/drawing/2014/main" id="{88544A2F-7CE6-4D85-AD21-6CAFBA1B9663}"/>
              </a:ext>
            </a:extLst>
          </p:cNvPr>
          <p:cNvSpPr>
            <a:spLocks noGrp="1"/>
          </p:cNvSpPr>
          <p:nvPr>
            <p:ph type="ftr" sz="quarter" idx="11"/>
          </p:nvPr>
        </p:nvSpPr>
        <p:spPr>
          <a:xfrm>
            <a:off x="5032687" y="6410779"/>
            <a:ext cx="6395357" cy="365125"/>
          </a:xfrm>
        </p:spPr>
        <p:txBody>
          <a:bodyPr/>
          <a:lstStyle/>
          <a:p>
            <a:r>
              <a:rPr lang="en-US" dirty="0"/>
              <a:t>Multi-Dose Vials</a:t>
            </a:r>
          </a:p>
        </p:txBody>
      </p:sp>
      <p:sp>
        <p:nvSpPr>
          <p:cNvPr id="3" name="Slide Number Placeholder 2">
            <a:extLst>
              <a:ext uri="{FF2B5EF4-FFF2-40B4-BE49-F238E27FC236}">
                <a16:creationId xmlns:a16="http://schemas.microsoft.com/office/drawing/2014/main" id="{39322B1F-D424-4AAE-A208-52EA68480DD8}"/>
              </a:ext>
            </a:extLst>
          </p:cNvPr>
          <p:cNvSpPr>
            <a:spLocks noGrp="1"/>
          </p:cNvSpPr>
          <p:nvPr>
            <p:ph type="sldNum" sz="quarter" idx="12"/>
          </p:nvPr>
        </p:nvSpPr>
        <p:spPr/>
        <p:txBody>
          <a:bodyPr/>
          <a:lstStyle/>
          <a:p>
            <a:fld id="{0921C750-0A2B-4FC2-9266-872E12118BE5}" type="slidenum">
              <a:rPr lang="en-US" smtClean="0"/>
              <a:t>11</a:t>
            </a:fld>
            <a:endParaRPr lang="en-US" dirty="0"/>
          </a:p>
        </p:txBody>
      </p:sp>
    </p:spTree>
    <p:custDataLst>
      <p:tags r:id="rId1"/>
    </p:custDataLst>
    <p:extLst>
      <p:ext uri="{BB962C8B-B14F-4D97-AF65-F5344CB8AC3E}">
        <p14:creationId xmlns:p14="http://schemas.microsoft.com/office/powerpoint/2010/main" val="650376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8200" y="238125"/>
            <a:ext cx="10515600" cy="702457"/>
          </a:xfrm>
        </p:spPr>
        <p:txBody>
          <a:bodyPr/>
          <a:lstStyle/>
          <a:p>
            <a:r>
              <a:rPr lang="en-US" dirty="0"/>
              <a:t>prepare the vial</a:t>
            </a:r>
          </a:p>
        </p:txBody>
      </p:sp>
      <p:sp>
        <p:nvSpPr>
          <p:cNvPr id="6" name="Text Placeholder 5">
            <a:extLst>
              <a:ext uri="{FF2B5EF4-FFF2-40B4-BE49-F238E27FC236}">
                <a16:creationId xmlns:a16="http://schemas.microsoft.com/office/drawing/2014/main" id="{591F4C9C-9054-4B82-AEAA-13DDAEFB52B7}"/>
              </a:ext>
            </a:extLst>
          </p:cNvPr>
          <p:cNvSpPr>
            <a:spLocks noGrp="1"/>
          </p:cNvSpPr>
          <p:nvPr>
            <p:ph type="body" idx="13"/>
          </p:nvPr>
        </p:nvSpPr>
        <p:spPr>
          <a:xfrm>
            <a:off x="839788" y="1325899"/>
            <a:ext cx="10514012" cy="823912"/>
          </a:xfrm>
        </p:spPr>
        <p:txBody>
          <a:bodyPr/>
          <a:lstStyle/>
          <a:p>
            <a:r>
              <a:rPr lang="en-US" dirty="0"/>
              <a:t>Injection safety actions are important. </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
          </p:nvPr>
        </p:nvSpPr>
        <p:spPr>
          <a:xfrm>
            <a:off x="1979270" y="2410239"/>
            <a:ext cx="9374529" cy="3507960"/>
          </a:xfrm>
        </p:spPr>
        <p:txBody>
          <a:bodyPr>
            <a:normAutofit/>
          </a:bodyPr>
          <a:lstStyle/>
          <a:p>
            <a:pPr lvl="0"/>
            <a:r>
              <a:rPr lang="en-US" b="1" dirty="0">
                <a:solidFill>
                  <a:schemeClr val="accent1"/>
                </a:solidFill>
              </a:rPr>
              <a:t>Q: 	</a:t>
            </a:r>
            <a:r>
              <a:rPr lang="en-US" dirty="0"/>
              <a:t>Where should multi-dose vials be prepared?</a:t>
            </a:r>
          </a:p>
          <a:p>
            <a:pPr lvl="0"/>
            <a:r>
              <a:rPr lang="en-US" b="1" dirty="0">
                <a:solidFill>
                  <a:schemeClr val="accent1"/>
                </a:solidFill>
              </a:rPr>
              <a:t>A: 	</a:t>
            </a:r>
            <a:r>
              <a:rPr lang="en-US" dirty="0"/>
              <a:t>Prepare the vial in a quiet, private space. Never bring multi-dose vials into patient care spaces. </a:t>
            </a:r>
          </a:p>
          <a:p>
            <a:pPr lvl="0"/>
            <a:endParaRPr lang="en-US" dirty="0"/>
          </a:p>
          <a:p>
            <a:endParaRPr lang="en-US" dirty="0"/>
          </a:p>
        </p:txBody>
      </p:sp>
      <p:sp>
        <p:nvSpPr>
          <p:cNvPr id="2" name="Footer Placeholder 1">
            <a:extLst>
              <a:ext uri="{FF2B5EF4-FFF2-40B4-BE49-F238E27FC236}">
                <a16:creationId xmlns:a16="http://schemas.microsoft.com/office/drawing/2014/main" id="{DA1BC7B0-B77D-4890-81B2-97265D22D489}"/>
              </a:ext>
            </a:extLst>
          </p:cNvPr>
          <p:cNvSpPr>
            <a:spLocks noGrp="1"/>
          </p:cNvSpPr>
          <p:nvPr>
            <p:ph type="ftr" sz="quarter" idx="11"/>
          </p:nvPr>
        </p:nvSpPr>
        <p:spPr/>
        <p:txBody>
          <a:bodyPr/>
          <a:lstStyle/>
          <a:p>
            <a:r>
              <a:rPr lang="en-US" dirty="0"/>
              <a:t>Multi-Dose Vials</a:t>
            </a:r>
          </a:p>
        </p:txBody>
      </p:sp>
      <p:sp>
        <p:nvSpPr>
          <p:cNvPr id="3" name="Slide Number Placeholder 2">
            <a:extLst>
              <a:ext uri="{FF2B5EF4-FFF2-40B4-BE49-F238E27FC236}">
                <a16:creationId xmlns:a16="http://schemas.microsoft.com/office/drawing/2014/main" id="{7CD903C5-5559-47BD-9758-A9AA5D6AC0BC}"/>
              </a:ext>
            </a:extLst>
          </p:cNvPr>
          <p:cNvSpPr>
            <a:spLocks noGrp="1"/>
          </p:cNvSpPr>
          <p:nvPr>
            <p:ph type="sldNum" sz="quarter" idx="12"/>
          </p:nvPr>
        </p:nvSpPr>
        <p:spPr/>
        <p:txBody>
          <a:bodyPr/>
          <a:lstStyle/>
          <a:p>
            <a:fld id="{0921C750-0A2B-4FC2-9266-872E12118BE5}" type="slidenum">
              <a:rPr lang="en-US" smtClean="0"/>
              <a:t>12</a:t>
            </a:fld>
            <a:endParaRPr lang="en-US" dirty="0"/>
          </a:p>
        </p:txBody>
      </p:sp>
    </p:spTree>
    <p:custDataLst>
      <p:tags r:id="rId1"/>
    </p:custDataLst>
    <p:extLst>
      <p:ext uri="{BB962C8B-B14F-4D97-AF65-F5344CB8AC3E}">
        <p14:creationId xmlns:p14="http://schemas.microsoft.com/office/powerpoint/2010/main" val="417269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8200" y="238125"/>
            <a:ext cx="10515600" cy="702457"/>
          </a:xfrm>
        </p:spPr>
        <p:txBody>
          <a:bodyPr/>
          <a:lstStyle/>
          <a:p>
            <a:r>
              <a:rPr lang="en-US" dirty="0"/>
              <a:t>Check the vial</a:t>
            </a:r>
          </a:p>
        </p:txBody>
      </p:sp>
      <p:sp>
        <p:nvSpPr>
          <p:cNvPr id="2" name="Text Placeholder 1">
            <a:extLst>
              <a:ext uri="{FF2B5EF4-FFF2-40B4-BE49-F238E27FC236}">
                <a16:creationId xmlns:a16="http://schemas.microsoft.com/office/drawing/2014/main" id="{B1539859-9E98-4671-9C52-DD335A75F1F0}"/>
              </a:ext>
            </a:extLst>
          </p:cNvPr>
          <p:cNvSpPr>
            <a:spLocks noGrp="1"/>
          </p:cNvSpPr>
          <p:nvPr>
            <p:ph type="body" idx="13"/>
          </p:nvPr>
        </p:nvSpPr>
        <p:spPr>
          <a:xfrm>
            <a:off x="839788" y="1325899"/>
            <a:ext cx="10514012" cy="823912"/>
          </a:xfrm>
        </p:spPr>
        <p:txBody>
          <a:bodyPr/>
          <a:lstStyle/>
          <a:p>
            <a:r>
              <a:rPr lang="en-US" dirty="0"/>
              <a:t>Injection safety actions are important.</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
          </p:nvPr>
        </p:nvSpPr>
        <p:spPr>
          <a:xfrm>
            <a:off x="1979270" y="2410239"/>
            <a:ext cx="9374529" cy="3507960"/>
          </a:xfrm>
        </p:spPr>
        <p:txBody>
          <a:bodyPr>
            <a:normAutofit/>
          </a:bodyPr>
          <a:lstStyle/>
          <a:p>
            <a:r>
              <a:rPr lang="en-US" b="1" dirty="0">
                <a:solidFill>
                  <a:schemeClr val="accent1"/>
                </a:solidFill>
              </a:rPr>
              <a:t>Q: 	</a:t>
            </a:r>
            <a:r>
              <a:rPr lang="en-US" dirty="0"/>
              <a:t>What do you want to check before using the vial?</a:t>
            </a:r>
          </a:p>
          <a:p>
            <a:r>
              <a:rPr lang="en-US" b="1" dirty="0">
                <a:solidFill>
                  <a:schemeClr val="accent1"/>
                </a:solidFill>
              </a:rPr>
              <a:t>A: 	</a:t>
            </a:r>
            <a:r>
              <a:rPr lang="en-US" dirty="0"/>
              <a:t>Check the label to make sure it is a multi-dose vial, and it is not expired. Also check to make sure the vaccine looks the way it is supposed to.</a:t>
            </a:r>
          </a:p>
          <a:p>
            <a:pPr lvl="0"/>
            <a:endParaRPr lang="en-US" dirty="0"/>
          </a:p>
          <a:p>
            <a:endParaRPr lang="en-US" dirty="0"/>
          </a:p>
        </p:txBody>
      </p:sp>
      <p:sp>
        <p:nvSpPr>
          <p:cNvPr id="3" name="Footer Placeholder 2">
            <a:extLst>
              <a:ext uri="{FF2B5EF4-FFF2-40B4-BE49-F238E27FC236}">
                <a16:creationId xmlns:a16="http://schemas.microsoft.com/office/drawing/2014/main" id="{E339C899-14C6-47F5-BE53-F07A7300329B}"/>
              </a:ext>
            </a:extLst>
          </p:cNvPr>
          <p:cNvSpPr>
            <a:spLocks noGrp="1"/>
          </p:cNvSpPr>
          <p:nvPr>
            <p:ph type="ftr" sz="quarter" idx="11"/>
          </p:nvPr>
        </p:nvSpPr>
        <p:spPr/>
        <p:txBody>
          <a:bodyPr/>
          <a:lstStyle/>
          <a:p>
            <a:r>
              <a:rPr lang="en-US" dirty="0"/>
              <a:t>Multi-Dose Vials</a:t>
            </a:r>
          </a:p>
        </p:txBody>
      </p:sp>
      <p:sp>
        <p:nvSpPr>
          <p:cNvPr id="6" name="Slide Number Placeholder 5">
            <a:extLst>
              <a:ext uri="{FF2B5EF4-FFF2-40B4-BE49-F238E27FC236}">
                <a16:creationId xmlns:a16="http://schemas.microsoft.com/office/drawing/2014/main" id="{4A4333E2-B071-4FC6-A449-98EEA5727FEC}"/>
              </a:ext>
            </a:extLst>
          </p:cNvPr>
          <p:cNvSpPr>
            <a:spLocks noGrp="1"/>
          </p:cNvSpPr>
          <p:nvPr>
            <p:ph type="sldNum" sz="quarter" idx="12"/>
          </p:nvPr>
        </p:nvSpPr>
        <p:spPr/>
        <p:txBody>
          <a:bodyPr/>
          <a:lstStyle/>
          <a:p>
            <a:fld id="{0921C750-0A2B-4FC2-9266-872E12118BE5}" type="slidenum">
              <a:rPr lang="en-US" smtClean="0"/>
              <a:t>13</a:t>
            </a:fld>
            <a:endParaRPr lang="en-US" dirty="0"/>
          </a:p>
        </p:txBody>
      </p:sp>
    </p:spTree>
    <p:custDataLst>
      <p:tags r:id="rId1"/>
    </p:custDataLst>
    <p:extLst>
      <p:ext uri="{BB962C8B-B14F-4D97-AF65-F5344CB8AC3E}">
        <p14:creationId xmlns:p14="http://schemas.microsoft.com/office/powerpoint/2010/main" val="1201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8200" y="238125"/>
            <a:ext cx="10515600" cy="702457"/>
          </a:xfrm>
        </p:spPr>
        <p:txBody>
          <a:bodyPr/>
          <a:lstStyle/>
          <a:p>
            <a:r>
              <a:rPr lang="en-US" dirty="0"/>
              <a:t>Disinfect the Top of the Vial</a:t>
            </a:r>
          </a:p>
        </p:txBody>
      </p:sp>
      <p:sp>
        <p:nvSpPr>
          <p:cNvPr id="2" name="Text Placeholder 1">
            <a:extLst>
              <a:ext uri="{FF2B5EF4-FFF2-40B4-BE49-F238E27FC236}">
                <a16:creationId xmlns:a16="http://schemas.microsoft.com/office/drawing/2014/main" id="{E62FD6AB-A324-4C82-850F-B0066A113C3A}"/>
              </a:ext>
            </a:extLst>
          </p:cNvPr>
          <p:cNvSpPr>
            <a:spLocks noGrp="1"/>
          </p:cNvSpPr>
          <p:nvPr>
            <p:ph type="body" idx="13"/>
          </p:nvPr>
        </p:nvSpPr>
        <p:spPr>
          <a:xfrm>
            <a:off x="839788" y="1325899"/>
            <a:ext cx="10514012" cy="823912"/>
          </a:xfrm>
        </p:spPr>
        <p:txBody>
          <a:bodyPr/>
          <a:lstStyle/>
          <a:p>
            <a:r>
              <a:rPr lang="en-US" dirty="0"/>
              <a:t>Injection safety actions are important.</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
          </p:nvPr>
        </p:nvSpPr>
        <p:spPr>
          <a:xfrm>
            <a:off x="1979270" y="2410239"/>
            <a:ext cx="9374529" cy="3507960"/>
          </a:xfrm>
        </p:spPr>
        <p:txBody>
          <a:bodyPr>
            <a:normAutofit/>
          </a:bodyPr>
          <a:lstStyle/>
          <a:p>
            <a:r>
              <a:rPr lang="en-US" b="1" dirty="0">
                <a:solidFill>
                  <a:schemeClr val="accent1"/>
                </a:solidFill>
              </a:rPr>
              <a:t>Q: 	</a:t>
            </a:r>
            <a:r>
              <a:rPr lang="en-US" dirty="0"/>
              <a:t>Why should you disinfect the top of the vial before inserting the needle?</a:t>
            </a:r>
          </a:p>
          <a:p>
            <a:r>
              <a:rPr lang="en-US" b="1" dirty="0">
                <a:solidFill>
                  <a:schemeClr val="accent1"/>
                </a:solidFill>
              </a:rPr>
              <a:t>A: 	</a:t>
            </a:r>
            <a:r>
              <a:rPr lang="en-US" dirty="0"/>
              <a:t>Disinfect the top of the vial with an alcohol prep pad  to kill any germs on the top, so you don’t push germs into the vial when you insert the needle. Let the top dry before you insert the needle. </a:t>
            </a:r>
          </a:p>
          <a:p>
            <a:endParaRPr lang="en-US" dirty="0"/>
          </a:p>
        </p:txBody>
      </p:sp>
      <p:sp>
        <p:nvSpPr>
          <p:cNvPr id="3" name="Footer Placeholder 2">
            <a:extLst>
              <a:ext uri="{FF2B5EF4-FFF2-40B4-BE49-F238E27FC236}">
                <a16:creationId xmlns:a16="http://schemas.microsoft.com/office/drawing/2014/main" id="{FB56E89F-168A-496B-B9CF-312CF30AC83E}"/>
              </a:ext>
            </a:extLst>
          </p:cNvPr>
          <p:cNvSpPr>
            <a:spLocks noGrp="1"/>
          </p:cNvSpPr>
          <p:nvPr>
            <p:ph type="ftr" sz="quarter" idx="11"/>
          </p:nvPr>
        </p:nvSpPr>
        <p:spPr/>
        <p:txBody>
          <a:bodyPr/>
          <a:lstStyle/>
          <a:p>
            <a:r>
              <a:rPr lang="en-US" dirty="0"/>
              <a:t>Multi-Dose Vials</a:t>
            </a:r>
          </a:p>
        </p:txBody>
      </p:sp>
      <p:sp>
        <p:nvSpPr>
          <p:cNvPr id="6" name="Slide Number Placeholder 5">
            <a:extLst>
              <a:ext uri="{FF2B5EF4-FFF2-40B4-BE49-F238E27FC236}">
                <a16:creationId xmlns:a16="http://schemas.microsoft.com/office/drawing/2014/main" id="{CFB7E63F-BD1A-4B92-8A1B-78707F4303F0}"/>
              </a:ext>
            </a:extLst>
          </p:cNvPr>
          <p:cNvSpPr>
            <a:spLocks noGrp="1"/>
          </p:cNvSpPr>
          <p:nvPr>
            <p:ph type="sldNum" sz="quarter" idx="12"/>
          </p:nvPr>
        </p:nvSpPr>
        <p:spPr/>
        <p:txBody>
          <a:bodyPr/>
          <a:lstStyle/>
          <a:p>
            <a:fld id="{0921C750-0A2B-4FC2-9266-872E12118BE5}" type="slidenum">
              <a:rPr lang="en-US" smtClean="0"/>
              <a:t>14</a:t>
            </a:fld>
            <a:endParaRPr lang="en-US" dirty="0"/>
          </a:p>
        </p:txBody>
      </p:sp>
    </p:spTree>
    <p:custDataLst>
      <p:tags r:id="rId1"/>
    </p:custDataLst>
    <p:extLst>
      <p:ext uri="{BB962C8B-B14F-4D97-AF65-F5344CB8AC3E}">
        <p14:creationId xmlns:p14="http://schemas.microsoft.com/office/powerpoint/2010/main" val="185910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Access the vial</a:t>
            </a:r>
          </a:p>
        </p:txBody>
      </p:sp>
      <p:sp>
        <p:nvSpPr>
          <p:cNvPr id="6" name="Text Placeholder 5">
            <a:extLst>
              <a:ext uri="{FF2B5EF4-FFF2-40B4-BE49-F238E27FC236}">
                <a16:creationId xmlns:a16="http://schemas.microsoft.com/office/drawing/2014/main" id="{0D0C050A-0173-4922-8B24-A9BE11C2B9CE}"/>
              </a:ext>
            </a:extLst>
          </p:cNvPr>
          <p:cNvSpPr>
            <a:spLocks noGrp="1"/>
          </p:cNvSpPr>
          <p:nvPr>
            <p:ph type="body" idx="13"/>
          </p:nvPr>
        </p:nvSpPr>
        <p:spPr/>
        <p:txBody>
          <a:bodyPr/>
          <a:lstStyle/>
          <a:p>
            <a:r>
              <a:rPr lang="en-US"/>
              <a:t>Injection safety actions are important. </a:t>
            </a:r>
            <a:endParaRPr lang="en-US" dirty="0"/>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
          </p:nvPr>
        </p:nvSpPr>
        <p:spPr/>
        <p:txBody>
          <a:bodyPr>
            <a:normAutofit/>
          </a:bodyPr>
          <a:lstStyle/>
          <a:p>
            <a:r>
              <a:rPr lang="en-US" b="1" dirty="0">
                <a:solidFill>
                  <a:schemeClr val="accent1"/>
                </a:solidFill>
              </a:rPr>
              <a:t>Q: 	</a:t>
            </a:r>
            <a:r>
              <a:rPr lang="en-US" dirty="0"/>
              <a:t>What do you need to do the first time you open a multi-dose vaccine vial?</a:t>
            </a:r>
          </a:p>
          <a:p>
            <a:r>
              <a:rPr lang="en-US" b="1" dirty="0">
                <a:solidFill>
                  <a:schemeClr val="accent1"/>
                </a:solidFill>
              </a:rPr>
              <a:t>A: 	</a:t>
            </a:r>
            <a:r>
              <a:rPr lang="en-US" dirty="0"/>
              <a:t>How long you can use the vaccine after you first access the vial varies by product. Writing the date and time the vial was opened on the label helps prevent vaccine from being given to a patient beyond its use date. </a:t>
            </a:r>
          </a:p>
          <a:p>
            <a:pPr lvl="0"/>
            <a:endParaRPr lang="en-US" dirty="0"/>
          </a:p>
          <a:p>
            <a:endParaRPr lang="en-US" dirty="0"/>
          </a:p>
        </p:txBody>
      </p:sp>
      <p:sp>
        <p:nvSpPr>
          <p:cNvPr id="2" name="Footer Placeholder 1">
            <a:extLst>
              <a:ext uri="{FF2B5EF4-FFF2-40B4-BE49-F238E27FC236}">
                <a16:creationId xmlns:a16="http://schemas.microsoft.com/office/drawing/2014/main" id="{DBDD9B4F-2449-469F-A2CF-FA8765011C0B}"/>
              </a:ext>
            </a:extLst>
          </p:cNvPr>
          <p:cNvSpPr>
            <a:spLocks noGrp="1"/>
          </p:cNvSpPr>
          <p:nvPr>
            <p:ph type="ftr" sz="quarter" idx="11"/>
          </p:nvPr>
        </p:nvSpPr>
        <p:spPr/>
        <p:txBody>
          <a:bodyPr/>
          <a:lstStyle/>
          <a:p>
            <a:r>
              <a:rPr lang="en-US" dirty="0"/>
              <a:t>Multi-Dose Vials</a:t>
            </a:r>
          </a:p>
        </p:txBody>
      </p:sp>
      <p:sp>
        <p:nvSpPr>
          <p:cNvPr id="3" name="Slide Number Placeholder 2">
            <a:extLst>
              <a:ext uri="{FF2B5EF4-FFF2-40B4-BE49-F238E27FC236}">
                <a16:creationId xmlns:a16="http://schemas.microsoft.com/office/drawing/2014/main" id="{9B27A5AA-F67D-4BBB-B9FD-9D399F3F4668}"/>
              </a:ext>
            </a:extLst>
          </p:cNvPr>
          <p:cNvSpPr>
            <a:spLocks noGrp="1"/>
          </p:cNvSpPr>
          <p:nvPr>
            <p:ph type="sldNum" sz="quarter" idx="12"/>
          </p:nvPr>
        </p:nvSpPr>
        <p:spPr/>
        <p:txBody>
          <a:bodyPr/>
          <a:lstStyle/>
          <a:p>
            <a:fld id="{0921C750-0A2B-4FC2-9266-872E12118BE5}" type="slidenum">
              <a:rPr lang="en-US" smtClean="0"/>
              <a:t>15</a:t>
            </a:fld>
            <a:endParaRPr lang="en-US" dirty="0"/>
          </a:p>
        </p:txBody>
      </p:sp>
    </p:spTree>
    <p:custDataLst>
      <p:tags r:id="rId1"/>
    </p:custDataLst>
    <p:extLst>
      <p:ext uri="{BB962C8B-B14F-4D97-AF65-F5344CB8AC3E}">
        <p14:creationId xmlns:p14="http://schemas.microsoft.com/office/powerpoint/2010/main" val="138471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8200" y="238125"/>
            <a:ext cx="10515600" cy="702457"/>
          </a:xfrm>
        </p:spPr>
        <p:txBody>
          <a:bodyPr/>
          <a:lstStyle/>
          <a:p>
            <a:r>
              <a:rPr lang="en-US" dirty="0"/>
              <a:t>Vaccine in the vial</a:t>
            </a:r>
          </a:p>
        </p:txBody>
      </p:sp>
      <p:sp>
        <p:nvSpPr>
          <p:cNvPr id="7" name="Text Placeholder 6">
            <a:extLst>
              <a:ext uri="{FF2B5EF4-FFF2-40B4-BE49-F238E27FC236}">
                <a16:creationId xmlns:a16="http://schemas.microsoft.com/office/drawing/2014/main" id="{8E3B4EF9-2D3B-4A57-94AB-0D712664768B}"/>
              </a:ext>
            </a:extLst>
          </p:cNvPr>
          <p:cNvSpPr>
            <a:spLocks noGrp="1"/>
          </p:cNvSpPr>
          <p:nvPr>
            <p:ph type="body" idx="13"/>
          </p:nvPr>
        </p:nvSpPr>
        <p:spPr>
          <a:xfrm>
            <a:off x="839788" y="1325899"/>
            <a:ext cx="10514012" cy="823912"/>
          </a:xfrm>
        </p:spPr>
        <p:txBody>
          <a:bodyPr/>
          <a:lstStyle/>
          <a:p>
            <a:r>
              <a:rPr lang="en-US" dirty="0"/>
              <a:t>Injection safety actions are important. </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
          </p:nvPr>
        </p:nvSpPr>
        <p:spPr>
          <a:xfrm>
            <a:off x="1979614" y="2409825"/>
            <a:ext cx="8461172" cy="3508375"/>
          </a:xfrm>
        </p:spPr>
        <p:txBody>
          <a:bodyPr>
            <a:normAutofit/>
          </a:bodyPr>
          <a:lstStyle/>
          <a:p>
            <a:r>
              <a:rPr lang="en-US" b="1" dirty="0">
                <a:solidFill>
                  <a:schemeClr val="accent1"/>
                </a:solidFill>
              </a:rPr>
              <a:t>Q: 	</a:t>
            </a:r>
            <a:r>
              <a:rPr lang="en-US" dirty="0"/>
              <a:t>What do you do if there is a little bit of vaccine left in the vial, but it’s not enough for a full dose?</a:t>
            </a:r>
          </a:p>
          <a:p>
            <a:r>
              <a:rPr lang="en-US" b="1" dirty="0">
                <a:solidFill>
                  <a:schemeClr val="accent1"/>
                </a:solidFill>
              </a:rPr>
              <a:t>A: 	</a:t>
            </a:r>
            <a:r>
              <a:rPr lang="en-US" dirty="0"/>
              <a:t>Throw the remaining vaccine away. Never combine doses from different vials or give someone less than a full dose.</a:t>
            </a:r>
          </a:p>
          <a:p>
            <a:pPr lvl="0"/>
            <a:endParaRPr lang="en-US" dirty="0"/>
          </a:p>
          <a:p>
            <a:endParaRPr lang="en-US" dirty="0"/>
          </a:p>
        </p:txBody>
      </p:sp>
      <p:sp>
        <p:nvSpPr>
          <p:cNvPr id="2" name="Footer Placeholder 1">
            <a:extLst>
              <a:ext uri="{FF2B5EF4-FFF2-40B4-BE49-F238E27FC236}">
                <a16:creationId xmlns:a16="http://schemas.microsoft.com/office/drawing/2014/main" id="{4ACD2D8A-E21A-4962-816C-2CDB93F609F9}"/>
              </a:ext>
            </a:extLst>
          </p:cNvPr>
          <p:cNvSpPr>
            <a:spLocks noGrp="1"/>
          </p:cNvSpPr>
          <p:nvPr>
            <p:ph type="ftr" sz="quarter" idx="11"/>
          </p:nvPr>
        </p:nvSpPr>
        <p:spPr/>
        <p:txBody>
          <a:bodyPr/>
          <a:lstStyle/>
          <a:p>
            <a:r>
              <a:rPr lang="en-US" dirty="0"/>
              <a:t>Multi-Dose Vials</a:t>
            </a:r>
          </a:p>
        </p:txBody>
      </p:sp>
      <p:sp>
        <p:nvSpPr>
          <p:cNvPr id="3" name="Slide Number Placeholder 2">
            <a:extLst>
              <a:ext uri="{FF2B5EF4-FFF2-40B4-BE49-F238E27FC236}">
                <a16:creationId xmlns:a16="http://schemas.microsoft.com/office/drawing/2014/main" id="{626668BB-1498-4D7E-A743-CFB6B69D544E}"/>
              </a:ext>
            </a:extLst>
          </p:cNvPr>
          <p:cNvSpPr>
            <a:spLocks noGrp="1"/>
          </p:cNvSpPr>
          <p:nvPr>
            <p:ph type="sldNum" sz="quarter" idx="12"/>
          </p:nvPr>
        </p:nvSpPr>
        <p:spPr/>
        <p:txBody>
          <a:bodyPr/>
          <a:lstStyle/>
          <a:p>
            <a:fld id="{0921C750-0A2B-4FC2-9266-872E12118BE5}" type="slidenum">
              <a:rPr lang="en-US" smtClean="0"/>
              <a:t>16</a:t>
            </a:fld>
            <a:endParaRPr lang="en-US" dirty="0"/>
          </a:p>
        </p:txBody>
      </p:sp>
    </p:spTree>
    <p:custDataLst>
      <p:tags r:id="rId1"/>
    </p:custDataLst>
    <p:extLst>
      <p:ext uri="{BB962C8B-B14F-4D97-AF65-F5344CB8AC3E}">
        <p14:creationId xmlns:p14="http://schemas.microsoft.com/office/powerpoint/2010/main" val="307937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1816AC-D387-4A6C-A49B-3E8AE5BFFF58}"/>
              </a:ext>
            </a:extLst>
          </p:cNvPr>
          <p:cNvSpPr>
            <a:spLocks noGrp="1"/>
          </p:cNvSpPr>
          <p:nvPr>
            <p:ph type="title"/>
          </p:nvPr>
        </p:nvSpPr>
        <p:spPr>
          <a:xfrm>
            <a:off x="839789" y="104137"/>
            <a:ext cx="6106922" cy="823912"/>
          </a:xfrm>
        </p:spPr>
        <p:txBody>
          <a:bodyPr>
            <a:normAutofit fontScale="90000"/>
          </a:bodyPr>
          <a:lstStyle/>
          <a:p>
            <a:r>
              <a:rPr lang="en-US" dirty="0"/>
              <a:t>Handout: How Do I safely use a multi-Dose vial?</a:t>
            </a:r>
          </a:p>
        </p:txBody>
      </p:sp>
      <p:sp>
        <p:nvSpPr>
          <p:cNvPr id="2" name="Text Placeholder 1">
            <a:extLst>
              <a:ext uri="{FF2B5EF4-FFF2-40B4-BE49-F238E27FC236}">
                <a16:creationId xmlns:a16="http://schemas.microsoft.com/office/drawing/2014/main" id="{98970F8E-4DCA-4B8D-BDBC-51F8D074F8D6}"/>
              </a:ext>
            </a:extLst>
          </p:cNvPr>
          <p:cNvSpPr>
            <a:spLocks noGrp="1"/>
          </p:cNvSpPr>
          <p:nvPr>
            <p:ph type="body" idx="14"/>
          </p:nvPr>
        </p:nvSpPr>
        <p:spPr>
          <a:xfrm>
            <a:off x="839789" y="2441344"/>
            <a:ext cx="4621674" cy="823913"/>
          </a:xfrm>
        </p:spPr>
        <p:txBody>
          <a:bodyPr/>
          <a:lstStyle/>
          <a:p>
            <a:r>
              <a:rPr lang="it-IT" dirty="0"/>
              <a:t>Multi-Dose Vial Infection Control Procedure </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3"/>
          </p:nvPr>
        </p:nvSpPr>
        <p:spPr>
          <a:xfrm>
            <a:off x="838201" y="3331932"/>
            <a:ext cx="4024744" cy="1988213"/>
          </a:xfrm>
        </p:spPr>
        <p:txBody>
          <a:bodyPr>
            <a:normAutofit/>
          </a:bodyPr>
          <a:lstStyle/>
          <a:p>
            <a:pPr marL="0" lvl="0" indent="0">
              <a:buNone/>
            </a:pPr>
            <a:r>
              <a:rPr lang="en-US" dirty="0"/>
              <a:t>Use the checklist to familiarize yourself with the appropriate infection control procedures.</a:t>
            </a:r>
          </a:p>
        </p:txBody>
      </p:sp>
      <p:sp>
        <p:nvSpPr>
          <p:cNvPr id="3" name="Footer Placeholder 2">
            <a:extLst>
              <a:ext uri="{FF2B5EF4-FFF2-40B4-BE49-F238E27FC236}">
                <a16:creationId xmlns:a16="http://schemas.microsoft.com/office/drawing/2014/main" id="{9D2A76BB-E1E3-434E-9016-B1C0C9DE92FD}"/>
              </a:ext>
            </a:extLst>
          </p:cNvPr>
          <p:cNvSpPr>
            <a:spLocks noGrp="1"/>
          </p:cNvSpPr>
          <p:nvPr>
            <p:ph type="ftr" sz="quarter" idx="11"/>
          </p:nvPr>
        </p:nvSpPr>
        <p:spPr/>
        <p:txBody>
          <a:bodyPr/>
          <a:lstStyle/>
          <a:p>
            <a:r>
              <a:rPr lang="en-US" dirty="0"/>
              <a:t>Multi-Dose Vials</a:t>
            </a:r>
          </a:p>
        </p:txBody>
      </p:sp>
      <p:sp>
        <p:nvSpPr>
          <p:cNvPr id="4" name="Slide Number Placeholder 3">
            <a:extLst>
              <a:ext uri="{FF2B5EF4-FFF2-40B4-BE49-F238E27FC236}">
                <a16:creationId xmlns:a16="http://schemas.microsoft.com/office/drawing/2014/main" id="{35FFCA94-589B-42C8-875A-578D494B694B}"/>
              </a:ext>
            </a:extLst>
          </p:cNvPr>
          <p:cNvSpPr>
            <a:spLocks noGrp="1"/>
          </p:cNvSpPr>
          <p:nvPr>
            <p:ph type="sldNum" sz="quarter" idx="12"/>
          </p:nvPr>
        </p:nvSpPr>
        <p:spPr/>
        <p:txBody>
          <a:bodyPr/>
          <a:lstStyle/>
          <a:p>
            <a:fld id="{3EE8549A-6A9B-4CCA-86BA-05D4B496048D}" type="slidenum">
              <a:rPr lang="en-US" smtClean="0"/>
              <a:t>17</a:t>
            </a:fld>
            <a:endParaRPr lang="en-US"/>
          </a:p>
        </p:txBody>
      </p:sp>
      <p:pic>
        <p:nvPicPr>
          <p:cNvPr id="8" name="Picture 7">
            <a:extLst>
              <a:ext uri="{FF2B5EF4-FFF2-40B4-BE49-F238E27FC236}">
                <a16:creationId xmlns:a16="http://schemas.microsoft.com/office/drawing/2014/main" id="{BEC582BE-9C08-4638-8A87-9DDF4F2C0DD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93022" y="104137"/>
            <a:ext cx="4771021" cy="6181106"/>
          </a:xfrm>
          <a:prstGeom prst="rect">
            <a:avLst/>
          </a:prstGeom>
        </p:spPr>
      </p:pic>
    </p:spTree>
    <p:custDataLst>
      <p:tags r:id="rId1"/>
    </p:custDataLst>
    <p:extLst>
      <p:ext uri="{BB962C8B-B14F-4D97-AF65-F5344CB8AC3E}">
        <p14:creationId xmlns:p14="http://schemas.microsoft.com/office/powerpoint/2010/main" val="673640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One Needle, One Syringe, Only One Time</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199" y="1603612"/>
            <a:ext cx="5719549" cy="4573351"/>
          </a:xfrm>
        </p:spPr>
        <p:txBody>
          <a:bodyPr>
            <a:normAutofit/>
          </a:bodyPr>
          <a:lstStyle/>
          <a:p>
            <a:pPr marL="0" lvl="0" indent="0">
              <a:buNone/>
            </a:pPr>
            <a:r>
              <a:rPr lang="en-US" sz="2400" dirty="0"/>
              <a:t>The CDC has developed resources to support the understanding of the basics of injection safety.</a:t>
            </a:r>
          </a:p>
          <a:p>
            <a:pPr marL="0" lvl="0" indent="0">
              <a:buNone/>
            </a:pPr>
            <a:r>
              <a:rPr lang="en-US" dirty="0">
                <a:solidFill>
                  <a:srgbClr val="13619C"/>
                </a:solidFill>
                <a:latin typeface="Calibri bold" panose="020F0702030404030204" pitchFamily="34" charset="0"/>
                <a:cs typeface="Calibri bold" panose="020F0702030404030204" pitchFamily="34" charset="0"/>
              </a:rPr>
              <a:t>Resources include:</a:t>
            </a:r>
          </a:p>
          <a:p>
            <a:pPr lvl="1"/>
            <a:r>
              <a:rPr lang="en-US" dirty="0"/>
              <a:t>FAQs</a:t>
            </a:r>
          </a:p>
          <a:p>
            <a:pPr lvl="1"/>
            <a:r>
              <a:rPr lang="en-US" dirty="0"/>
              <a:t>Checklists</a:t>
            </a:r>
          </a:p>
          <a:p>
            <a:pPr lvl="1"/>
            <a:r>
              <a:rPr lang="en-US" dirty="0"/>
              <a:t>Patient handouts</a:t>
            </a:r>
          </a:p>
          <a:p>
            <a:pPr lvl="1"/>
            <a:r>
              <a:rPr lang="en-US" dirty="0"/>
              <a:t>Videos on clinical practices</a:t>
            </a:r>
          </a:p>
          <a:p>
            <a:pPr lvl="1"/>
            <a:r>
              <a:rPr lang="en-US" dirty="0"/>
              <a:t>Posters</a:t>
            </a:r>
          </a:p>
        </p:txBody>
      </p:sp>
      <p:sp>
        <p:nvSpPr>
          <p:cNvPr id="13" name="TextBox 12">
            <a:extLst>
              <a:ext uri="{FF2B5EF4-FFF2-40B4-BE49-F238E27FC236}">
                <a16:creationId xmlns:a16="http://schemas.microsoft.com/office/drawing/2014/main" id="{61178E53-51DC-44F6-B6F5-3498BDCF38D3}"/>
              </a:ext>
            </a:extLst>
          </p:cNvPr>
          <p:cNvSpPr txBox="1"/>
          <p:nvPr/>
        </p:nvSpPr>
        <p:spPr>
          <a:xfrm>
            <a:off x="1494997" y="5131093"/>
            <a:ext cx="6527086" cy="369332"/>
          </a:xfrm>
          <a:prstGeom prst="rect">
            <a:avLst/>
          </a:prstGeom>
          <a:noFill/>
        </p:spPr>
        <p:txBody>
          <a:bodyPr wrap="square" rtlCol="0">
            <a:spAutoFit/>
          </a:bodyPr>
          <a:lstStyle/>
          <a:p>
            <a:r>
              <a:rPr lang="en-US" dirty="0">
                <a:hlinkClick r:id="rId4"/>
              </a:rPr>
              <a:t>https://www.cdc.gov/injectionsafety/one-and-only.html</a:t>
            </a:r>
            <a:r>
              <a:rPr lang="en-US" dirty="0"/>
              <a:t> </a:t>
            </a:r>
          </a:p>
        </p:txBody>
      </p:sp>
      <p:pic>
        <p:nvPicPr>
          <p:cNvPr id="12" name="Content Placeholder 11" descr="One Needle. One Syringe. Only One Time. ">
            <a:extLst>
              <a:ext uri="{FF2B5EF4-FFF2-40B4-BE49-F238E27FC236}">
                <a16:creationId xmlns:a16="http://schemas.microsoft.com/office/drawing/2014/main" id="{ABD2DC1E-EA90-42CF-BF1E-C2C6C358162C}"/>
              </a:ext>
            </a:extLst>
          </p:cNvPr>
          <p:cNvPicPr>
            <a:picLocks noGrp="1" noChangeAspect="1"/>
          </p:cNvPicPr>
          <p:nvPr>
            <p:ph sz="half" idx="2"/>
          </p:nvPr>
        </p:nvPicPr>
        <p:blipFill>
          <a:blip r:embed="rId5"/>
          <a:stretch>
            <a:fillRect/>
          </a:stretch>
        </p:blipFill>
        <p:spPr>
          <a:xfrm>
            <a:off x="7294728" y="1690688"/>
            <a:ext cx="4211492" cy="3059631"/>
          </a:xfrm>
        </p:spPr>
      </p:pic>
      <p:sp>
        <p:nvSpPr>
          <p:cNvPr id="2" name="Footer Placeholder 1">
            <a:extLst>
              <a:ext uri="{FF2B5EF4-FFF2-40B4-BE49-F238E27FC236}">
                <a16:creationId xmlns:a16="http://schemas.microsoft.com/office/drawing/2014/main" id="{C22D4DDD-EBF6-4E52-9868-56F8D1A77DDD}"/>
              </a:ext>
            </a:extLst>
          </p:cNvPr>
          <p:cNvSpPr>
            <a:spLocks noGrp="1"/>
          </p:cNvSpPr>
          <p:nvPr>
            <p:ph type="ftr" sz="quarter" idx="11"/>
          </p:nvPr>
        </p:nvSpPr>
        <p:spPr/>
        <p:txBody>
          <a:bodyPr/>
          <a:lstStyle/>
          <a:p>
            <a:r>
              <a:rPr lang="en-US" dirty="0"/>
              <a:t>Multi-Dose Vials</a:t>
            </a:r>
          </a:p>
        </p:txBody>
      </p:sp>
      <p:sp>
        <p:nvSpPr>
          <p:cNvPr id="3" name="Slide Number Placeholder 2">
            <a:extLst>
              <a:ext uri="{FF2B5EF4-FFF2-40B4-BE49-F238E27FC236}">
                <a16:creationId xmlns:a16="http://schemas.microsoft.com/office/drawing/2014/main" id="{F0587734-E083-4846-9C87-911DC5D8EC38}"/>
              </a:ext>
            </a:extLst>
          </p:cNvPr>
          <p:cNvSpPr>
            <a:spLocks noGrp="1"/>
          </p:cNvSpPr>
          <p:nvPr>
            <p:ph type="sldNum" sz="quarter" idx="12"/>
          </p:nvPr>
        </p:nvSpPr>
        <p:spPr/>
        <p:txBody>
          <a:bodyPr/>
          <a:lstStyle/>
          <a:p>
            <a:fld id="{0921C750-0A2B-4FC2-9266-872E12118BE5}" type="slidenum">
              <a:rPr lang="en-US" smtClean="0"/>
              <a:t>18</a:t>
            </a:fld>
            <a:endParaRPr lang="en-US" dirty="0"/>
          </a:p>
        </p:txBody>
      </p:sp>
    </p:spTree>
    <p:custDataLst>
      <p:tags r:id="rId1"/>
    </p:custDataLst>
    <p:extLst>
      <p:ext uri="{BB962C8B-B14F-4D97-AF65-F5344CB8AC3E}">
        <p14:creationId xmlns:p14="http://schemas.microsoft.com/office/powerpoint/2010/main" val="1762697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t>Reflection </a:t>
            </a:r>
          </a:p>
        </p:txBody>
      </p:sp>
      <p:sp>
        <p:nvSpPr>
          <p:cNvPr id="4" name="Text Placeholder 3">
            <a:extLst>
              <a:ext uri="{FF2B5EF4-FFF2-40B4-BE49-F238E27FC236}">
                <a16:creationId xmlns:a16="http://schemas.microsoft.com/office/drawing/2014/main" id="{A4A483A7-83B4-422A-B820-5E2F41E11B01}"/>
              </a:ext>
              <a:ext uri="{C183D7F6-B498-43B3-948B-1728B52AA6E4}">
                <adec:decorative xmlns:adec="http://schemas.microsoft.com/office/drawing/2017/decorative" val="1"/>
              </a:ext>
            </a:extLst>
          </p:cNvPr>
          <p:cNvSpPr>
            <a:spLocks noGrp="1"/>
          </p:cNvSpPr>
          <p:nvPr>
            <p:ph type="body" idx="1"/>
          </p:nvPr>
        </p:nvSpPr>
        <p:spPr/>
        <p:txBody>
          <a:bodyPr/>
          <a:lstStyle/>
          <a:p>
            <a:r>
              <a:rPr lang="en-US" dirty="0"/>
              <a:t> </a:t>
            </a:r>
          </a:p>
        </p:txBody>
      </p:sp>
      <p:sp>
        <p:nvSpPr>
          <p:cNvPr id="3" name="Footer Placeholder 2">
            <a:extLst>
              <a:ext uri="{FF2B5EF4-FFF2-40B4-BE49-F238E27FC236}">
                <a16:creationId xmlns:a16="http://schemas.microsoft.com/office/drawing/2014/main" id="{82211D47-99F7-4D0B-9D9F-493501256F0C}"/>
              </a:ext>
            </a:extLst>
          </p:cNvPr>
          <p:cNvSpPr>
            <a:spLocks noGrp="1"/>
          </p:cNvSpPr>
          <p:nvPr>
            <p:ph type="ftr" sz="quarter" idx="11"/>
          </p:nvPr>
        </p:nvSpPr>
        <p:spPr/>
        <p:txBody>
          <a:bodyPr/>
          <a:lstStyle/>
          <a:p>
            <a:r>
              <a:rPr lang="en-US" dirty="0"/>
              <a:t>Multi-Dose Vials</a:t>
            </a:r>
          </a:p>
        </p:txBody>
      </p:sp>
      <p:sp>
        <p:nvSpPr>
          <p:cNvPr id="5" name="Slide Number Placeholder 4">
            <a:extLst>
              <a:ext uri="{FF2B5EF4-FFF2-40B4-BE49-F238E27FC236}">
                <a16:creationId xmlns:a16="http://schemas.microsoft.com/office/drawing/2014/main" id="{15423F06-B23F-4CDF-8E4D-3AE113C930D6}"/>
              </a:ext>
            </a:extLst>
          </p:cNvPr>
          <p:cNvSpPr>
            <a:spLocks noGrp="1"/>
          </p:cNvSpPr>
          <p:nvPr>
            <p:ph type="sldNum" sz="quarter" idx="12"/>
          </p:nvPr>
        </p:nvSpPr>
        <p:spPr/>
        <p:txBody>
          <a:bodyPr/>
          <a:lstStyle/>
          <a:p>
            <a:fld id="{0921C750-0A2B-4FC2-9266-872E12118BE5}" type="slidenum">
              <a:rPr lang="en-US" smtClean="0"/>
              <a:pPr/>
              <a:t>19</a:t>
            </a:fld>
            <a:endParaRPr lang="en-US" dirty="0"/>
          </a:p>
        </p:txBody>
      </p:sp>
    </p:spTree>
    <p:custDataLst>
      <p:tags r:id="rId1"/>
    </p:custDataLst>
    <p:extLst>
      <p:ext uri="{BB962C8B-B14F-4D97-AF65-F5344CB8AC3E}">
        <p14:creationId xmlns:p14="http://schemas.microsoft.com/office/powerpoint/2010/main" val="86944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dirty="0"/>
              <a:t>Why Injection Safety Matters for Multi-Dose Vials</a:t>
            </a:r>
          </a:p>
          <a:p>
            <a:r>
              <a:rPr lang="en-US" dirty="0"/>
              <a:t>Infection Control Actions for Using Multi-Dose Vials</a:t>
            </a:r>
          </a:p>
          <a:p>
            <a:r>
              <a:rPr lang="en-US" dirty="0"/>
              <a:t>Reflection</a:t>
            </a:r>
          </a:p>
        </p:txBody>
      </p:sp>
      <p:sp>
        <p:nvSpPr>
          <p:cNvPr id="4" name="Footer Placeholder 3">
            <a:extLst>
              <a:ext uri="{FF2B5EF4-FFF2-40B4-BE49-F238E27FC236}">
                <a16:creationId xmlns:a16="http://schemas.microsoft.com/office/drawing/2014/main" id="{12D86988-2200-422A-9205-20EFF40C4BCA}"/>
              </a:ext>
            </a:extLst>
          </p:cNvPr>
          <p:cNvSpPr>
            <a:spLocks noGrp="1"/>
          </p:cNvSpPr>
          <p:nvPr>
            <p:ph type="ftr" sz="quarter" idx="11"/>
          </p:nvPr>
        </p:nvSpPr>
        <p:spPr/>
        <p:txBody>
          <a:bodyPr/>
          <a:lstStyle/>
          <a:p>
            <a:r>
              <a:rPr lang="en-US" dirty="0"/>
              <a:t>Multi-Dose Vials</a:t>
            </a:r>
          </a:p>
        </p:txBody>
      </p:sp>
      <p:sp>
        <p:nvSpPr>
          <p:cNvPr id="5" name="Slide Number Placeholder 4">
            <a:extLst>
              <a:ext uri="{FF2B5EF4-FFF2-40B4-BE49-F238E27FC236}">
                <a16:creationId xmlns:a16="http://schemas.microsoft.com/office/drawing/2014/main" id="{33CCD6B2-70EF-467B-934B-FCF1011825F5}"/>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a:xfrm>
            <a:off x="838200" y="238125"/>
            <a:ext cx="10515600" cy="702457"/>
          </a:xfrm>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1600200"/>
            <a:ext cx="10267604" cy="4318000"/>
          </a:xfrm>
        </p:spPr>
        <p:txBody>
          <a:bodyPr/>
          <a:lstStyle/>
          <a:p>
            <a:pPr lvl="0">
              <a:spcBef>
                <a:spcPts val="2400"/>
              </a:spcBef>
            </a:pPr>
            <a:r>
              <a:rPr lang="en-US" dirty="0"/>
              <a:t>Multi-dose vials require a specific set of safety procedures that are different from those for single-dose vials or multi-dose vials used with only one patient.</a:t>
            </a:r>
          </a:p>
          <a:p>
            <a:pPr lvl="0">
              <a:spcBef>
                <a:spcPts val="2400"/>
              </a:spcBef>
            </a:pPr>
            <a:r>
              <a:rPr lang="en-US" dirty="0"/>
              <a:t>Contaminated vaccines cannot be used. </a:t>
            </a:r>
          </a:p>
          <a:p>
            <a:pPr lvl="0">
              <a:spcBef>
                <a:spcPts val="2400"/>
              </a:spcBef>
            </a:pPr>
            <a:r>
              <a:rPr lang="en-US" dirty="0"/>
              <a:t>Injection safety actions are important.</a:t>
            </a:r>
          </a:p>
          <a:p>
            <a:endParaRPr lang="en-US" dirty="0"/>
          </a:p>
        </p:txBody>
      </p:sp>
      <p:sp>
        <p:nvSpPr>
          <p:cNvPr id="4" name="Footer Placeholder 3">
            <a:extLst>
              <a:ext uri="{FF2B5EF4-FFF2-40B4-BE49-F238E27FC236}">
                <a16:creationId xmlns:a16="http://schemas.microsoft.com/office/drawing/2014/main" id="{046CB97D-782F-44B3-B181-9807D2321878}"/>
              </a:ext>
            </a:extLst>
          </p:cNvPr>
          <p:cNvSpPr>
            <a:spLocks noGrp="1"/>
          </p:cNvSpPr>
          <p:nvPr>
            <p:ph type="ftr" sz="quarter" idx="11"/>
          </p:nvPr>
        </p:nvSpPr>
        <p:spPr/>
        <p:txBody>
          <a:bodyPr/>
          <a:lstStyle/>
          <a:p>
            <a:r>
              <a:rPr lang="en-US" dirty="0"/>
              <a:t>Multi-Dose Vials</a:t>
            </a:r>
          </a:p>
        </p:txBody>
      </p:sp>
      <p:sp>
        <p:nvSpPr>
          <p:cNvPr id="5" name="Slide Number Placeholder 4">
            <a:extLst>
              <a:ext uri="{FF2B5EF4-FFF2-40B4-BE49-F238E27FC236}">
                <a16:creationId xmlns:a16="http://schemas.microsoft.com/office/drawing/2014/main" id="{A6A46E19-9F1B-4EA0-931F-843F318D7FFF}"/>
              </a:ext>
            </a:extLst>
          </p:cNvPr>
          <p:cNvSpPr>
            <a:spLocks noGrp="1"/>
          </p:cNvSpPr>
          <p:nvPr>
            <p:ph type="sldNum" sz="quarter" idx="12"/>
          </p:nvPr>
        </p:nvSpPr>
        <p:spPr/>
        <p:txBody>
          <a:bodyPr/>
          <a:lstStyle/>
          <a:p>
            <a:fld id="{0921C750-0A2B-4FC2-9266-872E12118BE5}" type="slidenum">
              <a:rPr lang="en-US" smtClean="0"/>
              <a:t>20</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p:txBody>
          <a:bodyPr>
            <a:normAutofit/>
          </a:bodyPr>
          <a:lstStyle/>
          <a:p>
            <a:r>
              <a:rPr lang="en-US" dirty="0"/>
              <a:t>Applying what you learned</a:t>
            </a:r>
          </a:p>
        </p:txBody>
      </p:sp>
      <p:sp>
        <p:nvSpPr>
          <p:cNvPr id="13" name="Content Placeholder 12">
            <a:extLst>
              <a:ext uri="{FF2B5EF4-FFF2-40B4-BE49-F238E27FC236}">
                <a16:creationId xmlns:a16="http://schemas.microsoft.com/office/drawing/2014/main" id="{759F7A6D-302C-429A-9EE3-81294388437E}"/>
              </a:ext>
            </a:extLst>
          </p:cNvPr>
          <p:cNvSpPr>
            <a:spLocks noGrp="1"/>
          </p:cNvSpPr>
          <p:nvPr>
            <p:ph sz="quarter" idx="4294967295"/>
          </p:nvPr>
        </p:nvSpPr>
        <p:spPr>
          <a:xfrm>
            <a:off x="839788" y="2215155"/>
            <a:ext cx="4264476" cy="3684587"/>
          </a:xfrm>
        </p:spPr>
        <p:txBody>
          <a:bodyPr/>
          <a:lstStyle/>
          <a:p>
            <a:pPr marL="0" indent="0">
              <a:buNone/>
            </a:pPr>
            <a:r>
              <a:rPr lang="en-US" dirty="0">
                <a:solidFill>
                  <a:schemeClr val="bg1"/>
                </a:solidFill>
              </a:rPr>
              <a:t>Type into the chat one thing you’ll need to do, or continue to do, in your practice to make sure you’re using multi-dose vials safely.</a:t>
            </a:r>
          </a:p>
          <a:p>
            <a:pPr marL="0" indent="0">
              <a:buNone/>
            </a:pPr>
            <a:endParaRPr lang="en-US" dirty="0"/>
          </a:p>
        </p:txBody>
      </p:sp>
      <p:sp>
        <p:nvSpPr>
          <p:cNvPr id="5" name="Slide Number Placeholder 4">
            <a:extLst>
              <a:ext uri="{FF2B5EF4-FFF2-40B4-BE49-F238E27FC236}">
                <a16:creationId xmlns:a16="http://schemas.microsoft.com/office/drawing/2014/main" id="{729314C8-5DA2-49C6-A74B-4C0565B8C2D2}"/>
              </a:ext>
            </a:extLst>
          </p:cNvPr>
          <p:cNvSpPr>
            <a:spLocks noGrp="1"/>
          </p:cNvSpPr>
          <p:nvPr>
            <p:ph type="sldNum" sz="quarter" idx="12"/>
          </p:nvPr>
        </p:nvSpPr>
        <p:spPr/>
        <p:txBody>
          <a:bodyPr/>
          <a:lstStyle/>
          <a:p>
            <a:fld id="{3EE8549A-6A9B-4CCA-86BA-05D4B496048D}" type="slidenum">
              <a:rPr lang="en-US" smtClean="0"/>
              <a:t>21</a:t>
            </a:fld>
            <a:endParaRPr lang="en-US"/>
          </a:p>
        </p:txBody>
      </p:sp>
    </p:spTree>
    <p:custDataLst>
      <p:tags r:id="rId1"/>
    </p:custDataLst>
    <p:extLst>
      <p:ext uri="{BB962C8B-B14F-4D97-AF65-F5344CB8AC3E}">
        <p14:creationId xmlns:p14="http://schemas.microsoft.com/office/powerpoint/2010/main" val="237647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838200" y="1454117"/>
            <a:ext cx="10795000" cy="4805363"/>
          </a:xfrm>
        </p:spPr>
        <p:txBody>
          <a:bodyPr>
            <a:normAutofit fontScale="77500" lnSpcReduction="20000"/>
          </a:bodyPr>
          <a:lstStyle/>
          <a:p>
            <a:pPr marL="0" indent="0">
              <a:lnSpc>
                <a:spcPct val="110000"/>
              </a:lnSpc>
              <a:spcBef>
                <a:spcPts val="0"/>
              </a:spcBef>
              <a:buNone/>
            </a:pPr>
            <a:r>
              <a:rPr lang="en-US" sz="3100" dirty="0">
                <a:latin typeface="+mn-lt"/>
              </a:rPr>
              <a:t>Project Firstline on CDC: </a:t>
            </a:r>
          </a:p>
          <a:p>
            <a:pPr marL="0" indent="0">
              <a:lnSpc>
                <a:spcPct val="110000"/>
              </a:lnSpc>
              <a:spcBef>
                <a:spcPts val="0"/>
              </a:spcBef>
              <a:spcAft>
                <a:spcPts val="1200"/>
              </a:spcAft>
              <a:buNone/>
            </a:pPr>
            <a:r>
              <a:rPr lang="en-US" sz="2400" dirty="0">
                <a:latin typeface="+mn-lt"/>
                <a:hlinkClick r:id="rId4"/>
              </a:rPr>
              <a:t>https://www.cdc.gov/infection control/projectfirstline/index.html</a:t>
            </a:r>
            <a:endParaRPr lang="en-US" sz="2400" dirty="0">
              <a:latin typeface="+mn-lt"/>
            </a:endParaRPr>
          </a:p>
          <a:p>
            <a:pPr marL="0" indent="0">
              <a:lnSpc>
                <a:spcPct val="110000"/>
              </a:lnSpc>
              <a:spcBef>
                <a:spcPts val="0"/>
              </a:spcBef>
              <a:buNone/>
            </a:pPr>
            <a:r>
              <a:rPr lang="en-US" sz="3100" dirty="0">
                <a:latin typeface="+mn-lt"/>
              </a:rPr>
              <a:t>Project Firstline on Facebook:</a:t>
            </a:r>
          </a:p>
          <a:p>
            <a:pPr marL="0" indent="0">
              <a:lnSpc>
                <a:spcPct val="110000"/>
              </a:lnSpc>
              <a:spcBef>
                <a:spcPts val="0"/>
              </a:spcBef>
              <a:spcAft>
                <a:spcPts val="1200"/>
              </a:spcAft>
              <a:buNone/>
            </a:pPr>
            <a:r>
              <a:rPr lang="en-US" sz="2400" dirty="0">
                <a:latin typeface="+mn-lt"/>
                <a:hlinkClick r:id="rId5"/>
              </a:rPr>
              <a:t>https://www.facebook.com/CDCProjectFirstline/</a:t>
            </a:r>
            <a:endParaRPr lang="en-US" sz="2600" dirty="0">
              <a:latin typeface="+mn-lt"/>
            </a:endParaRPr>
          </a:p>
          <a:p>
            <a:pPr marL="0" indent="0">
              <a:lnSpc>
                <a:spcPct val="110000"/>
              </a:lnSpc>
              <a:spcBef>
                <a:spcPts val="0"/>
              </a:spcBef>
              <a:buNone/>
            </a:pPr>
            <a:r>
              <a:rPr lang="en-US" sz="3100" dirty="0">
                <a:latin typeface="+mn-lt"/>
              </a:rPr>
              <a:t>Twitter:</a:t>
            </a:r>
          </a:p>
          <a:p>
            <a:pPr marL="0" indent="0">
              <a:lnSpc>
                <a:spcPct val="110000"/>
              </a:lnSpc>
              <a:spcBef>
                <a:spcPts val="0"/>
              </a:spcBef>
              <a:spcAft>
                <a:spcPts val="1200"/>
              </a:spcAft>
              <a:buNone/>
            </a:pPr>
            <a:r>
              <a:rPr lang="en-US" sz="2400" dirty="0">
                <a:latin typeface="+mn-lt"/>
                <a:hlinkClick r:id="rId6"/>
              </a:rPr>
              <a:t>https://twitter.com/CDC_Firstline</a:t>
            </a:r>
            <a:endParaRPr lang="en-US" sz="2400" dirty="0">
              <a:latin typeface="+mn-lt"/>
            </a:endParaRPr>
          </a:p>
          <a:p>
            <a:pPr marL="0" indent="0">
              <a:lnSpc>
                <a:spcPct val="110000"/>
              </a:lnSpc>
              <a:spcBef>
                <a:spcPts val="0"/>
              </a:spcBef>
              <a:buNone/>
            </a:pPr>
            <a:r>
              <a:rPr lang="en-US" sz="3100" dirty="0">
                <a:latin typeface="+mn-lt"/>
              </a:rPr>
              <a:t>Youtube:</a:t>
            </a:r>
          </a:p>
          <a:p>
            <a:pPr marL="0" indent="0">
              <a:lnSpc>
                <a:spcPct val="110000"/>
              </a:lnSpc>
              <a:spcBef>
                <a:spcPts val="0"/>
              </a:spcBef>
              <a:spcAft>
                <a:spcPts val="1200"/>
              </a:spcAft>
              <a:buNone/>
            </a:pPr>
            <a:r>
              <a:rPr lang="en-US" sz="2400" dirty="0">
                <a:latin typeface="+mn-lt"/>
                <a:hlinkClick r:id="rId7"/>
              </a:rPr>
              <a:t>https://www.youtube.com/playlist?list=PLvrp9iOILTQZQGtDnSDGViKDdRtIc13VX</a:t>
            </a:r>
            <a:r>
              <a:rPr lang="en-US" sz="2400" dirty="0">
                <a:latin typeface="+mn-lt"/>
              </a:rPr>
              <a:t> </a:t>
            </a:r>
          </a:p>
          <a:p>
            <a:pPr marL="0" indent="0">
              <a:lnSpc>
                <a:spcPct val="110000"/>
              </a:lnSpc>
              <a:spcBef>
                <a:spcPts val="0"/>
              </a:spcBef>
              <a:spcAft>
                <a:spcPts val="1200"/>
              </a:spcAft>
              <a:buNone/>
            </a:pPr>
            <a:r>
              <a:rPr lang="en-US" sz="2800" dirty="0">
                <a:latin typeface="+mn-lt"/>
              </a:rPr>
              <a:t>CDC’s One and Only Campaign:</a:t>
            </a:r>
            <a:br>
              <a:rPr lang="en-US" sz="2400" dirty="0">
                <a:latin typeface="+mn-lt"/>
              </a:rPr>
            </a:br>
            <a:r>
              <a:rPr lang="en-US" sz="2400" dirty="0">
                <a:latin typeface="+mn-lt"/>
                <a:hlinkClick r:id="rId8"/>
              </a:rPr>
              <a:t>https://www.cdc.gov/injectionsafety/one-and-only.html</a:t>
            </a:r>
            <a:r>
              <a:rPr lang="en-US" sz="2400" dirty="0">
                <a:latin typeface="+mn-lt"/>
              </a:rPr>
              <a:t> </a:t>
            </a:r>
            <a:endParaRPr lang="en-US" sz="2600" dirty="0">
              <a:latin typeface="+mn-lt"/>
            </a:endParaRPr>
          </a:p>
          <a:p>
            <a:pPr marL="0" indent="0">
              <a:lnSpc>
                <a:spcPct val="110000"/>
              </a:lnSpc>
              <a:spcBef>
                <a:spcPts val="0"/>
              </a:spcBef>
              <a:buNone/>
            </a:pPr>
            <a:r>
              <a:rPr lang="en-US" sz="2800" dirty="0">
                <a:latin typeface="+mn-lt"/>
              </a:rPr>
              <a:t>To sign up for Project Firstline e-mails, click here:</a:t>
            </a:r>
            <a:r>
              <a:rPr lang="en-US" sz="2600" dirty="0">
                <a:latin typeface="+mn-lt"/>
              </a:rPr>
              <a:t> </a:t>
            </a:r>
            <a:r>
              <a:rPr lang="en-US" sz="2400" dirty="0">
                <a:latin typeface="+mn-lt"/>
                <a:hlinkClick r:id="rId9"/>
              </a:rPr>
              <a:t>https://tools.cdc.gov/campaignproxyservice/subscriptions.aspx?topic_id=USCDC_2104</a:t>
            </a:r>
            <a:r>
              <a:rPr lang="en-US" sz="2400" dirty="0">
                <a:latin typeface="+mn-lt"/>
              </a:rPr>
              <a:t>   </a:t>
            </a:r>
          </a:p>
          <a:p>
            <a:pPr marL="0" indent="0">
              <a:lnSpc>
                <a:spcPct val="110000"/>
              </a:lnSpc>
              <a:spcBef>
                <a:spcPts val="0"/>
              </a:spcBef>
              <a:buNone/>
            </a:pPr>
            <a:endParaRPr lang="en-US" sz="2400" dirty="0">
              <a:latin typeface="+mn-lt"/>
            </a:endParaRPr>
          </a:p>
          <a:p>
            <a:pPr marL="0" indent="0">
              <a:lnSpc>
                <a:spcPct val="110000"/>
              </a:lnSpc>
              <a:spcBef>
                <a:spcPts val="0"/>
              </a:spcBef>
              <a:buNone/>
            </a:pPr>
            <a:endParaRPr lang="en-US" sz="1600" dirty="0">
              <a:latin typeface="+mn-lt"/>
            </a:endParaRPr>
          </a:p>
        </p:txBody>
      </p:sp>
      <p:sp>
        <p:nvSpPr>
          <p:cNvPr id="4" name="Footer Placeholder 3">
            <a:extLst>
              <a:ext uri="{FF2B5EF4-FFF2-40B4-BE49-F238E27FC236}">
                <a16:creationId xmlns:a16="http://schemas.microsoft.com/office/drawing/2014/main" id="{AE0D60B3-43CD-4A16-B2E8-FC03FBCBCABA}"/>
              </a:ext>
            </a:extLst>
          </p:cNvPr>
          <p:cNvSpPr>
            <a:spLocks noGrp="1"/>
          </p:cNvSpPr>
          <p:nvPr>
            <p:ph type="ftr" sz="quarter" idx="11"/>
          </p:nvPr>
        </p:nvSpPr>
        <p:spPr/>
        <p:txBody>
          <a:bodyPr/>
          <a:lstStyle/>
          <a:p>
            <a:r>
              <a:rPr lang="en-US" dirty="0"/>
              <a:t>Multi-Dose Vials</a:t>
            </a:r>
          </a:p>
        </p:txBody>
      </p:sp>
      <p:sp>
        <p:nvSpPr>
          <p:cNvPr id="5" name="Slide Number Placeholder 4">
            <a:extLst>
              <a:ext uri="{FF2B5EF4-FFF2-40B4-BE49-F238E27FC236}">
                <a16:creationId xmlns:a16="http://schemas.microsoft.com/office/drawing/2014/main" id="{E008F699-53DD-407A-94FA-44AAA2C9E151}"/>
              </a:ext>
            </a:extLst>
          </p:cNvPr>
          <p:cNvSpPr>
            <a:spLocks noGrp="1"/>
          </p:cNvSpPr>
          <p:nvPr>
            <p:ph type="sldNum" sz="quarter" idx="12"/>
          </p:nvPr>
        </p:nvSpPr>
        <p:spPr/>
        <p:txBody>
          <a:bodyPr/>
          <a:lstStyle/>
          <a:p>
            <a:fld id="{0921C750-0A2B-4FC2-9266-872E12118BE5}" type="slidenum">
              <a:rPr lang="en-US" smtClean="0"/>
              <a:t>22</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6E261B4C-3DE0-4AE0-B64A-DEF4B223C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E9366D16-9710-4F1E-B10A-F7F0DFFEE477}"/>
              </a:ext>
            </a:extLst>
          </p:cNvPr>
          <p:cNvSpPr>
            <a:spLocks noGrp="1"/>
          </p:cNvSpPr>
          <p:nvPr>
            <p:ph type="ftr" sz="quarter" idx="11"/>
          </p:nvPr>
        </p:nvSpPr>
        <p:spPr/>
        <p:txBody>
          <a:bodyPr/>
          <a:lstStyle/>
          <a:p>
            <a:r>
              <a:rPr lang="en-US" dirty="0"/>
              <a:t>Multi-Dose Vials</a:t>
            </a:r>
          </a:p>
        </p:txBody>
      </p:sp>
      <p:sp>
        <p:nvSpPr>
          <p:cNvPr id="4" name="Slide Number Placeholder 3">
            <a:extLst>
              <a:ext uri="{FF2B5EF4-FFF2-40B4-BE49-F238E27FC236}">
                <a16:creationId xmlns:a16="http://schemas.microsoft.com/office/drawing/2014/main" id="{5DC3A3D4-2075-4489-A4C1-B97C1D747F2B}"/>
              </a:ext>
            </a:extLst>
          </p:cNvPr>
          <p:cNvSpPr>
            <a:spLocks noGrp="1"/>
          </p:cNvSpPr>
          <p:nvPr>
            <p:ph type="sldNum" sz="quarter" idx="12"/>
          </p:nvPr>
        </p:nvSpPr>
        <p:spPr/>
        <p:txBody>
          <a:bodyPr/>
          <a:lstStyle/>
          <a:p>
            <a:fld id="{0921C750-0A2B-4FC2-9266-872E12118BE5}" type="slidenum">
              <a:rPr lang="en-US" smtClean="0"/>
              <a:t>23</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9236825" cy="4317999"/>
          </a:xfrm>
        </p:spPr>
        <p:txBody>
          <a:bodyPr>
            <a:normAutofit/>
          </a:bodyPr>
          <a:lstStyle/>
          <a:p>
            <a:pPr lvl="0"/>
            <a:r>
              <a:rPr lang="en-US" b="1" dirty="0">
                <a:solidFill>
                  <a:srgbClr val="13619C"/>
                </a:solidFill>
                <a:latin typeface="+mj-lt"/>
                <a:cs typeface="Calibri bold" panose="020F0702030404030204" pitchFamily="34" charset="0"/>
              </a:rPr>
              <a:t>Discuss </a:t>
            </a:r>
            <a:r>
              <a:rPr lang="en-US" dirty="0"/>
              <a:t>two (2) reasons why injection safety actions are important when using multi-dose vials. </a:t>
            </a:r>
            <a:br>
              <a:rPr lang="en-US" dirty="0"/>
            </a:br>
            <a:endParaRPr lang="en-US" dirty="0"/>
          </a:p>
          <a:p>
            <a:pPr lvl="0"/>
            <a:r>
              <a:rPr lang="en-US" b="1" dirty="0">
                <a:solidFill>
                  <a:srgbClr val="13619C"/>
                </a:solidFill>
                <a:latin typeface="+mj-lt"/>
                <a:cs typeface="Calibri bold" panose="020F0702030404030204" pitchFamily="34" charset="0"/>
              </a:rPr>
              <a:t>Describe </a:t>
            </a:r>
            <a:r>
              <a:rPr lang="en-US" dirty="0"/>
              <a:t>at least four (4) injection safety steps to take when using a multi-dose vial.</a:t>
            </a:r>
          </a:p>
        </p:txBody>
      </p:sp>
      <p:sp>
        <p:nvSpPr>
          <p:cNvPr id="4" name="Footer Placeholder 3">
            <a:extLst>
              <a:ext uri="{FF2B5EF4-FFF2-40B4-BE49-F238E27FC236}">
                <a16:creationId xmlns:a16="http://schemas.microsoft.com/office/drawing/2014/main" id="{212A7249-53EF-4A48-9615-6AAB52D83EDD}"/>
              </a:ext>
            </a:extLst>
          </p:cNvPr>
          <p:cNvSpPr>
            <a:spLocks noGrp="1"/>
          </p:cNvSpPr>
          <p:nvPr>
            <p:ph type="ftr" sz="quarter" idx="11"/>
          </p:nvPr>
        </p:nvSpPr>
        <p:spPr/>
        <p:txBody>
          <a:bodyPr/>
          <a:lstStyle/>
          <a:p>
            <a:r>
              <a:rPr lang="en-US" dirty="0"/>
              <a:t>Multi-Dose Vials</a:t>
            </a:r>
          </a:p>
        </p:txBody>
      </p:sp>
      <p:sp>
        <p:nvSpPr>
          <p:cNvPr id="5" name="Slide Number Placeholder 4">
            <a:extLst>
              <a:ext uri="{FF2B5EF4-FFF2-40B4-BE49-F238E27FC236}">
                <a16:creationId xmlns:a16="http://schemas.microsoft.com/office/drawing/2014/main" id="{CAA5801C-B8CC-4EAD-9FE4-5320EDD40136}"/>
              </a:ext>
            </a:extLst>
          </p:cNvPr>
          <p:cNvSpPr>
            <a:spLocks noGrp="1"/>
          </p:cNvSpPr>
          <p:nvPr>
            <p:ph type="sldNum" sz="quarter" idx="12"/>
          </p:nvPr>
        </p:nvSpPr>
        <p:spPr/>
        <p:txBody>
          <a:bodyPr/>
          <a:lstStyle/>
          <a:p>
            <a:fld id="{0921C750-0A2B-4FC2-9266-872E12118BE5}" type="slidenum">
              <a:rPr lang="en-US" smtClean="0"/>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dirty="0">
                <a:solidFill>
                  <a:schemeClr val="accent6"/>
                </a:solidFill>
              </a:rPr>
              <a:t>Why injection safety matters for multi-dose vials</a:t>
            </a:r>
            <a:endParaRPr lang="en-US" dirty="0"/>
          </a:p>
        </p:txBody>
      </p:sp>
      <p:sp>
        <p:nvSpPr>
          <p:cNvPr id="5" name="Text Placeholder 4">
            <a:extLst>
              <a:ext uri="{FF2B5EF4-FFF2-40B4-BE49-F238E27FC236}">
                <a16:creationId xmlns:a16="http://schemas.microsoft.com/office/drawing/2014/main" id="{B23C0A0D-2FD5-4B4C-88A8-5E8D8B13BECE}"/>
              </a:ext>
            </a:extLst>
          </p:cNvPr>
          <p:cNvSpPr>
            <a:spLocks noGrp="1"/>
          </p:cNvSpPr>
          <p:nvPr>
            <p:ph type="body" idx="1"/>
          </p:nvPr>
        </p:nvSpPr>
        <p:spPr>
          <a:xfrm>
            <a:off x="831850" y="4699000"/>
            <a:ext cx="10515600" cy="1390650"/>
          </a:xfrm>
        </p:spPr>
        <p:txBody>
          <a:bodyPr/>
          <a:lstStyle/>
          <a:p>
            <a:r>
              <a:rPr lang="en-US" dirty="0"/>
              <a:t>Why injection safety for multi-dose vials is so important. </a:t>
            </a:r>
          </a:p>
        </p:txBody>
      </p:sp>
      <p:sp>
        <p:nvSpPr>
          <p:cNvPr id="2" name="Footer Placeholder 1">
            <a:extLst>
              <a:ext uri="{FF2B5EF4-FFF2-40B4-BE49-F238E27FC236}">
                <a16:creationId xmlns:a16="http://schemas.microsoft.com/office/drawing/2014/main" id="{E276C100-938F-43AC-B78A-7764B3CFCC03}"/>
              </a:ext>
            </a:extLst>
          </p:cNvPr>
          <p:cNvSpPr>
            <a:spLocks noGrp="1"/>
          </p:cNvSpPr>
          <p:nvPr>
            <p:ph type="ftr" sz="quarter" idx="11"/>
          </p:nvPr>
        </p:nvSpPr>
        <p:spPr/>
        <p:txBody>
          <a:bodyPr/>
          <a:lstStyle/>
          <a:p>
            <a:r>
              <a:rPr lang="en-US" dirty="0"/>
              <a:t>Multi-Dose Vials</a:t>
            </a:r>
          </a:p>
        </p:txBody>
      </p:sp>
      <p:sp>
        <p:nvSpPr>
          <p:cNvPr id="3" name="Slide Number Placeholder 2">
            <a:extLst>
              <a:ext uri="{FF2B5EF4-FFF2-40B4-BE49-F238E27FC236}">
                <a16:creationId xmlns:a16="http://schemas.microsoft.com/office/drawing/2014/main" id="{69F7633B-F7AD-449D-891E-278F019D444E}"/>
              </a:ext>
            </a:extLst>
          </p:cNvPr>
          <p:cNvSpPr>
            <a:spLocks noGrp="1"/>
          </p:cNvSpPr>
          <p:nvPr>
            <p:ph type="sldNum" sz="quarter" idx="12"/>
          </p:nvPr>
        </p:nvSpPr>
        <p:spPr/>
        <p:txBody>
          <a:bodyPr/>
          <a:lstStyle/>
          <a:p>
            <a:fld id="{0921C750-0A2B-4FC2-9266-872E12118BE5}" type="slidenum">
              <a:rPr lang="en-US" smtClean="0"/>
              <a:pPr/>
              <a:t>4</a:t>
            </a:fld>
            <a:endParaRPr lang="en-US" dirty="0"/>
          </a:p>
        </p:txBody>
      </p:sp>
    </p:spTree>
    <p:custDataLst>
      <p:tags r:id="rId1"/>
    </p:custDataLst>
    <p:extLst>
      <p:ext uri="{BB962C8B-B14F-4D97-AF65-F5344CB8AC3E}">
        <p14:creationId xmlns:p14="http://schemas.microsoft.com/office/powerpoint/2010/main" val="3388471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a:xfrm>
            <a:off x="838200" y="238125"/>
            <a:ext cx="10515600" cy="702457"/>
          </a:xfrm>
        </p:spPr>
        <p:txBody>
          <a:bodyPr/>
          <a:lstStyle/>
          <a:p>
            <a:r>
              <a:rPr lang="en-US" dirty="0"/>
              <a:t>Definitions</a:t>
            </a:r>
          </a:p>
        </p:txBody>
      </p:sp>
      <p:graphicFrame>
        <p:nvGraphicFramePr>
          <p:cNvPr id="2" name="Table 2">
            <a:extLst>
              <a:ext uri="{FF2B5EF4-FFF2-40B4-BE49-F238E27FC236}">
                <a16:creationId xmlns:a16="http://schemas.microsoft.com/office/drawing/2014/main" id="{A0E35E25-CEC7-4A0D-A55D-5AE41DFEF9B8}"/>
              </a:ext>
            </a:extLst>
          </p:cNvPr>
          <p:cNvGraphicFramePr>
            <a:graphicFrameLocks noGrp="1"/>
          </p:cNvGraphicFramePr>
          <p:nvPr>
            <p:extLst>
              <p:ext uri="{D42A27DB-BD31-4B8C-83A1-F6EECF244321}">
                <p14:modId xmlns:p14="http://schemas.microsoft.com/office/powerpoint/2010/main" val="1330544250"/>
              </p:ext>
            </p:extLst>
          </p:nvPr>
        </p:nvGraphicFramePr>
        <p:xfrm>
          <a:off x="865496" y="1733864"/>
          <a:ext cx="10741926" cy="2752344"/>
        </p:xfrm>
        <a:graphic>
          <a:graphicData uri="http://schemas.openxmlformats.org/drawingml/2006/table">
            <a:tbl>
              <a:tblPr firstRow="1" bandRow="1">
                <a:tableStyleId>{5C22544A-7EE6-4342-B048-85BDC9FD1C3A}</a:tableStyleId>
              </a:tblPr>
              <a:tblGrid>
                <a:gridCol w="2700664">
                  <a:extLst>
                    <a:ext uri="{9D8B030D-6E8A-4147-A177-3AD203B41FA5}">
                      <a16:colId xmlns:a16="http://schemas.microsoft.com/office/drawing/2014/main" val="3130438248"/>
                    </a:ext>
                  </a:extLst>
                </a:gridCol>
                <a:gridCol w="8041262">
                  <a:extLst>
                    <a:ext uri="{9D8B030D-6E8A-4147-A177-3AD203B41FA5}">
                      <a16:colId xmlns:a16="http://schemas.microsoft.com/office/drawing/2014/main" val="3658979493"/>
                    </a:ext>
                  </a:extLst>
                </a:gridCol>
              </a:tblGrid>
              <a:tr h="2660715">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b="1" dirty="0">
                          <a:solidFill>
                            <a:srgbClr val="13619C"/>
                          </a:solidFill>
                          <a:latin typeface="+mj-lt"/>
                          <a:cs typeface="Calibri bold" panose="020F0702030404030204" pitchFamily="34" charset="0"/>
                        </a:rPr>
                        <a:t>Multi-dose vials</a:t>
                      </a:r>
                    </a:p>
                  </a:txBody>
                  <a:tcPr marT="274320" marB="274320">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90000"/>
                        </a:lnSpc>
                        <a:spcBef>
                          <a:spcPts val="60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j-lt"/>
                          <a:ea typeface="+mn-ea"/>
                          <a:cs typeface="+mn-cs"/>
                        </a:rPr>
                        <a:t>A multi-dose vial is a vial of liquid medication intended for parenteral administration (injection or infusion) that contains more than one dose of medication. </a:t>
                      </a:r>
                    </a:p>
                    <a:p>
                      <a:pPr marL="0" marR="0" lvl="1" indent="0" algn="l" defTabSz="914400" rtl="0" eaLnBrk="1" fontAlgn="auto" latinLnBrk="0" hangingPunct="1">
                        <a:lnSpc>
                          <a:spcPct val="90000"/>
                        </a:lnSpc>
                        <a:spcBef>
                          <a:spcPts val="120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j-lt"/>
                          <a:ea typeface="+mn-ea"/>
                          <a:cs typeface="+mn-cs"/>
                        </a:rPr>
                        <a:t>Multi-dose vials are labeled as such by the manufacturer.</a:t>
                      </a:r>
                      <a:endParaRPr lang="en-US" sz="2400" dirty="0">
                        <a:latin typeface="+mj-lt"/>
                      </a:endParaRPr>
                    </a:p>
                  </a:txBody>
                  <a:tcPr marT="274320" marB="274320">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3997605"/>
                  </a:ext>
                </a:extLst>
              </a:tr>
            </a:tbl>
          </a:graphicData>
        </a:graphic>
      </p:graphicFrame>
      <p:sp>
        <p:nvSpPr>
          <p:cNvPr id="6" name="Rectangle: Rounded Corners 5">
            <a:extLst>
              <a:ext uri="{FF2B5EF4-FFF2-40B4-BE49-F238E27FC236}">
                <a16:creationId xmlns:a16="http://schemas.microsoft.com/office/drawing/2014/main" id="{359F4F5E-1F09-45F5-87DA-88D85D75DC49}"/>
              </a:ext>
            </a:extLst>
          </p:cNvPr>
          <p:cNvSpPr/>
          <p:nvPr/>
        </p:nvSpPr>
        <p:spPr>
          <a:xfrm>
            <a:off x="6785811" y="4629785"/>
            <a:ext cx="4821611" cy="1299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Source: </a:t>
            </a:r>
            <a:r>
              <a:rPr lang="en-US" dirty="0"/>
              <a:t>CDC Website. “Questions about multi-dose vials”. Retrieved from: </a:t>
            </a:r>
            <a:r>
              <a:rPr lang="en-US" dirty="0">
                <a:solidFill>
                  <a:schemeClr val="bg1"/>
                </a:solidFill>
                <a:hlinkClick r:id="rId4">
                  <a:extLst>
                    <a:ext uri="{A12FA001-AC4F-418D-AE19-62706E023703}">
                      <ahyp:hlinkClr xmlns:ahyp="http://schemas.microsoft.com/office/drawing/2018/hyperlinkcolor" val="tx"/>
                    </a:ext>
                  </a:extLst>
                </a:hlinkClick>
              </a:rPr>
              <a:t>https://www.cdc.gov/injectionsafety/providers/provider_faqs_multivials.html</a:t>
            </a:r>
            <a:endParaRPr lang="en-US" dirty="0">
              <a:solidFill>
                <a:schemeClr val="bg1"/>
              </a:solidFill>
            </a:endParaRPr>
          </a:p>
        </p:txBody>
      </p:sp>
      <p:sp>
        <p:nvSpPr>
          <p:cNvPr id="3" name="Footer Placeholder 2">
            <a:extLst>
              <a:ext uri="{FF2B5EF4-FFF2-40B4-BE49-F238E27FC236}">
                <a16:creationId xmlns:a16="http://schemas.microsoft.com/office/drawing/2014/main" id="{B9440D5F-C01D-4EA1-9548-A546182E75BB}"/>
              </a:ext>
            </a:extLst>
          </p:cNvPr>
          <p:cNvSpPr>
            <a:spLocks noGrp="1"/>
          </p:cNvSpPr>
          <p:nvPr>
            <p:ph type="ftr" sz="quarter" idx="11"/>
          </p:nvPr>
        </p:nvSpPr>
        <p:spPr/>
        <p:txBody>
          <a:bodyPr/>
          <a:lstStyle/>
          <a:p>
            <a:r>
              <a:rPr lang="en-US" dirty="0"/>
              <a:t>Multi-Dose Vials</a:t>
            </a:r>
          </a:p>
        </p:txBody>
      </p:sp>
      <p:sp>
        <p:nvSpPr>
          <p:cNvPr id="5" name="Slide Number Placeholder 4">
            <a:extLst>
              <a:ext uri="{FF2B5EF4-FFF2-40B4-BE49-F238E27FC236}">
                <a16:creationId xmlns:a16="http://schemas.microsoft.com/office/drawing/2014/main" id="{45ECB750-5EA3-44F8-81A3-8DD5E53B9687}"/>
              </a:ext>
            </a:extLst>
          </p:cNvPr>
          <p:cNvSpPr>
            <a:spLocks noGrp="1"/>
          </p:cNvSpPr>
          <p:nvPr>
            <p:ph type="sldNum" sz="quarter" idx="12"/>
          </p:nvPr>
        </p:nvSpPr>
        <p:spPr/>
        <p:txBody>
          <a:bodyPr/>
          <a:lstStyle/>
          <a:p>
            <a:fld id="{0921C750-0A2B-4FC2-9266-872E12118BE5}" type="slidenum">
              <a:rPr lang="en-US" smtClean="0"/>
              <a:t>5</a:t>
            </a:fld>
            <a:endParaRPr lang="en-US" dirty="0"/>
          </a:p>
        </p:txBody>
      </p:sp>
    </p:spTree>
    <p:custDataLst>
      <p:tags r:id="rId1"/>
    </p:custDataLst>
    <p:extLst>
      <p:ext uri="{BB962C8B-B14F-4D97-AF65-F5344CB8AC3E}">
        <p14:creationId xmlns:p14="http://schemas.microsoft.com/office/powerpoint/2010/main" val="288987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4C5BFE-B15B-48EA-82F4-F7B01B4F07D3}"/>
              </a:ext>
            </a:extLst>
          </p:cNvPr>
          <p:cNvSpPr>
            <a:spLocks noGrp="1"/>
          </p:cNvSpPr>
          <p:nvPr>
            <p:ph type="title" idx="4294967295"/>
          </p:nvPr>
        </p:nvSpPr>
        <p:spPr>
          <a:xfrm>
            <a:off x="838200" y="-702457"/>
            <a:ext cx="10515600" cy="702457"/>
          </a:xfrm>
        </p:spPr>
        <p:txBody>
          <a:bodyPr vert="horz" lIns="91440" tIns="45720" rIns="91440" bIns="45720" rtlCol="0" anchor="b">
            <a:normAutofit fontScale="90000"/>
          </a:bodyPr>
          <a:lstStyle/>
          <a:p>
            <a:r>
              <a:rPr lang="en-US" dirty="0"/>
              <a:t>How Do I Safely Use a Multi-Dose Vaccine Vial? Episode 8, Part 1</a:t>
            </a:r>
          </a:p>
        </p:txBody>
      </p:sp>
      <p:pic>
        <p:nvPicPr>
          <p:cNvPr id="5" name="Picture 4" descr="Inside Infection Control: How do I safely use a multi-dose vaccine vial? Episode 8: Part 1.">
            <a:extLst>
              <a:ext uri="{FF2B5EF4-FFF2-40B4-BE49-F238E27FC236}">
                <a16:creationId xmlns:a16="http://schemas.microsoft.com/office/drawing/2014/main" id="{EEEF1357-E3D8-4172-9172-CF6E616EDF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7651" y="1497834"/>
            <a:ext cx="6996697" cy="3934658"/>
          </a:xfrm>
          <a:prstGeom prst="rect">
            <a:avLst/>
          </a:prstGeom>
        </p:spPr>
      </p:pic>
      <p:sp>
        <p:nvSpPr>
          <p:cNvPr id="2" name="Footer Placeholder 1">
            <a:extLst>
              <a:ext uri="{FF2B5EF4-FFF2-40B4-BE49-F238E27FC236}">
                <a16:creationId xmlns:a16="http://schemas.microsoft.com/office/drawing/2014/main" id="{37EFAD43-64CC-4AC9-A449-5CF05493517C}"/>
              </a:ext>
            </a:extLst>
          </p:cNvPr>
          <p:cNvSpPr>
            <a:spLocks noGrp="1"/>
          </p:cNvSpPr>
          <p:nvPr>
            <p:ph type="ftr" sz="quarter" idx="11"/>
          </p:nvPr>
        </p:nvSpPr>
        <p:spPr/>
        <p:txBody>
          <a:bodyPr/>
          <a:lstStyle/>
          <a:p>
            <a:r>
              <a:rPr lang="en-US" dirty="0"/>
              <a:t>Multi-Dose Vials</a:t>
            </a:r>
          </a:p>
        </p:txBody>
      </p:sp>
      <p:sp>
        <p:nvSpPr>
          <p:cNvPr id="3" name="Slide Number Placeholder 2">
            <a:extLst>
              <a:ext uri="{FF2B5EF4-FFF2-40B4-BE49-F238E27FC236}">
                <a16:creationId xmlns:a16="http://schemas.microsoft.com/office/drawing/2014/main" id="{F8795D61-164E-4A83-99EB-5D8B5830CF97}"/>
              </a:ext>
            </a:extLst>
          </p:cNvPr>
          <p:cNvSpPr>
            <a:spLocks noGrp="1"/>
          </p:cNvSpPr>
          <p:nvPr>
            <p:ph type="sldNum" sz="quarter" idx="12"/>
          </p:nvPr>
        </p:nvSpPr>
        <p:spPr/>
        <p:txBody>
          <a:bodyPr/>
          <a:lstStyle/>
          <a:p>
            <a:fld id="{0921C750-0A2B-4FC2-9266-872E12118BE5}" type="slidenum">
              <a:rPr lang="en-US" smtClean="0"/>
              <a:pPr/>
              <a:t>6</a:t>
            </a:fld>
            <a:endParaRPr lang="en-US" dirty="0"/>
          </a:p>
        </p:txBody>
      </p:sp>
    </p:spTree>
    <p:custDataLst>
      <p:tags r:id="rId1"/>
    </p:custDataLst>
    <p:extLst>
      <p:ext uri="{BB962C8B-B14F-4D97-AF65-F5344CB8AC3E}">
        <p14:creationId xmlns:p14="http://schemas.microsoft.com/office/powerpoint/2010/main" val="2609727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8200" y="238125"/>
            <a:ext cx="10515600" cy="702457"/>
          </a:xfrm>
        </p:spPr>
        <p:txBody>
          <a:bodyPr/>
          <a:lstStyle/>
          <a:p>
            <a:r>
              <a:rPr lang="en-US" dirty="0"/>
              <a:t>Multi-dose Vials are Different</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2292350"/>
            <a:ext cx="4631575" cy="3575050"/>
          </a:xfrm>
        </p:spPr>
        <p:txBody>
          <a:bodyPr>
            <a:noAutofit/>
          </a:bodyPr>
          <a:lstStyle/>
          <a:p>
            <a:pPr lvl="0"/>
            <a:r>
              <a:rPr lang="en-US" dirty="0"/>
              <a:t>Multi-dose vials are different from single-dose vials in several ways and require important injection safety actions.</a:t>
            </a:r>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a:xfrm>
            <a:off x="6172200" y="2292217"/>
            <a:ext cx="5181600" cy="3575183"/>
          </a:xfrm>
        </p:spPr>
        <p:txBody>
          <a:bodyPr>
            <a:noAutofit/>
          </a:bodyPr>
          <a:lstStyle/>
          <a:p>
            <a:pPr marL="0" indent="0">
              <a:buNone/>
            </a:pPr>
            <a:r>
              <a:rPr lang="en-US" b="1" dirty="0">
                <a:solidFill>
                  <a:schemeClr val="accent1"/>
                </a:solidFill>
              </a:rPr>
              <a:t>Why?</a:t>
            </a:r>
          </a:p>
          <a:p>
            <a:r>
              <a:rPr lang="en-US" dirty="0"/>
              <a:t>Multi-dose vaccine vials are accessed by a new needle and syringe more than once, to pull out individual doses for separate patients. </a:t>
            </a:r>
          </a:p>
          <a:p>
            <a:r>
              <a:rPr lang="en-US" dirty="0"/>
              <a:t>Accessing the vial more than once can be an infection control issue. </a:t>
            </a:r>
          </a:p>
        </p:txBody>
      </p:sp>
      <p:sp>
        <p:nvSpPr>
          <p:cNvPr id="3" name="Footer Placeholder 2">
            <a:extLst>
              <a:ext uri="{FF2B5EF4-FFF2-40B4-BE49-F238E27FC236}">
                <a16:creationId xmlns:a16="http://schemas.microsoft.com/office/drawing/2014/main" id="{50E9ED8F-298D-4FC3-8A9B-0F023A64BA88}"/>
              </a:ext>
            </a:extLst>
          </p:cNvPr>
          <p:cNvSpPr>
            <a:spLocks noGrp="1"/>
          </p:cNvSpPr>
          <p:nvPr>
            <p:ph type="ftr" sz="quarter" idx="11"/>
          </p:nvPr>
        </p:nvSpPr>
        <p:spPr/>
        <p:txBody>
          <a:bodyPr/>
          <a:lstStyle/>
          <a:p>
            <a:r>
              <a:rPr lang="en-US" dirty="0"/>
              <a:t>Multi-Dose Vials</a:t>
            </a:r>
          </a:p>
        </p:txBody>
      </p:sp>
      <p:sp>
        <p:nvSpPr>
          <p:cNvPr id="7" name="Slide Number Placeholder 6">
            <a:extLst>
              <a:ext uri="{FF2B5EF4-FFF2-40B4-BE49-F238E27FC236}">
                <a16:creationId xmlns:a16="http://schemas.microsoft.com/office/drawing/2014/main" id="{E2D29BF6-1E16-4E15-A7F1-5588D9C7BB6D}"/>
              </a:ext>
            </a:extLst>
          </p:cNvPr>
          <p:cNvSpPr>
            <a:spLocks noGrp="1"/>
          </p:cNvSpPr>
          <p:nvPr>
            <p:ph type="sldNum" sz="quarter" idx="12"/>
          </p:nvPr>
        </p:nvSpPr>
        <p:spPr/>
        <p:txBody>
          <a:bodyPr/>
          <a:lstStyle/>
          <a:p>
            <a:fld id="{0921C750-0A2B-4FC2-9266-872E12118BE5}" type="slidenum">
              <a:rPr lang="en-US" smtClean="0"/>
              <a:t>7</a:t>
            </a:fld>
            <a:endParaRPr lang="en-US" dirty="0"/>
          </a:p>
        </p:txBody>
      </p:sp>
    </p:spTree>
    <p:custDataLst>
      <p:tags r:id="rId1"/>
    </p:custDataLst>
    <p:extLst>
      <p:ext uri="{BB962C8B-B14F-4D97-AF65-F5344CB8AC3E}">
        <p14:creationId xmlns:p14="http://schemas.microsoft.com/office/powerpoint/2010/main" val="136223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Contaminated vaccines cannot be used</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2292217"/>
            <a:ext cx="4664825" cy="3575183"/>
          </a:xfrm>
        </p:spPr>
        <p:txBody>
          <a:bodyPr>
            <a:normAutofit/>
          </a:bodyPr>
          <a:lstStyle/>
          <a:p>
            <a:pPr lvl="0"/>
            <a:r>
              <a:rPr lang="en-US" dirty="0"/>
              <a:t>If a needle or syringe gets dirty and goes into the vial, it will contaminate the rest of the doses of vaccine inside the vial.</a:t>
            </a:r>
          </a:p>
          <a:p>
            <a:pPr lvl="0"/>
            <a:r>
              <a:rPr lang="en-US" dirty="0"/>
              <a:t>If the vaccine is contaminated, it cannot be used anymore and must be thrown away.</a:t>
            </a:r>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p:txBody>
          <a:bodyPr>
            <a:normAutofit/>
          </a:bodyPr>
          <a:lstStyle/>
          <a:p>
            <a:pPr marL="0" indent="0">
              <a:buNone/>
            </a:pPr>
            <a:r>
              <a:rPr lang="en-US" dirty="0">
                <a:solidFill>
                  <a:srgbClr val="13619C"/>
                </a:solidFill>
                <a:latin typeface="Calibri bold" panose="020F0702030404030204" pitchFamily="34" charset="0"/>
                <a:cs typeface="Calibri bold" panose="020F0702030404030204" pitchFamily="34" charset="0"/>
              </a:rPr>
              <a:t>Why?</a:t>
            </a:r>
          </a:p>
          <a:p>
            <a:r>
              <a:rPr lang="en-US" dirty="0"/>
              <a:t>If contaminated vaccine is used on a patient, the patient could get sick or die. </a:t>
            </a:r>
          </a:p>
          <a:p>
            <a:r>
              <a:rPr lang="en-US" dirty="0"/>
              <a:t>We don’t want to throw away vaccines that could be given to patients.</a:t>
            </a:r>
          </a:p>
        </p:txBody>
      </p:sp>
      <p:sp>
        <p:nvSpPr>
          <p:cNvPr id="3" name="Footer Placeholder 2">
            <a:extLst>
              <a:ext uri="{FF2B5EF4-FFF2-40B4-BE49-F238E27FC236}">
                <a16:creationId xmlns:a16="http://schemas.microsoft.com/office/drawing/2014/main" id="{DB5978E9-66E5-4E38-99F4-8C899D6D6185}"/>
              </a:ext>
            </a:extLst>
          </p:cNvPr>
          <p:cNvSpPr>
            <a:spLocks noGrp="1"/>
          </p:cNvSpPr>
          <p:nvPr>
            <p:ph type="ftr" sz="quarter" idx="11"/>
          </p:nvPr>
        </p:nvSpPr>
        <p:spPr/>
        <p:txBody>
          <a:bodyPr/>
          <a:lstStyle/>
          <a:p>
            <a:r>
              <a:rPr lang="en-US" dirty="0"/>
              <a:t>Multi-Dose Vials</a:t>
            </a:r>
          </a:p>
        </p:txBody>
      </p:sp>
      <p:sp>
        <p:nvSpPr>
          <p:cNvPr id="6" name="Slide Number Placeholder 5">
            <a:extLst>
              <a:ext uri="{FF2B5EF4-FFF2-40B4-BE49-F238E27FC236}">
                <a16:creationId xmlns:a16="http://schemas.microsoft.com/office/drawing/2014/main" id="{1B6894D0-CD36-48D1-88C1-B073063AFF21}"/>
              </a:ext>
            </a:extLst>
          </p:cNvPr>
          <p:cNvSpPr>
            <a:spLocks noGrp="1"/>
          </p:cNvSpPr>
          <p:nvPr>
            <p:ph type="sldNum" sz="quarter" idx="12"/>
          </p:nvPr>
        </p:nvSpPr>
        <p:spPr/>
        <p:txBody>
          <a:bodyPr/>
          <a:lstStyle/>
          <a:p>
            <a:fld id="{0921C750-0A2B-4FC2-9266-872E12118BE5}" type="slidenum">
              <a:rPr lang="en-US" smtClean="0"/>
              <a:t>8</a:t>
            </a:fld>
            <a:endParaRPr lang="en-US" dirty="0"/>
          </a:p>
        </p:txBody>
      </p:sp>
    </p:spTree>
    <p:custDataLst>
      <p:tags r:id="rId1"/>
    </p:custDataLst>
    <p:extLst>
      <p:ext uri="{BB962C8B-B14F-4D97-AF65-F5344CB8AC3E}">
        <p14:creationId xmlns:p14="http://schemas.microsoft.com/office/powerpoint/2010/main" val="373778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noProof="0" dirty="0">
                <a:solidFill>
                  <a:schemeClr val="accent6"/>
                </a:solidFill>
              </a:rPr>
              <a:t>Injection Safety actions are important for multi-dose vials</a:t>
            </a:r>
            <a:endParaRPr lang="en-US" dirty="0"/>
          </a:p>
        </p:txBody>
      </p:sp>
      <p:sp>
        <p:nvSpPr>
          <p:cNvPr id="5" name="Text Placeholder 4">
            <a:extLst>
              <a:ext uri="{FF2B5EF4-FFF2-40B4-BE49-F238E27FC236}">
                <a16:creationId xmlns:a16="http://schemas.microsoft.com/office/drawing/2014/main" id="{B23C0A0D-2FD5-4B4C-88A8-5E8D8B13BECE}"/>
              </a:ext>
            </a:extLst>
          </p:cNvPr>
          <p:cNvSpPr>
            <a:spLocks noGrp="1"/>
          </p:cNvSpPr>
          <p:nvPr>
            <p:ph type="body" idx="1"/>
          </p:nvPr>
        </p:nvSpPr>
        <p:spPr>
          <a:xfrm>
            <a:off x="831850" y="4699000"/>
            <a:ext cx="10515600" cy="1390650"/>
          </a:xfrm>
        </p:spPr>
        <p:txBody>
          <a:bodyPr/>
          <a:lstStyle/>
          <a:p>
            <a:r>
              <a:rPr lang="en-US" dirty="0"/>
              <a:t>How to implement injection safety actions for multi-dose vials.</a:t>
            </a:r>
          </a:p>
        </p:txBody>
      </p:sp>
      <p:sp>
        <p:nvSpPr>
          <p:cNvPr id="2" name="Footer Placeholder 1">
            <a:extLst>
              <a:ext uri="{FF2B5EF4-FFF2-40B4-BE49-F238E27FC236}">
                <a16:creationId xmlns:a16="http://schemas.microsoft.com/office/drawing/2014/main" id="{084697DE-F363-4DE8-8577-BA64A4F0D8DB}"/>
              </a:ext>
            </a:extLst>
          </p:cNvPr>
          <p:cNvSpPr>
            <a:spLocks noGrp="1"/>
          </p:cNvSpPr>
          <p:nvPr>
            <p:ph type="ftr" sz="quarter" idx="11"/>
          </p:nvPr>
        </p:nvSpPr>
        <p:spPr/>
        <p:txBody>
          <a:bodyPr/>
          <a:lstStyle/>
          <a:p>
            <a:r>
              <a:rPr lang="en-US" dirty="0"/>
              <a:t>Multi-Dose Vials</a:t>
            </a:r>
          </a:p>
        </p:txBody>
      </p:sp>
      <p:sp>
        <p:nvSpPr>
          <p:cNvPr id="3" name="Slide Number Placeholder 2">
            <a:extLst>
              <a:ext uri="{FF2B5EF4-FFF2-40B4-BE49-F238E27FC236}">
                <a16:creationId xmlns:a16="http://schemas.microsoft.com/office/drawing/2014/main" id="{A190B045-E61B-4C43-BD9F-CB7A1717F759}"/>
              </a:ext>
            </a:extLst>
          </p:cNvPr>
          <p:cNvSpPr>
            <a:spLocks noGrp="1"/>
          </p:cNvSpPr>
          <p:nvPr>
            <p:ph type="sldNum" sz="quarter" idx="12"/>
          </p:nvPr>
        </p:nvSpPr>
        <p:spPr/>
        <p:txBody>
          <a:bodyPr/>
          <a:lstStyle/>
          <a:p>
            <a:fld id="{0921C750-0A2B-4FC2-9266-872E12118BE5}" type="slidenum">
              <a:rPr lang="en-US" smtClean="0"/>
              <a:pPr/>
              <a:t>9</a:t>
            </a:fld>
            <a:endParaRPr lang="en-US" dirty="0"/>
          </a:p>
        </p:txBody>
      </p:sp>
    </p:spTree>
    <p:custDataLst>
      <p:tags r:id="rId1"/>
    </p:custDataLst>
    <p:extLst>
      <p:ext uri="{BB962C8B-B14F-4D97-AF65-F5344CB8AC3E}">
        <p14:creationId xmlns:p14="http://schemas.microsoft.com/office/powerpoint/2010/main" val="13268132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9" ma:contentTypeDescription="Create a new document." ma:contentTypeScope="" ma:versionID="9f3be776fd3ac4e94fe5cf2be4af39ab">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3508f8974b23d552f7b983746f5cc669"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6E4EFF-B5CE-403C-8890-BF5606AEC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B03E63-A999-4428-B2B4-E0676FFD030C}">
  <ds:schemaRef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cc8a450b-1a11-4e56-adcc-c88acab015c1"/>
    <ds:schemaRef ds:uri="http://schemas.microsoft.com/office/2006/metadata/properties"/>
    <ds:schemaRef ds:uri="7c162c85-2e33-4418-8d6a-3c9ae40ca8a5"/>
    <ds:schemaRef ds:uri="http://www.w3.org/XML/1998/namespace"/>
    <ds:schemaRef ds:uri="http://purl.org/dc/terms/"/>
  </ds:schemaRefs>
</ds:datastoreItem>
</file>

<file path=customXml/itemProps3.xml><?xml version="1.0" encoding="utf-8"?>
<ds:datastoreItem xmlns:ds="http://schemas.openxmlformats.org/officeDocument/2006/customXml" ds:itemID="{9B352214-8F75-49AC-A2BD-76678AB9C8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13780_PFL_PPT_template_CenturyGothic_3-5-21_FINALA</Template>
  <TotalTime>9091</TotalTime>
  <Words>3321</Words>
  <Application>Microsoft Office PowerPoint</Application>
  <PresentationFormat>Widescreen</PresentationFormat>
  <Paragraphs>317</Paragraphs>
  <Slides>23</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Calibri</vt:lpstr>
      <vt:lpstr>Calibri bold</vt:lpstr>
      <vt:lpstr>Calibri Light</vt:lpstr>
      <vt:lpstr>Century Gothic</vt:lpstr>
      <vt:lpstr>Courier New</vt:lpstr>
      <vt:lpstr>Symbol</vt:lpstr>
      <vt:lpstr>Wingdings</vt:lpstr>
      <vt:lpstr>13780_PFL_PPT_template_Avenir_2-26-21_DRAFT</vt:lpstr>
      <vt:lpstr>Custom Design</vt:lpstr>
      <vt:lpstr>Topic 6:  Multi-Dose Vials</vt:lpstr>
      <vt:lpstr>Agenda</vt:lpstr>
      <vt:lpstr>Learning OBJECTIVES</vt:lpstr>
      <vt:lpstr>Why injection safety matters for multi-dose vials</vt:lpstr>
      <vt:lpstr>Definitions</vt:lpstr>
      <vt:lpstr>How Do I Safely Use a Multi-Dose Vaccine Vial? Episode 8, Part 1</vt:lpstr>
      <vt:lpstr>Multi-dose Vials are Different</vt:lpstr>
      <vt:lpstr>Contaminated vaccines cannot be used</vt:lpstr>
      <vt:lpstr>Injection Safety actions are important for multi-dose vials</vt:lpstr>
      <vt:lpstr>Use Multi-Dose Vials Safely Video </vt:lpstr>
      <vt:lpstr>Injection safety</vt:lpstr>
      <vt:lpstr>prepare the vial</vt:lpstr>
      <vt:lpstr>Check the vial</vt:lpstr>
      <vt:lpstr>Disinfect the Top of the Vial</vt:lpstr>
      <vt:lpstr>Access the vial</vt:lpstr>
      <vt:lpstr>Vaccine in the vial</vt:lpstr>
      <vt:lpstr>Handout: How Do I safely use a multi-Dose vial?</vt:lpstr>
      <vt:lpstr>One Needle, One Syringe, Only One Time</vt:lpstr>
      <vt:lpstr>Reflection </vt:lpstr>
      <vt:lpstr>Key Takeaways</vt:lpstr>
      <vt:lpstr>Applying what you learned</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Multi-Dose Vials (20min PPT)</dc:title>
  <dc:subject>Multi-dose vials</dc:subject>
  <dc:creator>Project Firstline</dc:creator>
  <cp:keywords>multi-dose vials; vaccine; Project Firstline; training; CDC</cp:keywords>
  <dc:description/>
  <cp:lastModifiedBy>Yates, Kirsten M. (CDC/DDID/NCEZID/DHQP) (CTR)</cp:lastModifiedBy>
  <cp:revision>185</cp:revision>
  <dcterms:created xsi:type="dcterms:W3CDTF">2021-01-21T13:57:54Z</dcterms:created>
  <dcterms:modified xsi:type="dcterms:W3CDTF">2021-07-07T14:17:49Z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etDate">
    <vt:lpwstr>2021-07-07T14:16:54Z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c113e5be-cfc4-4c90-98fe-3e5419610aa8</vt:lpwstr>
  </property>
  <property fmtid="{D5CDD505-2E9C-101B-9397-08002B2CF9AE}" pid="9" name="MSIP_Label_8af03ff0-41c5-4c41-b55e-fabb8fae94be_ContentBits">
    <vt:lpwstr>0</vt:lpwstr>
  </property>
</Properties>
</file>