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75" r:id="rId5"/>
  </p:sldMasterIdLst>
  <p:notesMasterIdLst>
    <p:notesMasterId r:id="rId17"/>
  </p:notesMasterIdLst>
  <p:handoutMasterIdLst>
    <p:handoutMasterId r:id="rId18"/>
  </p:handoutMasterIdLst>
  <p:sldIdLst>
    <p:sldId id="317" r:id="rId6"/>
    <p:sldId id="257" r:id="rId7"/>
    <p:sldId id="293" r:id="rId8"/>
    <p:sldId id="287" r:id="rId9"/>
    <p:sldId id="297" r:id="rId10"/>
    <p:sldId id="298" r:id="rId11"/>
    <p:sldId id="300" r:id="rId12"/>
    <p:sldId id="306" r:id="rId13"/>
    <p:sldId id="291" r:id="rId14"/>
    <p:sldId id="290" r:id="rId15"/>
    <p:sldId id="266"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ates, Kirsten M. (CDC/DDID/NCEZID/DHQP) (CTR)" initials="Y(" lastIdx="2" clrIdx="6">
    <p:extLst>
      <p:ext uri="{19B8F6BF-5375-455C-9EA6-DF929625EA0E}">
        <p15:presenceInfo xmlns:p15="http://schemas.microsoft.com/office/powerpoint/2012/main" userId="S::vrx6@cdc.gov::3a8cfc38-f48f-4f28-85d9-0952e21c9697"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8" clrIdx="2">
    <p:extLst>
      <p:ext uri="{19B8F6BF-5375-455C-9EA6-DF929625EA0E}">
        <p15:presenceInfo xmlns:p15="http://schemas.microsoft.com/office/powerpoint/2012/main" userId="Linda Wilson" providerId="None"/>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Shari Lambert" initials="SL" lastIdx="1" clrIdx="4">
    <p:extLst>
      <p:ext uri="{19B8F6BF-5375-455C-9EA6-DF929625EA0E}">
        <p15:presenceInfo xmlns:p15="http://schemas.microsoft.com/office/powerpoint/2012/main" userId="S::sbl@rti.org::62ef8086-de81-4226-b645-762e6e5dfc71" providerId="AD"/>
      </p:ext>
    </p:extLst>
  </p:cmAuthor>
  <p:cmAuthor id="6" name="Aiken, Merrie" initials="AM" lastIdx="23"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B2677-2843-420C-8BBC-2C94AB0FD859}" v="1" dt="2021-07-07T14:19:14.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0" autoAdjust="0"/>
    <p:restoredTop sz="64630" autoAdjust="0"/>
  </p:normalViewPr>
  <p:slideViewPr>
    <p:cSldViewPr snapToGrid="0">
      <p:cViewPr varScale="1">
        <p:scale>
          <a:sx n="58" d="100"/>
          <a:sy n="58" d="100"/>
        </p:scale>
        <p:origin x="1112" y="48"/>
      </p:cViewPr>
      <p:guideLst/>
    </p:cSldViewPr>
  </p:slideViewPr>
  <p:outlineViewPr>
    <p:cViewPr>
      <p:scale>
        <a:sx n="33" d="100"/>
        <a:sy n="33" d="100"/>
      </p:scale>
      <p:origin x="0" y="-4190"/>
    </p:cViewPr>
  </p:outlineViewPr>
  <p:notesTextViewPr>
    <p:cViewPr>
      <p:scale>
        <a:sx n="1" d="1"/>
        <a:sy n="1" d="1"/>
      </p:scale>
      <p:origin x="0" y="-388"/>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tes, Kirsten M. (CDC/DDID/NCEZID/DHQP) (CTR)" userId="3a8cfc38-f48f-4f28-85d9-0952e21c9697" providerId="ADAL" clId="{4C0B2677-2843-420C-8BBC-2C94AB0FD859}"/>
    <pc:docChg chg="modSld">
      <pc:chgData name="Yates, Kirsten M. (CDC/DDID/NCEZID/DHQP) (CTR)" userId="3a8cfc38-f48f-4f28-85d9-0952e21c9697" providerId="ADAL" clId="{4C0B2677-2843-420C-8BBC-2C94AB0FD859}" dt="2021-07-07T14:19:30.366" v="11" actId="20577"/>
      <pc:docMkLst>
        <pc:docMk/>
      </pc:docMkLst>
      <pc:sldChg chg="modNotesTx">
        <pc:chgData name="Yates, Kirsten M. (CDC/DDID/NCEZID/DHQP) (CTR)" userId="3a8cfc38-f48f-4f28-85d9-0952e21c9697" providerId="ADAL" clId="{4C0B2677-2843-420C-8BBC-2C94AB0FD859}" dt="2021-07-07T14:19:30.366" v="11" actId="20577"/>
        <pc:sldMkLst>
          <pc:docMk/>
          <pc:sldMk cId="673640522" sldId="3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7/7/2021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7/7/2021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injectionsafety/providers/provider_faqs_multivial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am04.safelinks.protection.outlook.com/?url=https%3A%2F%2Fbit.ly%2FMDVSafetyTips&amp;data=04%7C01%7Cjstadd%40rti.org%7Cee560231a16e464943fa08d93be5c157%7C2ffc2ede4d4449948082487341fa43fb%7C0%7C0%7C637606680237847425%7CUnknown%7CTWFpbGZsb3d8eyJWIjoiMC4wLjAwMDAiLCJQIjoiV2luMzIiLCJBTiI6Ik1haWwiLCJXVCI6Mn0%3D%7C1000&amp;sdata=HAv8v1sF1952kiS9uIM4GUgL98fEyaHCN1kmTIyOH8Q%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72520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great, thank you. 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 </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10</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800"/>
              </a:spcAft>
            </a:pPr>
            <a:r>
              <a:rPr lang="en-US" sz="1800" b="1" u="sng" dirty="0">
                <a:solidFill>
                  <a:srgbClr val="0563C1"/>
                </a:solidFill>
                <a:effectLst/>
                <a:latin typeface="Calibri" panose="020F0502020204030204" pitchFamily="34" charset="0"/>
                <a:cs typeface="Times New Roman" panose="02020603050405020304" pitchFamily="18" charset="0"/>
              </a:rPr>
              <a:t>After the Session</a:t>
            </a: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a:t>
            </a:r>
          </a:p>
          <a:p>
            <a:pPr marL="171450" marR="0" lvl="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Housekeeping, either orally or via chat</a:t>
            </a:r>
          </a:p>
          <a:p>
            <a:pPr marL="628650" marR="0" lvl="1"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171450" marR="0" lvl="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Overview of agenda</a:t>
            </a:r>
          </a:p>
          <a:p>
            <a:pPr marL="171450" marR="0" lvl="0" indent="-171450">
              <a:lnSpc>
                <a:spcPct val="107000"/>
              </a:lnSpc>
              <a:spcBef>
                <a:spcPts val="0"/>
              </a:spcBef>
              <a:spcAft>
                <a:spcPts val="80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10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we’re going to be talking about multi-dose  vials. We’ll talk specifically about why injection safety is so important, and about the things you can do to make sure you’re using multi-dose vials safely.”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today, you’ll be able to recognize and describe the injection safety actions to take when you’re using a multi-dose vial, and you’ll understand why the actions are so important.”</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definitions themselves or read them aloud.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CDC source for the definitions: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Multi-dose vials: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https://www.cdc.gov/injectionsafety/providers/provider_faqs_multivials.html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start with some vocabulary. Here is the definition from the CDC for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multi-dose vials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message that multi-dose vials are different from single-dose vials, ask participants to share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“Multi-dose vials are different from single-dose vials in several ways and require important injection safety actions.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know what those might be?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then advance to reveal second column.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That’s right. Multi-dose vials are  accessed by a new needle and syringe more than once, to pull out individual doses for separate patients. Accessing the vial more than once can be an infection control issue. It is important to take injection safety actions to reduce the chance of contamination and protect patients.”</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4246629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Key Message, ask participants to share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“Contaminated vaccines cannot be used. If a needle or syringe is reused or dirty and goes into the vial, anything that’s on the needle or syringe will get into the vial and contaminate the rest of the vaccine inside. If the vaccine is contaminated, it can’t be used anymore, and it has to be thrown away.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does this matter? Any thoughts?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If a multi-dose vial is contaminated by a used needle or syringe, every patient who gets an injection from that vial after the contamination occurs could get a disease like hepatitis or HIV. Some patients have even died from hepatitis after getting a contaminated injection. If a contaminated vial is used, public health authorities need to be notified right away. That’s because everyone who got a dose from that vial has to be contacted and followed so that they get the information about what happened and so they can be tested to find out whether they got infected. And finally, of course - we don’t want to throw away vaccine that could have been given to </a:t>
            </a:r>
            <a:r>
              <a:rPr lang="en-US" sz="1800">
                <a:effectLst/>
                <a:latin typeface="Calibri" panose="020F0502020204030204" pitchFamily="34" charset="0"/>
                <a:ea typeface="Calibri" panose="020F0502020204030204" pitchFamily="34" charset="0"/>
                <a:cs typeface="Times New Roman" panose="02020603050405020304" pitchFamily="18" charset="0"/>
              </a:rPr>
              <a:t>patients.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that we understand why injection safety actions for multi-dose vials are so important, let’s dive deeper into what those actions are. We’re going to watch a short video: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How do I safely use a multi-dose vial?</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2543501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 this 3.5-minute video about how to use multi-dose vials safely at one of the following links: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CDC Website: https://www.cdc.gov/infectioncontrol/projectfirstline/videos/MultiDoseVial-LowRes.mp4 OR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Project </a:t>
            </a:r>
            <a:r>
              <a:rPr lang="en-US" sz="1800">
                <a:effectLst/>
                <a:latin typeface="Calibri" panose="020F0502020204030204" pitchFamily="34" charset="0"/>
                <a:ea typeface="Calibri" panose="020F0502020204030204" pitchFamily="34" charset="0"/>
                <a:cs typeface="Times New Roman" panose="02020603050405020304" pitchFamily="18" charset="0"/>
              </a:rPr>
              <a:t>Firstline YouTube </a:t>
            </a:r>
            <a:r>
              <a:rPr lang="en-US" sz="1800" dirty="0">
                <a:effectLst/>
                <a:latin typeface="Calibri" panose="020F0502020204030204" pitchFamily="34" charset="0"/>
                <a:ea typeface="Calibri" panose="020F0502020204030204" pitchFamily="34" charset="0"/>
                <a:cs typeface="Times New Roman" panose="02020603050405020304" pitchFamily="18" charset="0"/>
              </a:rPr>
              <a:t>Playlist: </a:t>
            </a:r>
            <a:r>
              <a:rPr lang="en-US" sz="1800" u="sng" dirty="0">
                <a:solidFill>
                  <a:srgbClr val="0563C1"/>
                </a:solidFill>
                <a:effectLst/>
                <a:latin typeface="Calibri" panose="020F0502020204030204" pitchFamily="34" charset="0"/>
                <a:ea typeface="Times New Roman" panose="02020603050405020304" pitchFamily="18" charset="0"/>
                <a:hlinkClick r:id="rId3"/>
              </a:rPr>
              <a:t>https://bit.ly/MDVSafetyTips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would prefer a longer video, you can access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800" dirty="0">
                <a:effectLst/>
                <a:latin typeface="Calibri" panose="020F0502020204030204" pitchFamily="34" charset="0"/>
                <a:ea typeface="Calibri" panose="020F0502020204030204" pitchFamily="34" charset="0"/>
                <a:cs typeface="Times New Roman" panose="02020603050405020304" pitchFamily="18" charset="0"/>
              </a:rPr>
              <a:t>video with Dr. Abby Carlson here:</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CDC Website: https://www.cdc.gov/infectioncontrol/projectfirstline/videos/EP8b-MDVP2-LowRes.mp4 OR</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Project Firstline YouTube Playlist: </a:t>
            </a:r>
            <a:r>
              <a:rPr lang="en-US" sz="1800" dirty="0">
                <a:effectLst/>
                <a:latin typeface="Calibri" panose="020F0502020204030204" pitchFamily="34" charset="0"/>
                <a:ea typeface="Calibri" panose="020F0502020204030204" pitchFamily="34" charset="0"/>
              </a:rPr>
              <a:t>bit.ly/MultiDoseVialPt2 </a:t>
            </a:r>
            <a:endParaRPr lang="en-US" dirty="0"/>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that we understand why injection safety actions for multi-dose vials are so important, let’s dive deeper into what those actions are. We’re going to watch a short video: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I safely use a multi-dose vial?</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911044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the delivery of this training, you may share the handout with participants in one of several ways: emailing PDF copies, providing a link to the PDF hosted on your organization’s website or Project Firstline’s website, or downloading the document through your webinar platform. </a:t>
            </a:r>
            <a:endParaRPr lang="en-US" sz="1800" b="0" i="0" u="none" strike="noStrike"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b="0" i="0" u="none" strike="noStrike" kern="1200" baseline="0" dirty="0">
                <a:solidFill>
                  <a:schemeClr val="tx1"/>
                </a:solidFill>
                <a:latin typeface="+mn-lt"/>
                <a:ea typeface="+mn-ea"/>
                <a:cs typeface="+mn-cs"/>
              </a:rPr>
              <a:t>Invite participants to share what they learned during the session. </a:t>
            </a:r>
          </a:p>
          <a:p>
            <a:pPr marL="342900" marR="0" lvl="0" indent="-342900">
              <a:lnSpc>
                <a:spcPct val="107000"/>
              </a:lnSpc>
              <a:spcBef>
                <a:spcPts val="0"/>
              </a:spcBef>
              <a:spcAft>
                <a:spcPts val="800"/>
              </a:spcAft>
              <a:buFont typeface="Symbol" panose="05050102010706020507" pitchFamily="18" charset="2"/>
              <a:buChar char=""/>
            </a:pPr>
            <a:r>
              <a:rPr lang="en-US" sz="1200" b="0" i="0" u="none" strike="noStrike" kern="1200" baseline="0" dirty="0">
                <a:solidFill>
                  <a:schemeClr val="tx1"/>
                </a:solidFill>
                <a:latin typeface="+mn-lt"/>
                <a:ea typeface="+mn-ea"/>
                <a:cs typeface="+mn-cs"/>
              </a:rPr>
              <a:t>Invite additional, remaining questions. </a:t>
            </a:r>
          </a:p>
          <a:p>
            <a:pPr marL="342900" marR="0" lvl="0" indent="-342900">
              <a:lnSpc>
                <a:spcPct val="107000"/>
              </a:lnSpc>
              <a:spcBef>
                <a:spcPts val="0"/>
              </a:spcBef>
              <a:spcAft>
                <a:spcPts val="800"/>
              </a:spcAft>
              <a:buFont typeface="Symbol" panose="05050102010706020507" pitchFamily="18" charset="2"/>
              <a:buChar char=""/>
            </a:pPr>
            <a:r>
              <a:rPr lang="en-US" sz="1200" b="0" i="0" u="none" strike="noStrike" kern="1200" baseline="0" dirty="0">
                <a:solidFill>
                  <a:schemeClr val="tx1"/>
                </a:solidFill>
                <a:latin typeface="+mn-lt"/>
                <a:ea typeface="+mn-ea"/>
                <a:cs typeface="+mn-cs"/>
              </a:rPr>
              <a:t>If the answers are information that is already included in this session, please respond. </a:t>
            </a:r>
          </a:p>
          <a:p>
            <a:pPr marL="342900" marR="0" lvl="0" indent="-342900">
              <a:lnSpc>
                <a:spcPct val="107000"/>
              </a:lnSpc>
              <a:spcBef>
                <a:spcPts val="0"/>
              </a:spcBef>
              <a:spcAft>
                <a:spcPts val="800"/>
              </a:spcAft>
              <a:buFont typeface="Symbol" panose="05050102010706020507" pitchFamily="18" charset="2"/>
              <a:buChar char=""/>
            </a:pPr>
            <a:r>
              <a:rPr lang="en-US" sz="1200" b="0" i="0" u="none" strike="noStrike" kern="1200" baseline="0" dirty="0">
                <a:solidFill>
                  <a:schemeClr val="tx1"/>
                </a:solidFill>
                <a:latin typeface="+mn-lt"/>
                <a:ea typeface="+mn-ea"/>
                <a:cs typeface="+mn-cs"/>
              </a:rPr>
              <a:t>If the questions address content that is not covered in this session, please do not attempt to answer the question. Instead, take note of the questions and consult with CDC resources to follow up with answers after the session.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handout is for you to keep, use, and share!”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Distribute the handout,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How Do I Safely Use a Multi-Dose Vaccine Vial?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another minute to make sure all of these steps make sense to you.</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Are there any questions about any of the steps?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Address any questions.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366475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you enjoyed today’s conversation. I’ve captured some key takeaways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1419661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3"/>
            <a:ext cx="6229350" cy="562679"/>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4079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A6C305E2-9F8D-4C3A-ADBB-2690F125DCA5}" type="datetime1">
              <a:rPr lang="en-US" smtClean="0"/>
              <a:t>7/7/2021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Multi-Dose Vaccine Vials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262422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907529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114874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64746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631513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2563C943-DC34-4ADD-9015-360470F987D2}" type="datetime1">
              <a:rPr lang="en-US" smtClean="0"/>
              <a:t>7/7/2021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Multi-Dose Vaccine Vials</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7850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D5035440-7C5F-46B8-A348-2351CA46BDE7}" type="datetime1">
              <a:rPr lang="en-US" smtClean="0"/>
              <a:t>7/7/2021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Multi-Dose Vaccine Vials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4033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234AF913-9A30-45B9-9934-A64BA5235F84}" type="datetime1">
              <a:rPr lang="en-US" smtClean="0"/>
              <a:t>7/7/2021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692571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C0CB7885-7CAB-4444-A4A9-F7DE01BDE4F5}" type="datetime1">
              <a:rPr lang="en-US" smtClean="0"/>
              <a:t>7/7/2021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418347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5E6BA01C-39E5-4227-83B8-6D7FAA662EE4}" type="datetime1">
              <a:rPr lang="en-US" smtClean="0"/>
              <a:t>7/7/2021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06225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8B6CEC90-65B7-4998-BE73-6B4EE98D52AF}" type="datetime1">
              <a:rPr lang="en-US" smtClean="0"/>
              <a:t>7/7/2021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Multi-Dose Vaccine Vials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535052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5390D791-2E88-4C34-9DA7-C6D2929C46BF}" type="datetime1">
              <a:rPr lang="en-US" smtClean="0"/>
              <a:t>7/7/2021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335256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67BEB842-357F-41AD-980D-F28DEE581975}" type="datetime1">
              <a:rPr lang="en-US" smtClean="0"/>
              <a:t>7/7/2021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Multi-Dose Vaccine Vials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10116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7627AEDA-0C1B-4E92-BEBA-95389169D966}" type="datetime1">
              <a:rPr lang="en-US" smtClean="0"/>
              <a:t>7/7/2021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en-US"/>
              <a:t>Multi-Dose Vaccine Vials</a:t>
            </a:r>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421170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59EAACBA-017A-4384-AFDC-4BD94F231834}" type="datetime1">
              <a:rPr lang="en-US" smtClean="0"/>
              <a:t>7/7/2021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en-US"/>
              <a:t>Multi-Dose Vaccine Vials</a:t>
            </a:r>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4082292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EF5CA990-BB1D-450C-BC6D-D2B4227BEBCB}" type="datetime1">
              <a:rPr lang="en-US" smtClean="0"/>
              <a:t>7/7/2021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107277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CECC7FAD-722D-4735-8BC8-BE9B16F6C5DF}" type="datetime1">
              <a:rPr lang="en-US" smtClean="0"/>
              <a:t>7/7/2021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427645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D5265818-EF63-4B3D-A83F-A87D7702829F}" type="datetime1">
              <a:rPr lang="en-US" smtClean="0"/>
              <a:t>7/7/2021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284113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E84A6393-198B-4FBB-B0F8-D93F4AD62B72}" type="datetime1">
              <a:rPr lang="en-US" smtClean="0"/>
              <a:t>7/7/2021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en-US"/>
              <a:t>Multi-Dose Vaccine Vials</a:t>
            </a:r>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81023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8CF9C7DA-8172-4209-A255-505647F22C96}" type="datetime1">
              <a:rPr lang="en-US" smtClean="0"/>
              <a:t>7/7/2021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Multi-Dose Vaccine Vials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99838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4A91FE81-B47B-4B13-AB3A-BD9120631103}" type="datetime1">
              <a:rPr lang="en-US" smtClean="0"/>
              <a:t>7/7/2021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Multi-Dose Vaccine Vials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2436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2A436FEC-4F88-4066-B743-8B1A6BE24DA0}" type="datetime1">
              <a:rPr lang="en-US" smtClean="0"/>
              <a:t>7/7/2021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Multi-Dose Vaccine Vials</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7092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C9F2F8AB-6CF5-442E-BB19-483A6B03867C}" type="datetime1">
              <a:rPr lang="en-US" smtClean="0"/>
              <a:t>7/7/2021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Multi-Dose Vaccine Vials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9226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878556C2-EFF0-4B1C-8C59-2C34FB1F13E6}" type="datetime1">
              <a:rPr lang="en-US" smtClean="0"/>
              <a:t>7/7/2021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Multi-Dose Vaccine Vials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89327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5E200326-AE8B-4F3F-9E02-C77A67E350E0}" type="datetime1">
              <a:rPr lang="en-US" smtClean="0"/>
              <a:t>7/7/2021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Multi-Dose Vaccine Vials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72637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1C1A01CB-E1BD-401C-830C-70B882BF9400}" type="datetime1">
              <a:rPr lang="en-US" smtClean="0"/>
              <a:t>7/7/2021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Multi-Dose Vaccine Vials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06707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Multi-Dose Vaccine Vials</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31731C45-4F63-4C61-9444-E2710126E002}" type="datetime1">
              <a:rPr lang="en-US" smtClean="0"/>
              <a:t>7/7/2021</a:t>
            </a:fld>
            <a:endParaRPr lang="en-US" dirty="0"/>
          </a:p>
        </p:txBody>
      </p:sp>
    </p:spTree>
    <p:extLst>
      <p:ext uri="{BB962C8B-B14F-4D97-AF65-F5344CB8AC3E}">
        <p14:creationId xmlns:p14="http://schemas.microsoft.com/office/powerpoint/2010/main" val="3592752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8" r:id="rId3"/>
    <p:sldLayoutId id="2147483687" r:id="rId4"/>
    <p:sldLayoutId id="2147483664" r:id="rId5"/>
    <p:sldLayoutId id="2147483665" r:id="rId6"/>
    <p:sldLayoutId id="2147483666" r:id="rId7"/>
    <p:sldLayoutId id="2147483674" r:id="rId8"/>
    <p:sldLayoutId id="2147483689" r:id="rId9"/>
    <p:sldLayoutId id="2147483667" r:id="rId10"/>
    <p:sldLayoutId id="2147483668" r:id="rId11"/>
    <p:sldLayoutId id="2147483669" r:id="rId12"/>
    <p:sldLayoutId id="2147483670" r:id="rId13"/>
    <p:sldLayoutId id="2147483671" r:id="rId14"/>
    <p:sldLayoutId id="2147483672" r:id="rId15"/>
    <p:sldLayoutId id="2147483673" r:id="rId16"/>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5CB36-FA0A-4AA2-A514-C734B86D1476}" type="datetime1">
              <a:rPr lang="en-US" smtClean="0"/>
              <a:t>7/7/2021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Multi-Dose Vaccine Vials</a:t>
            </a:r>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32839151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dc.gov/injectionsafety/one-and-only.html" TargetMode="External"/><Relationship Id="rId3" Type="http://schemas.openxmlformats.org/officeDocument/2006/relationships/notesSlide" Target="../notesSlides/notesSlide10.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 Id="rId9" Type="http://schemas.openxmlformats.org/officeDocument/2006/relationships/hyperlink" Target="https://tools.cdc.gov/campaignproxyservice/subscriptions.aspx?topic_id=USCDC_2104"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hyperlink" Target="https://www.cdc.gov/injectionsafety/providers/provider_faqs_multivials.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3C8DF8-5404-4329-AC11-0A0140CB197E}"/>
              </a:ext>
            </a:extLst>
          </p:cNvPr>
          <p:cNvSpPr>
            <a:spLocks noGrp="1"/>
          </p:cNvSpPr>
          <p:nvPr>
            <p:ph type="ctrTitle"/>
          </p:nvPr>
        </p:nvSpPr>
        <p:spPr>
          <a:xfrm>
            <a:off x="673100" y="1122363"/>
            <a:ext cx="5767029" cy="2387600"/>
          </a:xfrm>
        </p:spPr>
        <p:txBody>
          <a:bodyPr/>
          <a:lstStyle/>
          <a:p>
            <a:r>
              <a:rPr lang="en-US" dirty="0">
                <a:solidFill>
                  <a:schemeClr val="accent6"/>
                </a:solidFill>
              </a:rPr>
              <a:t>Topic 6: </a:t>
            </a:r>
            <a:br>
              <a:rPr lang="en-US" dirty="0"/>
            </a:br>
            <a:r>
              <a:rPr lang="en-US" dirty="0"/>
              <a:t>Multi-Dose Vials</a:t>
            </a:r>
          </a:p>
        </p:txBody>
      </p:sp>
      <p:sp>
        <p:nvSpPr>
          <p:cNvPr id="5" name="Subtitle 4">
            <a:extLst>
              <a:ext uri="{FF2B5EF4-FFF2-40B4-BE49-F238E27FC236}">
                <a16:creationId xmlns:a16="http://schemas.microsoft.com/office/drawing/2014/main" id="{228614ED-1604-4420-9434-5C256F648B32}"/>
              </a:ext>
            </a:extLst>
          </p:cNvPr>
          <p:cNvSpPr>
            <a:spLocks noGrp="1"/>
          </p:cNvSpPr>
          <p:nvPr>
            <p:ph type="subTitle" idx="1"/>
          </p:nvPr>
        </p:nvSpPr>
        <p:spPr/>
        <p:txBody>
          <a:bodyPr/>
          <a:lstStyle/>
          <a:p>
            <a:r>
              <a:rPr lang="en-US" dirty="0"/>
              <a:t>[Date of Training]</a:t>
            </a:r>
          </a:p>
        </p:txBody>
      </p:sp>
    </p:spTree>
    <p:extLst>
      <p:ext uri="{BB962C8B-B14F-4D97-AF65-F5344CB8AC3E}">
        <p14:creationId xmlns:p14="http://schemas.microsoft.com/office/powerpoint/2010/main" val="2753622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200" y="1454117"/>
            <a:ext cx="10795000" cy="4805363"/>
          </a:xfrm>
        </p:spPr>
        <p:txBody>
          <a:bodyPr>
            <a:normAutofit fontScale="77500" lnSpcReduction="20000"/>
          </a:bodyPr>
          <a:lstStyle/>
          <a:p>
            <a:pPr marL="0" indent="0">
              <a:lnSpc>
                <a:spcPct val="110000"/>
              </a:lnSpc>
              <a:spcBef>
                <a:spcPts val="0"/>
              </a:spcBef>
              <a:buNone/>
            </a:pPr>
            <a:r>
              <a:rPr lang="en-US" sz="2800" dirty="0">
                <a:latin typeface="+mn-lt"/>
              </a:rPr>
              <a:t>Project Firstline on CDC: </a:t>
            </a:r>
          </a:p>
          <a:p>
            <a:pPr marL="0" indent="0">
              <a:lnSpc>
                <a:spcPct val="110000"/>
              </a:lnSpc>
              <a:spcBef>
                <a:spcPts val="0"/>
              </a:spcBef>
              <a:spcAft>
                <a:spcPts val="1200"/>
              </a:spcAft>
              <a:buNone/>
            </a:pPr>
            <a:r>
              <a:rPr lang="en-US" sz="2400" dirty="0">
                <a:latin typeface="+mn-lt"/>
                <a:hlinkClick r:id="rId4"/>
              </a:rPr>
              <a:t>https://www.cdc.gov/infection control/projectfirstline/index.html</a:t>
            </a:r>
            <a:endParaRPr lang="en-US" sz="2400" dirty="0">
              <a:latin typeface="+mn-lt"/>
            </a:endParaRPr>
          </a:p>
          <a:p>
            <a:pPr marL="0" indent="0">
              <a:lnSpc>
                <a:spcPct val="110000"/>
              </a:lnSpc>
              <a:spcBef>
                <a:spcPts val="0"/>
              </a:spcBef>
              <a:buNone/>
            </a:pPr>
            <a:r>
              <a:rPr lang="en-US" sz="3100" dirty="0">
                <a:latin typeface="+mn-lt"/>
              </a:rPr>
              <a:t>Project Firstline on Facebook:</a:t>
            </a:r>
          </a:p>
          <a:p>
            <a:pPr marL="0" indent="0">
              <a:lnSpc>
                <a:spcPct val="110000"/>
              </a:lnSpc>
              <a:spcBef>
                <a:spcPts val="0"/>
              </a:spcBef>
              <a:spcAft>
                <a:spcPts val="1200"/>
              </a:spcAft>
              <a:buNone/>
            </a:pPr>
            <a:r>
              <a:rPr lang="en-US" sz="2400" dirty="0">
                <a:latin typeface="+mn-lt"/>
                <a:hlinkClick r:id="rId5"/>
              </a:rPr>
              <a:t>https://www.facebook.com/CDCProjectFirstline/</a:t>
            </a:r>
            <a:endParaRPr lang="en-US" sz="2600" dirty="0">
              <a:latin typeface="+mn-lt"/>
            </a:endParaRPr>
          </a:p>
          <a:p>
            <a:pPr marL="0" indent="0">
              <a:lnSpc>
                <a:spcPct val="110000"/>
              </a:lnSpc>
              <a:spcBef>
                <a:spcPts val="0"/>
              </a:spcBef>
              <a:buNone/>
            </a:pPr>
            <a:r>
              <a:rPr lang="en-US" sz="3100" dirty="0">
                <a:latin typeface="+mn-lt"/>
              </a:rPr>
              <a:t>Twitter:</a:t>
            </a:r>
          </a:p>
          <a:p>
            <a:pPr marL="0" indent="0">
              <a:lnSpc>
                <a:spcPct val="110000"/>
              </a:lnSpc>
              <a:spcBef>
                <a:spcPts val="0"/>
              </a:spcBef>
              <a:spcAft>
                <a:spcPts val="1200"/>
              </a:spcAft>
              <a:buNone/>
            </a:pPr>
            <a:r>
              <a:rPr lang="en-US" sz="2400" dirty="0">
                <a:latin typeface="+mn-lt"/>
                <a:hlinkClick r:id="rId6"/>
              </a:rPr>
              <a:t>https://twitter.com/CDC_Firstline</a:t>
            </a:r>
            <a:endParaRPr lang="en-US" sz="2400" dirty="0">
              <a:latin typeface="+mn-lt"/>
            </a:endParaRPr>
          </a:p>
          <a:p>
            <a:pPr marL="0" indent="0">
              <a:lnSpc>
                <a:spcPct val="110000"/>
              </a:lnSpc>
              <a:spcBef>
                <a:spcPts val="0"/>
              </a:spcBef>
              <a:buNone/>
            </a:pPr>
            <a:r>
              <a:rPr lang="en-US" sz="3100" dirty="0">
                <a:latin typeface="+mn-lt"/>
              </a:rPr>
              <a:t>Youtube:</a:t>
            </a:r>
          </a:p>
          <a:p>
            <a:pPr marL="0" indent="0">
              <a:lnSpc>
                <a:spcPct val="110000"/>
              </a:lnSpc>
              <a:spcBef>
                <a:spcPts val="0"/>
              </a:spcBef>
              <a:spcAft>
                <a:spcPts val="1200"/>
              </a:spcAft>
              <a:buNone/>
            </a:pPr>
            <a:r>
              <a:rPr lang="en-US" sz="2400" dirty="0">
                <a:latin typeface="+mn-lt"/>
                <a:hlinkClick r:id="rId7"/>
              </a:rPr>
              <a:t>https://www.youtube.com/playlist?list=PLvrp9iOILTQZQGtDnSDGViKDdRtIc13VX</a:t>
            </a:r>
            <a:r>
              <a:rPr lang="en-US" sz="2400" dirty="0">
                <a:latin typeface="+mn-lt"/>
              </a:rPr>
              <a:t> </a:t>
            </a:r>
          </a:p>
          <a:p>
            <a:pPr marL="0" indent="0">
              <a:lnSpc>
                <a:spcPct val="110000"/>
              </a:lnSpc>
              <a:spcBef>
                <a:spcPts val="0"/>
              </a:spcBef>
              <a:spcAft>
                <a:spcPts val="1200"/>
              </a:spcAft>
              <a:buNone/>
            </a:pPr>
            <a:r>
              <a:rPr lang="en-US" sz="2800" dirty="0">
                <a:latin typeface="+mn-lt"/>
              </a:rPr>
              <a:t>CDC’s One and Only Campaign:</a:t>
            </a:r>
            <a:br>
              <a:rPr lang="en-US" sz="2400" dirty="0">
                <a:latin typeface="+mn-lt"/>
              </a:rPr>
            </a:br>
            <a:r>
              <a:rPr lang="en-US" sz="2400" dirty="0">
                <a:latin typeface="+mn-lt"/>
                <a:hlinkClick r:id="rId8"/>
              </a:rPr>
              <a:t>https://www.cdc.gov/injectionsafety/one-and-only.html</a:t>
            </a:r>
            <a:r>
              <a:rPr lang="en-US" sz="2400" dirty="0">
                <a:latin typeface="+mn-lt"/>
              </a:rPr>
              <a:t> </a:t>
            </a:r>
            <a:endParaRPr lang="en-US" sz="2600" dirty="0">
              <a:latin typeface="+mn-lt"/>
            </a:endParaRPr>
          </a:p>
          <a:p>
            <a:pPr marL="0" indent="0">
              <a:lnSpc>
                <a:spcPct val="110000"/>
              </a:lnSpc>
              <a:spcBef>
                <a:spcPts val="0"/>
              </a:spcBef>
              <a:buNone/>
            </a:pPr>
            <a:r>
              <a:rPr lang="en-US" sz="2800" dirty="0">
                <a:latin typeface="+mn-lt"/>
              </a:rPr>
              <a:t>To sign up for Project Firstline e-mails, click here:</a:t>
            </a:r>
            <a:r>
              <a:rPr lang="en-US" sz="2600" dirty="0">
                <a:latin typeface="+mn-lt"/>
              </a:rPr>
              <a:t> </a:t>
            </a:r>
            <a:r>
              <a:rPr lang="en-US" sz="2400" dirty="0">
                <a:latin typeface="+mn-lt"/>
                <a:hlinkClick r:id="rId9"/>
              </a:rPr>
              <a:t>https://tools.cdc.gov/campaignproxyservice/subscriptions.aspx?topic_id=USCDC_2104</a:t>
            </a:r>
            <a:r>
              <a:rPr lang="en-US" sz="2400" dirty="0">
                <a:latin typeface="+mn-lt"/>
              </a:rPr>
              <a:t>   </a:t>
            </a:r>
          </a:p>
        </p:txBody>
      </p:sp>
      <p:sp>
        <p:nvSpPr>
          <p:cNvPr id="4" name="Footer Placeholder 3">
            <a:extLst>
              <a:ext uri="{FF2B5EF4-FFF2-40B4-BE49-F238E27FC236}">
                <a16:creationId xmlns:a16="http://schemas.microsoft.com/office/drawing/2014/main" id="{AE0D60B3-43CD-4A16-B2E8-FC03FBCBCABA}"/>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E008F699-53DD-407A-94FA-44AAA2C9E151}"/>
              </a:ext>
            </a:extLst>
          </p:cNvPr>
          <p:cNvSpPr>
            <a:spLocks noGrp="1"/>
          </p:cNvSpPr>
          <p:nvPr>
            <p:ph type="sldNum" sz="quarter" idx="12"/>
          </p:nvPr>
        </p:nvSpPr>
        <p:spPr/>
        <p:txBody>
          <a:bodyPr/>
          <a:lstStyle/>
          <a:p>
            <a:fld id="{0921C750-0A2B-4FC2-9266-872E12118BE5}" type="slidenum">
              <a:rPr lang="en-US" smtClean="0"/>
              <a:t>10</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6E261B4C-3DE0-4AE0-B64A-DEF4B223C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E9366D16-9710-4F1E-B10A-F7F0DFFEE477}"/>
              </a:ext>
            </a:extLst>
          </p:cNvPr>
          <p:cNvSpPr>
            <a:spLocks noGrp="1"/>
          </p:cNvSpPr>
          <p:nvPr>
            <p:ph type="ftr" sz="quarter" idx="11"/>
          </p:nvPr>
        </p:nvSpPr>
        <p:spPr/>
        <p:txBody>
          <a:bodyPr/>
          <a:lstStyle/>
          <a:p>
            <a:r>
              <a:rPr lang="en-US" dirty="0"/>
              <a:t>Multi-Dose Vials</a:t>
            </a:r>
          </a:p>
        </p:txBody>
      </p:sp>
      <p:sp>
        <p:nvSpPr>
          <p:cNvPr id="4" name="Slide Number Placeholder 3">
            <a:extLst>
              <a:ext uri="{FF2B5EF4-FFF2-40B4-BE49-F238E27FC236}">
                <a16:creationId xmlns:a16="http://schemas.microsoft.com/office/drawing/2014/main" id="{5DC3A3D4-2075-4489-A4C1-B97C1D747F2B}"/>
              </a:ext>
            </a:extLst>
          </p:cNvPr>
          <p:cNvSpPr>
            <a:spLocks noGrp="1"/>
          </p:cNvSpPr>
          <p:nvPr>
            <p:ph type="sldNum" sz="quarter" idx="12"/>
          </p:nvPr>
        </p:nvSpPr>
        <p:spPr/>
        <p:txBody>
          <a:bodyPr/>
          <a:lstStyle/>
          <a:p>
            <a:fld id="{0921C750-0A2B-4FC2-9266-872E12118BE5}" type="slidenum">
              <a:rPr lang="en-US" smtClean="0"/>
              <a:t>11</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Why Injection Safety Matters for Multi-Dose Vials</a:t>
            </a:r>
          </a:p>
          <a:p>
            <a:r>
              <a:rPr lang="en-US" dirty="0"/>
              <a:t>Infection Control Actions for Using Multi-Dose Vials</a:t>
            </a:r>
          </a:p>
        </p:txBody>
      </p:sp>
      <p:sp>
        <p:nvSpPr>
          <p:cNvPr id="4" name="Footer Placeholder 3">
            <a:extLst>
              <a:ext uri="{FF2B5EF4-FFF2-40B4-BE49-F238E27FC236}">
                <a16:creationId xmlns:a16="http://schemas.microsoft.com/office/drawing/2014/main" id="{12D86988-2200-422A-9205-20EFF40C4BCA}"/>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33CCD6B2-70EF-467B-934B-FCF1011825F5}"/>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9236825" cy="4317999"/>
          </a:xfrm>
        </p:spPr>
        <p:txBody>
          <a:bodyPr>
            <a:normAutofit/>
          </a:bodyPr>
          <a:lstStyle/>
          <a:p>
            <a:pPr lvl="0"/>
            <a:r>
              <a:rPr lang="en-US" b="1" dirty="0">
                <a:solidFill>
                  <a:srgbClr val="13619C"/>
                </a:solidFill>
                <a:latin typeface="+mj-lt"/>
                <a:cs typeface="Calibri bold" panose="020F0702030404030204" pitchFamily="34" charset="0"/>
              </a:rPr>
              <a:t>Discuss </a:t>
            </a:r>
            <a:r>
              <a:rPr lang="en-US" dirty="0"/>
              <a:t>two (2) reasons why injection safety actions are important when using multi-dose vials. </a:t>
            </a:r>
            <a:br>
              <a:rPr lang="en-US" dirty="0"/>
            </a:br>
            <a:endParaRPr lang="en-US" dirty="0"/>
          </a:p>
          <a:p>
            <a:pPr lvl="0"/>
            <a:r>
              <a:rPr lang="en-US" b="1" dirty="0">
                <a:solidFill>
                  <a:srgbClr val="13619C"/>
                </a:solidFill>
                <a:latin typeface="+mj-lt"/>
                <a:cs typeface="Calibri bold" panose="020F0702030404030204" pitchFamily="34" charset="0"/>
              </a:rPr>
              <a:t>Describe </a:t>
            </a:r>
            <a:r>
              <a:rPr lang="en-US" dirty="0"/>
              <a:t>at least four (4) injection safety steps to take when using a multi-dose vial.</a:t>
            </a:r>
          </a:p>
        </p:txBody>
      </p:sp>
      <p:sp>
        <p:nvSpPr>
          <p:cNvPr id="4" name="Footer Placeholder 3">
            <a:extLst>
              <a:ext uri="{FF2B5EF4-FFF2-40B4-BE49-F238E27FC236}">
                <a16:creationId xmlns:a16="http://schemas.microsoft.com/office/drawing/2014/main" id="{212A7249-53EF-4A48-9615-6AAB52D83EDD}"/>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CAA5801C-B8CC-4EAD-9FE4-5320EDD40136}"/>
              </a:ext>
            </a:extLst>
          </p:cNvPr>
          <p:cNvSpPr>
            <a:spLocks noGrp="1"/>
          </p:cNvSpPr>
          <p:nvPr>
            <p:ph type="sldNum" sz="quarter" idx="12"/>
          </p:nvPr>
        </p:nvSpPr>
        <p:spPr/>
        <p:txBody>
          <a:bodyPr/>
          <a:lstStyle/>
          <a:p>
            <a:fld id="{0921C750-0A2B-4FC2-9266-872E12118BE5}" type="slidenum">
              <a:rPr lang="en-US" smtClean="0"/>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a:xfrm>
            <a:off x="838200" y="238125"/>
            <a:ext cx="10515600" cy="702457"/>
          </a:xfrm>
        </p:spPr>
        <p:txBody>
          <a:bodyPr/>
          <a:lstStyle/>
          <a:p>
            <a:r>
              <a:rPr lang="en-US" dirty="0"/>
              <a:t>Definitions</a:t>
            </a:r>
          </a:p>
        </p:txBody>
      </p:sp>
      <p:graphicFrame>
        <p:nvGraphicFramePr>
          <p:cNvPr id="2" name="Table 2">
            <a:extLst>
              <a:ext uri="{FF2B5EF4-FFF2-40B4-BE49-F238E27FC236}">
                <a16:creationId xmlns:a16="http://schemas.microsoft.com/office/drawing/2014/main" id="{A0E35E25-CEC7-4A0D-A55D-5AE41DFEF9B8}"/>
              </a:ext>
            </a:extLst>
          </p:cNvPr>
          <p:cNvGraphicFramePr>
            <a:graphicFrameLocks noGrp="1"/>
          </p:cNvGraphicFramePr>
          <p:nvPr>
            <p:extLst>
              <p:ext uri="{D42A27DB-BD31-4B8C-83A1-F6EECF244321}">
                <p14:modId xmlns:p14="http://schemas.microsoft.com/office/powerpoint/2010/main" val="4191372200"/>
              </p:ext>
            </p:extLst>
          </p:nvPr>
        </p:nvGraphicFramePr>
        <p:xfrm>
          <a:off x="865496" y="1733864"/>
          <a:ext cx="10741926" cy="2752344"/>
        </p:xfrm>
        <a:graphic>
          <a:graphicData uri="http://schemas.openxmlformats.org/drawingml/2006/table">
            <a:tbl>
              <a:tblPr firstRow="1" bandRow="1">
                <a:tableStyleId>{5C22544A-7EE6-4342-B048-85BDC9FD1C3A}</a:tableStyleId>
              </a:tblPr>
              <a:tblGrid>
                <a:gridCol w="2700664">
                  <a:extLst>
                    <a:ext uri="{9D8B030D-6E8A-4147-A177-3AD203B41FA5}">
                      <a16:colId xmlns:a16="http://schemas.microsoft.com/office/drawing/2014/main" val="3130438248"/>
                    </a:ext>
                  </a:extLst>
                </a:gridCol>
                <a:gridCol w="8041262">
                  <a:extLst>
                    <a:ext uri="{9D8B030D-6E8A-4147-A177-3AD203B41FA5}">
                      <a16:colId xmlns:a16="http://schemas.microsoft.com/office/drawing/2014/main" val="3658979493"/>
                    </a:ext>
                  </a:extLst>
                </a:gridCol>
              </a:tblGrid>
              <a:tr h="266071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b="1" dirty="0">
                          <a:solidFill>
                            <a:srgbClr val="13619C"/>
                          </a:solidFill>
                          <a:latin typeface="+mj-lt"/>
                          <a:cs typeface="Calibri bold" panose="020F0702030404030204" pitchFamily="34" charset="0"/>
                        </a:rPr>
                        <a:t>Multi-dose vaccine vials</a:t>
                      </a:r>
                    </a:p>
                  </a:txBody>
                  <a:tcPr marT="274320" marB="274320">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9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A multi-dose vial is a vial of liquid medication intended for parenteral administration (injection or infusion) that contains more than one dose of medication. </a:t>
                      </a:r>
                    </a:p>
                    <a:p>
                      <a:pPr marL="0" marR="0" lvl="1" indent="0" algn="l" defTabSz="914400" rtl="0" eaLnBrk="1" fontAlgn="auto" latinLnBrk="0" hangingPunct="1">
                        <a:lnSpc>
                          <a:spcPct val="90000"/>
                        </a:lnSpc>
                        <a:spcBef>
                          <a:spcPts val="120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mj-lt"/>
                          <a:ea typeface="+mn-ea"/>
                          <a:cs typeface="+mn-cs"/>
                        </a:rPr>
                        <a:t>Multi-dose vials are labeled as such by the manufacturer.</a:t>
                      </a:r>
                      <a:endParaRPr lang="en-US" sz="2400" dirty="0">
                        <a:latin typeface="+mj-lt"/>
                      </a:endParaRPr>
                    </a:p>
                  </a:txBody>
                  <a:tcPr marT="274320" marB="274320">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997605"/>
                  </a:ext>
                </a:extLst>
              </a:tr>
            </a:tbl>
          </a:graphicData>
        </a:graphic>
      </p:graphicFrame>
      <p:sp>
        <p:nvSpPr>
          <p:cNvPr id="6" name="Rectangle: Rounded Corners 5">
            <a:extLst>
              <a:ext uri="{FF2B5EF4-FFF2-40B4-BE49-F238E27FC236}">
                <a16:creationId xmlns:a16="http://schemas.microsoft.com/office/drawing/2014/main" id="{FC6B23F6-C185-4F2E-B8EE-C0DD7FA6A584}"/>
              </a:ext>
            </a:extLst>
          </p:cNvPr>
          <p:cNvSpPr/>
          <p:nvPr/>
        </p:nvSpPr>
        <p:spPr>
          <a:xfrm>
            <a:off x="6785811" y="4629785"/>
            <a:ext cx="4821611" cy="1299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Source: </a:t>
            </a:r>
            <a:r>
              <a:rPr lang="en-US" dirty="0"/>
              <a:t>CDC Website. “Questions about multi-dose vials”. Retrieved from: </a:t>
            </a:r>
            <a:r>
              <a:rPr lang="en-US" dirty="0">
                <a:solidFill>
                  <a:schemeClr val="bg1"/>
                </a:solidFill>
                <a:hlinkClick r:id="rId4">
                  <a:extLst>
                    <a:ext uri="{A12FA001-AC4F-418D-AE19-62706E023703}">
                      <ahyp:hlinkClr xmlns:ahyp="http://schemas.microsoft.com/office/drawing/2018/hyperlinkcolor" val="tx"/>
                    </a:ext>
                  </a:extLst>
                </a:hlinkClick>
              </a:rPr>
              <a:t>https://www.cdc.gov/injectionsafety/providers/provider_faqs_multivials.html</a:t>
            </a:r>
            <a:endParaRPr lang="en-US" dirty="0">
              <a:solidFill>
                <a:schemeClr val="bg1"/>
              </a:solidFill>
            </a:endParaRPr>
          </a:p>
        </p:txBody>
      </p:sp>
      <p:sp>
        <p:nvSpPr>
          <p:cNvPr id="3" name="Footer Placeholder 2">
            <a:extLst>
              <a:ext uri="{FF2B5EF4-FFF2-40B4-BE49-F238E27FC236}">
                <a16:creationId xmlns:a16="http://schemas.microsoft.com/office/drawing/2014/main" id="{B9440D5F-C01D-4EA1-9548-A546182E75BB}"/>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45ECB750-5EA3-44F8-81A3-8DD5E53B9687}"/>
              </a:ext>
            </a:extLst>
          </p:cNvPr>
          <p:cNvSpPr>
            <a:spLocks noGrp="1"/>
          </p:cNvSpPr>
          <p:nvPr>
            <p:ph type="sldNum" sz="quarter" idx="12"/>
          </p:nvPr>
        </p:nvSpPr>
        <p:spPr/>
        <p:txBody>
          <a:bodyPr/>
          <a:lstStyle/>
          <a:p>
            <a:fld id="{0921C750-0A2B-4FC2-9266-872E12118BE5}" type="slidenum">
              <a:rPr lang="en-US" smtClean="0"/>
              <a:t>4</a:t>
            </a:fld>
            <a:endParaRPr lang="en-US" dirty="0"/>
          </a:p>
        </p:txBody>
      </p:sp>
    </p:spTree>
    <p:custDataLst>
      <p:tags r:id="rId1"/>
    </p:custDataLst>
    <p:extLst>
      <p:ext uri="{BB962C8B-B14F-4D97-AF65-F5344CB8AC3E}">
        <p14:creationId xmlns:p14="http://schemas.microsoft.com/office/powerpoint/2010/main" val="28898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8200" y="238125"/>
            <a:ext cx="10515600" cy="702457"/>
          </a:xfrm>
        </p:spPr>
        <p:txBody>
          <a:bodyPr/>
          <a:lstStyle/>
          <a:p>
            <a:r>
              <a:rPr lang="en-US" dirty="0"/>
              <a:t>Multi-Dose Vials are different</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2292350"/>
            <a:ext cx="4631575" cy="3575050"/>
          </a:xfrm>
        </p:spPr>
        <p:txBody>
          <a:bodyPr>
            <a:noAutofit/>
          </a:bodyPr>
          <a:lstStyle/>
          <a:p>
            <a:pPr lvl="0"/>
            <a:r>
              <a:rPr lang="en-US" dirty="0"/>
              <a:t>Multi-dose vials are different from single-dose vials in several ways and require important injection safety actions.</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a:xfrm>
            <a:off x="6172200" y="2292217"/>
            <a:ext cx="5181600" cy="3575183"/>
          </a:xfrm>
        </p:spPr>
        <p:txBody>
          <a:bodyPr>
            <a:noAutofit/>
          </a:bodyPr>
          <a:lstStyle/>
          <a:p>
            <a:pPr marL="0" indent="0">
              <a:buNone/>
            </a:pPr>
            <a:r>
              <a:rPr lang="en-US" b="1" dirty="0">
                <a:solidFill>
                  <a:schemeClr val="accent1"/>
                </a:solidFill>
              </a:rPr>
              <a:t>Why?</a:t>
            </a:r>
          </a:p>
          <a:p>
            <a:r>
              <a:rPr lang="en-US" dirty="0"/>
              <a:t>Multi-dose vaccine vials are accessed by a new needle and syringe more than once, to pull out individual doses for separate patients. </a:t>
            </a:r>
          </a:p>
          <a:p>
            <a:r>
              <a:rPr lang="en-US" dirty="0"/>
              <a:t>Accessing the vial more than once can be an infection control issue. </a:t>
            </a:r>
          </a:p>
        </p:txBody>
      </p:sp>
      <p:sp>
        <p:nvSpPr>
          <p:cNvPr id="3" name="Footer Placeholder 2">
            <a:extLst>
              <a:ext uri="{FF2B5EF4-FFF2-40B4-BE49-F238E27FC236}">
                <a16:creationId xmlns:a16="http://schemas.microsoft.com/office/drawing/2014/main" id="{50E9ED8F-298D-4FC3-8A9B-0F023A64BA88}"/>
              </a:ext>
            </a:extLst>
          </p:cNvPr>
          <p:cNvSpPr>
            <a:spLocks noGrp="1"/>
          </p:cNvSpPr>
          <p:nvPr>
            <p:ph type="ftr" sz="quarter" idx="11"/>
          </p:nvPr>
        </p:nvSpPr>
        <p:spPr/>
        <p:txBody>
          <a:bodyPr/>
          <a:lstStyle/>
          <a:p>
            <a:r>
              <a:rPr lang="en-US" dirty="0"/>
              <a:t>Multi-Dose Vials</a:t>
            </a:r>
          </a:p>
        </p:txBody>
      </p:sp>
      <p:sp>
        <p:nvSpPr>
          <p:cNvPr id="7" name="Slide Number Placeholder 6">
            <a:extLst>
              <a:ext uri="{FF2B5EF4-FFF2-40B4-BE49-F238E27FC236}">
                <a16:creationId xmlns:a16="http://schemas.microsoft.com/office/drawing/2014/main" id="{E2D29BF6-1E16-4E15-A7F1-5588D9C7BB6D}"/>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13622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Contaminated Vaccines cannot be used</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2292217"/>
            <a:ext cx="4664825" cy="3575183"/>
          </a:xfrm>
        </p:spPr>
        <p:txBody>
          <a:bodyPr>
            <a:normAutofit/>
          </a:bodyPr>
          <a:lstStyle/>
          <a:p>
            <a:pPr lvl="0"/>
            <a:r>
              <a:rPr lang="en-US" dirty="0"/>
              <a:t>If a needle or syringe gets dirty and goes into the vial, it will contaminate the rest of the doses of vaccine inside the vial.</a:t>
            </a:r>
          </a:p>
          <a:p>
            <a:pPr lvl="0"/>
            <a:r>
              <a:rPr lang="en-US" dirty="0"/>
              <a:t>If the vaccine is contaminated, it cannot be used anymore and must be thrown away.</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rmAutofit/>
          </a:bodyPr>
          <a:lstStyle/>
          <a:p>
            <a:pPr marL="0" indent="0">
              <a:buNone/>
            </a:pPr>
            <a:r>
              <a:rPr lang="en-US" dirty="0">
                <a:solidFill>
                  <a:srgbClr val="13619C"/>
                </a:solidFill>
                <a:latin typeface="Calibri bold" panose="020F0702030404030204" pitchFamily="34" charset="0"/>
                <a:cs typeface="Calibri bold" panose="020F0702030404030204" pitchFamily="34" charset="0"/>
              </a:rPr>
              <a:t>Why?</a:t>
            </a:r>
          </a:p>
          <a:p>
            <a:r>
              <a:rPr lang="en-US" dirty="0"/>
              <a:t>If contaminated vaccine is used on a patient, the patient could get sick or die. </a:t>
            </a:r>
          </a:p>
          <a:p>
            <a:r>
              <a:rPr lang="en-US" dirty="0"/>
              <a:t>We don’t want to throw away vaccines that could be given to patients.</a:t>
            </a:r>
          </a:p>
        </p:txBody>
      </p:sp>
      <p:sp>
        <p:nvSpPr>
          <p:cNvPr id="3" name="Footer Placeholder 2">
            <a:extLst>
              <a:ext uri="{FF2B5EF4-FFF2-40B4-BE49-F238E27FC236}">
                <a16:creationId xmlns:a16="http://schemas.microsoft.com/office/drawing/2014/main" id="{DB5978E9-66E5-4E38-99F4-8C899D6D6185}"/>
              </a:ext>
            </a:extLst>
          </p:cNvPr>
          <p:cNvSpPr>
            <a:spLocks noGrp="1"/>
          </p:cNvSpPr>
          <p:nvPr>
            <p:ph type="ftr" sz="quarter" idx="11"/>
          </p:nvPr>
        </p:nvSpPr>
        <p:spPr/>
        <p:txBody>
          <a:bodyPr/>
          <a:lstStyle/>
          <a:p>
            <a:r>
              <a:rPr lang="en-US" dirty="0"/>
              <a:t>Multi-Dose Vials</a:t>
            </a:r>
          </a:p>
        </p:txBody>
      </p:sp>
      <p:sp>
        <p:nvSpPr>
          <p:cNvPr id="6" name="Slide Number Placeholder 5">
            <a:extLst>
              <a:ext uri="{FF2B5EF4-FFF2-40B4-BE49-F238E27FC236}">
                <a16:creationId xmlns:a16="http://schemas.microsoft.com/office/drawing/2014/main" id="{1B6894D0-CD36-48D1-88C1-B073063AFF21}"/>
              </a:ext>
            </a:extLst>
          </p:cNvPr>
          <p:cNvSpPr>
            <a:spLocks noGrp="1"/>
          </p:cNvSpPr>
          <p:nvPr>
            <p:ph type="sldNum" sz="quarter" idx="12"/>
          </p:nvPr>
        </p:nvSpPr>
        <p:spPr/>
        <p:txBody>
          <a:bodyPr/>
          <a:lstStyle/>
          <a:p>
            <a:fld id="{0921C750-0A2B-4FC2-9266-872E12118BE5}" type="slidenum">
              <a:rPr lang="en-US" smtClean="0"/>
              <a:t>6</a:t>
            </a:fld>
            <a:endParaRPr lang="en-US" dirty="0"/>
          </a:p>
        </p:txBody>
      </p:sp>
    </p:spTree>
    <p:custDataLst>
      <p:tags r:id="rId1"/>
    </p:custDataLst>
    <p:extLst>
      <p:ext uri="{BB962C8B-B14F-4D97-AF65-F5344CB8AC3E}">
        <p14:creationId xmlns:p14="http://schemas.microsoft.com/office/powerpoint/2010/main" val="37377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509CE6-AAC0-4AD4-A1CD-4F0A6BFA671D}"/>
              </a:ext>
            </a:extLst>
          </p:cNvPr>
          <p:cNvSpPr>
            <a:spLocks noGrp="1"/>
          </p:cNvSpPr>
          <p:nvPr>
            <p:ph type="title" idx="4294967295"/>
          </p:nvPr>
        </p:nvSpPr>
        <p:spPr>
          <a:xfrm>
            <a:off x="838200" y="-702457"/>
            <a:ext cx="10515600" cy="702457"/>
          </a:xfrm>
        </p:spPr>
        <p:txBody>
          <a:bodyPr vert="horz" lIns="91440" tIns="45720" rIns="91440" bIns="45720" rtlCol="0" anchor="b">
            <a:normAutofit/>
          </a:bodyPr>
          <a:lstStyle/>
          <a:p>
            <a:r>
              <a:rPr lang="en-US" dirty="0"/>
              <a:t>Video: Use Multi-Dose Vials Safely Video </a:t>
            </a:r>
          </a:p>
        </p:txBody>
      </p:sp>
      <p:pic>
        <p:nvPicPr>
          <p:cNvPr id="7" name="Picture 6" descr="Use multi-dose vials safely">
            <a:extLst>
              <a:ext uri="{FF2B5EF4-FFF2-40B4-BE49-F238E27FC236}">
                <a16:creationId xmlns:a16="http://schemas.microsoft.com/office/drawing/2014/main" id="{7076FBB0-2AE5-4EC9-9DB1-8B89A0903EC1}"/>
              </a:ext>
            </a:extLst>
          </p:cNvPr>
          <p:cNvPicPr>
            <a:picLocks noChangeAspect="1"/>
          </p:cNvPicPr>
          <p:nvPr/>
        </p:nvPicPr>
        <p:blipFill rotWithShape="1">
          <a:blip r:embed="rId4"/>
          <a:srcRect t="10419"/>
          <a:stretch/>
        </p:blipFill>
        <p:spPr>
          <a:xfrm>
            <a:off x="237307" y="876300"/>
            <a:ext cx="11717385" cy="5777362"/>
          </a:xfrm>
          <a:prstGeom prst="rect">
            <a:avLst/>
          </a:prstGeom>
        </p:spPr>
      </p:pic>
      <p:sp>
        <p:nvSpPr>
          <p:cNvPr id="2" name="Footer Placeholder 1">
            <a:extLst>
              <a:ext uri="{FF2B5EF4-FFF2-40B4-BE49-F238E27FC236}">
                <a16:creationId xmlns:a16="http://schemas.microsoft.com/office/drawing/2014/main" id="{08B7DC5E-1BB8-46C7-A294-C384EBF6A951}"/>
              </a:ext>
            </a:extLst>
          </p:cNvPr>
          <p:cNvSpPr>
            <a:spLocks noGrp="1"/>
          </p:cNvSpPr>
          <p:nvPr>
            <p:ph type="ftr" sz="quarter" idx="11"/>
          </p:nvPr>
        </p:nvSpPr>
        <p:spPr/>
        <p:txBody>
          <a:bodyPr/>
          <a:lstStyle/>
          <a:p>
            <a:r>
              <a:rPr lang="en-US"/>
              <a:t>Multi-Dose Vaccine Vials</a:t>
            </a:r>
            <a:endParaRPr lang="en-US" dirty="0"/>
          </a:p>
        </p:txBody>
      </p:sp>
      <p:sp>
        <p:nvSpPr>
          <p:cNvPr id="3" name="Slide Number Placeholder 2">
            <a:extLst>
              <a:ext uri="{FF2B5EF4-FFF2-40B4-BE49-F238E27FC236}">
                <a16:creationId xmlns:a16="http://schemas.microsoft.com/office/drawing/2014/main" id="{030B4626-2C3F-4AFC-9193-369F0AC1F360}"/>
              </a:ext>
            </a:extLst>
          </p:cNvPr>
          <p:cNvSpPr>
            <a:spLocks noGrp="1"/>
          </p:cNvSpPr>
          <p:nvPr>
            <p:ph type="sldNum" sz="quarter" idx="12"/>
          </p:nvPr>
        </p:nvSpPr>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398273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1816AC-D387-4A6C-A49B-3E8AE5BFFF58}"/>
              </a:ext>
            </a:extLst>
          </p:cNvPr>
          <p:cNvSpPr>
            <a:spLocks noGrp="1"/>
          </p:cNvSpPr>
          <p:nvPr>
            <p:ph type="title"/>
          </p:nvPr>
        </p:nvSpPr>
        <p:spPr>
          <a:xfrm>
            <a:off x="839789" y="104137"/>
            <a:ext cx="6106922" cy="823912"/>
          </a:xfrm>
        </p:spPr>
        <p:txBody>
          <a:bodyPr>
            <a:normAutofit fontScale="90000"/>
          </a:bodyPr>
          <a:lstStyle/>
          <a:p>
            <a:r>
              <a:rPr lang="en-US" dirty="0"/>
              <a:t>Handout: How Do I safely use a multi-Dose vial?</a:t>
            </a:r>
          </a:p>
        </p:txBody>
      </p:sp>
      <p:sp>
        <p:nvSpPr>
          <p:cNvPr id="2" name="Text Placeholder 1">
            <a:extLst>
              <a:ext uri="{FF2B5EF4-FFF2-40B4-BE49-F238E27FC236}">
                <a16:creationId xmlns:a16="http://schemas.microsoft.com/office/drawing/2014/main" id="{98970F8E-4DCA-4B8D-BDBC-51F8D074F8D6}"/>
              </a:ext>
            </a:extLst>
          </p:cNvPr>
          <p:cNvSpPr>
            <a:spLocks noGrp="1"/>
          </p:cNvSpPr>
          <p:nvPr>
            <p:ph type="body" idx="14"/>
          </p:nvPr>
        </p:nvSpPr>
        <p:spPr>
          <a:xfrm>
            <a:off x="839789" y="2441344"/>
            <a:ext cx="4621674" cy="823913"/>
          </a:xfrm>
        </p:spPr>
        <p:txBody>
          <a:bodyPr/>
          <a:lstStyle/>
          <a:p>
            <a:r>
              <a:rPr lang="it-IT" dirty="0"/>
              <a:t>Multi-Dose Vial Infection Control Procedure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3"/>
          </p:nvPr>
        </p:nvSpPr>
        <p:spPr>
          <a:xfrm>
            <a:off x="838201" y="3331932"/>
            <a:ext cx="4024744" cy="1988213"/>
          </a:xfrm>
        </p:spPr>
        <p:txBody>
          <a:bodyPr>
            <a:normAutofit/>
          </a:bodyPr>
          <a:lstStyle/>
          <a:p>
            <a:pPr marL="0" lvl="0" indent="0">
              <a:buNone/>
            </a:pPr>
            <a:r>
              <a:rPr lang="en-US" dirty="0"/>
              <a:t>Use the checklist to familiarize yourself with the appropriate infection control procedures.</a:t>
            </a:r>
          </a:p>
        </p:txBody>
      </p:sp>
      <p:pic>
        <p:nvPicPr>
          <p:cNvPr id="8" name="Picture 7">
            <a:extLst>
              <a:ext uri="{FF2B5EF4-FFF2-40B4-BE49-F238E27FC236}">
                <a16:creationId xmlns:a16="http://schemas.microsoft.com/office/drawing/2014/main" id="{F8B0B0BF-064D-4E39-B598-4A7D17BA844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46711" y="183824"/>
            <a:ext cx="4859871" cy="6296216"/>
          </a:xfrm>
          <a:prstGeom prst="rect">
            <a:avLst/>
          </a:prstGeom>
        </p:spPr>
      </p:pic>
      <p:sp>
        <p:nvSpPr>
          <p:cNvPr id="3" name="Footer Placeholder 2">
            <a:extLst>
              <a:ext uri="{FF2B5EF4-FFF2-40B4-BE49-F238E27FC236}">
                <a16:creationId xmlns:a16="http://schemas.microsoft.com/office/drawing/2014/main" id="{9D2A76BB-E1E3-434E-9016-B1C0C9DE92FD}"/>
              </a:ext>
            </a:extLst>
          </p:cNvPr>
          <p:cNvSpPr>
            <a:spLocks noGrp="1"/>
          </p:cNvSpPr>
          <p:nvPr>
            <p:ph type="ftr" sz="quarter" idx="11"/>
          </p:nvPr>
        </p:nvSpPr>
        <p:spPr/>
        <p:txBody>
          <a:bodyPr/>
          <a:lstStyle/>
          <a:p>
            <a:r>
              <a:rPr lang="en-US" dirty="0"/>
              <a:t>Multi-Dose Vials</a:t>
            </a:r>
          </a:p>
        </p:txBody>
      </p:sp>
      <p:sp>
        <p:nvSpPr>
          <p:cNvPr id="4" name="Slide Number Placeholder 3">
            <a:extLst>
              <a:ext uri="{FF2B5EF4-FFF2-40B4-BE49-F238E27FC236}">
                <a16:creationId xmlns:a16="http://schemas.microsoft.com/office/drawing/2014/main" id="{35FFCA94-589B-42C8-875A-578D494B694B}"/>
              </a:ext>
            </a:extLst>
          </p:cNvPr>
          <p:cNvSpPr>
            <a:spLocks noGrp="1"/>
          </p:cNvSpPr>
          <p:nvPr>
            <p:ph type="sldNum" sz="quarter" idx="12"/>
          </p:nvPr>
        </p:nvSpPr>
        <p:spPr/>
        <p:txBody>
          <a:bodyPr/>
          <a:lstStyle/>
          <a:p>
            <a:fld id="{3EE8549A-6A9B-4CCA-86BA-05D4B496048D}" type="slidenum">
              <a:rPr lang="en-US" smtClean="0"/>
              <a:t>8</a:t>
            </a:fld>
            <a:endParaRPr lang="en-US"/>
          </a:p>
        </p:txBody>
      </p:sp>
    </p:spTree>
    <p:custDataLst>
      <p:tags r:id="rId1"/>
    </p:custDataLst>
    <p:extLst>
      <p:ext uri="{BB962C8B-B14F-4D97-AF65-F5344CB8AC3E}">
        <p14:creationId xmlns:p14="http://schemas.microsoft.com/office/powerpoint/2010/main" val="67364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600200"/>
            <a:ext cx="10267604" cy="4318000"/>
          </a:xfrm>
        </p:spPr>
        <p:txBody>
          <a:bodyPr/>
          <a:lstStyle/>
          <a:p>
            <a:pPr lvl="0">
              <a:spcBef>
                <a:spcPts val="2400"/>
              </a:spcBef>
            </a:pPr>
            <a:r>
              <a:rPr lang="en-US" dirty="0"/>
              <a:t>Multi-dose vials require a specific set of safety procedures that are different from those for single-dose vials or multi-dose vials used with only one patient.</a:t>
            </a:r>
          </a:p>
          <a:p>
            <a:pPr lvl="0">
              <a:spcBef>
                <a:spcPts val="2400"/>
              </a:spcBef>
            </a:pPr>
            <a:r>
              <a:rPr lang="en-US" dirty="0"/>
              <a:t>Contaminated vaccines cannot be used. </a:t>
            </a:r>
          </a:p>
          <a:p>
            <a:pPr lvl="0">
              <a:spcBef>
                <a:spcPts val="2400"/>
              </a:spcBef>
            </a:pPr>
            <a:r>
              <a:rPr lang="en-US" dirty="0"/>
              <a:t>Injection safety actions are important.</a:t>
            </a:r>
          </a:p>
        </p:txBody>
      </p:sp>
      <p:sp>
        <p:nvSpPr>
          <p:cNvPr id="4" name="Footer Placeholder 3">
            <a:extLst>
              <a:ext uri="{FF2B5EF4-FFF2-40B4-BE49-F238E27FC236}">
                <a16:creationId xmlns:a16="http://schemas.microsoft.com/office/drawing/2014/main" id="{046CB97D-782F-44B3-B181-9807D2321878}"/>
              </a:ext>
            </a:extLst>
          </p:cNvPr>
          <p:cNvSpPr>
            <a:spLocks noGrp="1"/>
          </p:cNvSpPr>
          <p:nvPr>
            <p:ph type="ftr" sz="quarter" idx="11"/>
          </p:nvPr>
        </p:nvSpPr>
        <p:spPr/>
        <p:txBody>
          <a:bodyPr/>
          <a:lstStyle/>
          <a:p>
            <a:r>
              <a:rPr lang="en-US" dirty="0"/>
              <a:t>Multi-Dose Vials</a:t>
            </a:r>
          </a:p>
        </p:txBody>
      </p:sp>
      <p:sp>
        <p:nvSpPr>
          <p:cNvPr id="5" name="Slide Number Placeholder 4">
            <a:extLst>
              <a:ext uri="{FF2B5EF4-FFF2-40B4-BE49-F238E27FC236}">
                <a16:creationId xmlns:a16="http://schemas.microsoft.com/office/drawing/2014/main" id="{A6A46E19-9F1B-4EA0-931F-843F318D7FFF}"/>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0932A1-0F92-4AC3-B5C5-AC4CB945F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3.xml><?xml version="1.0" encoding="utf-8"?>
<ds:datastoreItem xmlns:ds="http://schemas.openxmlformats.org/officeDocument/2006/customXml" ds:itemID="{1CB03E63-A999-4428-B2B4-E0676FFD030C}">
  <ds:schemaRefs>
    <ds:schemaRef ds:uri="http://schemas.openxmlformats.org/package/2006/metadata/core-properties"/>
    <ds:schemaRef ds:uri="http://purl.org/dc/dcmitype/"/>
    <ds:schemaRef ds:uri="http://schemas.microsoft.com/office/2006/documentManagement/types"/>
    <ds:schemaRef ds:uri="http://purl.org/dc/elements/1.1/"/>
    <ds:schemaRef ds:uri="cc8a450b-1a11-4e56-adcc-c88acab015c1"/>
    <ds:schemaRef ds:uri="7c162c85-2e33-4418-8d6a-3c9ae40ca8a5"/>
    <ds:schemaRef ds:uri="http://schemas.microsoft.com/office/2006/metadata/properties"/>
    <ds:schemaRef ds:uri="http://www.w3.org/XML/1998/namespace"/>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13780_PFL_PPT_template_CenturyGothic_3-5-21_FINALA</Template>
  <TotalTime>9017</TotalTime>
  <Words>1859</Words>
  <Application>Microsoft Office PowerPoint</Application>
  <PresentationFormat>Widescreen</PresentationFormat>
  <Paragraphs>172</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Calibri bold</vt:lpstr>
      <vt:lpstr>Calibri Light</vt:lpstr>
      <vt:lpstr>Century Gothic</vt:lpstr>
      <vt:lpstr>Courier New</vt:lpstr>
      <vt:lpstr>Symbol</vt:lpstr>
      <vt:lpstr>Wingdings</vt:lpstr>
      <vt:lpstr>13780_PFL_PPT_template_Avenir_2-26-21_DRAFT</vt:lpstr>
      <vt:lpstr>Custom Design</vt:lpstr>
      <vt:lpstr>Topic 6:  Multi-Dose Vials</vt:lpstr>
      <vt:lpstr>Agenda</vt:lpstr>
      <vt:lpstr>Learning OBJECTIVES</vt:lpstr>
      <vt:lpstr>Definitions</vt:lpstr>
      <vt:lpstr>Multi-Dose Vials are different</vt:lpstr>
      <vt:lpstr>Contaminated Vaccines cannot be used</vt:lpstr>
      <vt:lpstr>Video: Use Multi-Dose Vials Safely Video </vt:lpstr>
      <vt:lpstr>Handout: How Do I safely use a multi-Dose vial?</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Multi-Dose Vials (10min PPT)</dc:title>
  <dc:subject>Multi-dose vials</dc:subject>
  <dc:creator>Project Firstline</dc:creator>
  <cp:keywords>multi-dose vials; vaccine; Project Firstline; training; CDC</cp:keywords>
  <dc:description/>
  <cp:lastModifiedBy>Yates, Kirsten M. (CDC/DDID/NCEZID/DHQP) (CTR)</cp:lastModifiedBy>
  <cp:revision>186</cp:revision>
  <dcterms:created xsi:type="dcterms:W3CDTF">2021-01-21T13:57:54Z</dcterms:created>
  <dcterms:modified xsi:type="dcterms:W3CDTF">2021-07-07T14:19:31Z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2021-07-07T14:19:03Z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abf213ca-35e3-4606-aed5-b7fe9e80cf64</vt:lpwstr>
  </property>
  <property fmtid="{D5CDD505-2E9C-101B-9397-08002B2CF9AE}" pid="9" name="MSIP_Label_8af03ff0-41c5-4c41-b55e-fabb8fae94be_ContentBits">
    <vt:lpwstr>0</vt:lpwstr>
  </property>
</Properties>
</file>