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99" r:id="rId5"/>
    <p:sldId id="300" r:id="rId6"/>
    <p:sldId id="258" r:id="rId7"/>
    <p:sldId id="301" r:id="rId8"/>
    <p:sldId id="302" r:id="rId9"/>
    <p:sldId id="303" r:id="rId10"/>
    <p:sldId id="310" r:id="rId11"/>
    <p:sldId id="304" r:id="rId12"/>
    <p:sldId id="305" r:id="rId13"/>
    <p:sldId id="306" r:id="rId14"/>
    <p:sldId id="307" r:id="rId15"/>
    <p:sldId id="308" r:id="rId16"/>
    <p:sldId id="30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x, Kendra (CDC/DDID/NCEZID/DHQP)" initials="CK(" lastIdx="5" clrIdx="0">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FD2DA5-175C-4CD0-A012-9969CFAED998}" v="2" dt="2021-03-08T16:22:49.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79789" autoAdjust="0"/>
  </p:normalViewPr>
  <p:slideViewPr>
    <p:cSldViewPr snapToGrid="0">
      <p:cViewPr>
        <p:scale>
          <a:sx n="50" d="100"/>
          <a:sy n="50" d="100"/>
        </p:scale>
        <p:origin x="1268" y="28"/>
      </p:cViewPr>
      <p:guideLst/>
    </p:cSldViewPr>
  </p:slideViewPr>
  <p:notesTextViewPr>
    <p:cViewPr>
      <p:scale>
        <a:sx n="1" d="1"/>
        <a:sy n="1" d="1"/>
      </p:scale>
      <p:origin x="0" y="0"/>
    </p:cViewPr>
  </p:notesTextViewPr>
  <p:sorterViewPr>
    <p:cViewPr>
      <p:scale>
        <a:sx n="100" d="100"/>
        <a:sy n="100" d="100"/>
      </p:scale>
      <p:origin x="0" y="-33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D530C-B67A-4744-BE92-EE3B5FBEB952}" type="datetimeFigureOut">
              <a:rPr lang="en-US" smtClean="0"/>
              <a:t>5/28/2021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38F98-DE38-4B53-B267-1DF33CC84ADC}" type="slidenum">
              <a:rPr lang="en-US" smtClean="0"/>
              <a:t>‹#›</a:t>
            </a:fld>
            <a:endParaRPr lang="en-US" dirty="0"/>
          </a:p>
        </p:txBody>
      </p:sp>
    </p:spTree>
    <p:extLst>
      <p:ext uri="{BB962C8B-B14F-4D97-AF65-F5344CB8AC3E}">
        <p14:creationId xmlns:p14="http://schemas.microsoft.com/office/powerpoint/2010/main" val="2884833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infectioncontrol/projectfirstline/videos/Ep7-Review-LowRes-New.mp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1LZZz1yMGv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infectioncontrol/projectfirstline/resource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infectioncontrol/projectfirstline/resource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Participants log in and get settled.</a:t>
            </a:r>
          </a:p>
          <a:p>
            <a:endParaRPr lang="en-US" dirty="0"/>
          </a:p>
        </p:txBody>
      </p:sp>
      <p:sp>
        <p:nvSpPr>
          <p:cNvPr id="4" name="Slide Number Placeholder 3"/>
          <p:cNvSpPr>
            <a:spLocks noGrp="1"/>
          </p:cNvSpPr>
          <p:nvPr>
            <p:ph type="sldNum" sz="quarter" idx="5"/>
          </p:nvPr>
        </p:nvSpPr>
        <p:spPr/>
        <p:txBody>
          <a:bodyPr/>
          <a:lstStyle/>
          <a:p>
            <a:fld id="{CD738F98-DE38-4B53-B267-1DF33CC84ADC}" type="slidenum">
              <a:rPr lang="en-US" smtClean="0"/>
              <a:t>1</a:t>
            </a:fld>
            <a:endParaRPr lang="en-US" dirty="0"/>
          </a:p>
        </p:txBody>
      </p:sp>
    </p:spTree>
    <p:extLst>
      <p:ext uri="{BB962C8B-B14F-4D97-AF65-F5344CB8AC3E}">
        <p14:creationId xmlns:p14="http://schemas.microsoft.com/office/powerpoint/2010/main" val="2634395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“I hope you enjoyed today’s conversation. I’ve captured some key messages here, which you can review at your leisure after the session today.”</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11</a:t>
            </a:fld>
            <a:endParaRPr lang="en-US" dirty="0"/>
          </a:p>
        </p:txBody>
      </p:sp>
    </p:spTree>
    <p:extLst>
      <p:ext uri="{BB962C8B-B14F-4D97-AF65-F5344CB8AC3E}">
        <p14:creationId xmlns:p14="http://schemas.microsoft.com/office/powerpoint/2010/main" val="1195338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“Please keep exploring these topics on your own, using the resources on this slide. You can also follow us on social media.”</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12</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should add information about how to access form]</a:t>
            </a:r>
          </a:p>
          <a:p>
            <a:endParaRPr lang="en-US" dirty="0"/>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“And finally, please let us know how you enjoyed today’s session by completing the following feedback form. Thanks again for joining us today.”</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13</a:t>
            </a:fld>
            <a:endParaRPr lang="en-US" dirty="0"/>
          </a:p>
        </p:txBody>
      </p:sp>
    </p:spTree>
    <p:extLst>
      <p:ext uri="{BB962C8B-B14F-4D97-AF65-F5344CB8AC3E}">
        <p14:creationId xmlns:p14="http://schemas.microsoft.com/office/powerpoint/2010/main" val="99881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note that the toolkit topics are presented in sequence, with the expectation that participants will progress through the series. You may, however, mix and match content to meet participant needs and you will need to adjust the sample script below.]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“Welcome back to Project Firstline. Today, we’ll review what we’ve learned over the past few sessions about how COVID-19 spreads.”</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2</a:t>
            </a:fld>
            <a:endParaRPr lang="en-US" dirty="0"/>
          </a:p>
        </p:txBody>
      </p:sp>
    </p:spTree>
    <p:extLst>
      <p:ext uri="{BB962C8B-B14F-4D97-AF65-F5344CB8AC3E}">
        <p14:creationId xmlns:p14="http://schemas.microsoft.com/office/powerpoint/2010/main" val="70167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note that the toolkit topics are presented in sequence, with the expectation that participants will progress through the series. You may, however, mix and match content to meet participant needs and you will need to adjust the sample script below.]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Script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we’re going to review these concepts and think about what questions have been answered, and what new questions we have. You may remember a slide similar to this from our very first session. On the left are the topics we’ve started to cover. On the right are broader themes and topics included across the training series. </a:t>
            </a:r>
            <a:r>
              <a:rPr lang="en-US" sz="1200" b="1" kern="1200" dirty="0">
                <a:solidFill>
                  <a:schemeClr val="tx1"/>
                </a:solidFill>
                <a:effectLst/>
                <a:latin typeface="+mn-lt"/>
                <a:ea typeface="+mn-ea"/>
                <a:cs typeface="+mn-cs"/>
              </a:rPr>
              <a:t>Which topics on the right do you think you understand better than you did before?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after audience has answered</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“Now look at the list on the left. Hopefully, we’ve all learned together some new information together. Let’s take a minute to reflect on that learning.”</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4</a:t>
            </a:fld>
            <a:endParaRPr lang="en-US" dirty="0"/>
          </a:p>
        </p:txBody>
      </p:sp>
    </p:spTree>
    <p:extLst>
      <p:ext uri="{BB962C8B-B14F-4D97-AF65-F5344CB8AC3E}">
        <p14:creationId xmlns:p14="http://schemas.microsoft.com/office/powerpoint/2010/main" val="373653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turn in your participant booklets to the blank journaling space for this session and make a simple table for yourself like the one on the screen. Please take a moment to fill it in, based on the content we’ve covered so far. This is your chance to jot down what you’ve learned, and what you still want to know. Please try to fill in all three columns.”</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5</a:t>
            </a:fld>
            <a:endParaRPr lang="en-US" dirty="0"/>
          </a:p>
        </p:txBody>
      </p:sp>
    </p:spTree>
    <p:extLst>
      <p:ext uri="{BB962C8B-B14F-4D97-AF65-F5344CB8AC3E}">
        <p14:creationId xmlns:p14="http://schemas.microsoft.com/office/powerpoint/2010/main" val="276730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the video here: </a:t>
            </a:r>
          </a:p>
          <a:p>
            <a:r>
              <a:rPr lang="en-US" b="1" dirty="0"/>
              <a:t>CDC Website:</a:t>
            </a:r>
            <a:r>
              <a:rPr lang="en-US" sz="1200" b="1" i="1" u="sng"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https://www.cdc.gov/infectioncontrol/projectfirstline/videos/Ep7-Review-LowRes-New.mp4</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OR</a:t>
            </a:r>
          </a:p>
          <a:p>
            <a:pPr marL="0" indent="0">
              <a:buNone/>
            </a:pPr>
            <a:r>
              <a:rPr lang="en-US" sz="1200" b="1" dirty="0"/>
              <a:t>Project Firstline YouTube Playlist: </a:t>
            </a:r>
            <a:r>
              <a:rPr lang="en-US" sz="1200" u="sng" kern="1200" dirty="0">
                <a:solidFill>
                  <a:schemeClr val="tx1"/>
                </a:solidFill>
                <a:effectLst/>
                <a:latin typeface="+mn-lt"/>
                <a:ea typeface="+mn-ea"/>
                <a:cs typeface="+mn-cs"/>
                <a:hlinkClick r:id="rId4"/>
              </a:rPr>
              <a:t>https://www.youtube.com/watch?v=1LZZz1yMGvY</a:t>
            </a:r>
            <a:endParaRPr lang="en-US" sz="1050" kern="1200" dirty="0">
              <a:solidFill>
                <a:schemeClr val="tx1"/>
              </a:solidFill>
              <a:effectLst/>
              <a:latin typeface="+mn-lt"/>
              <a:ea typeface="+mn-ea"/>
              <a:cs typeface="+mn-cs"/>
            </a:endParaRPr>
          </a:p>
          <a:p>
            <a:pPr marL="0" indent="0">
              <a:buNone/>
            </a:pPr>
            <a:endParaRPr lang="en-US" sz="1200" dirty="0"/>
          </a:p>
          <a:p>
            <a:pPr marL="0" indent="0">
              <a:buNone/>
            </a:pPr>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“We’re going to come back to these lists in a moment. First, let’s see how Dr. Carlson would sum up ‘what we know’ collectively, based on the session we’ve had so far.”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video]</a:t>
            </a:r>
          </a:p>
          <a:p>
            <a:r>
              <a:rPr lang="en-US" sz="1200" kern="1200" dirty="0">
                <a:solidFill>
                  <a:schemeClr val="tx1"/>
                </a:solidFill>
                <a:effectLst/>
                <a:latin typeface="+mn-lt"/>
                <a:ea typeface="+mn-ea"/>
                <a:cs typeface="+mn-cs"/>
              </a:rPr>
              <a:t>“If you’d like to make any changes to your lists, please feel free to do so!”</a:t>
            </a:r>
          </a:p>
          <a:p>
            <a:pPr marL="0" indent="0">
              <a:buNone/>
            </a:pPr>
            <a:endParaRPr lang="en-US" sz="1200" i="1"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6</a:t>
            </a:fld>
            <a:endParaRPr lang="en-US" dirty="0"/>
          </a:p>
        </p:txBody>
      </p:sp>
    </p:spTree>
    <p:extLst>
      <p:ext uri="{BB962C8B-B14F-4D97-AF65-F5344CB8AC3E}">
        <p14:creationId xmlns:p14="http://schemas.microsoft.com/office/powerpoint/2010/main" val="28713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“Let’s look again at the first column in your table. </a:t>
            </a:r>
            <a:r>
              <a:rPr lang="en-US" sz="1200" b="1" kern="1200" dirty="0">
                <a:solidFill>
                  <a:schemeClr val="tx1"/>
                </a:solidFill>
                <a:effectLst/>
                <a:latin typeface="+mn-lt"/>
                <a:ea typeface="+mn-ea"/>
                <a:cs typeface="+mn-cs"/>
              </a:rPr>
              <a:t>Would anyone like to share what they find most interesting or compelling about the items you’ve listed in this column?</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7</a:t>
            </a:fld>
            <a:endParaRPr lang="en-US" dirty="0"/>
          </a:p>
        </p:txBody>
      </p:sp>
    </p:spTree>
    <p:extLst>
      <p:ext uri="{BB962C8B-B14F-4D97-AF65-F5344CB8AC3E}">
        <p14:creationId xmlns:p14="http://schemas.microsoft.com/office/powerpoint/2010/main" val="4271864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“Now let’s talk about the last column, what we want to know. As we discussed in the first session, CDC is actively collecting participant questions and will generate future vlogs and other resources for answering these questions. Some of them will also be a direct focus of future sessions, such as a closer look at specific recommendations for PPE, hand hygiene, triage and screening, source control, and disinfection and environmental cleaning. But there’s a lot we can learn now, too.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take a moment to visit and bookmark CDC’s Project Firstline Resources Page to become familiar with what resources are available. </a:t>
            </a:r>
          </a:p>
          <a:p>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3"/>
              </a:rPr>
              <a:t>Resources | Project Firstline | Infection Control | CDC</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you will find graphics, </a:t>
            </a:r>
            <a:r>
              <a:rPr lang="en-US" sz="1200" i="1" kern="1200" dirty="0">
                <a:solidFill>
                  <a:schemeClr val="tx1"/>
                </a:solidFill>
                <a:effectLst/>
                <a:latin typeface="+mn-lt"/>
                <a:ea typeface="+mn-ea"/>
                <a:cs typeface="+mn-cs"/>
              </a:rPr>
              <a:t>Inside Infection Control</a:t>
            </a:r>
            <a:r>
              <a:rPr lang="en-US" sz="1200" kern="1200" dirty="0">
                <a:solidFill>
                  <a:schemeClr val="tx1"/>
                </a:solidFill>
                <a:effectLst/>
                <a:latin typeface="+mn-lt"/>
                <a:ea typeface="+mn-ea"/>
                <a:cs typeface="+mn-cs"/>
              </a:rPr>
              <a:t> videos, and partner resources where Project Firstline has answered questions from frontline healthcare workers and public health staff across multiple topics. CDC will continue to update this page as new resources are released, so make sure to bookmark it and check back often.” </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8</a:t>
            </a:fld>
            <a:endParaRPr lang="en-US" dirty="0"/>
          </a:p>
        </p:txBody>
      </p:sp>
    </p:spTree>
    <p:extLst>
      <p:ext uri="{BB962C8B-B14F-4D97-AF65-F5344CB8AC3E}">
        <p14:creationId xmlns:p14="http://schemas.microsoft.com/office/powerpoint/2010/main" val="4233825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Sample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 reminder that you have the Virus Lock and Key and The Parts of Viruses job aids available to you to help explain these concepts to others.” </a:t>
            </a:r>
            <a:r>
              <a:rPr lang="en-US" dirty="0">
                <a:hlinkClick r:id="rId3"/>
              </a:rPr>
              <a:t>Resources | Project Firstline | Infection Control | CDC</a:t>
            </a:r>
            <a:r>
              <a:rPr lang="en-US" dirty="0"/>
              <a:t> </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9</a:t>
            </a:fld>
            <a:endParaRPr lang="en-US" dirty="0"/>
          </a:p>
        </p:txBody>
      </p:sp>
    </p:spTree>
    <p:extLst>
      <p:ext uri="{BB962C8B-B14F-4D97-AF65-F5344CB8AC3E}">
        <p14:creationId xmlns:p14="http://schemas.microsoft.com/office/powerpoint/2010/main" val="990731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 </a:t>
            </a:r>
          </a:p>
          <a:p>
            <a:r>
              <a:rPr lang="en-US" sz="1200" kern="1200" dirty="0">
                <a:solidFill>
                  <a:schemeClr val="tx1"/>
                </a:solidFill>
                <a:effectLst/>
                <a:latin typeface="+mn-lt"/>
                <a:ea typeface="+mn-ea"/>
                <a:cs typeface="+mn-cs"/>
              </a:rPr>
              <a:t>“Take 60 seconds and reflect and identify personal goals and action steps that you would like to take to help stop disease from spreading.” </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10</a:t>
            </a:fld>
            <a:endParaRPr lang="en-US" dirty="0"/>
          </a:p>
        </p:txBody>
      </p:sp>
    </p:spTree>
    <p:extLst>
      <p:ext uri="{BB962C8B-B14F-4D97-AF65-F5344CB8AC3E}">
        <p14:creationId xmlns:p14="http://schemas.microsoft.com/office/powerpoint/2010/main" val="139652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A8D9D-B9B8-4894-A146-87C7FEDF1913}"/>
              </a:ext>
            </a:extLst>
          </p:cNvPr>
          <p:cNvSpPr>
            <a:spLocks noGrp="1"/>
          </p:cNvSpPr>
          <p:nvPr>
            <p:ph type="dt" sz="half" idx="10"/>
          </p:nvPr>
        </p:nvSpPr>
        <p:spPr/>
        <p:txBody>
          <a:bodyPr/>
          <a:lstStyle/>
          <a:p>
            <a:fld id="{88B65982-47D1-4E80-BD95-C789D844E5DB}" type="datetimeFigureOut">
              <a:rPr lang="en-US" smtClean="0"/>
              <a:t>5/28/2021</a:t>
            </a:fld>
            <a:endParaRPr lang="en-US" dirty="0"/>
          </a:p>
        </p:txBody>
      </p:sp>
      <p:sp>
        <p:nvSpPr>
          <p:cNvPr id="5" name="Footer Placeholder 4">
            <a:extLst>
              <a:ext uri="{FF2B5EF4-FFF2-40B4-BE49-F238E27FC236}">
                <a16:creationId xmlns:a16="http://schemas.microsoft.com/office/drawing/2014/main" id="{54D49CCE-9DFC-46E7-A741-A71814E446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51061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8F06D-DA8D-4436-A216-677230E4C7E4}"/>
              </a:ext>
            </a:extLst>
          </p:cNvPr>
          <p:cNvSpPr>
            <a:spLocks noGrp="1"/>
          </p:cNvSpPr>
          <p:nvPr>
            <p:ph type="dt" sz="half" idx="10"/>
          </p:nvPr>
        </p:nvSpPr>
        <p:spPr/>
        <p:txBody>
          <a:bodyPr/>
          <a:lstStyle/>
          <a:p>
            <a:fld id="{88B65982-47D1-4E80-BD95-C789D844E5DB}" type="datetimeFigureOut">
              <a:rPr lang="en-US" smtClean="0"/>
              <a:t>5/28/2021</a:t>
            </a:fld>
            <a:endParaRPr lang="en-US" dirty="0"/>
          </a:p>
        </p:txBody>
      </p:sp>
      <p:sp>
        <p:nvSpPr>
          <p:cNvPr id="5" name="Footer Placeholder 4">
            <a:extLst>
              <a:ext uri="{FF2B5EF4-FFF2-40B4-BE49-F238E27FC236}">
                <a16:creationId xmlns:a16="http://schemas.microsoft.com/office/drawing/2014/main" id="{884C0F26-D1CF-4CE8-BF04-363589B31D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1876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586C8-BB1B-49FF-AA3B-9B83184DEE36}"/>
              </a:ext>
            </a:extLst>
          </p:cNvPr>
          <p:cNvSpPr>
            <a:spLocks noGrp="1"/>
          </p:cNvSpPr>
          <p:nvPr>
            <p:ph type="dt" sz="half" idx="10"/>
          </p:nvPr>
        </p:nvSpPr>
        <p:spPr/>
        <p:txBody>
          <a:bodyPr/>
          <a:lstStyle/>
          <a:p>
            <a:fld id="{88B65982-47D1-4E80-BD95-C789D844E5DB}" type="datetimeFigureOut">
              <a:rPr lang="en-US" smtClean="0"/>
              <a:t>5/28/2021</a:t>
            </a:fld>
            <a:endParaRPr lang="en-US" dirty="0"/>
          </a:p>
        </p:txBody>
      </p:sp>
      <p:sp>
        <p:nvSpPr>
          <p:cNvPr id="5" name="Footer Placeholder 4">
            <a:extLst>
              <a:ext uri="{FF2B5EF4-FFF2-40B4-BE49-F238E27FC236}">
                <a16:creationId xmlns:a16="http://schemas.microsoft.com/office/drawing/2014/main" id="{4BF4D2FA-6849-4940-825F-6078D04797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86655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90147-5DF6-43FF-AD6B-75998BB519EF}"/>
              </a:ext>
            </a:extLst>
          </p:cNvPr>
          <p:cNvSpPr>
            <a:spLocks noGrp="1"/>
          </p:cNvSpPr>
          <p:nvPr>
            <p:ph type="dt" sz="half" idx="10"/>
          </p:nvPr>
        </p:nvSpPr>
        <p:spPr/>
        <p:txBody>
          <a:bodyPr/>
          <a:lstStyle/>
          <a:p>
            <a:fld id="{88B65982-47D1-4E80-BD95-C789D844E5DB}" type="datetimeFigureOut">
              <a:rPr lang="en-US" smtClean="0"/>
              <a:t>5/28/2021</a:t>
            </a:fld>
            <a:endParaRPr lang="en-US" dirty="0"/>
          </a:p>
        </p:txBody>
      </p:sp>
      <p:sp>
        <p:nvSpPr>
          <p:cNvPr id="5" name="Footer Placeholder 4">
            <a:extLst>
              <a:ext uri="{FF2B5EF4-FFF2-40B4-BE49-F238E27FC236}">
                <a16:creationId xmlns:a16="http://schemas.microsoft.com/office/drawing/2014/main" id="{6CB1F8D7-2957-4AC3-AA7D-9603BAF3C3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50803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88B65982-47D1-4E80-BD95-C789D844E5DB}" type="datetimeFigureOut">
              <a:rPr lang="en-US" smtClean="0"/>
              <a:t>5/28/2021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329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88B65982-47D1-4E80-BD95-C789D844E5DB}" type="datetimeFigureOut">
              <a:rPr lang="en-US" smtClean="0"/>
              <a:t>5/28/2021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44824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29AC6-B3B4-4EE3-96E8-AEDD7EDC30BE}"/>
              </a:ext>
            </a:extLst>
          </p:cNvPr>
          <p:cNvSpPr>
            <a:spLocks noGrp="1"/>
          </p:cNvSpPr>
          <p:nvPr>
            <p:ph type="dt" sz="half" idx="10"/>
          </p:nvPr>
        </p:nvSpPr>
        <p:spPr/>
        <p:txBody>
          <a:bodyPr/>
          <a:lstStyle/>
          <a:p>
            <a:fld id="{88B65982-47D1-4E80-BD95-C789D844E5DB}" type="datetimeFigureOut">
              <a:rPr lang="en-US" smtClean="0"/>
              <a:t>5/28/2021</a:t>
            </a:fld>
            <a:endParaRPr lang="en-US" dirty="0"/>
          </a:p>
        </p:txBody>
      </p:sp>
      <p:sp>
        <p:nvSpPr>
          <p:cNvPr id="8" name="Footer Placeholder 7">
            <a:extLst>
              <a:ext uri="{FF2B5EF4-FFF2-40B4-BE49-F238E27FC236}">
                <a16:creationId xmlns:a16="http://schemas.microsoft.com/office/drawing/2014/main" id="{47E214A1-FAE4-4127-A892-4B81D7DC88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75334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F1406-3FCE-49BA-A62C-985BC42FCEE9}"/>
              </a:ext>
            </a:extLst>
          </p:cNvPr>
          <p:cNvSpPr>
            <a:spLocks noGrp="1"/>
          </p:cNvSpPr>
          <p:nvPr>
            <p:ph type="dt" sz="half" idx="10"/>
          </p:nvPr>
        </p:nvSpPr>
        <p:spPr/>
        <p:txBody>
          <a:bodyPr/>
          <a:lstStyle/>
          <a:p>
            <a:fld id="{88B65982-47D1-4E80-BD95-C789D844E5DB}" type="datetimeFigureOut">
              <a:rPr lang="en-US" smtClean="0"/>
              <a:t>5/28/2021</a:t>
            </a:fld>
            <a:endParaRPr lang="en-US" dirty="0"/>
          </a:p>
        </p:txBody>
      </p:sp>
      <p:sp>
        <p:nvSpPr>
          <p:cNvPr id="4" name="Footer Placeholder 3">
            <a:extLst>
              <a:ext uri="{FF2B5EF4-FFF2-40B4-BE49-F238E27FC236}">
                <a16:creationId xmlns:a16="http://schemas.microsoft.com/office/drawing/2014/main" id="{C7BEA799-2597-4417-B887-383FB646678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404173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E381E-6CA5-45AF-8C90-2B6726CDD4E2}"/>
              </a:ext>
            </a:extLst>
          </p:cNvPr>
          <p:cNvSpPr>
            <a:spLocks noGrp="1"/>
          </p:cNvSpPr>
          <p:nvPr>
            <p:ph type="dt" sz="half" idx="10"/>
          </p:nvPr>
        </p:nvSpPr>
        <p:spPr/>
        <p:txBody>
          <a:bodyPr/>
          <a:lstStyle/>
          <a:p>
            <a:fld id="{88B65982-47D1-4E80-BD95-C789D844E5DB}" type="datetimeFigureOut">
              <a:rPr lang="en-US" smtClean="0"/>
              <a:t>5/28/2021</a:t>
            </a:fld>
            <a:endParaRPr lang="en-US" dirty="0"/>
          </a:p>
        </p:txBody>
      </p:sp>
      <p:sp>
        <p:nvSpPr>
          <p:cNvPr id="3" name="Footer Placeholder 2">
            <a:extLst>
              <a:ext uri="{FF2B5EF4-FFF2-40B4-BE49-F238E27FC236}">
                <a16:creationId xmlns:a16="http://schemas.microsoft.com/office/drawing/2014/main" id="{41F75B3B-1A3A-41FE-A864-C2D520A566C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57668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7551A-0CC8-4C7B-8753-6C67C763BF52}"/>
              </a:ext>
            </a:extLst>
          </p:cNvPr>
          <p:cNvSpPr>
            <a:spLocks noGrp="1"/>
          </p:cNvSpPr>
          <p:nvPr>
            <p:ph type="dt" sz="half" idx="10"/>
          </p:nvPr>
        </p:nvSpPr>
        <p:spPr/>
        <p:txBody>
          <a:bodyPr/>
          <a:lstStyle/>
          <a:p>
            <a:fld id="{88B65982-47D1-4E80-BD95-C789D844E5DB}" type="datetimeFigureOut">
              <a:rPr lang="en-US" smtClean="0"/>
              <a:t>5/28/2021</a:t>
            </a:fld>
            <a:endParaRPr lang="en-US" dirty="0"/>
          </a:p>
        </p:txBody>
      </p:sp>
      <p:sp>
        <p:nvSpPr>
          <p:cNvPr id="6" name="Footer Placeholder 5">
            <a:extLst>
              <a:ext uri="{FF2B5EF4-FFF2-40B4-BE49-F238E27FC236}">
                <a16:creationId xmlns:a16="http://schemas.microsoft.com/office/drawing/2014/main" id="{F524DFC5-7C2C-4E36-98D2-B6D1EB187F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09892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56599-665E-4E25-9ED4-A1420B253BD4}"/>
              </a:ext>
            </a:extLst>
          </p:cNvPr>
          <p:cNvSpPr>
            <a:spLocks noGrp="1"/>
          </p:cNvSpPr>
          <p:nvPr>
            <p:ph type="dt" sz="half" idx="10"/>
          </p:nvPr>
        </p:nvSpPr>
        <p:spPr/>
        <p:txBody>
          <a:bodyPr/>
          <a:lstStyle/>
          <a:p>
            <a:fld id="{88B65982-47D1-4E80-BD95-C789D844E5DB}" type="datetimeFigureOut">
              <a:rPr lang="en-US" smtClean="0"/>
              <a:t>5/28/2021</a:t>
            </a:fld>
            <a:endParaRPr lang="en-US" dirty="0"/>
          </a:p>
        </p:txBody>
      </p:sp>
      <p:sp>
        <p:nvSpPr>
          <p:cNvPr id="6" name="Footer Placeholder 5">
            <a:extLst>
              <a:ext uri="{FF2B5EF4-FFF2-40B4-BE49-F238E27FC236}">
                <a16:creationId xmlns:a16="http://schemas.microsoft.com/office/drawing/2014/main" id="{05669326-78C0-41F1-8E9D-74AEDA8274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01441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5/28/2021</a:t>
            </a:fld>
            <a:endParaRPr lang="en-US" dirty="0"/>
          </a:p>
        </p:txBody>
      </p:sp>
      <p:sp>
        <p:nvSpPr>
          <p:cNvPr id="5" name="Footer Placeholder 4">
            <a:extLst>
              <a:ext uri="{FF2B5EF4-FFF2-40B4-BE49-F238E27FC236}">
                <a16:creationId xmlns:a16="http://schemas.microsoft.com/office/drawing/2014/main"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dirty="0"/>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infectioncontrol/projectfirstline/resource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useBgFill="1">
          <p:nvSpPr>
            <p:cNvPr id="15" name="Freeform: Shape 14">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16" name="Title 1">
            <a:extLst>
              <a:ext uri="{FF2B5EF4-FFF2-40B4-BE49-F238E27FC236}">
                <a16:creationId xmlns:a16="http://schemas.microsoft.com/office/drawing/2014/main" id="{AD48B54B-5DE6-488B-8A6C-AE82ABFCBFA3}"/>
              </a:ext>
            </a:extLst>
          </p:cNvPr>
          <p:cNvSpPr>
            <a:spLocks noGrp="1"/>
          </p:cNvSpPr>
          <p:nvPr>
            <p:ph type="title"/>
          </p:nvPr>
        </p:nvSpPr>
        <p:spPr>
          <a:xfrm>
            <a:off x="986589" y="5731707"/>
            <a:ext cx="10515600" cy="1325563"/>
          </a:xfrm>
        </p:spPr>
        <p:txBody>
          <a:bodyPr>
            <a:normAutofit/>
          </a:bodyPr>
          <a:lstStyle/>
          <a:p>
            <a:pPr algn="ctr"/>
            <a:r>
              <a:rPr lang="en-US" sz="3600" b="1" dirty="0">
                <a:solidFill>
                  <a:srgbClr val="2F5597"/>
                </a:solidFill>
                <a:latin typeface="+mn-lt"/>
              </a:rPr>
              <a:t>Topic 5: How COVID-19 Spreads: A Review</a:t>
            </a:r>
            <a:br>
              <a:rPr lang="en-US" sz="3600" b="1" dirty="0">
                <a:solidFill>
                  <a:srgbClr val="2F5597"/>
                </a:solidFill>
                <a:latin typeface="+mn-lt"/>
              </a:rPr>
            </a:br>
            <a:r>
              <a:rPr lang="en-US" sz="3600" b="1" dirty="0">
                <a:solidFill>
                  <a:srgbClr val="2F5597"/>
                </a:solidFill>
                <a:latin typeface="+mn-lt"/>
              </a:rPr>
              <a:t>[Date of training]</a:t>
            </a:r>
            <a:endParaRPr lang="en-US" sz="3600" b="1" dirty="0">
              <a:latin typeface="+mn-lt"/>
            </a:endParaRPr>
          </a:p>
        </p:txBody>
      </p:sp>
      <p:pic>
        <p:nvPicPr>
          <p:cNvPr id="17" name="Picture 2"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a:extLst>
              <a:ext uri="{FF2B5EF4-FFF2-40B4-BE49-F238E27FC236}">
                <a16:creationId xmlns:a16="http://schemas.microsoft.com/office/drawing/2014/main" id="{869E25FE-60E9-4E10-82AD-8FE59C66C5A2}"/>
              </a:ext>
            </a:extLst>
          </p:cNvPr>
          <p:cNvPicPr>
            <a:picLocks noChangeAspect="1"/>
          </p:cNvPicPr>
          <p:nvPr/>
        </p:nvPicPr>
        <p:blipFill>
          <a:blip r:embed="rId3"/>
          <a:stretch>
            <a:fillRect/>
          </a:stretch>
        </p:blipFill>
        <p:spPr>
          <a:xfrm>
            <a:off x="174196" y="133660"/>
            <a:ext cx="11631168" cy="5815584"/>
          </a:xfrm>
          <a:prstGeom prst="rect">
            <a:avLst/>
          </a:prstGeom>
        </p:spPr>
      </p:pic>
    </p:spTree>
    <p:extLst>
      <p:ext uri="{BB962C8B-B14F-4D97-AF65-F5344CB8AC3E}">
        <p14:creationId xmlns:p14="http://schemas.microsoft.com/office/powerpoint/2010/main" val="3278951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675524" y="1018622"/>
            <a:ext cx="10515600" cy="2852737"/>
          </a:xfrm>
        </p:spPr>
        <p:txBody>
          <a:bodyPr/>
          <a:lstStyle/>
          <a:p>
            <a:pPr algn="ctr"/>
            <a:r>
              <a:rPr lang="en-US" b="1" i="1" dirty="0">
                <a:latin typeface="+mn-lt"/>
              </a:rPr>
              <a:t>Reflection</a:t>
            </a:r>
          </a:p>
        </p:txBody>
      </p:sp>
      <p:sp>
        <p:nvSpPr>
          <p:cNvPr id="5" name="Rectangle 4">
            <a:extLst>
              <a:ext uri="{FF2B5EF4-FFF2-40B4-BE49-F238E27FC236}">
                <a16:creationId xmlns:a16="http://schemas.microsoft.com/office/drawing/2014/main" id="{87C62DF0-9A19-4447-9CB8-9AD0C945B5B6}"/>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E647D41-D7ED-43D9-91F6-107D40BD5657}"/>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EFE53C3-1E82-45F9-B989-623BC16D8B64}"/>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F98A3D3-B5B2-41B8-A8A1-44DD0C97CF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569203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p:txBody>
          <a:bodyPr/>
          <a:lstStyle/>
          <a:p>
            <a:r>
              <a:rPr lang="en-US" b="1" dirty="0">
                <a:latin typeface="+mn-lt"/>
              </a:rPr>
              <a:t>Key Messages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p:txBody>
          <a:bodyPr/>
          <a:lstStyle/>
          <a:p>
            <a:pPr lvl="0"/>
            <a:r>
              <a:rPr lang="en-US" dirty="0"/>
              <a:t>The main way that SARS-CoV-2, the virus that causes the disease COVID-19, travels between people is through respiratory droplets in our breath.</a:t>
            </a:r>
          </a:p>
          <a:p>
            <a:pPr lvl="0"/>
            <a:r>
              <a:rPr lang="en-US" dirty="0"/>
              <a:t>Another way you can get sick with COVID-19 is if you touch something that has live SARS-CoV-2 virus on it, and then touch your face without cleaning your hands first.</a:t>
            </a:r>
          </a:p>
          <a:p>
            <a:pPr marL="0" indent="0">
              <a:buNone/>
            </a:pPr>
            <a:endParaRPr lang="en-US" dirty="0"/>
          </a:p>
        </p:txBody>
      </p:sp>
      <p:sp>
        <p:nvSpPr>
          <p:cNvPr id="4" name="Rectangle 3">
            <a:extLst>
              <a:ext uri="{FF2B5EF4-FFF2-40B4-BE49-F238E27FC236}">
                <a16:creationId xmlns:a16="http://schemas.microsoft.com/office/drawing/2014/main" id="{EEDD9F31-CAD2-4F2F-A03C-AD1E3BF5098A}"/>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29FA8E0-EDFF-4F1F-9BB6-640E2F685E63}"/>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F3AA101-817C-41FE-BC6A-EA6FEF717ECF}"/>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397ED54-BFBF-45F6-B5AF-830360DABB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1235902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a:xfrm>
            <a:off x="543339" y="13939"/>
            <a:ext cx="10515600" cy="1325563"/>
          </a:xfrm>
        </p:spPr>
        <p:txBody>
          <a:bodyPr/>
          <a:lstStyle/>
          <a:p>
            <a:r>
              <a:rPr lang="en-US" b="1" dirty="0">
                <a:latin typeface="+mn-lt"/>
              </a:rPr>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n-US" b="1" dirty="0"/>
              <a:t>Project Firstline on CDC: </a:t>
            </a:r>
          </a:p>
          <a:p>
            <a:pPr marL="0" indent="0">
              <a:buNone/>
            </a:pPr>
            <a:r>
              <a:rPr lang="en-US" dirty="0">
                <a:hlinkClick r:id="rId3"/>
              </a:rPr>
              <a:t>https://www.cdc.gov/infectioncontrol/projectfirstline/index.html</a:t>
            </a:r>
            <a:endParaRPr lang="en-US" dirty="0"/>
          </a:p>
          <a:p>
            <a:pPr marL="0" indent="0">
              <a:buNone/>
            </a:pPr>
            <a:endParaRPr lang="en-US" b="1" dirty="0"/>
          </a:p>
          <a:p>
            <a:pPr marL="0" indent="0">
              <a:buNone/>
            </a:pPr>
            <a:r>
              <a:rPr lang="en-US" b="1" dirty="0"/>
              <a:t>Project Firstline on Facebook:</a:t>
            </a:r>
          </a:p>
          <a:p>
            <a:pPr marL="0" indent="0">
              <a:buNone/>
            </a:pPr>
            <a:r>
              <a:rPr lang="en-US" dirty="0">
                <a:hlinkClick r:id="rId4"/>
              </a:rPr>
              <a:t>https://www.facebook.com/CDCProjectFirstline/</a:t>
            </a:r>
            <a:endParaRPr lang="en-US" dirty="0"/>
          </a:p>
          <a:p>
            <a:pPr marL="0" indent="0">
              <a:buNone/>
            </a:pPr>
            <a:endParaRPr lang="en-US" b="1" dirty="0"/>
          </a:p>
          <a:p>
            <a:pPr marL="0" indent="0">
              <a:buNone/>
            </a:pPr>
            <a:r>
              <a:rPr lang="en-US" b="1" dirty="0"/>
              <a:t>Twitter:</a:t>
            </a:r>
          </a:p>
          <a:p>
            <a:pPr marL="0" indent="0">
              <a:buNone/>
            </a:pPr>
            <a:r>
              <a:rPr lang="en-US" dirty="0">
                <a:hlinkClick r:id="rId5"/>
              </a:rPr>
              <a:t>https://twitter.com/CDC_Firstline</a:t>
            </a:r>
            <a:endParaRPr lang="en-US" dirty="0"/>
          </a:p>
          <a:p>
            <a:pPr marL="0" indent="0">
              <a:buNone/>
            </a:pPr>
            <a:endParaRPr lang="en-US" dirty="0"/>
          </a:p>
          <a:p>
            <a:pPr marL="0" indent="0">
              <a:buNone/>
            </a:pPr>
            <a:r>
              <a:rPr lang="en-US" b="1" dirty="0"/>
              <a:t>YouTube:</a:t>
            </a:r>
          </a:p>
          <a:p>
            <a:pPr marL="0" indent="0">
              <a:buNone/>
            </a:pPr>
            <a:r>
              <a:rPr lang="en-US" dirty="0">
                <a:hlinkClick r:id="rId6"/>
              </a:rPr>
              <a:t>https://www.youtube.com/playlist?list=PLvrp9iOILTQZQGtDnSDGViKDdRtIc13VX</a:t>
            </a:r>
            <a:r>
              <a:rPr lang="en-US" dirty="0"/>
              <a:t> </a:t>
            </a:r>
          </a:p>
          <a:p>
            <a:pPr marL="0" indent="0">
              <a:buNone/>
            </a:pPr>
            <a:endParaRPr lang="en-US" dirty="0"/>
          </a:p>
          <a:p>
            <a:pPr marL="0" indent="0">
              <a:buNone/>
            </a:pPr>
            <a:r>
              <a:rPr lang="en-US" b="1" dirty="0"/>
              <a:t>To sign up for Project Firstline emails, click here: </a:t>
            </a:r>
            <a:r>
              <a:rPr lang="en-US" dirty="0">
                <a:hlinkClick r:id="rId7"/>
              </a:rPr>
              <a:t>https://tools.cdc.gov/campaignproxyservice/subscriptions.aspx?topic_id=USCDC_2104</a:t>
            </a:r>
            <a:r>
              <a:rPr lang="en-US" dirty="0"/>
              <a:t>   </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11E2F003-DA18-4693-81ED-D87543CAD48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34EF4DC-1F2B-4868-A81E-840C3C0E03AE}"/>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E6811BF-7DA3-40F2-9297-FAF1FBCD2F18}"/>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545334" y="6181392"/>
            <a:ext cx="1634834" cy="613913"/>
          </a:xfrm>
          <a:prstGeom prst="rect">
            <a:avLst/>
          </a:prstGeom>
        </p:spPr>
      </p:pic>
    </p:spTree>
    <p:extLst>
      <p:ext uri="{BB962C8B-B14F-4D97-AF65-F5344CB8AC3E}">
        <p14:creationId xmlns:p14="http://schemas.microsoft.com/office/powerpoint/2010/main" val="1529350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2C2FE77B-E9B9-4869-9CF2-F20554FBE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507" y="547192"/>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a:xfrm>
            <a:off x="460513" y="752751"/>
            <a:ext cx="10515600" cy="1325563"/>
          </a:xfrm>
        </p:spPr>
        <p:txBody>
          <a:bodyPr/>
          <a:lstStyle/>
          <a:p>
            <a:r>
              <a:rPr lang="en-US" b="1" dirty="0">
                <a:latin typeface="+mn-lt"/>
              </a:rPr>
              <a:t>Feedback Form</a:t>
            </a:r>
          </a:p>
        </p:txBody>
      </p:sp>
      <p:sp>
        <p:nvSpPr>
          <p:cNvPr id="4" name="Rectangle 3">
            <a:extLst>
              <a:ext uri="{FF2B5EF4-FFF2-40B4-BE49-F238E27FC236}">
                <a16:creationId xmlns:a16="http://schemas.microsoft.com/office/drawing/2014/main" id="{1DEFB7AF-A24B-4F68-9AC8-5B328817D1D0}"/>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CE4F7A1-8C98-4283-827C-A51966259287}"/>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457B727-6E9B-4EB3-A650-53160B16E745}"/>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7E6D6A6-D161-4F32-8EC5-F75657DBDE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53448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b="1" dirty="0">
                <a:latin typeface="+mn-lt"/>
              </a:rPr>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dirty="0"/>
              <a:t>Introductions</a:t>
            </a:r>
          </a:p>
          <a:p>
            <a:r>
              <a:rPr lang="en-US" dirty="0"/>
              <a:t>How COVID-19 Spreads: A Review</a:t>
            </a:r>
          </a:p>
          <a:p>
            <a:pPr lvl="1"/>
            <a:r>
              <a:rPr lang="en-US" dirty="0"/>
              <a:t>Video</a:t>
            </a:r>
          </a:p>
          <a:p>
            <a:pPr lvl="1"/>
            <a:r>
              <a:rPr lang="en-US" dirty="0"/>
              <a:t>Discussion and reflection</a:t>
            </a:r>
          </a:p>
          <a:p>
            <a:r>
              <a:rPr lang="en-US" dirty="0"/>
              <a:t>Session feedback form and next steps</a:t>
            </a:r>
          </a:p>
        </p:txBody>
      </p:sp>
      <p:sp>
        <p:nvSpPr>
          <p:cNvPr id="4" name="Rectangle 3">
            <a:extLst>
              <a:ext uri="{FF2B5EF4-FFF2-40B4-BE49-F238E27FC236}">
                <a16:creationId xmlns:a16="http://schemas.microsoft.com/office/drawing/2014/main" id="{2F745F9A-1770-49F6-9C4C-FEC50EDA56C1}"/>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754BC78-68BC-4A36-9D3A-84570D69B647}"/>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9B185EB-EA52-4828-96A1-927246338427}"/>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6BFD3BC-D5AC-43BC-A06D-A65A152FC8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276742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08AE-15D6-4D31-8575-D70DD2B545B0}"/>
              </a:ext>
            </a:extLst>
          </p:cNvPr>
          <p:cNvSpPr>
            <a:spLocks noGrp="1"/>
          </p:cNvSpPr>
          <p:nvPr>
            <p:ph type="title"/>
          </p:nvPr>
        </p:nvSpPr>
        <p:spPr/>
        <p:txBody>
          <a:bodyPr/>
          <a:lstStyle/>
          <a:p>
            <a:r>
              <a:rPr lang="en-US" b="1" dirty="0">
                <a:latin typeface="+mn-lt"/>
              </a:rPr>
              <a:t>Learning Objective</a:t>
            </a:r>
          </a:p>
        </p:txBody>
      </p:sp>
      <p:sp>
        <p:nvSpPr>
          <p:cNvPr id="3" name="Content Placeholder 2">
            <a:extLst>
              <a:ext uri="{FF2B5EF4-FFF2-40B4-BE49-F238E27FC236}">
                <a16:creationId xmlns:a16="http://schemas.microsoft.com/office/drawing/2014/main" id="{7C9FF744-A9EF-4E79-82A3-F7B1E29B93D3}"/>
              </a:ext>
            </a:extLst>
          </p:cNvPr>
          <p:cNvSpPr>
            <a:spLocks noGrp="1"/>
          </p:cNvSpPr>
          <p:nvPr>
            <p:ph idx="1"/>
          </p:nvPr>
        </p:nvSpPr>
        <p:spPr/>
        <p:txBody>
          <a:bodyPr/>
          <a:lstStyle/>
          <a:p>
            <a:pPr lvl="0"/>
            <a:r>
              <a:rPr lang="en-US" dirty="0"/>
              <a:t>Describe two (2) ways that SARS-CoV-2 spreads </a:t>
            </a:r>
          </a:p>
          <a:p>
            <a:endParaRPr lang="en-US" dirty="0"/>
          </a:p>
        </p:txBody>
      </p:sp>
      <p:sp>
        <p:nvSpPr>
          <p:cNvPr id="4" name="Rectangle 3">
            <a:extLst>
              <a:ext uri="{FF2B5EF4-FFF2-40B4-BE49-F238E27FC236}">
                <a16:creationId xmlns:a16="http://schemas.microsoft.com/office/drawing/2014/main" id="{79793CA5-7672-4BCE-8F10-5F7514FC8EA1}"/>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4657A21-ABE1-4A33-8BC2-3E708ACE363F}"/>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AD33591-6335-49D0-8524-95592C0E623C}"/>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83F9B8A-2031-4F0E-9F84-D22B9FEAD0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87142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29CF-80B2-47E8-A428-F7D094BD64F9}"/>
              </a:ext>
            </a:extLst>
          </p:cNvPr>
          <p:cNvSpPr>
            <a:spLocks noGrp="1"/>
          </p:cNvSpPr>
          <p:nvPr>
            <p:ph type="title"/>
          </p:nvPr>
        </p:nvSpPr>
        <p:spPr/>
        <p:txBody>
          <a:bodyPr/>
          <a:lstStyle/>
          <a:p>
            <a:r>
              <a:rPr lang="en-US" b="1" dirty="0">
                <a:latin typeface="+mn-lt"/>
              </a:rPr>
              <a:t>Session Topics</a:t>
            </a:r>
          </a:p>
        </p:txBody>
      </p:sp>
      <p:sp>
        <p:nvSpPr>
          <p:cNvPr id="3" name="Content Placeholder 2">
            <a:extLst>
              <a:ext uri="{FF2B5EF4-FFF2-40B4-BE49-F238E27FC236}">
                <a16:creationId xmlns:a16="http://schemas.microsoft.com/office/drawing/2014/main" id="{80DDD973-9327-4212-9D8D-25DDA8060921}"/>
              </a:ext>
            </a:extLst>
          </p:cNvPr>
          <p:cNvSpPr>
            <a:spLocks noGrp="1"/>
          </p:cNvSpPr>
          <p:nvPr>
            <p:ph sz="half" idx="1"/>
          </p:nvPr>
        </p:nvSpPr>
        <p:spPr/>
        <p:txBody>
          <a:bodyPr>
            <a:normAutofit fontScale="92500" lnSpcReduction="10000"/>
          </a:bodyPr>
          <a:lstStyle/>
          <a:p>
            <a:r>
              <a:rPr lang="en-US" b="1" dirty="0">
                <a:solidFill>
                  <a:srgbClr val="B95EA4"/>
                </a:solidFill>
              </a:rPr>
              <a:t>What We’ve Covered So Far</a:t>
            </a:r>
          </a:p>
          <a:p>
            <a:pPr lvl="1"/>
            <a:r>
              <a:rPr lang="en-US" sz="2600" dirty="0"/>
              <a:t>The Concept of Infection Control</a:t>
            </a:r>
          </a:p>
          <a:p>
            <a:pPr lvl="1"/>
            <a:r>
              <a:rPr lang="en-US" sz="2600" dirty="0"/>
              <a:t>The Basic Science of Viruses </a:t>
            </a:r>
          </a:p>
          <a:p>
            <a:pPr lvl="1"/>
            <a:r>
              <a:rPr lang="en-US" sz="2600" dirty="0"/>
              <a:t>How Respiratory Droplets Spread COVID-19</a:t>
            </a:r>
          </a:p>
          <a:p>
            <a:pPr lvl="1"/>
            <a:r>
              <a:rPr lang="en-US" sz="2600" dirty="0"/>
              <a:t>How Viruses Spread from Surfaces to People</a:t>
            </a:r>
          </a:p>
        </p:txBody>
      </p:sp>
      <p:sp>
        <p:nvSpPr>
          <p:cNvPr id="4" name="Content Placeholder 3">
            <a:extLst>
              <a:ext uri="{FF2B5EF4-FFF2-40B4-BE49-F238E27FC236}">
                <a16:creationId xmlns:a16="http://schemas.microsoft.com/office/drawing/2014/main" id="{7700FA5A-D93F-4C3F-A64A-1BA27061FBEE}"/>
              </a:ext>
            </a:extLst>
          </p:cNvPr>
          <p:cNvSpPr>
            <a:spLocks noGrp="1"/>
          </p:cNvSpPr>
          <p:nvPr>
            <p:ph sz="half" idx="2"/>
          </p:nvPr>
        </p:nvSpPr>
        <p:spPr>
          <a:xfrm>
            <a:off x="6172200" y="1816445"/>
            <a:ext cx="5181600" cy="4667250"/>
          </a:xfrm>
        </p:spPr>
        <p:txBody>
          <a:bodyPr>
            <a:normAutofit fontScale="92500" lnSpcReduction="10000"/>
          </a:bodyPr>
          <a:lstStyle/>
          <a:p>
            <a:r>
              <a:rPr lang="en-US" b="1" dirty="0">
                <a:solidFill>
                  <a:srgbClr val="055FAB"/>
                </a:solidFill>
              </a:rPr>
              <a:t>Broader Themes and Topics</a:t>
            </a:r>
          </a:p>
          <a:p>
            <a:pPr lvl="1"/>
            <a:r>
              <a:rPr lang="en-US" sz="2600" dirty="0"/>
              <a:t>Infection Control: The Basics</a:t>
            </a:r>
          </a:p>
          <a:p>
            <a:pPr lvl="1"/>
            <a:r>
              <a:rPr lang="en-US" sz="2600" dirty="0"/>
              <a:t>Source Control</a:t>
            </a:r>
          </a:p>
          <a:p>
            <a:pPr lvl="1"/>
            <a:r>
              <a:rPr lang="en-US" sz="2600" dirty="0"/>
              <a:t>PPE: Basics</a:t>
            </a:r>
          </a:p>
          <a:p>
            <a:pPr lvl="1"/>
            <a:r>
              <a:rPr lang="en-US" sz="2600" dirty="0"/>
              <a:t>PPE: Donning and Doffing</a:t>
            </a:r>
          </a:p>
          <a:p>
            <a:pPr lvl="1"/>
            <a:r>
              <a:rPr lang="en-US" sz="2600" dirty="0"/>
              <a:t>Hand Hygiene</a:t>
            </a:r>
          </a:p>
          <a:p>
            <a:pPr lvl="1"/>
            <a:r>
              <a:rPr lang="en-US" sz="2600" dirty="0"/>
              <a:t>Crisis Standards of Care</a:t>
            </a:r>
          </a:p>
          <a:p>
            <a:pPr lvl="1"/>
            <a:r>
              <a:rPr lang="en-US" sz="2600" dirty="0"/>
              <a:t>Triage</a:t>
            </a:r>
          </a:p>
          <a:p>
            <a:pPr lvl="1"/>
            <a:r>
              <a:rPr lang="en-US" sz="2600" dirty="0"/>
              <a:t>Microbiology Basics</a:t>
            </a:r>
          </a:p>
          <a:p>
            <a:pPr lvl="1"/>
            <a:r>
              <a:rPr lang="en-US" sz="2600" dirty="0"/>
              <a:t>Recognizing Risk</a:t>
            </a:r>
          </a:p>
          <a:p>
            <a:pPr lvl="1"/>
            <a:r>
              <a:rPr lang="en-US" sz="2600" dirty="0"/>
              <a:t>Environmental Cleaning and Disinfection</a:t>
            </a:r>
          </a:p>
        </p:txBody>
      </p:sp>
      <p:sp>
        <p:nvSpPr>
          <p:cNvPr id="5" name="Rectangle 4">
            <a:extLst>
              <a:ext uri="{FF2B5EF4-FFF2-40B4-BE49-F238E27FC236}">
                <a16:creationId xmlns:a16="http://schemas.microsoft.com/office/drawing/2014/main" id="{23C7BC98-2E9E-402D-90DF-2436EBAA7068}"/>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9A9CAE7-DDA3-4E06-BDA5-9C4FBC4ACFFE}"/>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92899E1-614C-4E2D-9197-66C782FB013F}"/>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101ABAD-6392-4A8A-8429-AD962F3D25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31431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61843-9DA0-45C6-A07B-3C986121684D}"/>
              </a:ext>
            </a:extLst>
          </p:cNvPr>
          <p:cNvSpPr>
            <a:spLocks noGrp="1"/>
          </p:cNvSpPr>
          <p:nvPr>
            <p:ph type="title"/>
          </p:nvPr>
        </p:nvSpPr>
        <p:spPr>
          <a:xfrm>
            <a:off x="417443" y="526019"/>
            <a:ext cx="11429999" cy="1325563"/>
          </a:xfrm>
        </p:spPr>
        <p:txBody>
          <a:bodyPr>
            <a:normAutofit/>
          </a:bodyPr>
          <a:lstStyle/>
          <a:p>
            <a:r>
              <a:rPr lang="en-US" b="1" dirty="0">
                <a:latin typeface="+mn-lt"/>
              </a:rPr>
              <a:t>What I know and still want to know…</a:t>
            </a:r>
          </a:p>
        </p:txBody>
      </p:sp>
      <p:graphicFrame>
        <p:nvGraphicFramePr>
          <p:cNvPr id="4" name="Table 4">
            <a:extLst>
              <a:ext uri="{FF2B5EF4-FFF2-40B4-BE49-F238E27FC236}">
                <a16:creationId xmlns:a16="http://schemas.microsoft.com/office/drawing/2014/main" id="{D59539BF-42ED-408C-9B8D-995A5287D46C}"/>
              </a:ext>
            </a:extLst>
          </p:cNvPr>
          <p:cNvGraphicFramePr>
            <a:graphicFrameLocks noGrp="1"/>
          </p:cNvGraphicFramePr>
          <p:nvPr>
            <p:ph idx="1"/>
          </p:nvPr>
        </p:nvGraphicFramePr>
        <p:xfrm>
          <a:off x="838200" y="2041301"/>
          <a:ext cx="10515597" cy="4105275"/>
        </p:xfrm>
        <a:graphic>
          <a:graphicData uri="http://schemas.openxmlformats.org/drawingml/2006/table">
            <a:tbl>
              <a:tblPr firstRow="1" bandRow="1">
                <a:tableStyleId>{2D5ABB26-0587-4C30-8999-92F81FD0307C}</a:tableStyleId>
              </a:tblPr>
              <a:tblGrid>
                <a:gridCol w="3505199">
                  <a:extLst>
                    <a:ext uri="{9D8B030D-6E8A-4147-A177-3AD203B41FA5}">
                      <a16:colId xmlns:a16="http://schemas.microsoft.com/office/drawing/2014/main" val="2435228528"/>
                    </a:ext>
                  </a:extLst>
                </a:gridCol>
                <a:gridCol w="3505199">
                  <a:extLst>
                    <a:ext uri="{9D8B030D-6E8A-4147-A177-3AD203B41FA5}">
                      <a16:colId xmlns:a16="http://schemas.microsoft.com/office/drawing/2014/main" val="3191638541"/>
                    </a:ext>
                  </a:extLst>
                </a:gridCol>
                <a:gridCol w="3505199">
                  <a:extLst>
                    <a:ext uri="{9D8B030D-6E8A-4147-A177-3AD203B41FA5}">
                      <a16:colId xmlns:a16="http://schemas.microsoft.com/office/drawing/2014/main" val="2762907762"/>
                    </a:ext>
                  </a:extLst>
                </a:gridCol>
              </a:tblGrid>
              <a:tr h="821055">
                <a:tc>
                  <a:txBody>
                    <a:bodyPr/>
                    <a:lstStyle/>
                    <a:p>
                      <a:r>
                        <a:rPr lang="en-US" b="1" dirty="0"/>
                        <a:t>What I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What I think I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What I want to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1731289"/>
                  </a:ext>
                </a:extLst>
              </a:tr>
              <a:tr h="8210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265988"/>
                  </a:ext>
                </a:extLst>
              </a:tr>
              <a:tr h="8210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887001"/>
                  </a:ext>
                </a:extLst>
              </a:tr>
              <a:tr h="8210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7550480"/>
                  </a:ext>
                </a:extLst>
              </a:tr>
              <a:tr h="8210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0624092"/>
                  </a:ext>
                </a:extLst>
              </a:tr>
            </a:tbl>
          </a:graphicData>
        </a:graphic>
      </p:graphicFrame>
      <p:sp>
        <p:nvSpPr>
          <p:cNvPr id="5" name="Rectangle 4">
            <a:extLst>
              <a:ext uri="{FF2B5EF4-FFF2-40B4-BE49-F238E27FC236}">
                <a16:creationId xmlns:a16="http://schemas.microsoft.com/office/drawing/2014/main" id="{7FCEBA0E-055D-4972-874B-B4150BC8C750}"/>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DDC782D-F5CB-486E-A04E-99FB61186C16}"/>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B9C91BD-C1FD-4230-9BF3-C9BA4C3023AB}"/>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9D98C96-B22C-4759-BB04-4F69670596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84912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5B0C00-1954-495C-9006-F6D0ADC1E691}"/>
              </a:ext>
            </a:extLst>
          </p:cNvPr>
          <p:cNvSpPr>
            <a:spLocks noGrp="1"/>
          </p:cNvSpPr>
          <p:nvPr>
            <p:ph type="title"/>
          </p:nvPr>
        </p:nvSpPr>
        <p:spPr>
          <a:solidFill>
            <a:schemeClr val="bg1">
              <a:alpha val="50000"/>
            </a:schemeClr>
          </a:solidFill>
        </p:spPr>
        <p:txBody>
          <a:bodyPr>
            <a:normAutofit/>
          </a:bodyPr>
          <a:lstStyle/>
          <a:p>
            <a:r>
              <a:rPr lang="en-US" sz="3600" dirty="0"/>
              <a:t>Video blog 99: How does COVID-19 spread? A Review (link)</a:t>
            </a:r>
          </a:p>
        </p:txBody>
      </p:sp>
      <p:sp>
        <p:nvSpPr>
          <p:cNvPr id="5" name="Rectangle 4">
            <a:extLst>
              <a:ext uri="{FF2B5EF4-FFF2-40B4-BE49-F238E27FC236}">
                <a16:creationId xmlns:a16="http://schemas.microsoft.com/office/drawing/2014/main" id="{DD7C920C-17FA-4361-9BB0-7F79C7E852DE}"/>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0DCED90-8BE3-4C1B-AA7C-28AB95B12630}"/>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78F4939-1C9A-4E01-A2B4-D17D326812D1}"/>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hield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id="{7C4B4CBC-0119-4034-997B-B213618E1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46576"/>
            <a:ext cx="1634834" cy="711424"/>
          </a:xfrm>
          <a:prstGeom prst="rect">
            <a:avLst/>
          </a:prstGeom>
        </p:spPr>
      </p:pic>
      <p:pic>
        <p:nvPicPr>
          <p:cNvPr id="9" name="Picture 8">
            <a:extLst>
              <a:ext uri="{FF2B5EF4-FFF2-40B4-BE49-F238E27FC236}">
                <a16:creationId xmlns:a16="http://schemas.microsoft.com/office/drawing/2014/main" id="{C9A82FF5-6B89-43C7-943A-076E724451D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568"/>
            <a:ext cx="12192000" cy="6850863"/>
          </a:xfrm>
          <a:prstGeom prst="rect">
            <a:avLst/>
          </a:prstGeom>
        </p:spPr>
      </p:pic>
    </p:spTree>
    <p:extLst>
      <p:ext uri="{BB962C8B-B14F-4D97-AF65-F5344CB8AC3E}">
        <p14:creationId xmlns:p14="http://schemas.microsoft.com/office/powerpoint/2010/main" val="1594676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61843-9DA0-45C6-A07B-3C986121684D}"/>
              </a:ext>
            </a:extLst>
          </p:cNvPr>
          <p:cNvSpPr>
            <a:spLocks noGrp="1"/>
          </p:cNvSpPr>
          <p:nvPr>
            <p:ph type="title"/>
          </p:nvPr>
        </p:nvSpPr>
        <p:spPr>
          <a:xfrm>
            <a:off x="417443" y="526019"/>
            <a:ext cx="11429999" cy="1325563"/>
          </a:xfrm>
        </p:spPr>
        <p:txBody>
          <a:bodyPr>
            <a:normAutofit/>
          </a:bodyPr>
          <a:lstStyle/>
          <a:p>
            <a:r>
              <a:rPr lang="en-US" b="1" dirty="0">
                <a:latin typeface="+mn-lt"/>
              </a:rPr>
              <a:t>What I know…</a:t>
            </a:r>
          </a:p>
        </p:txBody>
      </p:sp>
      <p:graphicFrame>
        <p:nvGraphicFramePr>
          <p:cNvPr id="4" name="Table 4">
            <a:extLst>
              <a:ext uri="{FF2B5EF4-FFF2-40B4-BE49-F238E27FC236}">
                <a16:creationId xmlns:a16="http://schemas.microsoft.com/office/drawing/2014/main" id="{D59539BF-42ED-408C-9B8D-995A5287D46C}"/>
              </a:ext>
            </a:extLst>
          </p:cNvPr>
          <p:cNvGraphicFramePr>
            <a:graphicFrameLocks noGrp="1"/>
          </p:cNvGraphicFramePr>
          <p:nvPr>
            <p:ph idx="1"/>
          </p:nvPr>
        </p:nvGraphicFramePr>
        <p:xfrm>
          <a:off x="838200" y="2041301"/>
          <a:ext cx="10515597" cy="4105275"/>
        </p:xfrm>
        <a:graphic>
          <a:graphicData uri="http://schemas.openxmlformats.org/drawingml/2006/table">
            <a:tbl>
              <a:tblPr firstRow="1" bandRow="1">
                <a:tableStyleId>{2D5ABB26-0587-4C30-8999-92F81FD0307C}</a:tableStyleId>
              </a:tblPr>
              <a:tblGrid>
                <a:gridCol w="3505199">
                  <a:extLst>
                    <a:ext uri="{9D8B030D-6E8A-4147-A177-3AD203B41FA5}">
                      <a16:colId xmlns:a16="http://schemas.microsoft.com/office/drawing/2014/main" val="2435228528"/>
                    </a:ext>
                  </a:extLst>
                </a:gridCol>
                <a:gridCol w="3505199">
                  <a:extLst>
                    <a:ext uri="{9D8B030D-6E8A-4147-A177-3AD203B41FA5}">
                      <a16:colId xmlns:a16="http://schemas.microsoft.com/office/drawing/2014/main" val="3191638541"/>
                    </a:ext>
                  </a:extLst>
                </a:gridCol>
                <a:gridCol w="3505199">
                  <a:extLst>
                    <a:ext uri="{9D8B030D-6E8A-4147-A177-3AD203B41FA5}">
                      <a16:colId xmlns:a16="http://schemas.microsoft.com/office/drawing/2014/main" val="2762907762"/>
                    </a:ext>
                  </a:extLst>
                </a:gridCol>
              </a:tblGrid>
              <a:tr h="821055">
                <a:tc>
                  <a:txBody>
                    <a:bodyPr/>
                    <a:lstStyle/>
                    <a:p>
                      <a:r>
                        <a:rPr lang="en-US" b="1" dirty="0"/>
                        <a:t>What I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What I think I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What I want to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1731289"/>
                  </a:ext>
                </a:extLst>
              </a:tr>
              <a:tr h="8210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265988"/>
                  </a:ext>
                </a:extLst>
              </a:tr>
              <a:tr h="8210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887001"/>
                  </a:ext>
                </a:extLst>
              </a:tr>
              <a:tr h="8210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7550480"/>
                  </a:ext>
                </a:extLst>
              </a:tr>
              <a:tr h="8210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0624092"/>
                  </a:ext>
                </a:extLst>
              </a:tr>
            </a:tbl>
          </a:graphicData>
        </a:graphic>
      </p:graphicFrame>
      <p:sp>
        <p:nvSpPr>
          <p:cNvPr id="5" name="Rectangle 4">
            <a:extLst>
              <a:ext uri="{FF2B5EF4-FFF2-40B4-BE49-F238E27FC236}">
                <a16:creationId xmlns:a16="http://schemas.microsoft.com/office/drawing/2014/main" id="{7FCEBA0E-055D-4972-874B-B4150BC8C750}"/>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DDC782D-F5CB-486E-A04E-99FB61186C16}"/>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B9C91BD-C1FD-4230-9BF3-C9BA4C3023AB}"/>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9D98C96-B22C-4759-BB04-4F69670596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3121878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CB6BB-0F22-44CE-99D3-5CF54EEC8DF1}"/>
              </a:ext>
            </a:extLst>
          </p:cNvPr>
          <p:cNvSpPr>
            <a:spLocks noGrp="1"/>
          </p:cNvSpPr>
          <p:nvPr>
            <p:ph type="title"/>
          </p:nvPr>
        </p:nvSpPr>
        <p:spPr>
          <a:xfrm>
            <a:off x="675524" y="365125"/>
            <a:ext cx="10515600" cy="711424"/>
          </a:xfrm>
        </p:spPr>
        <p:txBody>
          <a:bodyPr/>
          <a:lstStyle/>
          <a:p>
            <a:r>
              <a:rPr lang="en-US" b="1" dirty="0">
                <a:latin typeface="+mn-lt"/>
              </a:rPr>
              <a:t>What I Want to Know</a:t>
            </a:r>
          </a:p>
        </p:txBody>
      </p:sp>
      <p:sp>
        <p:nvSpPr>
          <p:cNvPr id="3" name="Content Placeholder 2">
            <a:extLst>
              <a:ext uri="{FF2B5EF4-FFF2-40B4-BE49-F238E27FC236}">
                <a16:creationId xmlns:a16="http://schemas.microsoft.com/office/drawing/2014/main" id="{35DD07F5-EDF4-4A2E-B293-A467E76C7D3E}"/>
              </a:ext>
            </a:extLst>
          </p:cNvPr>
          <p:cNvSpPr>
            <a:spLocks noGrp="1"/>
          </p:cNvSpPr>
          <p:nvPr>
            <p:ph idx="1"/>
          </p:nvPr>
        </p:nvSpPr>
        <p:spPr>
          <a:xfrm>
            <a:off x="756684" y="1273869"/>
            <a:ext cx="9535507" cy="481640"/>
          </a:xfrm>
        </p:spPr>
        <p:txBody>
          <a:bodyPr/>
          <a:lstStyle/>
          <a:p>
            <a:pPr marL="0" indent="0">
              <a:buNone/>
            </a:pPr>
            <a:r>
              <a:rPr lang="en-US" dirty="0">
                <a:hlinkClick r:id="rId3"/>
              </a:rPr>
              <a:t>Resources | Project Firstline | Infection Control | CDC</a:t>
            </a:r>
            <a:r>
              <a:rPr lang="en-US" dirty="0"/>
              <a:t> </a:t>
            </a:r>
          </a:p>
        </p:txBody>
      </p:sp>
      <p:pic>
        <p:nvPicPr>
          <p:cNvPr id="8" name="Picture 7" descr="Screenshot of PFL's Resources webpage">
            <a:extLst>
              <a:ext uri="{FF2B5EF4-FFF2-40B4-BE49-F238E27FC236}">
                <a16:creationId xmlns:a16="http://schemas.microsoft.com/office/drawing/2014/main" id="{56CF9626-B755-4053-8BEE-71469E77849E}"/>
              </a:ext>
            </a:extLst>
          </p:cNvPr>
          <p:cNvPicPr>
            <a:picLocks noChangeAspect="1"/>
          </p:cNvPicPr>
          <p:nvPr/>
        </p:nvPicPr>
        <p:blipFill rotWithShape="1">
          <a:blip r:embed="rId4"/>
          <a:srcRect l="3513" t="12830" r="5548" b="4631"/>
          <a:stretch/>
        </p:blipFill>
        <p:spPr>
          <a:xfrm>
            <a:off x="2029069" y="2261418"/>
            <a:ext cx="6990736" cy="3569109"/>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6CB3184B-E340-4CC5-8A14-745B8E4343FC}"/>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3BBC3C9-92B6-4E37-BD85-FEDB163A20EF}"/>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9228D67-BFED-4C26-873A-9AB1AF44AC13}"/>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F69CC5F-44D9-400B-9C58-641C9272440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4239742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E1C9-281C-4A5C-9DBC-AB181870863D}"/>
              </a:ext>
            </a:extLst>
          </p:cNvPr>
          <p:cNvSpPr>
            <a:spLocks noGrp="1"/>
          </p:cNvSpPr>
          <p:nvPr>
            <p:ph type="title"/>
          </p:nvPr>
        </p:nvSpPr>
        <p:spPr/>
        <p:txBody>
          <a:bodyPr/>
          <a:lstStyle/>
          <a:p>
            <a:r>
              <a:rPr lang="en-US" b="1" dirty="0">
                <a:latin typeface="+mn-lt"/>
              </a:rPr>
              <a:t>Job Aids Available to You</a:t>
            </a:r>
          </a:p>
        </p:txBody>
      </p:sp>
      <p:pic>
        <p:nvPicPr>
          <p:cNvPr id="12" name="Picture 11" descr="Diagram titled Virus Lock and Key that includes how viruses invade cells. CDC logo and Project Firstline logo included.">
            <a:extLst>
              <a:ext uri="{FF2B5EF4-FFF2-40B4-BE49-F238E27FC236}">
                <a16:creationId xmlns:a16="http://schemas.microsoft.com/office/drawing/2014/main" id="{808DBF0B-5B88-4704-9C04-5EF6D8D17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339" y="2083189"/>
            <a:ext cx="5551662" cy="3123114"/>
          </a:xfrm>
          <a:prstGeom prst="rect">
            <a:avLst/>
          </a:prstGeom>
        </p:spPr>
      </p:pic>
      <p:pic>
        <p:nvPicPr>
          <p:cNvPr id="13" name="Picture 12" descr="Diagram including the description of the parts of a virus&#10;">
            <a:extLst>
              <a:ext uri="{FF2B5EF4-FFF2-40B4-BE49-F238E27FC236}">
                <a16:creationId xmlns:a16="http://schemas.microsoft.com/office/drawing/2014/main" id="{D52AD753-2608-4038-82A9-B959D405C9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9865" y="2083189"/>
            <a:ext cx="4903935" cy="3123114"/>
          </a:xfrm>
          <a:prstGeom prst="rect">
            <a:avLst/>
          </a:prstGeom>
        </p:spPr>
      </p:pic>
      <p:sp>
        <p:nvSpPr>
          <p:cNvPr id="4" name="Rectangle 3">
            <a:extLst>
              <a:ext uri="{FF2B5EF4-FFF2-40B4-BE49-F238E27FC236}">
                <a16:creationId xmlns:a16="http://schemas.microsoft.com/office/drawing/2014/main" id="{07B3E730-8B16-4C9F-8461-E36BFFB88519}"/>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FBB4791-8D01-4CCC-A578-17975268737A}"/>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7B94819-87DB-4623-93FE-E1A8E68D26E6}"/>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5378A8A-6263-435F-8E06-DC6532353D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3349682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43F21F-4225-42EF-84ED-407BF68E64AE}"/>
</file>

<file path=customXml/itemProps2.xml><?xml version="1.0" encoding="utf-8"?>
<ds:datastoreItem xmlns:ds="http://schemas.openxmlformats.org/officeDocument/2006/customXml" ds:itemID="{2DB9B7BF-A484-486E-8E57-1FF4FD57DE03}">
  <ds:schemaRefs>
    <ds:schemaRef ds:uri="http://schemas.microsoft.com/sharepoint/v3/contenttype/forms"/>
  </ds:schemaRefs>
</ds:datastoreItem>
</file>

<file path=customXml/itemProps3.xml><?xml version="1.0" encoding="utf-8"?>
<ds:datastoreItem xmlns:ds="http://schemas.openxmlformats.org/officeDocument/2006/customXml" ds:itemID="{17CE322D-3C63-4119-BEBE-4AFA611A4FAC}">
  <ds:schemaRefs>
    <ds:schemaRef ds:uri="http://purl.org/dc/elements/1.1/"/>
    <ds:schemaRef ds:uri="http://schemas.microsoft.com/office/2006/documentManagement/types"/>
    <ds:schemaRef ds:uri="http://purl.org/dc/dcmitype/"/>
    <ds:schemaRef ds:uri="http://purl.org/dc/terms/"/>
    <ds:schemaRef ds:uri="1483b978-e15e-4754-9528-54c1cd79355d"/>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1880</TotalTime>
  <Words>1168</Words>
  <Application>Microsoft Office PowerPoint</Application>
  <PresentationFormat>Widescreen</PresentationFormat>
  <Paragraphs>118</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Topic 5: How COVID-19 Spreads: A Review [Date of training]</vt:lpstr>
      <vt:lpstr>Agenda</vt:lpstr>
      <vt:lpstr>Learning Objective</vt:lpstr>
      <vt:lpstr>Session Topics</vt:lpstr>
      <vt:lpstr>What I know and still want to know…</vt:lpstr>
      <vt:lpstr>Video blog 99: How does COVID-19 spread? A Review (link)</vt:lpstr>
      <vt:lpstr>What I know…</vt:lpstr>
      <vt:lpstr>What I Want to Know</vt:lpstr>
      <vt:lpstr>Job Aids Available to You</vt:lpstr>
      <vt:lpstr>Reflection</vt:lpstr>
      <vt:lpstr>Key Messages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Firstline</dc:title>
  <dc:creator>Johnson, Katherine J. (CDC/DDID/NCEZID/DHQP)</dc:creator>
  <cp:lastModifiedBy>Ortiz, Madeleine (CDC/DDID/NCEZID/DHQP) (CTR)</cp:lastModifiedBy>
  <cp:revision>120</cp:revision>
  <dcterms:created xsi:type="dcterms:W3CDTF">2020-12-07T18:24:10Z</dcterms:created>
  <dcterms:modified xsi:type="dcterms:W3CDTF">2021-05-28T19:15:41Z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2020-12-07T18:29:47Z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6d9c63c1-a95e-48cf-8313-1d7fc3f1a0d5</vt:lpwstr>
  </property>
  <property fmtid="{D5CDD505-2E9C-101B-9397-08002B2CF9AE}" pid="8" name="MSIP_Label_7b94a7b8-f06c-4dfe-bdcc-9b548fd58c31_ContentBits">
    <vt:lpwstr>0</vt:lpwstr>
  </property>
  <property fmtid="{D5CDD505-2E9C-101B-9397-08002B2CF9AE}" pid="9" name="ContentTypeId">
    <vt:lpwstr>0x010100D78B19DEB749D044A1284B1E650E3D58</vt:lpwstr>
  </property>
</Properties>
</file>