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4" r:id="rId5"/>
    <p:sldId id="257" r:id="rId6"/>
    <p:sldId id="293" r:id="rId7"/>
    <p:sldId id="259" r:id="rId8"/>
    <p:sldId id="287" r:id="rId9"/>
    <p:sldId id="260" r:id="rId10"/>
    <p:sldId id="281" r:id="rId11"/>
    <p:sldId id="282" r:id="rId12"/>
    <p:sldId id="288" r:id="rId13"/>
    <p:sldId id="283" r:id="rId14"/>
    <p:sldId id="284" r:id="rId15"/>
    <p:sldId id="289" r:id="rId16"/>
    <p:sldId id="280" r:id="rId17"/>
    <p:sldId id="291" r:id="rId18"/>
    <p:sldId id="290"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Kendra (CDC/DDID/NCEZID/DHQP)" initials="CK(" lastIdx="7"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4D536-E9B3-4E45-BCB5-A3BBB6ACFD7D}" v="304" dt="2021-03-08T16:13:40.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75318" autoAdjust="0"/>
  </p:normalViewPr>
  <p:slideViewPr>
    <p:cSldViewPr snapToGrid="0">
      <p:cViewPr varScale="1">
        <p:scale>
          <a:sx n="47" d="100"/>
          <a:sy n="47" d="100"/>
        </p:scale>
        <p:origin x="1416" y="32"/>
      </p:cViewPr>
      <p:guideLst/>
    </p:cSldViewPr>
  </p:slideViewPr>
  <p:notesTextViewPr>
    <p:cViewPr>
      <p:scale>
        <a:sx n="1" d="1"/>
        <a:sy n="1" d="1"/>
      </p:scale>
      <p:origin x="0" y="0"/>
    </p:cViewPr>
  </p:notesTextViewPr>
  <p:sorterViewPr>
    <p:cViewPr>
      <p:scale>
        <a:sx n="100" d="100"/>
        <a:sy n="100" d="100"/>
      </p:scale>
      <p:origin x="0" y="-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fectioncontrol/projectfirstline/videos/Ep6-Spread-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KmyxsnuREG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a:p>
        </p:txBody>
      </p:sp>
    </p:spTree>
    <p:extLst>
      <p:ext uri="{BB962C8B-B14F-4D97-AF65-F5344CB8AC3E}">
        <p14:creationId xmlns:p14="http://schemas.microsoft.com/office/powerpoint/2010/main" val="341153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“Now that you’ve had a chance to make some lists for yourself, we’re going to combine forces. I’d like us to break into groups and in your group, share your answers and make a single group list. Each group should have two lists: one list of potential opportunities for germs to spread from surfaces, and one list of possible strategies for protecting yourselves and preventing germ spread. One person in each group, please volunteer to be the ‘spokesperson’ who will share the lists when we all come back together. You will have 10 minutes.”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a:p>
        </p:txBody>
      </p:sp>
    </p:spTree>
    <p:extLst>
      <p:ext uri="{BB962C8B-B14F-4D97-AF65-F5344CB8AC3E}">
        <p14:creationId xmlns:p14="http://schemas.microsoft.com/office/powerpoint/2010/main" val="160993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both groups had an opportunity to make strong lists because it’s competition time. First, the challenge: fomite and contact transmission. Spokespeople for both groups, please go off mute. Once we begin, we’ll go back and forth between groups reading off your answers one by one. If the other group also has that answer on its list, you must cross it out. If they don’t, you get a point for that answer. If you feel a group’s answer is unrealistic, you may challenge an answer. I will serve as moderator. Now let’s get started. </a:t>
            </a:r>
            <a:r>
              <a:rPr lang="en-US" sz="1200" b="1" kern="1200" dirty="0">
                <a:solidFill>
                  <a:schemeClr val="tx1"/>
                </a:solidFill>
                <a:effectLst/>
                <a:latin typeface="+mn-lt"/>
                <a:ea typeface="+mn-ea"/>
                <a:cs typeface="+mn-cs"/>
              </a:rPr>
              <a:t>Round one/list one, risks for germs to spread from surfaces at work!”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a:p>
        </p:txBody>
      </p:sp>
    </p:spTree>
    <p:extLst>
      <p:ext uri="{BB962C8B-B14F-4D97-AF65-F5344CB8AC3E}">
        <p14:creationId xmlns:p14="http://schemas.microsoft.com/office/powerpoint/2010/main" val="184095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60 seconds for concentrated personal reflection and identification of personal goals and </a:t>
            </a:r>
            <a:r>
              <a:rPr lang="en-US"/>
              <a:t>action steps. </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a:p>
        </p:txBody>
      </p:sp>
    </p:spTree>
    <p:extLst>
      <p:ext uri="{BB962C8B-B14F-4D97-AF65-F5344CB8AC3E}">
        <p14:creationId xmlns:p14="http://schemas.microsoft.com/office/powerpoint/2010/main" val="347118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ready to add to the list, as needed.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today’s conversation. I’ve captured some key messages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a:p>
        </p:txBody>
      </p:sp>
    </p:spTree>
    <p:extLst>
      <p:ext uri="{BB962C8B-B14F-4D97-AF65-F5344CB8AC3E}">
        <p14:creationId xmlns:p14="http://schemas.microsoft.com/office/powerpoint/2010/main" val="141966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“Next time, we </a:t>
            </a:r>
            <a:r>
              <a:rPr lang="en-US" sz="1200" kern="1200">
                <a:solidFill>
                  <a:schemeClr val="tx1"/>
                </a:solidFill>
                <a:effectLst/>
                <a:latin typeface="+mn-lt"/>
                <a:ea typeface="+mn-ea"/>
                <a:cs typeface="+mn-cs"/>
              </a:rPr>
              <a:t>will review </a:t>
            </a:r>
            <a:r>
              <a:rPr lang="en-US" sz="1200" kern="1200" dirty="0">
                <a:solidFill>
                  <a:schemeClr val="tx1"/>
                </a:solidFill>
                <a:effectLst/>
                <a:latin typeface="+mn-lt"/>
                <a:ea typeface="+mn-ea"/>
                <a:cs typeface="+mn-cs"/>
              </a:rPr>
              <a:t>how COVID-19 spreads.. </a:t>
            </a:r>
          </a:p>
          <a:p>
            <a:r>
              <a:rPr lang="en-US" sz="1200" kern="1200" dirty="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15</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“Welcome back to Project Firstline. We’ll meet today for one hour. Please keep your videos on, to the extent possible, and keep your microphone muted when you are not contributing to the discussion. It’s great to see you all here today!”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 </a:t>
            </a:r>
          </a:p>
          <a:p>
            <a:r>
              <a:rPr lang="en-US" sz="1200" kern="1200" dirty="0">
                <a:solidFill>
                  <a:schemeClr val="tx1"/>
                </a:solidFill>
                <a:effectLst/>
                <a:latin typeface="+mn-lt"/>
                <a:ea typeface="+mn-ea"/>
                <a:cs typeface="+mn-cs"/>
              </a:rPr>
              <a:t>“Last time, we focused on the important concept of respiratory droplets, and how they spread COVID-19. </a:t>
            </a:r>
            <a:r>
              <a:rPr lang="en-US" sz="1200" b="1" kern="1200" dirty="0">
                <a:solidFill>
                  <a:schemeClr val="tx1"/>
                </a:solidFill>
                <a:effectLst/>
                <a:latin typeface="+mn-lt"/>
                <a:ea typeface="+mn-ea"/>
                <a:cs typeface="+mn-cs"/>
              </a:rPr>
              <a:t>Would anyone like to share key messages or ideas from the last session that stand out in your memory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Pause for a minute, allowing time for responses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“Great, thank you for those responses. Today we will focus on another way that germs can spread: from surfaces to people.”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a:p>
        </p:txBody>
      </p:sp>
    </p:spTree>
    <p:extLst>
      <p:ext uri="{BB962C8B-B14F-4D97-AF65-F5344CB8AC3E}">
        <p14:creationId xmlns:p14="http://schemas.microsoft.com/office/powerpoint/2010/main" val="113418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Does anyone already know what these concepts are? Would anyone like to explain in your own words what ‘fomite transmission’ means? Or ‘contact transmission?’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“They’re ways that germs can spread from surfaces to people.”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COVID-19 is mainly spread through respiratory droplets, it’s important to understand other ways that the disease can spread. Let’s check in with Dr. Carlson for more information.”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a:p>
        </p:txBody>
      </p:sp>
    </p:spTree>
    <p:extLst>
      <p:ext uri="{BB962C8B-B14F-4D97-AF65-F5344CB8AC3E}">
        <p14:creationId xmlns:p14="http://schemas.microsoft.com/office/powerpoint/2010/main" val="24292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u="sng" kern="1200" dirty="0">
                <a:solidFill>
                  <a:schemeClr val="tx1"/>
                </a:solidFill>
                <a:effectLst/>
                <a:latin typeface="+mn-lt"/>
                <a:ea typeface="+mn-ea"/>
                <a:cs typeface="+mn-cs"/>
                <a:hlinkClick r:id="rId3"/>
              </a:rPr>
              <a:t>https://www.cdc.gov/infectioncontrol/projectfirstline/videos/Ep6-Spread-LowRes-New.mp4</a:t>
            </a:r>
            <a:endParaRPr lang="en-US" sz="1200" kern="1200" dirty="0">
              <a:solidFill>
                <a:schemeClr val="tx1"/>
              </a:solidFill>
              <a:effectLst/>
              <a:latin typeface="+mn-lt"/>
              <a:ea typeface="+mn-ea"/>
              <a:cs typeface="+mn-cs"/>
            </a:endParaRPr>
          </a:p>
          <a:p>
            <a:r>
              <a:rPr lang="en-US" dirty="0"/>
              <a:t>OR</a:t>
            </a:r>
          </a:p>
          <a:p>
            <a:pPr marL="0" indent="0">
              <a:buNone/>
            </a:pPr>
            <a:r>
              <a:rPr lang="en-US" sz="1200" b="1" dirty="0"/>
              <a:t>Project Firstline YouTube Playlist: </a:t>
            </a:r>
            <a:r>
              <a:rPr lang="en-US" sz="1200" u="sng" kern="1200" dirty="0">
                <a:solidFill>
                  <a:schemeClr val="tx1"/>
                </a:solidFill>
                <a:effectLst/>
                <a:latin typeface="+mn-lt"/>
                <a:ea typeface="+mn-ea"/>
                <a:cs typeface="+mn-cs"/>
                <a:hlinkClick r:id="rId4"/>
              </a:rPr>
              <a:t>https://www.youtube.com/watch?v=KmyxsnuREGs</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a:p>
        </p:txBody>
      </p:sp>
    </p:spTree>
    <p:extLst>
      <p:ext uri="{BB962C8B-B14F-4D97-AF65-F5344CB8AC3E}">
        <p14:creationId xmlns:p14="http://schemas.microsoft.com/office/powerpoint/2010/main" val="345504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In a few sentences, would anyone like to share some key messages from this video? Or to put it another way, how would you explain this concept to others?”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a:p>
        </p:txBody>
      </p:sp>
    </p:spTree>
    <p:extLst>
      <p:ext uri="{BB962C8B-B14F-4D97-AF65-F5344CB8AC3E}">
        <p14:creationId xmlns:p14="http://schemas.microsoft.com/office/powerpoint/2010/main" val="165591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“So now let’s think about this further. We know that germs on surfaces can spread and cause disease. What is the hardest part about protecting ourselves against this kind of disease spread?</a:t>
            </a:r>
            <a:endParaRPr lang="en-US" dirty="0"/>
          </a:p>
          <a:p>
            <a:r>
              <a:rPr lang="en-US" sz="1200" kern="1200" dirty="0">
                <a:solidFill>
                  <a:schemeClr val="tx1"/>
                </a:solidFill>
                <a:effectLst/>
                <a:latin typeface="+mn-lt"/>
                <a:ea typeface="+mn-ea"/>
                <a:cs typeface="+mn-cs"/>
              </a:rPr>
              <a:t>[After answers]</a:t>
            </a:r>
          </a:p>
          <a:p>
            <a:r>
              <a:rPr lang="en-US" sz="1200" kern="1200" dirty="0">
                <a:solidFill>
                  <a:schemeClr val="tx1"/>
                </a:solidFill>
                <a:effectLst/>
                <a:latin typeface="+mn-lt"/>
                <a:ea typeface="+mn-ea"/>
                <a:cs typeface="+mn-cs"/>
              </a:rPr>
              <a:t>“Thank you for your responses! </a:t>
            </a:r>
            <a:r>
              <a:rPr lang="en-US" sz="1200" b="1" kern="1200" dirty="0">
                <a:solidFill>
                  <a:schemeClr val="tx1"/>
                </a:solidFill>
                <a:effectLst/>
                <a:latin typeface="+mn-lt"/>
                <a:ea typeface="+mn-ea"/>
                <a:cs typeface="+mn-cs"/>
              </a:rPr>
              <a:t>There are a lot of factors at play, aren’t there?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a:p>
        </p:txBody>
      </p:sp>
    </p:spTree>
    <p:extLst>
      <p:ext uri="{BB962C8B-B14F-4D97-AF65-F5344CB8AC3E}">
        <p14:creationId xmlns:p14="http://schemas.microsoft.com/office/powerpoint/2010/main" val="342266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Generate a list with as many answers as you can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“Let’s think for a moment about our work environments. I’d like you to close your eyes and really imagine yourself there. Think about all the routines and environments in your daily work. Thinking about this, I’d like you to spend a moment writing down as many items and surfaces in that work environment that could have virus on them. Get out your participant booklet and take a moment to generate a list.</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Pause for 2 minutes, allowing people to write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When timekeeper chimes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“All right, that’s time!”</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a:p>
        </p:txBody>
      </p:sp>
    </p:spTree>
    <p:extLst>
      <p:ext uri="{BB962C8B-B14F-4D97-AF65-F5344CB8AC3E}">
        <p14:creationId xmlns:p14="http://schemas.microsoft.com/office/powerpoint/2010/main" val="103897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“Now before we use the lists you just made, I’d like you to create another list. </a:t>
            </a:r>
            <a:r>
              <a:rPr lang="en-US" sz="1200" b="1" kern="1200" dirty="0">
                <a:solidFill>
                  <a:schemeClr val="tx1"/>
                </a:solidFill>
                <a:latin typeface="+mn-lt"/>
                <a:ea typeface="+mn-ea"/>
                <a:cs typeface="+mn-cs"/>
              </a:rPr>
              <a:t>What are some possible strategies we could use to help ourselves remember to keep germs from spreading from surfaces to other people, other surfaces, or ourselves?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Looking at this slide, jot down for yourself as many answers as you can think of for what your facility does, and what you can do. I’ll give you a moment to make your lists.”</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Pause for 2 minutes, allowing people to write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When timekeeper chimes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“All right, that’s time!”</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a:p>
        </p:txBody>
      </p:sp>
    </p:spTree>
    <p:extLst>
      <p:ext uri="{BB962C8B-B14F-4D97-AF65-F5344CB8AC3E}">
        <p14:creationId xmlns:p14="http://schemas.microsoft.com/office/powerpoint/2010/main" val="220682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Title 2">
            <a:extLst>
              <a:ext uri="{FF2B5EF4-FFF2-40B4-BE49-F238E27FC236}">
                <a16:creationId xmlns:a16="http://schemas.microsoft.com/office/drawing/2014/main" id="{2D36BC15-EB98-422A-A6CC-98D0C33F9976}"/>
              </a:ext>
            </a:extLst>
          </p:cNvPr>
          <p:cNvSpPr>
            <a:spLocks noGrp="1"/>
          </p:cNvSpPr>
          <p:nvPr>
            <p:ph type="title"/>
          </p:nvPr>
        </p:nvSpPr>
        <p:spPr>
          <a:xfrm>
            <a:off x="838047" y="5759526"/>
            <a:ext cx="10515600" cy="1325563"/>
          </a:xfrm>
        </p:spPr>
        <p:txBody>
          <a:bodyPr>
            <a:normAutofit/>
          </a:bodyPr>
          <a:lstStyle/>
          <a:p>
            <a:pPr algn="ctr"/>
            <a:r>
              <a:rPr lang="en-US" sz="3600" b="1" dirty="0">
                <a:solidFill>
                  <a:srgbClr val="2F5597"/>
                </a:solidFill>
              </a:rPr>
              <a:t>Topic 4: How Viruses Spread From Surfaces to People</a:t>
            </a:r>
            <a:br>
              <a:rPr lang="en-US" sz="3600" b="1" dirty="0">
                <a:solidFill>
                  <a:srgbClr val="2F5597"/>
                </a:solidFill>
              </a:rPr>
            </a:br>
            <a:r>
              <a:rPr lang="en-US" sz="3600" dirty="0">
                <a:solidFill>
                  <a:srgbClr val="2F5597"/>
                </a:solidFill>
              </a:rPr>
              <a:t>[Date of training]</a:t>
            </a:r>
            <a:endParaRPr lang="en-US" sz="3600" dirty="0"/>
          </a:p>
        </p:txBody>
      </p:sp>
      <p:pic>
        <p:nvPicPr>
          <p:cNvPr id="10"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39F7E300-7899-4FF3-820E-21603FB6E8CC}"/>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354677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C2A7-3208-445E-9F93-C8B0A1C6A743}"/>
              </a:ext>
            </a:extLst>
          </p:cNvPr>
          <p:cNvSpPr>
            <a:spLocks noGrp="1"/>
          </p:cNvSpPr>
          <p:nvPr>
            <p:ph type="title"/>
          </p:nvPr>
        </p:nvSpPr>
        <p:spPr>
          <a:xfrm>
            <a:off x="548326" y="707362"/>
            <a:ext cx="11095348" cy="1325563"/>
          </a:xfrm>
        </p:spPr>
        <p:txBody>
          <a:bodyPr>
            <a:normAutofit fontScale="90000"/>
          </a:bodyPr>
          <a:lstStyle/>
          <a:p>
            <a:r>
              <a:rPr lang="en-US" b="1" dirty="0">
                <a:latin typeface="+mn-lt"/>
              </a:rPr>
              <a:t>What are some possible strategies to keep germs from spreading from surfaces to other people, other surfaces, or ourselves? </a:t>
            </a:r>
            <a:br>
              <a:rPr lang="en-US" dirty="0"/>
            </a:br>
            <a:endParaRPr lang="en-US" dirty="0"/>
          </a:p>
        </p:txBody>
      </p:sp>
      <p:sp>
        <p:nvSpPr>
          <p:cNvPr id="3" name="Content Placeholder 2">
            <a:extLst>
              <a:ext uri="{FF2B5EF4-FFF2-40B4-BE49-F238E27FC236}">
                <a16:creationId xmlns:a16="http://schemas.microsoft.com/office/drawing/2014/main" id="{8A42DB2B-1AEB-4377-841A-2D3555C4F4EA}"/>
              </a:ext>
            </a:extLst>
          </p:cNvPr>
          <p:cNvSpPr>
            <a:spLocks noGrp="1"/>
          </p:cNvSpPr>
          <p:nvPr>
            <p:ph idx="1"/>
          </p:nvPr>
        </p:nvSpPr>
        <p:spPr>
          <a:xfrm>
            <a:off x="548326" y="2649407"/>
            <a:ext cx="10515600" cy="4351338"/>
          </a:xfrm>
        </p:spPr>
        <p:txBody>
          <a:bodyPr/>
          <a:lstStyle/>
          <a:p>
            <a:r>
              <a:rPr lang="en-US" sz="3600" dirty="0"/>
              <a:t>What does your facility do?</a:t>
            </a:r>
          </a:p>
          <a:p>
            <a:r>
              <a:rPr lang="en-US" sz="3600" dirty="0"/>
              <a:t>What can you do?</a:t>
            </a:r>
          </a:p>
          <a:p>
            <a:endParaRPr lang="en-US" dirty="0"/>
          </a:p>
        </p:txBody>
      </p:sp>
      <p:sp>
        <p:nvSpPr>
          <p:cNvPr id="4" name="Rectangle 3">
            <a:extLst>
              <a:ext uri="{FF2B5EF4-FFF2-40B4-BE49-F238E27FC236}">
                <a16:creationId xmlns:a16="http://schemas.microsoft.com/office/drawing/2014/main" id="{F9E1429F-3EB3-4F24-A3B6-6B0625A5603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26FC7B-473F-4E0B-A4AB-831532BAB572}"/>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1BD341-4E40-45B6-B1C1-3944F5EF672D}"/>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F21AA18-4F2B-492B-B33D-D14C4B13AE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47071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59A0-8D17-4957-8C2F-681A4D9C4074}"/>
              </a:ext>
            </a:extLst>
          </p:cNvPr>
          <p:cNvSpPr>
            <a:spLocks noGrp="1"/>
          </p:cNvSpPr>
          <p:nvPr>
            <p:ph type="title"/>
          </p:nvPr>
        </p:nvSpPr>
        <p:spPr/>
        <p:txBody>
          <a:bodyPr>
            <a:normAutofit/>
          </a:bodyPr>
          <a:lstStyle/>
          <a:p>
            <a:r>
              <a:rPr lang="en-US" b="1" dirty="0">
                <a:latin typeface="+mn-lt"/>
              </a:rPr>
              <a:t>Small Group Break-Out</a:t>
            </a:r>
          </a:p>
        </p:txBody>
      </p:sp>
      <p:sp>
        <p:nvSpPr>
          <p:cNvPr id="3" name="Content Placeholder 2">
            <a:extLst>
              <a:ext uri="{FF2B5EF4-FFF2-40B4-BE49-F238E27FC236}">
                <a16:creationId xmlns:a16="http://schemas.microsoft.com/office/drawing/2014/main" id="{1FD830F5-B0BF-467D-A07A-82A81D8EAA26}"/>
              </a:ext>
            </a:extLst>
          </p:cNvPr>
          <p:cNvSpPr>
            <a:spLocks noGrp="1"/>
          </p:cNvSpPr>
          <p:nvPr>
            <p:ph idx="1"/>
          </p:nvPr>
        </p:nvSpPr>
        <p:spPr/>
        <p:txBody>
          <a:bodyPr>
            <a:normAutofit/>
          </a:bodyPr>
          <a:lstStyle/>
          <a:p>
            <a:r>
              <a:rPr lang="en-US" sz="3600" dirty="0"/>
              <a:t>As a group, compile a single group list for the following two topics:</a:t>
            </a:r>
          </a:p>
          <a:p>
            <a:pPr lvl="1"/>
            <a:r>
              <a:rPr lang="en-US" sz="3600" dirty="0"/>
              <a:t>Potential fomites and opportunities germs to spread from surfaces</a:t>
            </a:r>
          </a:p>
          <a:p>
            <a:pPr lvl="1"/>
            <a:r>
              <a:rPr lang="en-US" sz="3600" dirty="0"/>
              <a:t>Strategies for protecting ourselves and preventing germ spread</a:t>
            </a:r>
          </a:p>
        </p:txBody>
      </p:sp>
      <p:sp>
        <p:nvSpPr>
          <p:cNvPr id="4" name="Rectangle 3">
            <a:extLst>
              <a:ext uri="{FF2B5EF4-FFF2-40B4-BE49-F238E27FC236}">
                <a16:creationId xmlns:a16="http://schemas.microsoft.com/office/drawing/2014/main" id="{5F97029E-0263-48D2-846D-D5080A6C8FBB}"/>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951E1C-E938-42C1-811A-9647986266B6}"/>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ECB5B2-36FA-4D17-9B39-3146ECEDB994}"/>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B7FBC99-EA91-4281-9887-E0AB7F118B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50397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ADC1-A11B-42D2-833E-3125DB200DD8}"/>
              </a:ext>
            </a:extLst>
          </p:cNvPr>
          <p:cNvSpPr>
            <a:spLocks noGrp="1"/>
          </p:cNvSpPr>
          <p:nvPr>
            <p:ph type="title"/>
          </p:nvPr>
        </p:nvSpPr>
        <p:spPr/>
        <p:txBody>
          <a:bodyPr/>
          <a:lstStyle/>
          <a:p>
            <a:r>
              <a:rPr lang="en-US" b="1" dirty="0">
                <a:latin typeface="+mn-lt"/>
              </a:rPr>
              <a:t>Group Challenge</a:t>
            </a:r>
          </a:p>
        </p:txBody>
      </p:sp>
      <p:sp>
        <p:nvSpPr>
          <p:cNvPr id="3" name="Content Placeholder 2">
            <a:extLst>
              <a:ext uri="{FF2B5EF4-FFF2-40B4-BE49-F238E27FC236}">
                <a16:creationId xmlns:a16="http://schemas.microsoft.com/office/drawing/2014/main" id="{F59794C3-862E-4190-80D8-F108120587BE}"/>
              </a:ext>
            </a:extLst>
          </p:cNvPr>
          <p:cNvSpPr>
            <a:spLocks noGrp="1"/>
          </p:cNvSpPr>
          <p:nvPr>
            <p:ph idx="1"/>
          </p:nvPr>
        </p:nvSpPr>
        <p:spPr>
          <a:xfrm>
            <a:off x="838200" y="1795238"/>
            <a:ext cx="11065701" cy="4351338"/>
          </a:xfrm>
        </p:spPr>
        <p:txBody>
          <a:bodyPr numCol="2">
            <a:normAutofit/>
          </a:bodyPr>
          <a:lstStyle/>
          <a:p>
            <a:pPr marL="0" indent="0">
              <a:buNone/>
            </a:pPr>
            <a:r>
              <a:rPr lang="en-US" sz="3600" b="1" dirty="0"/>
              <a:t>Round 1/List 1:</a:t>
            </a:r>
          </a:p>
          <a:p>
            <a:r>
              <a:rPr lang="en-US" sz="3600" dirty="0"/>
              <a:t>Risks for germs to spread from surfaces at work! </a:t>
            </a:r>
          </a:p>
          <a:p>
            <a:endParaRPr lang="en-US" sz="3600" dirty="0"/>
          </a:p>
          <a:p>
            <a:endParaRPr lang="en-US" sz="3600" dirty="0"/>
          </a:p>
          <a:p>
            <a:endParaRPr lang="en-US" sz="3600" dirty="0"/>
          </a:p>
          <a:p>
            <a:pPr marL="0" indent="0">
              <a:buNone/>
            </a:pPr>
            <a:endParaRPr lang="en-US" sz="3600" b="1" dirty="0"/>
          </a:p>
          <a:p>
            <a:pPr marL="0" indent="0">
              <a:buNone/>
            </a:pPr>
            <a:r>
              <a:rPr lang="en-US" sz="3600" b="1" dirty="0"/>
              <a:t>Round 2/List 2: </a:t>
            </a:r>
          </a:p>
          <a:p>
            <a:r>
              <a:rPr lang="en-US" sz="3600" dirty="0"/>
              <a:t>Strategies for protecting ourselves</a:t>
            </a:r>
          </a:p>
        </p:txBody>
      </p:sp>
      <p:sp>
        <p:nvSpPr>
          <p:cNvPr id="7" name="Rectangle 6">
            <a:extLst>
              <a:ext uri="{FF2B5EF4-FFF2-40B4-BE49-F238E27FC236}">
                <a16:creationId xmlns:a16="http://schemas.microsoft.com/office/drawing/2014/main" id="{472314E2-07D2-425A-8AF8-B96B40EAC753}"/>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DC784F-881E-42E7-B629-71029B33F521}"/>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3BE34D-1D23-484F-83B4-19A4870600C0}"/>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18EF289-3BA4-4BBD-BE97-CC4D870266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23658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675524" y="1100327"/>
            <a:ext cx="10515600" cy="2852737"/>
          </a:xfrm>
        </p:spPr>
        <p:txBody>
          <a:bodyPr/>
          <a:lstStyle/>
          <a:p>
            <a:pPr algn="ctr"/>
            <a:r>
              <a:rPr lang="en-US" b="1" dirty="0">
                <a:latin typeface="+mn-lt"/>
              </a:rPr>
              <a:t>Reflection</a:t>
            </a:r>
          </a:p>
        </p:txBody>
      </p:sp>
      <p:sp>
        <p:nvSpPr>
          <p:cNvPr id="5" name="Rectangle 4">
            <a:extLst>
              <a:ext uri="{FF2B5EF4-FFF2-40B4-BE49-F238E27FC236}">
                <a16:creationId xmlns:a16="http://schemas.microsoft.com/office/drawing/2014/main" id="{8A881C19-2FDE-4132-BFE6-447A64843653}"/>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DA2DB2-99A1-4107-BD49-ACDE691D646D}"/>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635FB2-2C77-4291-B38F-26CF101B02C9}"/>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B903134-BE24-4CD9-AF6F-8A53A76881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447642"/>
            <a:ext cx="10515600" cy="1114883"/>
          </a:xfrm>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p:txBody>
          <a:bodyPr/>
          <a:lstStyle/>
          <a:p>
            <a:pPr lvl="0"/>
            <a:r>
              <a:rPr lang="en-US" dirty="0"/>
              <a:t>Although COVID-19 is mainly spread through respiratory droplets, another way you can get sick is if you touch something that has live virus on it and then touch your face without cleaning your hands first. </a:t>
            </a:r>
          </a:p>
          <a:p>
            <a:pPr lvl="0"/>
            <a:r>
              <a:rPr lang="en-US" dirty="0"/>
              <a:t>Virus can get on surfaces when respiratory droplets land on those surfaces.</a:t>
            </a:r>
          </a:p>
          <a:p>
            <a:pPr lvl="0"/>
            <a:r>
              <a:rPr lang="en-US" dirty="0"/>
              <a:t>Virus can also get on surfaces when body fluids from an infected person – like spit and snot – get onto things nearby.</a:t>
            </a:r>
          </a:p>
          <a:p>
            <a:endParaRPr lang="en-US" dirty="0"/>
          </a:p>
        </p:txBody>
      </p:sp>
      <p:sp>
        <p:nvSpPr>
          <p:cNvPr id="4" name="Rectangle 3">
            <a:extLst>
              <a:ext uri="{FF2B5EF4-FFF2-40B4-BE49-F238E27FC236}">
                <a16:creationId xmlns:a16="http://schemas.microsoft.com/office/drawing/2014/main" id="{811F2B6C-8250-4000-919D-021EA026514F}"/>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183CE8-5D31-43F0-B316-2D14DFBB78F4}"/>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AD4D9F-A40E-42C7-8ECE-5AE9F3D96E38}"/>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6206752-E0B6-471B-BA65-F2442E9A0D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03964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err="1"/>
              <a:t>Youtube</a:t>
            </a:r>
            <a:r>
              <a:rPr lang="en-US" b="1" dirty="0"/>
              <a:t>:</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04" y="380449"/>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362211" y="570168"/>
            <a:ext cx="10515600" cy="1325563"/>
          </a:xfrm>
        </p:spPr>
        <p:txBody>
          <a:bodyPr/>
          <a:lstStyle/>
          <a:p>
            <a:r>
              <a:rPr lang="en-US" b="1" dirty="0">
                <a:latin typeface="+mn-lt"/>
              </a:rPr>
              <a:t>Feedback Form</a:t>
            </a:r>
          </a:p>
        </p:txBody>
      </p:sp>
      <p:sp>
        <p:nvSpPr>
          <p:cNvPr id="4" name="Rectangle 3">
            <a:extLst>
              <a:ext uri="{FF2B5EF4-FFF2-40B4-BE49-F238E27FC236}">
                <a16:creationId xmlns:a16="http://schemas.microsoft.com/office/drawing/2014/main" id="{913E172E-A714-48CD-A408-D24B5E6B6B9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F8492A-E697-4990-A879-85CF0F5E7B28}"/>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9F153B-1F61-43BD-85D2-8DD2AC904CCE}"/>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050434-3046-4E79-BBC9-D0831F97BE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sz="3200" dirty="0"/>
              <a:t>Introductions</a:t>
            </a:r>
          </a:p>
          <a:p>
            <a:r>
              <a:rPr lang="en-US" sz="3200" dirty="0"/>
              <a:t>How Viruses Spread From Surfaces to People</a:t>
            </a:r>
          </a:p>
          <a:p>
            <a:pPr lvl="1"/>
            <a:r>
              <a:rPr lang="en-US" sz="2800" dirty="0"/>
              <a:t>Video</a:t>
            </a:r>
          </a:p>
          <a:p>
            <a:pPr lvl="1"/>
            <a:r>
              <a:rPr lang="en-US" sz="2800" dirty="0"/>
              <a:t>Discussion and reflection</a:t>
            </a:r>
          </a:p>
          <a:p>
            <a:r>
              <a:rPr lang="en-US" sz="3200" dirty="0"/>
              <a:t>Session feedback form and next steps</a:t>
            </a:r>
          </a:p>
          <a:p>
            <a:pPr marL="0" indent="0">
              <a:buNone/>
            </a:pPr>
            <a:endParaRPr lang="en-US" dirty="0"/>
          </a:p>
        </p:txBody>
      </p:sp>
      <p:sp>
        <p:nvSpPr>
          <p:cNvPr id="4" name="Rectangle 3">
            <a:extLst>
              <a:ext uri="{FF2B5EF4-FFF2-40B4-BE49-F238E27FC236}">
                <a16:creationId xmlns:a16="http://schemas.microsoft.com/office/drawing/2014/main" id="{CA0120FE-5634-4F1A-99B6-6FF5C9FB670E}"/>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27A276-311C-473A-B409-0879B5310BA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1F2AFD-18B0-4C17-BFE3-A6F16D82ACE6}"/>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49D08E8-73B0-4769-8A97-2FB4C7218E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r>
              <a:rPr lang="en-US" sz="3200" dirty="0"/>
              <a:t>Describe two (2) ways viruses can spread from surfaces to people</a:t>
            </a:r>
          </a:p>
          <a:p>
            <a:pPr lvl="0"/>
            <a:r>
              <a:rPr lang="en-US" sz="3200" dirty="0"/>
              <a:t>Explain one (1) reason why good hand hygiene and environmental cleaning are important to keep germs from spreading in healthcare</a:t>
            </a:r>
          </a:p>
          <a:p>
            <a:endParaRPr lang="en-US" dirty="0"/>
          </a:p>
        </p:txBody>
      </p:sp>
      <p:sp>
        <p:nvSpPr>
          <p:cNvPr id="4" name="Rectangle 3">
            <a:extLst>
              <a:ext uri="{FF2B5EF4-FFF2-40B4-BE49-F238E27FC236}">
                <a16:creationId xmlns:a16="http://schemas.microsoft.com/office/drawing/2014/main" id="{C183FFB2-4B47-4FBA-BDB9-ECA911B871DB}"/>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D9203C-CE03-4A12-A545-0ED9D60CEDAF}"/>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F47CC3-69E8-46D1-8FB6-03EF5282EEF5}"/>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7B0E827-91D3-4A19-8D49-E7F2E77CDB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991900" y="1370513"/>
            <a:ext cx="10515600" cy="2852737"/>
          </a:xfrm>
        </p:spPr>
        <p:txBody>
          <a:bodyPr>
            <a:normAutofit/>
          </a:bodyPr>
          <a:lstStyle/>
          <a:p>
            <a:pPr algn="ctr"/>
            <a:r>
              <a:rPr lang="en-US" b="1" i="1" dirty="0">
                <a:latin typeface="+mn-lt"/>
              </a:rPr>
              <a:t>Thinking back to last session..</a:t>
            </a:r>
          </a:p>
        </p:txBody>
      </p:sp>
      <p:sp>
        <p:nvSpPr>
          <p:cNvPr id="3" name="Rectangle 2">
            <a:extLst>
              <a:ext uri="{FF2B5EF4-FFF2-40B4-BE49-F238E27FC236}">
                <a16:creationId xmlns:a16="http://schemas.microsoft.com/office/drawing/2014/main" id="{FCFC728F-1557-460C-BFDD-E51B8F443C0C}"/>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BCF604-79B2-47AC-A98C-6FC4B742A0D8}"/>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1DC767-CE54-4980-BCB6-BADB61C252E0}"/>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4AEAED2-4093-4E19-9251-A674664ABF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21447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b="1" dirty="0">
                <a:latin typeface="+mn-lt"/>
              </a:rPr>
              <a:t>Definitions</a:t>
            </a:r>
          </a:p>
        </p:txBody>
      </p:sp>
      <p:sp>
        <p:nvSpPr>
          <p:cNvPr id="5" name="Content Placeholder 4">
            <a:extLst>
              <a:ext uri="{FF2B5EF4-FFF2-40B4-BE49-F238E27FC236}">
                <a16:creationId xmlns:a16="http://schemas.microsoft.com/office/drawing/2014/main" id="{E1A8CA95-3825-4E49-9B0C-A18542FD10B5}"/>
              </a:ext>
            </a:extLst>
          </p:cNvPr>
          <p:cNvSpPr>
            <a:spLocks noGrp="1"/>
          </p:cNvSpPr>
          <p:nvPr>
            <p:ph idx="1"/>
          </p:nvPr>
        </p:nvSpPr>
        <p:spPr/>
        <p:txBody>
          <a:bodyPr>
            <a:normAutofit/>
          </a:bodyPr>
          <a:lstStyle/>
          <a:p>
            <a:r>
              <a:rPr lang="en-US" sz="3200" dirty="0"/>
              <a:t>Fomite transmission: </a:t>
            </a:r>
          </a:p>
          <a:p>
            <a:pPr lvl="1"/>
            <a:r>
              <a:rPr lang="en-US" sz="3200" dirty="0"/>
              <a:t>Add definition (animate, so that participants have a chance to respond before answer appears)</a:t>
            </a:r>
          </a:p>
          <a:p>
            <a:r>
              <a:rPr lang="en-US" sz="3200" dirty="0"/>
              <a:t>Contact transmission: </a:t>
            </a:r>
          </a:p>
          <a:p>
            <a:pPr lvl="1"/>
            <a:r>
              <a:rPr lang="en-US" sz="3200" dirty="0"/>
              <a:t>Add definition (animate, so that participants have a chance to respond before answer appears)</a:t>
            </a:r>
          </a:p>
        </p:txBody>
      </p:sp>
      <p:sp>
        <p:nvSpPr>
          <p:cNvPr id="6" name="Rectangle 5">
            <a:extLst>
              <a:ext uri="{FF2B5EF4-FFF2-40B4-BE49-F238E27FC236}">
                <a16:creationId xmlns:a16="http://schemas.microsoft.com/office/drawing/2014/main" id="{2FCE8CAC-F259-41D3-A650-7EF99253E933}"/>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BB2DD8-CA13-4002-B262-407424B709BA}"/>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534E8C-1230-4B30-B8CD-0A6DD188F8D5}"/>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26650D-1A9D-4208-B9F8-5A4228BE90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8898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p:nvPr>
        </p:nvSpPr>
        <p:spPr>
          <a:solidFill>
            <a:schemeClr val="bg1">
              <a:alpha val="50000"/>
            </a:schemeClr>
          </a:solidFill>
        </p:spPr>
        <p:txBody>
          <a:bodyPr>
            <a:normAutofit/>
          </a:bodyPr>
          <a:lstStyle/>
          <a:p>
            <a:r>
              <a:rPr lang="en-US" sz="3600" dirty="0"/>
              <a:t>Video blog 6: How Do Viruses Spread from Surfaces to People? (link)</a:t>
            </a:r>
          </a:p>
        </p:txBody>
      </p:sp>
      <p:sp>
        <p:nvSpPr>
          <p:cNvPr id="5" name="Rectangle 4">
            <a:extLst>
              <a:ext uri="{FF2B5EF4-FFF2-40B4-BE49-F238E27FC236}">
                <a16:creationId xmlns:a16="http://schemas.microsoft.com/office/drawing/2014/main" id="{D0B2A6F9-793A-483E-94A0-6EFDB3F81BE7}"/>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92ECB6-BA45-490B-926D-7751E574B9E8}"/>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8E76D1-D9DE-4577-879D-A4B5299B640B}"/>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62DCF0B0-C5B6-4CFA-A28D-3B046E6D0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id="{11D4926D-05B1-4457-B126-85E181B6B1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260972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515722"/>
            <a:ext cx="10515600" cy="1325563"/>
          </a:xfrm>
        </p:spPr>
        <p:txBody>
          <a:bodyPr/>
          <a:lstStyle/>
          <a:p>
            <a:r>
              <a:rPr lang="en-US" b="1" dirty="0">
                <a:latin typeface="+mn-lt"/>
              </a:rPr>
              <a:t>Key Messages: How would you explain these concepts to others?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838200" y="2088252"/>
            <a:ext cx="10515600" cy="4351338"/>
          </a:xfrm>
        </p:spPr>
        <p:txBody>
          <a:bodyPr/>
          <a:lstStyle/>
          <a:p>
            <a:pPr lvl="0"/>
            <a:r>
              <a:rPr lang="en-US" dirty="0"/>
              <a:t>Although COVID-19 is mainly spread through respiratory droplets, another way you can get sick is if you touch something that has live virus on it and then touch your face without cleaning your hands first. </a:t>
            </a:r>
          </a:p>
          <a:p>
            <a:pPr lvl="0"/>
            <a:r>
              <a:rPr lang="en-US" dirty="0"/>
              <a:t>Virus can get on surfaces when respiratory droplets land on those surfaces.</a:t>
            </a:r>
          </a:p>
          <a:p>
            <a:pPr lvl="0"/>
            <a:r>
              <a:rPr lang="en-US" dirty="0"/>
              <a:t>Virus can also get on surfaces when body fluids from an infected person – like spit and snot – get onto things nearby.</a:t>
            </a:r>
          </a:p>
          <a:p>
            <a:endParaRPr lang="en-US" dirty="0"/>
          </a:p>
        </p:txBody>
      </p:sp>
      <p:sp>
        <p:nvSpPr>
          <p:cNvPr id="6" name="Rectangle 5">
            <a:extLst>
              <a:ext uri="{FF2B5EF4-FFF2-40B4-BE49-F238E27FC236}">
                <a16:creationId xmlns:a16="http://schemas.microsoft.com/office/drawing/2014/main" id="{639EF428-DA7D-4F7B-A429-13CE829B5E94}"/>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EE288C-AFC1-4103-8B40-5BEA0E8D70B9}"/>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530AAB-FA45-4F3D-9A57-9D5CE1EC77FE}"/>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90DA2D-684F-4DA5-BDE9-1D8F6FDACA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831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554533" y="2508626"/>
            <a:ext cx="11353800" cy="1840747"/>
          </a:xfrm>
        </p:spPr>
        <p:txBody>
          <a:bodyPr>
            <a:normAutofit fontScale="90000"/>
          </a:bodyPr>
          <a:lstStyle/>
          <a:p>
            <a:r>
              <a:rPr lang="en-US" b="1" dirty="0">
                <a:latin typeface="+mn-lt"/>
              </a:rPr>
              <a:t>What is the hardest part about protecting ourselves from germs that can spread from surfaces?</a:t>
            </a:r>
          </a:p>
        </p:txBody>
      </p:sp>
      <p:sp>
        <p:nvSpPr>
          <p:cNvPr id="5" name="Rectangle 4">
            <a:extLst>
              <a:ext uri="{FF2B5EF4-FFF2-40B4-BE49-F238E27FC236}">
                <a16:creationId xmlns:a16="http://schemas.microsoft.com/office/drawing/2014/main" id="{3013B664-98F3-473A-9E13-86C18D588076}"/>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B1142A-A092-4CB4-A024-8BBB5051F54D}"/>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600C2D-58E3-48F8-A354-6AB275734B23}"/>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2ED280D-8396-4F95-80B1-13908CB205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16898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2AAF-0CFA-4A3E-A013-1FEDA4B2B24F}"/>
              </a:ext>
            </a:extLst>
          </p:cNvPr>
          <p:cNvSpPr>
            <a:spLocks noGrp="1"/>
          </p:cNvSpPr>
          <p:nvPr>
            <p:ph type="title"/>
          </p:nvPr>
        </p:nvSpPr>
        <p:spPr>
          <a:xfrm>
            <a:off x="250021" y="2702327"/>
            <a:ext cx="11691957" cy="1840747"/>
          </a:xfrm>
        </p:spPr>
        <p:txBody>
          <a:bodyPr>
            <a:normAutofit fontScale="90000"/>
          </a:bodyPr>
          <a:lstStyle/>
          <a:p>
            <a:pPr algn="ctr"/>
            <a:r>
              <a:rPr lang="en-US" b="1" dirty="0">
                <a:latin typeface="+mn-lt"/>
              </a:rPr>
              <a:t>What are the potential fomites you encounter in your workplace? What are the potential opportunities for germs to spread from surfaces at work?</a:t>
            </a:r>
          </a:p>
        </p:txBody>
      </p:sp>
      <p:sp>
        <p:nvSpPr>
          <p:cNvPr id="4" name="Rectangle 3">
            <a:extLst>
              <a:ext uri="{FF2B5EF4-FFF2-40B4-BE49-F238E27FC236}">
                <a16:creationId xmlns:a16="http://schemas.microsoft.com/office/drawing/2014/main" id="{91C31DC4-DC44-403B-904C-E5E138FA6164}"/>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900CE4-2EAE-452C-AC1B-BBB277F47B69}"/>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581675-90F2-44AE-A95B-7FEFA22A3064}"/>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A9A05B5-519B-4299-A091-BB48C94C95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842082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A5328F-EB33-475D-AC10-E4D515C8477B}"/>
</file>

<file path=customXml/itemProps2.xml><?xml version="1.0" encoding="utf-8"?>
<ds:datastoreItem xmlns:ds="http://schemas.openxmlformats.org/officeDocument/2006/customXml" ds:itemID="{66A2BDAB-2236-4F8B-9E4F-7C308E47FEE2}">
  <ds:schemaRefs>
    <ds:schemaRef ds:uri="http://schemas.microsoft.com/sharepoint/v3/contenttype/forms"/>
  </ds:schemaRefs>
</ds:datastoreItem>
</file>

<file path=customXml/itemProps3.xml><?xml version="1.0" encoding="utf-8"?>
<ds:datastoreItem xmlns:ds="http://schemas.openxmlformats.org/officeDocument/2006/customXml" ds:itemID="{0431EA4B-FEC7-41A5-8195-601A161E73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502</TotalTime>
  <Words>1602</Words>
  <Application>Microsoft Office PowerPoint</Application>
  <PresentationFormat>Widescreen</PresentationFormat>
  <Paragraphs>127</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Topic 4: How Viruses Spread From Surfaces to People [Date of training]</vt:lpstr>
      <vt:lpstr>Agenda</vt:lpstr>
      <vt:lpstr>Learning Objectives</vt:lpstr>
      <vt:lpstr>Thinking back to last session..</vt:lpstr>
      <vt:lpstr>Definitions</vt:lpstr>
      <vt:lpstr>Video blog 6: How Do Viruses Spread from Surfaces to People? (link)</vt:lpstr>
      <vt:lpstr>Key Messages: How would you explain these concepts to others?</vt:lpstr>
      <vt:lpstr>What is the hardest part about protecting ourselves from germs that can spread from surfaces?</vt:lpstr>
      <vt:lpstr>What are the potential fomites you encounter in your workplace? What are the potential opportunities for germs to spread from surfaces at work?</vt:lpstr>
      <vt:lpstr>What are some possible strategies to keep germs from spreading from surfaces to other people, other surfaces, or ourselves?  </vt:lpstr>
      <vt:lpstr>Small Group Break-Out</vt:lpstr>
      <vt:lpstr>Group Challenge</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Ortiz, Madeleine (CDC/DDID/NCEZID/DHQP) (CTR)</cp:lastModifiedBy>
  <cp:revision>22</cp:revision>
  <dcterms:created xsi:type="dcterms:W3CDTF">2021-01-21T13:57:54Z</dcterms:created>
  <dcterms:modified xsi:type="dcterms:W3CDTF">2021-05-28T19:00:34Z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