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95" r:id="rId5"/>
    <p:sldId id="257" r:id="rId6"/>
    <p:sldId id="258" r:id="rId7"/>
    <p:sldId id="296" r:id="rId8"/>
    <p:sldId id="297" r:id="rId9"/>
    <p:sldId id="260" r:id="rId10"/>
    <p:sldId id="281" r:id="rId11"/>
    <p:sldId id="283" r:id="rId12"/>
    <p:sldId id="284" r:id="rId13"/>
    <p:sldId id="298" r:id="rId14"/>
    <p:sldId id="299" r:id="rId15"/>
    <p:sldId id="280" r:id="rId16"/>
    <p:sldId id="279" r:id="rId17"/>
    <p:sldId id="294"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Danielle (CDC/DDID/NCEZID/DHQP) (CTR)" initials="CD((" lastIdx="2" clrIdx="0">
    <p:extLst>
      <p:ext uri="{19B8F6BF-5375-455C-9EA6-DF929625EA0E}">
        <p15:presenceInfo xmlns:p15="http://schemas.microsoft.com/office/powerpoint/2012/main" userId="S::lwu9@cdc.gov::79b899af-cedc-48a8-bc74-ef981c2cddb1" providerId="AD"/>
      </p:ext>
    </p:extLst>
  </p:cmAuthor>
  <p:cmAuthor id="2" name="Thomas, Joyce (CDC/DDID/NCEZID/DHQP) (CTR)" initials="TJ((" lastIdx="2" clrIdx="1">
    <p:extLst>
      <p:ext uri="{19B8F6BF-5375-455C-9EA6-DF929625EA0E}">
        <p15:presenceInfo xmlns:p15="http://schemas.microsoft.com/office/powerpoint/2012/main" userId="S::opv3@cdc.gov::73a478bf-d2c3-4289-a44e-6a671038e6b6" providerId="AD"/>
      </p:ext>
    </p:extLst>
  </p:cmAuthor>
  <p:cmAuthor id="3" name="Schindelar, Jessica (CDC/DDID/NCEZID/DHQP)" initials="SJ(" lastIdx="1" clrIdx="2">
    <p:extLst>
      <p:ext uri="{19B8F6BF-5375-455C-9EA6-DF929625EA0E}">
        <p15:presenceInfo xmlns:p15="http://schemas.microsoft.com/office/powerpoint/2012/main" userId="S::ghq1@cdc.gov::65b9a8aa-06ca-402e-9a86-e01d4050ec0d" providerId="AD"/>
      </p:ext>
    </p:extLst>
  </p:cmAuthor>
  <p:cmAuthor id="4" name="Kendra" initials="K" lastIdx="3" clrIdx="3">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FB09F-D0C4-0000-8FD6-DB28D8AF997B}" v="5" dt="2021-03-04T15:09:03.013"/>
    <p1510:client id="{2142A289-4D18-472E-BA42-8E311078B00C}" v="9" dt="2021-03-03T17:59:32.622"/>
    <p1510:client id="{4B5856DD-D206-47C3-97E8-2756391F9CA1}" v="103" dt="2021-03-08T15:51:10.549"/>
    <p1510:client id="{AEFFB09F-00AD-0000-9179-17F9E2C29C3B}" v="35" dt="2021-03-04T15:15:30.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8" d="100"/>
          <a:sy n="58" d="100"/>
        </p:scale>
        <p:origin x="13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65031-35E5-48FA-AE6B-87CA5BD50F96}"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8254A-E05E-4EC6-867C-6103578296D5}" type="slidenum">
              <a:rPr lang="en-US" smtClean="0"/>
              <a:t>‹#›</a:t>
            </a:fld>
            <a:endParaRPr lang="en-US"/>
          </a:p>
        </p:txBody>
      </p:sp>
    </p:spTree>
    <p:extLst>
      <p:ext uri="{BB962C8B-B14F-4D97-AF65-F5344CB8AC3E}">
        <p14:creationId xmlns:p14="http://schemas.microsoft.com/office/powerpoint/2010/main" val="354237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4-Droplet-LowRes-New.mp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Participants log in and get settled.</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1</a:t>
            </a:fld>
            <a:endParaRPr lang="en-US"/>
          </a:p>
        </p:txBody>
      </p:sp>
    </p:spTree>
    <p:extLst>
      <p:ext uri="{BB962C8B-B14F-4D97-AF65-F5344CB8AC3E}">
        <p14:creationId xmlns:p14="http://schemas.microsoft.com/office/powerpoint/2010/main" val="100328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E4B57F1-DFB2-4348-8266-9CC050212CAF}"/>
              </a:ext>
            </a:extLst>
          </p:cNvPr>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“We’re going to examine some specific scenarios in small groups. You will each be given a scenario showing a realistic healthcare challenge. In your group, I’d like you to strategize about how you would address this challenge if it happened in real life. Your aim should be to rectify the situation while ‘keeping the peace’ with all concerned. In groups, spend some time brainstorming and then I’d like you to develop a short skit illustrating your solutions in practice. Even though we’re online and can’t use props, plan out a short dialogue as if you were in a real-life role-play. You will have 10 minutes to work.”</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AF34F9-9F21-4BE6-B944-940CEBA390CB}"/>
              </a:ext>
            </a:extLst>
          </p:cNvPr>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“Let’s regroup. We have three separate scenarios and I’m eager to see your role-plays. </a:t>
            </a:r>
            <a:r>
              <a:rPr lang="en-US" sz="1200" b="1" kern="1200">
                <a:solidFill>
                  <a:schemeClr val="tx1"/>
                </a:solidFill>
                <a:effectLst/>
                <a:latin typeface="+mn-lt"/>
                <a:ea typeface="+mn-ea"/>
                <a:cs typeface="+mn-cs"/>
              </a:rPr>
              <a:t>Who would like to go first?</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reenactments</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“Thank you all for these great role-plays. </a:t>
            </a:r>
            <a:r>
              <a:rPr lang="en-US" sz="1200" b="1" kern="1200">
                <a:solidFill>
                  <a:schemeClr val="tx1"/>
                </a:solidFill>
                <a:effectLst/>
                <a:latin typeface="+mn-lt"/>
                <a:ea typeface="+mn-ea"/>
                <a:cs typeface="+mn-cs"/>
              </a:rPr>
              <a:t>As you think about all three scenarios, what are some strategies that you think might be relevant to your daily lives, to the real-life scenarios you find yourselves in?</a:t>
            </a:r>
            <a:r>
              <a:rPr lang="en-US" sz="1200" kern="1200">
                <a:solidFill>
                  <a:schemeClr val="tx1"/>
                </a:solidFill>
                <a:effectLst/>
                <a:latin typeface="+mn-lt"/>
                <a:ea typeface="+mn-ea"/>
                <a:cs typeface="+mn-cs"/>
              </a:rPr>
              <a:t>”</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“We’re at the end our time today, and we covered a lot of ground. </a:t>
            </a:r>
            <a:r>
              <a:rPr lang="en-US" sz="1200" kern="1200">
                <a:solidFill>
                  <a:schemeClr val="tx1"/>
                </a:solidFill>
                <a:latin typeface="+mn-lt"/>
                <a:ea typeface="+mn-ea"/>
                <a:cs typeface="+mn-cs"/>
              </a:rPr>
              <a:t>We have a lot to cover next time as well, when we begin discussing how viruses spread from surfaces to people</a:t>
            </a:r>
            <a:r>
              <a:rPr lang="en-US" sz="1200" kern="1200">
                <a:solidFill>
                  <a:schemeClr val="tx1"/>
                </a:solidFill>
                <a:effectLst/>
                <a:latin typeface="+mn-lt"/>
                <a:ea typeface="+mn-ea"/>
                <a:cs typeface="+mn-cs"/>
              </a:rPr>
              <a:t>. Before we close, I’d like to encourage each of you to reflect for a moment about your own job, and how you can positively promote respiratory droplet protection at work. I’m going to pause for 60 seconds and invite you to write down some action steps you could take, or that you already take and would like to affirm. Think about how these role-plays may apply to you and your everyday interactions with others.”</a:t>
            </a: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Give participants one full minute to reflect</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“We will continue to take this time at the end of each section, because it’s important to continue thinking about how we can each feel empowered to act for our own health and the health of others.”</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12</a:t>
            </a:fld>
            <a:endParaRPr lang="en-US"/>
          </a:p>
        </p:txBody>
      </p:sp>
    </p:spTree>
    <p:extLst>
      <p:ext uri="{BB962C8B-B14F-4D97-AF65-F5344CB8AC3E}">
        <p14:creationId xmlns:p14="http://schemas.microsoft.com/office/powerpoint/2010/main" val="321580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“I hope you enjoyed today’s conversation. I’ve captured some take-home messages here, which you can review at your leisure after the session today.”</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13</a:t>
            </a:fld>
            <a:endParaRPr lang="en-US"/>
          </a:p>
        </p:txBody>
      </p:sp>
    </p:spTree>
    <p:extLst>
      <p:ext uri="{BB962C8B-B14F-4D97-AF65-F5344CB8AC3E}">
        <p14:creationId xmlns:p14="http://schemas.microsoft.com/office/powerpoint/2010/main" val="207440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“Next time, we start talking about how viruses spread from surfaces to people. </a:t>
            </a:r>
          </a:p>
          <a:p>
            <a:r>
              <a:rPr lang="en-US" sz="1200" kern="1200">
                <a:solidFill>
                  <a:schemeClr val="tx1"/>
                </a:solidFill>
                <a:effectLst/>
                <a:latin typeface="+mn-lt"/>
                <a:ea typeface="+mn-ea"/>
                <a:cs typeface="+mn-cs"/>
              </a:rPr>
              <a:t>“In the meantime, you can keep exploring these topics on your own, using the resources on this slide. You can also follow us on social media.”</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14</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[Facilitator should add information about how to access form]</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“And finally, please let us know how you enjoyed today’s session by completing the following feedback form. Thanks again for joining us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15</a:t>
            </a:fld>
            <a:endParaRPr lang="en-US"/>
          </a:p>
        </p:txBody>
      </p:sp>
    </p:spTree>
    <p:extLst>
      <p:ext uri="{BB962C8B-B14F-4D97-AF65-F5344CB8AC3E}">
        <p14:creationId xmlns:p14="http://schemas.microsoft.com/office/powerpoint/2010/main" val="72756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Sample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“Welcome! Today we'll be focusing on the important concept of respiratory droplets, and how they spread COVID-19.</a:t>
            </a:r>
          </a:p>
          <a:p>
            <a:r>
              <a:rPr lang="en-US" sz="1200" kern="1200">
                <a:solidFill>
                  <a:schemeClr val="tx1"/>
                </a:solidFill>
                <a:effectLst/>
                <a:latin typeface="+mn-lt"/>
                <a:ea typeface="+mn-ea"/>
                <a:cs typeface="+mn-cs"/>
              </a:rPr>
              <a:t>“Today we're going to talk about something that has been a hot topic ever since COVID-19 first emerged: respiratory droplets. </a:t>
            </a:r>
            <a:r>
              <a:rPr lang="en-US" sz="1200" b="1" kern="1200">
                <a:solidFill>
                  <a:schemeClr val="tx1"/>
                </a:solidFill>
                <a:effectLst/>
                <a:latin typeface="+mn-lt"/>
                <a:ea typeface="+mn-ea"/>
                <a:cs typeface="+mn-cs"/>
              </a:rPr>
              <a:t>What are they? How do they spread COVID-19?</a:t>
            </a:r>
            <a:r>
              <a:rPr lang="en-US" sz="1200" kern="1200">
                <a:solidFill>
                  <a:schemeClr val="tx1"/>
                </a:solidFill>
                <a:effectLst/>
                <a:latin typeface="+mn-lt"/>
                <a:ea typeface="+mn-ea"/>
                <a:cs typeface="+mn-cs"/>
              </a:rPr>
              <a:t> We know how important these questions are, and sometimes it's hard to explain these ideas to others.””</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2</a:t>
            </a:fld>
            <a:endParaRPr lang="en-US"/>
          </a:p>
        </p:txBody>
      </p:sp>
    </p:spTree>
    <p:extLst>
      <p:ext uri="{BB962C8B-B14F-4D97-AF65-F5344CB8AC3E}">
        <p14:creationId xmlns:p14="http://schemas.microsoft.com/office/powerpoint/2010/main" val="415753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3</a:t>
            </a:fld>
            <a:endParaRPr lang="en-US"/>
          </a:p>
        </p:txBody>
      </p:sp>
    </p:spTree>
    <p:extLst>
      <p:ext uri="{BB962C8B-B14F-4D97-AF65-F5344CB8AC3E}">
        <p14:creationId xmlns:p14="http://schemas.microsoft.com/office/powerpoint/2010/main" val="33757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“Let’s remind ourselves who’s in the room. As many of us know each other already, we’re not going to do formal introductions today. </a:t>
            </a:r>
            <a:r>
              <a:rPr lang="en-US" sz="1200" b="1" kern="1200">
                <a:solidFill>
                  <a:schemeClr val="tx1"/>
                </a:solidFill>
                <a:effectLst/>
                <a:latin typeface="+mn-lt"/>
                <a:ea typeface="+mn-ea"/>
                <a:cs typeface="+mn-cs"/>
              </a:rPr>
              <a:t>How are you feeling today?</a:t>
            </a:r>
            <a:r>
              <a:rPr lang="en-US" sz="1200" kern="1200">
                <a:solidFill>
                  <a:schemeClr val="tx1"/>
                </a:solidFill>
                <a:effectLst/>
                <a:latin typeface="+mn-lt"/>
                <a:ea typeface="+mn-ea"/>
                <a:cs typeface="+mn-cs"/>
              </a:rPr>
              <a:t> Give us a shout in chat to let us know how you are.”</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4</a:t>
            </a:fld>
            <a:endParaRPr lang="en-US"/>
          </a:p>
        </p:txBody>
      </p:sp>
    </p:spTree>
    <p:extLst>
      <p:ext uri="{BB962C8B-B14F-4D97-AF65-F5344CB8AC3E}">
        <p14:creationId xmlns:p14="http://schemas.microsoft.com/office/powerpoint/2010/main" val="182420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“Last time, we talked about viruses and how to explain some of the concepts to others. </a:t>
            </a:r>
            <a:r>
              <a:rPr lang="en-US" sz="1200" b="1" kern="1200">
                <a:solidFill>
                  <a:schemeClr val="tx1"/>
                </a:solidFill>
                <a:effectLst/>
                <a:latin typeface="+mn-lt"/>
                <a:ea typeface="+mn-ea"/>
                <a:cs typeface="+mn-cs"/>
              </a:rPr>
              <a:t>Did anyone find a way to use these analogies on the job? Did anyone have other infection control conversations that they would like to report? Would anyone like to share a key message from last time that stands out in your memory?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after participants answer</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“Today we're going to talk about something that has been a hot topic ever since COVID-19 first emerged: respiratory droplets. </a:t>
            </a:r>
            <a:r>
              <a:rPr lang="en-US" sz="1200" b="1" kern="1200">
                <a:solidFill>
                  <a:schemeClr val="tx1"/>
                </a:solidFill>
                <a:effectLst/>
                <a:latin typeface="+mn-lt"/>
                <a:ea typeface="+mn-ea"/>
                <a:cs typeface="+mn-cs"/>
              </a:rPr>
              <a:t>What are they? How do they spread COVID-19?</a:t>
            </a:r>
            <a:r>
              <a:rPr lang="en-US" sz="1200" kern="1200">
                <a:solidFill>
                  <a:schemeClr val="tx1"/>
                </a:solidFill>
                <a:effectLst/>
                <a:latin typeface="+mn-lt"/>
                <a:ea typeface="+mn-ea"/>
                <a:cs typeface="+mn-cs"/>
              </a:rPr>
              <a:t> We know how important these questions are, and sometimes it's hard to explain these ideas to others.”</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5</a:t>
            </a:fld>
            <a:endParaRPr lang="en-US"/>
          </a:p>
        </p:txBody>
      </p:sp>
    </p:spTree>
    <p:extLst>
      <p:ext uri="{BB962C8B-B14F-4D97-AF65-F5344CB8AC3E}">
        <p14:creationId xmlns:p14="http://schemas.microsoft.com/office/powerpoint/2010/main" val="201309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b="1" dirty="0"/>
              <a:t>CDC Website: </a:t>
            </a:r>
            <a:r>
              <a:rPr lang="en-US" sz="1200" u="sng" kern="1200" dirty="0">
                <a:solidFill>
                  <a:schemeClr val="tx1"/>
                </a:solidFill>
                <a:effectLst/>
                <a:latin typeface="+mn-lt"/>
                <a:ea typeface="+mn-ea"/>
                <a:cs typeface="+mn-cs"/>
                <a:hlinkClick r:id="rId3"/>
              </a:rPr>
              <a:t>https://www.cdc.gov/infectioncontrol/projectfirstline/videos/Ep4-Droplet-LowRes-New.mp4</a:t>
            </a:r>
            <a:r>
              <a:rPr lang="en-US" dirty="0"/>
              <a:t>OR </a:t>
            </a:r>
          </a:p>
          <a:p>
            <a:pPr marL="0" indent="0">
              <a:buNone/>
            </a:pPr>
            <a:r>
              <a:rPr lang="en-US" sz="1200" b="1" dirty="0"/>
              <a:t>Project Firstline YouTube Playlist: </a:t>
            </a:r>
            <a:r>
              <a:rPr lang="en-US" sz="1200" kern="1200" dirty="0">
                <a:solidFill>
                  <a:schemeClr val="tx1"/>
                </a:solidFill>
                <a:effectLst/>
                <a:latin typeface="+mn-lt"/>
                <a:ea typeface="+mn-ea"/>
                <a:cs typeface="+mn-cs"/>
              </a:rPr>
              <a:t>https://www.youtube.com/watch?v=eiuCeBt3itQ</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6</a:t>
            </a:fld>
            <a:endParaRPr lang="en-US"/>
          </a:p>
        </p:txBody>
      </p:sp>
    </p:spTree>
    <p:extLst>
      <p:ext uri="{BB962C8B-B14F-4D97-AF65-F5344CB8AC3E}">
        <p14:creationId xmlns:p14="http://schemas.microsoft.com/office/powerpoint/2010/main" val="400162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a:t>
            </a:r>
            <a:r>
              <a:rPr lang="en-US" sz="1200" b="1" kern="1200">
                <a:solidFill>
                  <a:schemeClr val="tx1"/>
                </a:solidFill>
                <a:effectLst/>
                <a:latin typeface="+mn-lt"/>
                <a:ea typeface="+mn-ea"/>
                <a:cs typeface="+mn-cs"/>
              </a:rPr>
              <a:t>Before we discuss how respiratory droplets apply to your work life, how many of you have seen images such as this one?</a:t>
            </a:r>
            <a:r>
              <a:rPr lang="en-US" sz="1200" kern="1200">
                <a:solidFill>
                  <a:schemeClr val="tx1"/>
                </a:solidFill>
                <a:effectLst/>
                <a:latin typeface="+mn-lt"/>
                <a:ea typeface="+mn-ea"/>
                <a:cs typeface="+mn-cs"/>
              </a:rPr>
              <a:t> When we look at photos like this, it’s easy to understand why these little droplets matter and why we care about preventing people from breathing in each other’s respiratory droplets.”</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7</a:t>
            </a:fld>
            <a:endParaRPr lang="en-US"/>
          </a:p>
        </p:txBody>
      </p:sp>
    </p:spTree>
    <p:extLst>
      <p:ext uri="{BB962C8B-B14F-4D97-AF65-F5344CB8AC3E}">
        <p14:creationId xmlns:p14="http://schemas.microsoft.com/office/powerpoint/2010/main" val="227830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b="1" kern="1200">
                <a:solidFill>
                  <a:schemeClr val="tx1"/>
                </a:solidFill>
                <a:effectLst/>
                <a:latin typeface="+mn-lt"/>
                <a:ea typeface="+mn-ea"/>
                <a:cs typeface="+mn-cs"/>
              </a:rPr>
              <a:t>“So, what are some things that your facility is doing to protect people from breathing in each other’s respiratory droplets?</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8</a:t>
            </a:fld>
            <a:endParaRPr lang="en-US"/>
          </a:p>
        </p:txBody>
      </p:sp>
    </p:spTree>
    <p:extLst>
      <p:ext uri="{BB962C8B-B14F-4D97-AF65-F5344CB8AC3E}">
        <p14:creationId xmlns:p14="http://schemas.microsoft.com/office/powerpoint/2010/main" val="294056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[Facilitator can insert strategies from group on this slide]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“This next question is perhaps more challenging. </a:t>
            </a:r>
            <a:r>
              <a:rPr lang="en-US" sz="1200" b="1" kern="1200">
                <a:solidFill>
                  <a:schemeClr val="tx1"/>
                </a:solidFill>
                <a:effectLst/>
                <a:latin typeface="+mn-lt"/>
                <a:ea typeface="+mn-ea"/>
                <a:cs typeface="+mn-cs"/>
              </a:rPr>
              <a:t>When you think about being able to implement these strategies consistently, which are easy and which are hard? Let’s talk first about the easy ones—are there any easy ones?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Pause so that participants can reflect</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a:t>
            </a:r>
            <a:r>
              <a:rPr lang="en-US" sz="1200" b="1" kern="1200">
                <a:solidFill>
                  <a:schemeClr val="tx1"/>
                </a:solidFill>
                <a:effectLst/>
                <a:latin typeface="+mn-lt"/>
                <a:ea typeface="+mn-ea"/>
                <a:cs typeface="+mn-cs"/>
              </a:rPr>
              <a:t>Would anyone like to respond to this question? Are there any strategies that are easy to implement consistently?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Wait for answers</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“Now let’s talk about strategies that are challenging to implement consistently. </a:t>
            </a:r>
            <a:r>
              <a:rPr lang="en-US" sz="1200" b="1" kern="1200">
                <a:solidFill>
                  <a:schemeClr val="tx1"/>
                </a:solidFill>
                <a:effectLst/>
                <a:latin typeface="+mn-lt"/>
                <a:ea typeface="+mn-ea"/>
                <a:cs typeface="+mn-cs"/>
              </a:rPr>
              <a:t>Who would like to share a thought about this?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Wait for answers</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“Thank you, these are important thoughts. I’d like to spend some time identifying specific actions we can take that can address some of these challenges. </a:t>
            </a:r>
            <a:r>
              <a:rPr lang="en-US" sz="1200" b="1" kern="1200">
                <a:solidFill>
                  <a:schemeClr val="tx1"/>
                </a:solidFill>
                <a:effectLst/>
                <a:latin typeface="+mn-lt"/>
                <a:ea typeface="+mn-ea"/>
                <a:cs typeface="+mn-cs"/>
              </a:rPr>
              <a:t>How can we find solutions?</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9</a:t>
            </a:fld>
            <a:endParaRPr lang="en-US"/>
          </a:p>
        </p:txBody>
      </p:sp>
    </p:spTree>
    <p:extLst>
      <p:ext uri="{BB962C8B-B14F-4D97-AF65-F5344CB8AC3E}">
        <p14:creationId xmlns:p14="http://schemas.microsoft.com/office/powerpoint/2010/main" val="2794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4"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8" name="Title 1">
            <a:extLst>
              <a:ext uri="{FF2B5EF4-FFF2-40B4-BE49-F238E27FC236}">
                <a16:creationId xmlns:a16="http://schemas.microsoft.com/office/drawing/2014/main" id="{32C2F0BD-EB34-4FE8-A221-27FB7358E9AA}"/>
              </a:ext>
            </a:extLst>
          </p:cNvPr>
          <p:cNvSpPr>
            <a:spLocks noGrp="1"/>
          </p:cNvSpPr>
          <p:nvPr>
            <p:ph type="title"/>
          </p:nvPr>
        </p:nvSpPr>
        <p:spPr>
          <a:xfrm>
            <a:off x="1125557" y="5877887"/>
            <a:ext cx="10592174" cy="1000655"/>
          </a:xfrm>
        </p:spPr>
        <p:txBody>
          <a:bodyPr vert="horz" lIns="91440" tIns="45720" rIns="91440" bIns="45720" rtlCol="0" anchor="t">
            <a:normAutofit fontScale="90000"/>
          </a:bodyPr>
          <a:lstStyle/>
          <a:p>
            <a:pPr algn="ctr"/>
            <a:r>
              <a:rPr lang="en-US" sz="4000" b="1">
                <a:solidFill>
                  <a:srgbClr val="2F5597"/>
                </a:solidFill>
                <a:latin typeface="+mn-lt"/>
              </a:rPr>
              <a:t>Topic 3: How Respiratory Droplets Spread COVID-19</a:t>
            </a:r>
            <a:br>
              <a:rPr lang="en-US" sz="4000" b="1">
                <a:solidFill>
                  <a:srgbClr val="2F5597"/>
                </a:solidFill>
                <a:latin typeface="+mn-lt"/>
              </a:rPr>
            </a:br>
            <a:r>
              <a:rPr lang="en-US" sz="4000" b="1">
                <a:solidFill>
                  <a:srgbClr val="2F5597"/>
                </a:solidFill>
                <a:latin typeface="+mn-lt"/>
              </a:rPr>
              <a:t>[Date of Training]</a:t>
            </a:r>
          </a:p>
        </p:txBody>
      </p:sp>
      <p:pic>
        <p:nvPicPr>
          <p:cNvPr id="3" name="Picture 3"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9DFD678E-3905-4477-BFF3-5F73F62EA5EF}"/>
              </a:ext>
            </a:extLst>
          </p:cNvPr>
          <p:cNvPicPr>
            <a:picLocks noChangeAspect="1"/>
          </p:cNvPicPr>
          <p:nvPr/>
        </p:nvPicPr>
        <p:blipFill>
          <a:blip r:embed="rId3"/>
          <a:stretch>
            <a:fillRect/>
          </a:stretch>
        </p:blipFill>
        <p:spPr>
          <a:xfrm>
            <a:off x="285019" y="62303"/>
            <a:ext cx="11631168" cy="5820345"/>
          </a:xfrm>
          <a:prstGeom prst="rect">
            <a:avLst/>
          </a:prstGeom>
        </p:spPr>
      </p:pic>
    </p:spTree>
    <p:extLst>
      <p:ext uri="{BB962C8B-B14F-4D97-AF65-F5344CB8AC3E}">
        <p14:creationId xmlns:p14="http://schemas.microsoft.com/office/powerpoint/2010/main" val="254310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59A0-8D17-4957-8C2F-681A4D9C4074}"/>
              </a:ext>
            </a:extLst>
          </p:cNvPr>
          <p:cNvSpPr>
            <a:spLocks noGrp="1"/>
          </p:cNvSpPr>
          <p:nvPr>
            <p:ph type="title"/>
          </p:nvPr>
        </p:nvSpPr>
        <p:spPr>
          <a:xfrm>
            <a:off x="838200" y="689753"/>
            <a:ext cx="10515600" cy="1325563"/>
          </a:xfrm>
        </p:spPr>
        <p:txBody>
          <a:bodyPr>
            <a:normAutofit/>
          </a:bodyPr>
          <a:lstStyle/>
          <a:p>
            <a:r>
              <a:rPr lang="en-US" b="1">
                <a:latin typeface="+mn-lt"/>
              </a:rPr>
              <a:t>Role-play!</a:t>
            </a:r>
          </a:p>
        </p:txBody>
      </p:sp>
      <p:sp>
        <p:nvSpPr>
          <p:cNvPr id="3" name="Content Placeholder 2">
            <a:extLst>
              <a:ext uri="{FF2B5EF4-FFF2-40B4-BE49-F238E27FC236}">
                <a16:creationId xmlns:a16="http://schemas.microsoft.com/office/drawing/2014/main" id="{1FD830F5-B0BF-467D-A07A-82A81D8EAA26}"/>
              </a:ext>
            </a:extLst>
          </p:cNvPr>
          <p:cNvSpPr>
            <a:spLocks noGrp="1"/>
          </p:cNvSpPr>
          <p:nvPr>
            <p:ph idx="1"/>
          </p:nvPr>
        </p:nvSpPr>
        <p:spPr>
          <a:xfrm>
            <a:off x="838200" y="2329133"/>
            <a:ext cx="10515600" cy="4351338"/>
          </a:xfrm>
        </p:spPr>
        <p:txBody>
          <a:bodyPr>
            <a:normAutofit/>
          </a:bodyPr>
          <a:lstStyle/>
          <a:p>
            <a:pPr marL="0" indent="0" algn="ctr">
              <a:buNone/>
            </a:pPr>
            <a:r>
              <a:rPr lang="en-US" sz="3600" b="1"/>
              <a:t>Finding solutions to infection control challenges</a:t>
            </a:r>
            <a:endParaRPr lang="en-US" sz="3600"/>
          </a:p>
        </p:txBody>
      </p:sp>
      <p:sp>
        <p:nvSpPr>
          <p:cNvPr id="5" name="Rectangle 4">
            <a:extLst>
              <a:ext uri="{FF2B5EF4-FFF2-40B4-BE49-F238E27FC236}">
                <a16:creationId xmlns:a16="http://schemas.microsoft.com/office/drawing/2014/main" id="{03C4054A-8AD8-4F34-B8BC-C34DAF9965EB}"/>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3F8D8F-7E43-445A-B43E-AD61987AA133}"/>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AE7833-5948-4B9B-A5E4-7F1117F22C69}"/>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53D1F74-F206-4EB0-B0B1-06C999D477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248981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59A0-8D17-4957-8C2F-681A4D9C4074}"/>
              </a:ext>
            </a:extLst>
          </p:cNvPr>
          <p:cNvSpPr>
            <a:spLocks noGrp="1"/>
          </p:cNvSpPr>
          <p:nvPr>
            <p:ph type="title"/>
          </p:nvPr>
        </p:nvSpPr>
        <p:spPr>
          <a:xfrm>
            <a:off x="838200" y="689753"/>
            <a:ext cx="10515600" cy="1325563"/>
          </a:xfrm>
        </p:spPr>
        <p:txBody>
          <a:bodyPr>
            <a:normAutofit/>
          </a:bodyPr>
          <a:lstStyle/>
          <a:p>
            <a:r>
              <a:rPr lang="en-US" b="1">
                <a:latin typeface="+mn-lt"/>
              </a:rPr>
              <a:t>Let’s Regroup </a:t>
            </a:r>
          </a:p>
        </p:txBody>
      </p:sp>
      <p:sp>
        <p:nvSpPr>
          <p:cNvPr id="3" name="Content Placeholder 2">
            <a:extLst>
              <a:ext uri="{FF2B5EF4-FFF2-40B4-BE49-F238E27FC236}">
                <a16:creationId xmlns:a16="http://schemas.microsoft.com/office/drawing/2014/main" id="{1FD830F5-B0BF-467D-A07A-82A81D8EAA26}"/>
              </a:ext>
            </a:extLst>
          </p:cNvPr>
          <p:cNvSpPr>
            <a:spLocks noGrp="1"/>
          </p:cNvSpPr>
          <p:nvPr>
            <p:ph idx="1"/>
          </p:nvPr>
        </p:nvSpPr>
        <p:spPr>
          <a:xfrm>
            <a:off x="838200" y="2329133"/>
            <a:ext cx="10515600" cy="4351338"/>
          </a:xfrm>
        </p:spPr>
        <p:txBody>
          <a:bodyPr/>
          <a:lstStyle/>
          <a:p>
            <a:endParaRPr lang="en-US"/>
          </a:p>
        </p:txBody>
      </p:sp>
      <p:sp>
        <p:nvSpPr>
          <p:cNvPr id="5" name="Rectangle 4">
            <a:extLst>
              <a:ext uri="{FF2B5EF4-FFF2-40B4-BE49-F238E27FC236}">
                <a16:creationId xmlns:a16="http://schemas.microsoft.com/office/drawing/2014/main" id="{03C4054A-8AD8-4F34-B8BC-C34DAF9965EB}"/>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3F8D8F-7E43-445A-B43E-AD61987AA133}"/>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AE7833-5948-4B9B-A5E4-7F1117F22C69}"/>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53D1F74-F206-4EB0-B0B1-06C999D477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52359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576263"/>
            <a:ext cx="10515600" cy="2852737"/>
          </a:xfrm>
        </p:spPr>
        <p:txBody>
          <a:bodyPr/>
          <a:lstStyle/>
          <a:p>
            <a:pPr algn="ctr"/>
            <a:r>
              <a:rPr lang="en-US" b="1">
                <a:latin typeface="+mn-lt"/>
              </a:rPr>
              <a:t>Reflection</a:t>
            </a:r>
          </a:p>
        </p:txBody>
      </p:sp>
      <p:sp>
        <p:nvSpPr>
          <p:cNvPr id="4" name="Text Placeholder 3">
            <a:extLst>
              <a:ext uri="{FF2B5EF4-FFF2-40B4-BE49-F238E27FC236}">
                <a16:creationId xmlns:a16="http://schemas.microsoft.com/office/drawing/2014/main" id="{2EEF449E-5C7A-44D0-BAB9-521CFAD42347}"/>
              </a:ext>
            </a:extLst>
          </p:cNvPr>
          <p:cNvSpPr>
            <a:spLocks noGrp="1"/>
          </p:cNvSpPr>
          <p:nvPr>
            <p:ph type="body" idx="1"/>
          </p:nvPr>
        </p:nvSpPr>
        <p:spPr>
          <a:xfrm>
            <a:off x="1011732" y="4037694"/>
            <a:ext cx="10515600" cy="1500187"/>
          </a:xfrm>
        </p:spPr>
        <p:txBody>
          <a:bodyPr>
            <a:normAutofit/>
          </a:bodyPr>
          <a:lstStyle/>
          <a:p>
            <a:pPr algn="ctr"/>
            <a:r>
              <a:rPr lang="en-US" sz="2800">
                <a:solidFill>
                  <a:schemeClr val="tx1"/>
                </a:solidFill>
              </a:rPr>
              <a:t>How can you positively promote respiratory droplet protection at work?</a:t>
            </a:r>
          </a:p>
        </p:txBody>
      </p:sp>
      <p:sp>
        <p:nvSpPr>
          <p:cNvPr id="6" name="Rectangle 5">
            <a:extLst>
              <a:ext uri="{FF2B5EF4-FFF2-40B4-BE49-F238E27FC236}">
                <a16:creationId xmlns:a16="http://schemas.microsoft.com/office/drawing/2014/main" id="{3DAECD8C-E412-46A7-9E6E-9C760461977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18C896-1762-471C-BC20-DEE0369A6A7F}"/>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8EA553-DCBC-4D7D-99F7-B7658EF6DC12}"/>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45CF822-ED81-47CA-B650-FCD5C94297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A2F2-84D3-4A1D-8539-228C59C72226}"/>
              </a:ext>
            </a:extLst>
          </p:cNvPr>
          <p:cNvSpPr>
            <a:spLocks noGrp="1"/>
          </p:cNvSpPr>
          <p:nvPr>
            <p:ph type="title"/>
          </p:nvPr>
        </p:nvSpPr>
        <p:spPr>
          <a:xfrm>
            <a:off x="238594" y="66529"/>
            <a:ext cx="10515600" cy="1325563"/>
          </a:xfrm>
        </p:spPr>
        <p:txBody>
          <a:bodyPr/>
          <a:lstStyle/>
          <a:p>
            <a:r>
              <a:rPr lang="en-US" b="1">
                <a:latin typeface="+mn-lt"/>
              </a:rPr>
              <a:t>Key Messages</a:t>
            </a:r>
          </a:p>
        </p:txBody>
      </p:sp>
      <p:sp>
        <p:nvSpPr>
          <p:cNvPr id="3" name="Content Placeholder 2">
            <a:extLst>
              <a:ext uri="{FF2B5EF4-FFF2-40B4-BE49-F238E27FC236}">
                <a16:creationId xmlns:a16="http://schemas.microsoft.com/office/drawing/2014/main" id="{2ADFD298-E703-402F-8AFB-7CE5C421EDFC}"/>
              </a:ext>
            </a:extLst>
          </p:cNvPr>
          <p:cNvSpPr>
            <a:spLocks noGrp="1"/>
          </p:cNvSpPr>
          <p:nvPr>
            <p:ph idx="1"/>
          </p:nvPr>
        </p:nvSpPr>
        <p:spPr>
          <a:xfrm>
            <a:off x="229848" y="1102353"/>
            <a:ext cx="11962152" cy="5755647"/>
          </a:xfrm>
        </p:spPr>
        <p:txBody>
          <a:bodyPr>
            <a:normAutofit/>
          </a:bodyPr>
          <a:lstStyle/>
          <a:p>
            <a:pPr lvl="0"/>
            <a:r>
              <a:rPr lang="en-US" sz="3000" b="1"/>
              <a:t>Our breath contains a lot of water that you can’t usually see.</a:t>
            </a:r>
          </a:p>
          <a:p>
            <a:pPr lvl="1"/>
            <a:r>
              <a:rPr lang="en-US" sz="2800"/>
              <a:t>When we see our breath in cold air or see our glasses fog up when we’re wearing a mask, what we’re seeing is all the water in our breath.</a:t>
            </a:r>
          </a:p>
          <a:p>
            <a:pPr lvl="1"/>
            <a:r>
              <a:rPr lang="en-US" sz="2800"/>
              <a:t>Those are our respiratory droplets.</a:t>
            </a:r>
          </a:p>
          <a:p>
            <a:pPr marL="457200" lvl="1" indent="0">
              <a:buNone/>
            </a:pPr>
            <a:endParaRPr lang="en-US" sz="2800"/>
          </a:p>
          <a:p>
            <a:pPr lvl="0"/>
            <a:r>
              <a:rPr lang="en-US" sz="3000" b="1"/>
              <a:t>The main way that SARS-CoV-2, the virus that causes the disease COVID-19, travels between people is through respiratory droplets.</a:t>
            </a:r>
          </a:p>
          <a:p>
            <a:pPr lvl="1"/>
            <a:r>
              <a:rPr lang="en-US" sz="2800"/>
              <a:t>When someone is infected with SARS-CoV-2, the droplets that they breathe out have virus particles in them.</a:t>
            </a:r>
          </a:p>
          <a:p>
            <a:pPr lvl="1"/>
            <a:r>
              <a:rPr lang="en-US" sz="2800"/>
              <a:t>People who are close by can breathe the droplets in, or the droplets can land on their eyes, and they can get infected</a:t>
            </a:r>
            <a:r>
              <a:rPr lang="en-US" sz="3200"/>
              <a:t>.</a:t>
            </a:r>
          </a:p>
          <a:p>
            <a:endParaRPr lang="en-US"/>
          </a:p>
        </p:txBody>
      </p:sp>
      <p:sp>
        <p:nvSpPr>
          <p:cNvPr id="5" name="Rectangle 4">
            <a:extLst>
              <a:ext uri="{FF2B5EF4-FFF2-40B4-BE49-F238E27FC236}">
                <a16:creationId xmlns:a16="http://schemas.microsoft.com/office/drawing/2014/main" id="{0A0CA710-63DC-470A-BB6A-F856506C0342}"/>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56D4646-ACA6-4D8A-9F98-A7FD6A0056F4}"/>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CF2A9B-E1D5-4837-B547-FB7D5534FCFF}"/>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DB74A78-E492-418E-A82E-A865D0DB40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a:t>Project Firstline on CDC: </a:t>
            </a:r>
          </a:p>
          <a:p>
            <a:pPr marL="0" indent="0">
              <a:buNone/>
            </a:pPr>
            <a:r>
              <a:rPr lang="en-US">
                <a:hlinkClick r:id="rId3"/>
              </a:rPr>
              <a:t>https://www.cdc.gov/infectioncontrol/projectfirstline/index.html</a:t>
            </a:r>
            <a:endParaRPr lang="en-US"/>
          </a:p>
          <a:p>
            <a:pPr marL="0" indent="0">
              <a:buNone/>
            </a:pPr>
            <a:endParaRPr lang="en-US" b="1"/>
          </a:p>
          <a:p>
            <a:pPr marL="0" indent="0">
              <a:buNone/>
            </a:pPr>
            <a:r>
              <a:rPr lang="en-US" b="1"/>
              <a:t>Project Firstline on Facebook:</a:t>
            </a:r>
          </a:p>
          <a:p>
            <a:pPr marL="0" indent="0">
              <a:buNone/>
            </a:pPr>
            <a:r>
              <a:rPr lang="en-US">
                <a:hlinkClick r:id="rId4"/>
              </a:rPr>
              <a:t>https://www.facebook.com/CDCProjectFirstline/</a:t>
            </a:r>
            <a:endParaRPr lang="en-US"/>
          </a:p>
          <a:p>
            <a:pPr marL="0" indent="0">
              <a:buNone/>
            </a:pPr>
            <a:endParaRPr lang="en-US" b="1"/>
          </a:p>
          <a:p>
            <a:pPr marL="0" indent="0">
              <a:buNone/>
            </a:pPr>
            <a:r>
              <a:rPr lang="en-US" b="1"/>
              <a:t>Twitter:</a:t>
            </a:r>
          </a:p>
          <a:p>
            <a:pPr marL="0" indent="0">
              <a:buNone/>
            </a:pPr>
            <a:r>
              <a:rPr lang="en-US">
                <a:hlinkClick r:id="rId5"/>
              </a:rPr>
              <a:t>https://twitter.com/CDC_Firstline</a:t>
            </a:r>
            <a:endParaRPr lang="en-US"/>
          </a:p>
          <a:p>
            <a:pPr marL="0" indent="0">
              <a:buNone/>
            </a:pPr>
            <a:endParaRPr lang="en-US"/>
          </a:p>
          <a:p>
            <a:pPr marL="0" indent="0">
              <a:buNone/>
            </a:pPr>
            <a:r>
              <a:rPr lang="en-US" b="1"/>
              <a:t>YouTube:</a:t>
            </a:r>
          </a:p>
          <a:p>
            <a:pPr marL="0" indent="0">
              <a:buNone/>
            </a:pPr>
            <a:r>
              <a:rPr lang="en-US">
                <a:hlinkClick r:id="rId6"/>
              </a:rPr>
              <a:t>https://www.youtube.com/playlist?list=PLvrp9iOILTQZQGtDnSDGViKDdRtIc13VX</a:t>
            </a:r>
            <a:r>
              <a:rPr lang="en-US"/>
              <a:t> </a:t>
            </a:r>
          </a:p>
          <a:p>
            <a:pPr marL="0" indent="0">
              <a:buNone/>
            </a:pPr>
            <a:endParaRPr lang="en-US"/>
          </a:p>
          <a:p>
            <a:pPr marL="0" indent="0">
              <a:buNone/>
            </a:pPr>
            <a:r>
              <a:rPr lang="en-US" b="1"/>
              <a:t>To sign up for Project Firstline emails, click here: </a:t>
            </a:r>
            <a:r>
              <a:rPr lang="en-US">
                <a:hlinkClick r:id="rId7"/>
              </a:rPr>
              <a:t>https://tools.cdc.gov/campaignproxyservice/subscriptions.aspx?topic_id=USCDC_2104</a:t>
            </a:r>
            <a:r>
              <a:rPr lang="en-US"/>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4C7DA5A-7BBD-4BBA-BEE9-31A6D63377F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260357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B81E6319-5714-43A2-AF17-93CA7C3EA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018" y="0"/>
            <a:ext cx="8918982" cy="5320947"/>
          </a:xfrm>
          <a:prstGeom prst="rect">
            <a:avLst/>
          </a:prstGeom>
          <a:effectLst>
            <a:glow rad="63500">
              <a:schemeClr val="bg1">
                <a:alpha val="7000"/>
              </a:schemeClr>
            </a:glow>
            <a:softEdge rad="635000"/>
          </a:effectLst>
        </p:spPr>
      </p:pic>
      <p:sp>
        <p:nvSpPr>
          <p:cNvPr id="24"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3697396" y="894134"/>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latin typeface="+mn-lt"/>
              </a:rPr>
              <a:t>Feedback Form</a:t>
            </a:r>
          </a:p>
        </p:txBody>
      </p:sp>
      <p:cxnSp>
        <p:nvCxnSpPr>
          <p:cNvPr id="26"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E9B2A90-D805-45EC-A528-23F625736F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a:latin typeface="+mn-lt"/>
              </a:rPr>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sz="3200"/>
              <a:t>Introduction</a:t>
            </a:r>
          </a:p>
          <a:p>
            <a:r>
              <a:rPr lang="en-US" sz="3200"/>
              <a:t>How Respiratory Droplets Spread COVID-19</a:t>
            </a:r>
          </a:p>
          <a:p>
            <a:pPr lvl="1"/>
            <a:r>
              <a:rPr lang="en-US" sz="3200"/>
              <a:t>Video</a:t>
            </a:r>
          </a:p>
          <a:p>
            <a:pPr lvl="1"/>
            <a:r>
              <a:rPr lang="en-US" sz="3200"/>
              <a:t>Discussion and reflection</a:t>
            </a:r>
          </a:p>
          <a:p>
            <a:r>
              <a:rPr lang="en-US" sz="3200"/>
              <a:t>Session feedback form and next steps </a:t>
            </a:r>
          </a:p>
          <a:p>
            <a:endParaRPr lang="en-US"/>
          </a:p>
        </p:txBody>
      </p:sp>
      <p:sp>
        <p:nvSpPr>
          <p:cNvPr id="5" name="Rectangle 4">
            <a:extLst>
              <a:ext uri="{FF2B5EF4-FFF2-40B4-BE49-F238E27FC236}">
                <a16:creationId xmlns:a16="http://schemas.microsoft.com/office/drawing/2014/main" id="{9B6FAEDE-87DB-419E-BD14-77F0A93C341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7E571DB-D0F0-48DD-A6D2-7BB65DB2D02B}"/>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D507EE-CF3C-4EED-8EBC-849757088B59}"/>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2B40857-ADA0-4D32-BB29-1DC851F454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239399"/>
            <a:ext cx="1634834" cy="613913"/>
          </a:xfrm>
          <a:prstGeom prst="rect">
            <a:avLst/>
          </a:prstGeom>
        </p:spPr>
      </p:pic>
    </p:spTree>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08AE-15D6-4D31-8575-D70DD2B545B0}"/>
              </a:ext>
            </a:extLst>
          </p:cNvPr>
          <p:cNvSpPr>
            <a:spLocks noGrp="1"/>
          </p:cNvSpPr>
          <p:nvPr>
            <p:ph type="title"/>
          </p:nvPr>
        </p:nvSpPr>
        <p:spPr/>
        <p:txBody>
          <a:bodyPr/>
          <a:lstStyle/>
          <a:p>
            <a:r>
              <a:rPr lang="en-US" b="1">
                <a:latin typeface="+mn-lt"/>
              </a:rPr>
              <a:t>Learning Objectives</a:t>
            </a:r>
          </a:p>
        </p:txBody>
      </p:sp>
      <p:sp>
        <p:nvSpPr>
          <p:cNvPr id="3" name="Content Placeholder 2">
            <a:extLst>
              <a:ext uri="{FF2B5EF4-FFF2-40B4-BE49-F238E27FC236}">
                <a16:creationId xmlns:a16="http://schemas.microsoft.com/office/drawing/2014/main" id="{7C9FF744-A9EF-4E79-82A3-F7B1E29B93D3}"/>
              </a:ext>
            </a:extLst>
          </p:cNvPr>
          <p:cNvSpPr>
            <a:spLocks noGrp="1"/>
          </p:cNvSpPr>
          <p:nvPr>
            <p:ph idx="1"/>
          </p:nvPr>
        </p:nvSpPr>
        <p:spPr/>
        <p:txBody>
          <a:bodyPr>
            <a:normAutofit/>
          </a:bodyPr>
          <a:lstStyle/>
          <a:p>
            <a:pPr lvl="0"/>
            <a:r>
              <a:rPr lang="en-US" sz="3200"/>
              <a:t>Describe one characteristic (1) of respiratory droplets </a:t>
            </a:r>
          </a:p>
          <a:p>
            <a:pPr lvl="0"/>
            <a:r>
              <a:rPr lang="en-US" sz="3200"/>
              <a:t>Understand one (1) primary way that SARS-CoV-2 moves between people</a:t>
            </a:r>
          </a:p>
          <a:p>
            <a:pPr lvl="0"/>
            <a:r>
              <a:rPr lang="en-US" sz="3200"/>
              <a:t>Explain one (1) reason why infection control actions focus on keeping respiratory droplets out of the air and away from other people</a:t>
            </a:r>
          </a:p>
        </p:txBody>
      </p:sp>
      <p:sp>
        <p:nvSpPr>
          <p:cNvPr id="5" name="Rectangle 4">
            <a:extLst>
              <a:ext uri="{FF2B5EF4-FFF2-40B4-BE49-F238E27FC236}">
                <a16:creationId xmlns:a16="http://schemas.microsoft.com/office/drawing/2014/main" id="{45D1D6DF-3769-47A9-9DAD-FE3F25AA139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5CE9E3-CE7E-44D4-A4B0-9C67AD474A06}"/>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888BBD-A8E4-46A1-814F-F5CE7042DD96}"/>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EE61CD3-F3C7-4887-AFCF-9F1B3A4EE8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87142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08AE-15D6-4D31-8575-D70DD2B545B0}"/>
              </a:ext>
            </a:extLst>
          </p:cNvPr>
          <p:cNvSpPr>
            <a:spLocks noGrp="1"/>
          </p:cNvSpPr>
          <p:nvPr>
            <p:ph type="title"/>
          </p:nvPr>
        </p:nvSpPr>
        <p:spPr/>
        <p:txBody>
          <a:bodyPr/>
          <a:lstStyle/>
          <a:p>
            <a:r>
              <a:rPr lang="en-US" b="1">
                <a:latin typeface="+mn-lt"/>
              </a:rPr>
              <a:t>Checking in </a:t>
            </a:r>
          </a:p>
        </p:txBody>
      </p:sp>
      <p:sp>
        <p:nvSpPr>
          <p:cNvPr id="3" name="Content Placeholder 2">
            <a:extLst>
              <a:ext uri="{FF2B5EF4-FFF2-40B4-BE49-F238E27FC236}">
                <a16:creationId xmlns:a16="http://schemas.microsoft.com/office/drawing/2014/main" id="{7C9FF744-A9EF-4E79-82A3-F7B1E29B93D3}"/>
              </a:ext>
            </a:extLst>
          </p:cNvPr>
          <p:cNvSpPr>
            <a:spLocks noGrp="1"/>
          </p:cNvSpPr>
          <p:nvPr>
            <p:ph idx="1"/>
          </p:nvPr>
        </p:nvSpPr>
        <p:spPr/>
        <p:txBody>
          <a:bodyPr>
            <a:normAutofit/>
          </a:bodyPr>
          <a:lstStyle/>
          <a:p>
            <a:pPr marL="0" lvl="0" indent="0">
              <a:buNone/>
            </a:pPr>
            <a:r>
              <a:rPr lang="en-US" sz="3200"/>
              <a:t>Hello! How are you feeling today? </a:t>
            </a:r>
          </a:p>
        </p:txBody>
      </p:sp>
      <p:sp>
        <p:nvSpPr>
          <p:cNvPr id="5" name="Rectangle 4">
            <a:extLst>
              <a:ext uri="{FF2B5EF4-FFF2-40B4-BE49-F238E27FC236}">
                <a16:creationId xmlns:a16="http://schemas.microsoft.com/office/drawing/2014/main" id="{45D1D6DF-3769-47A9-9DAD-FE3F25AA139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5CE9E3-CE7E-44D4-A4B0-9C67AD474A06}"/>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888BBD-A8E4-46A1-814F-F5CE7042DD96}"/>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EE61CD3-F3C7-4887-AFCF-9F1B3A4EE8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777212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08AE-15D6-4D31-8575-D70DD2B545B0}"/>
              </a:ext>
            </a:extLst>
          </p:cNvPr>
          <p:cNvSpPr>
            <a:spLocks noGrp="1"/>
          </p:cNvSpPr>
          <p:nvPr>
            <p:ph type="title"/>
          </p:nvPr>
        </p:nvSpPr>
        <p:spPr/>
        <p:txBody>
          <a:bodyPr/>
          <a:lstStyle/>
          <a:p>
            <a:r>
              <a:rPr lang="en-US" b="1">
                <a:latin typeface="+mn-lt"/>
              </a:rPr>
              <a:t>Thinking back to last session….</a:t>
            </a:r>
          </a:p>
        </p:txBody>
      </p:sp>
      <p:sp>
        <p:nvSpPr>
          <p:cNvPr id="3" name="Content Placeholder 2">
            <a:extLst>
              <a:ext uri="{FF2B5EF4-FFF2-40B4-BE49-F238E27FC236}">
                <a16:creationId xmlns:a16="http://schemas.microsoft.com/office/drawing/2014/main" id="{7C9FF744-A9EF-4E79-82A3-F7B1E29B93D3}"/>
              </a:ext>
            </a:extLst>
          </p:cNvPr>
          <p:cNvSpPr>
            <a:spLocks noGrp="1"/>
          </p:cNvSpPr>
          <p:nvPr>
            <p:ph idx="1"/>
          </p:nvPr>
        </p:nvSpPr>
        <p:spPr/>
        <p:txBody>
          <a:bodyPr>
            <a:normAutofit/>
          </a:bodyPr>
          <a:lstStyle/>
          <a:p>
            <a:r>
              <a:rPr lang="en-US" sz="3200"/>
              <a:t>Did anyone find a way to use these analogies on the job? </a:t>
            </a:r>
          </a:p>
          <a:p>
            <a:r>
              <a:rPr lang="en-US" sz="3200"/>
              <a:t>Did anyone have other infection control conversations that they would like to report? </a:t>
            </a:r>
          </a:p>
          <a:p>
            <a:r>
              <a:rPr lang="en-US" sz="3200"/>
              <a:t>Would anyone like to share a key message from last time that stands out in your memory?</a:t>
            </a:r>
          </a:p>
          <a:p>
            <a:pPr marL="0" lvl="0" indent="0">
              <a:buNone/>
            </a:pPr>
            <a:endParaRPr lang="en-US" sz="3200"/>
          </a:p>
        </p:txBody>
      </p:sp>
      <p:sp>
        <p:nvSpPr>
          <p:cNvPr id="5" name="Rectangle 4">
            <a:extLst>
              <a:ext uri="{FF2B5EF4-FFF2-40B4-BE49-F238E27FC236}">
                <a16:creationId xmlns:a16="http://schemas.microsoft.com/office/drawing/2014/main" id="{45D1D6DF-3769-47A9-9DAD-FE3F25AA139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5CE9E3-CE7E-44D4-A4B0-9C67AD474A06}"/>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888BBD-A8E4-46A1-814F-F5CE7042DD96}"/>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EE61CD3-F3C7-4887-AFCF-9F1B3A4EE8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255711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06F0EA-AECB-4E60-B893-AF1C94EA6474}"/>
              </a:ext>
            </a:extLst>
          </p:cNvPr>
          <p:cNvSpPr>
            <a:spLocks noGrp="1"/>
          </p:cNvSpPr>
          <p:nvPr>
            <p:ph type="title"/>
          </p:nvPr>
        </p:nvSpPr>
        <p:spPr>
          <a:xfrm>
            <a:off x="250520" y="486388"/>
            <a:ext cx="10515600" cy="2852737"/>
          </a:xfrm>
        </p:spPr>
        <p:txBody>
          <a:bodyPr vert="horz" lIns="91440" tIns="45720" rIns="91440" bIns="45720" rtlCol="0" anchor="b">
            <a:normAutofit/>
          </a:bodyPr>
          <a:lstStyle/>
          <a:p>
            <a:r>
              <a:rPr lang="en-US" sz="2800"/>
              <a:t>Video: What’s a Respiratory Droplet? Why Does it Matter?</a:t>
            </a:r>
          </a:p>
        </p:txBody>
      </p:sp>
      <p:pic>
        <p:nvPicPr>
          <p:cNvPr id="5" name="Picture 4">
            <a:extLst>
              <a:ext uri="{FF2B5EF4-FFF2-40B4-BE49-F238E27FC236}">
                <a16:creationId xmlns:a16="http://schemas.microsoft.com/office/drawing/2014/main" id="{63027F70-6658-4A21-BBCE-C47500891D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260972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E80A-A96A-4F32-9255-0DD4E8D072C2}"/>
              </a:ext>
            </a:extLst>
          </p:cNvPr>
          <p:cNvSpPr>
            <a:spLocks noGrp="1"/>
          </p:cNvSpPr>
          <p:nvPr>
            <p:ph type="title"/>
          </p:nvPr>
        </p:nvSpPr>
        <p:spPr>
          <a:xfrm>
            <a:off x="125261" y="885125"/>
            <a:ext cx="10515600" cy="1325563"/>
          </a:xfrm>
        </p:spPr>
        <p:txBody>
          <a:bodyPr vert="horz" lIns="91440" tIns="45720" rIns="91440" bIns="45720" rtlCol="0" anchor="b">
            <a:normAutofit/>
          </a:bodyPr>
          <a:lstStyle/>
          <a:p>
            <a:r>
              <a:rPr lang="en-US" sz="2800"/>
              <a:t>Picture of man sneezing </a:t>
            </a:r>
          </a:p>
        </p:txBody>
      </p:sp>
      <p:pic>
        <p:nvPicPr>
          <p:cNvPr id="3" name="Picture 2" descr="Black background, with man sneezing and an excess amount of droplets shooting out of his mouth.">
            <a:extLst>
              <a:ext uri="{FF2B5EF4-FFF2-40B4-BE49-F238E27FC236}">
                <a16:creationId xmlns:a16="http://schemas.microsoft.com/office/drawing/2014/main" id="{7F87DC4D-4FB0-433F-8B76-3D76DBD4D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173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C2A7-3208-445E-9F93-C8B0A1C6A743}"/>
              </a:ext>
            </a:extLst>
          </p:cNvPr>
          <p:cNvSpPr>
            <a:spLocks noGrp="1"/>
          </p:cNvSpPr>
          <p:nvPr>
            <p:ph type="title"/>
          </p:nvPr>
        </p:nvSpPr>
        <p:spPr>
          <a:xfrm>
            <a:off x="1003092" y="2766218"/>
            <a:ext cx="10515600" cy="1325563"/>
          </a:xfrm>
        </p:spPr>
        <p:txBody>
          <a:bodyPr>
            <a:normAutofit fontScale="90000"/>
          </a:bodyPr>
          <a:lstStyle/>
          <a:p>
            <a:pPr algn="ctr"/>
            <a:r>
              <a:rPr lang="en-US" b="1">
                <a:latin typeface="+mn-lt"/>
              </a:rPr>
              <a:t>What is your facility doing to </a:t>
            </a:r>
            <a:r>
              <a:rPr lang="en-US" b="1" dirty="0">
                <a:latin typeface="+mn-lt"/>
              </a:rPr>
              <a:t>keep people from breathing in each other's </a:t>
            </a:r>
            <a:r>
              <a:rPr lang="en-US" b="1">
                <a:latin typeface="+mn-lt"/>
              </a:rPr>
              <a:t>respiratory </a:t>
            </a:r>
            <a:r>
              <a:rPr lang="en-US" b="1" dirty="0">
                <a:latin typeface="+mn-lt"/>
              </a:rPr>
              <a:t>droplets</a:t>
            </a:r>
            <a:r>
              <a:rPr lang="en-US" b="1">
                <a:latin typeface="+mn-lt"/>
              </a:rPr>
              <a:t>?</a:t>
            </a:r>
          </a:p>
        </p:txBody>
      </p:sp>
      <p:sp>
        <p:nvSpPr>
          <p:cNvPr id="5" name="Rectangle 4">
            <a:extLst>
              <a:ext uri="{FF2B5EF4-FFF2-40B4-BE49-F238E27FC236}">
                <a16:creationId xmlns:a16="http://schemas.microsoft.com/office/drawing/2014/main" id="{294CB0CF-E472-4322-840C-F1585043D8F6}"/>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1D45D5-FFAA-44F9-8C28-35E982C831B7}"/>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DA4381-198A-4618-80B5-3F504A39E1AB}"/>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8C26CD2-ECB0-43CD-8373-857049C2A6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347071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59A0-8D17-4957-8C2F-681A4D9C4074}"/>
              </a:ext>
            </a:extLst>
          </p:cNvPr>
          <p:cNvSpPr>
            <a:spLocks noGrp="1"/>
          </p:cNvSpPr>
          <p:nvPr>
            <p:ph type="title"/>
          </p:nvPr>
        </p:nvSpPr>
        <p:spPr>
          <a:xfrm>
            <a:off x="838200" y="689753"/>
            <a:ext cx="10515600" cy="1325563"/>
          </a:xfrm>
        </p:spPr>
        <p:txBody>
          <a:bodyPr>
            <a:normAutofit fontScale="90000"/>
          </a:bodyPr>
          <a:lstStyle/>
          <a:p>
            <a:r>
              <a:rPr lang="en-US" b="1">
                <a:latin typeface="+mn-lt"/>
              </a:rPr>
              <a:t>Which of these strategies are easy to implement consistently, and which are hard to implement consistently? Why?</a:t>
            </a:r>
          </a:p>
        </p:txBody>
      </p:sp>
      <p:sp>
        <p:nvSpPr>
          <p:cNvPr id="3" name="Content Placeholder 2">
            <a:extLst>
              <a:ext uri="{FF2B5EF4-FFF2-40B4-BE49-F238E27FC236}">
                <a16:creationId xmlns:a16="http://schemas.microsoft.com/office/drawing/2014/main" id="{1FD830F5-B0BF-467D-A07A-82A81D8EAA26}"/>
              </a:ext>
            </a:extLst>
          </p:cNvPr>
          <p:cNvSpPr>
            <a:spLocks noGrp="1"/>
          </p:cNvSpPr>
          <p:nvPr>
            <p:ph idx="1"/>
          </p:nvPr>
        </p:nvSpPr>
        <p:spPr>
          <a:xfrm>
            <a:off x="838200" y="2329133"/>
            <a:ext cx="10515600" cy="4351338"/>
          </a:xfrm>
        </p:spPr>
        <p:txBody>
          <a:bodyPr/>
          <a:lstStyle/>
          <a:p>
            <a:endParaRPr lang="en-US"/>
          </a:p>
        </p:txBody>
      </p:sp>
      <p:sp>
        <p:nvSpPr>
          <p:cNvPr id="5" name="Rectangle 4">
            <a:extLst>
              <a:ext uri="{FF2B5EF4-FFF2-40B4-BE49-F238E27FC236}">
                <a16:creationId xmlns:a16="http://schemas.microsoft.com/office/drawing/2014/main" id="{03C4054A-8AD8-4F34-B8BC-C34DAF9965EB}"/>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3F8D8F-7E43-445A-B43E-AD61987AA133}"/>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AE7833-5948-4B9B-A5E4-7F1117F22C69}"/>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53D1F74-F206-4EB0-B0B1-06C999D477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7166" y="6195331"/>
            <a:ext cx="1634834" cy="613913"/>
          </a:xfrm>
          <a:prstGeom prst="rect">
            <a:avLst/>
          </a:prstGeom>
        </p:spPr>
      </p:pic>
    </p:spTree>
    <p:extLst>
      <p:ext uri="{BB962C8B-B14F-4D97-AF65-F5344CB8AC3E}">
        <p14:creationId xmlns:p14="http://schemas.microsoft.com/office/powerpoint/2010/main" val="1503972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261893-3937-4B33-8A68-490A8F0E179D}">
  <ds:schemaRefs>
    <ds:schemaRef ds:uri="http://schemas.microsoft.com/sharepoint/v3/contenttype/forms"/>
  </ds:schemaRefs>
</ds:datastoreItem>
</file>

<file path=customXml/itemProps2.xml><?xml version="1.0" encoding="utf-8"?>
<ds:datastoreItem xmlns:ds="http://schemas.openxmlformats.org/officeDocument/2006/customXml" ds:itemID="{0D4B527F-2002-40FB-BE36-3B347483590C}"/>
</file>

<file path=customXml/itemProps3.xml><?xml version="1.0" encoding="utf-8"?>
<ds:datastoreItem xmlns:ds="http://schemas.openxmlformats.org/officeDocument/2006/customXml" ds:itemID="{364ECF14-8367-4C84-A83C-117806DCF68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TotalTime>
  <Words>1554</Words>
  <Application>Microsoft Office PowerPoint</Application>
  <PresentationFormat>Widescreen</PresentationFormat>
  <Paragraphs>112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Topic 3: How Respiratory Droplets Spread COVID-19 [Date of Training]</vt:lpstr>
      <vt:lpstr>Agenda</vt:lpstr>
      <vt:lpstr>Learning Objectives</vt:lpstr>
      <vt:lpstr>Checking in </vt:lpstr>
      <vt:lpstr>Thinking back to last session….</vt:lpstr>
      <vt:lpstr>Video: What’s a Respiratory Droplet? Why Does it Matter?</vt:lpstr>
      <vt:lpstr>Picture of man sneezing </vt:lpstr>
      <vt:lpstr>What is your facility doing to keep people from breathing in each other's respiratory droplets?</vt:lpstr>
      <vt:lpstr>Which of these strategies are easy to implement consistently, and which are hard to implement consistently? Why?</vt:lpstr>
      <vt:lpstr>Role-play!</vt:lpstr>
      <vt:lpstr>Let’s Regroup </vt:lpstr>
      <vt:lpstr>Reflection</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Ortiz, Madeleine (CDC/DDID/NCEZID/DHQP) (CTR)</cp:lastModifiedBy>
  <cp:revision>2</cp:revision>
  <dcterms:created xsi:type="dcterms:W3CDTF">2021-01-11T21:06:28Z</dcterms:created>
  <dcterms:modified xsi:type="dcterms:W3CDTF">2021-05-28T18:45:06Z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2021-01-11T21:35:34Z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0fd81a3e-4343-4ac8-8143-f6909c3c9cab</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