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2" r:id="rId5"/>
    <p:sldId id="257" r:id="rId6"/>
    <p:sldId id="291" r:id="rId7"/>
    <p:sldId id="295" r:id="rId8"/>
    <p:sldId id="281" r:id="rId9"/>
    <p:sldId id="283" r:id="rId10"/>
    <p:sldId id="284" r:id="rId11"/>
    <p:sldId id="280" r:id="rId12"/>
    <p:sldId id="279" r:id="rId13"/>
    <p:sldId id="294"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oyce (CDC/DDID/NCEZID/DHQP) (CTR)" initials="TJ((" lastIdx="1" clrIdx="0">
    <p:extLst>
      <p:ext uri="{19B8F6BF-5375-455C-9EA6-DF929625EA0E}">
        <p15:presenceInfo xmlns:p15="http://schemas.microsoft.com/office/powerpoint/2012/main" userId="S::opv3@cdc.gov::73a478bf-d2c3-4289-a44e-6a671038e6b6" providerId="AD"/>
      </p:ext>
    </p:extLst>
  </p:cmAuthor>
  <p:cmAuthor id="2" name="Kendra" initials="K" lastIdx="3" clrIdx="1">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AA0A6-9797-4058-8B23-508FE24A4DA0}" v="1" dt="2021-03-08T15:46:37.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6573" autoAdjust="0"/>
  </p:normalViewPr>
  <p:slideViewPr>
    <p:cSldViewPr snapToGrid="0">
      <p:cViewPr varScale="1">
        <p:scale>
          <a:sx n="41" d="100"/>
          <a:sy n="41" d="100"/>
        </p:scale>
        <p:origin x="1628"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CF887-7FD8-4A75-982B-145192741A5E}"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6F75F-49CA-4B5C-ACD6-656B9374F44D}" type="slidenum">
              <a:rPr lang="en-US" smtClean="0"/>
              <a:t>‹#›</a:t>
            </a:fld>
            <a:endParaRPr lang="en-US"/>
          </a:p>
        </p:txBody>
      </p:sp>
    </p:spTree>
    <p:extLst>
      <p:ext uri="{BB962C8B-B14F-4D97-AF65-F5344CB8AC3E}">
        <p14:creationId xmlns:p14="http://schemas.microsoft.com/office/powerpoint/2010/main" val="684218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infectioncontrol/projectfirstline/videos/Ep4-Droplet-LowRes-New.mp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log in and get settled.</a:t>
            </a:r>
          </a:p>
          <a:p>
            <a:endParaRPr lang="en-US" dirty="0"/>
          </a:p>
        </p:txBody>
      </p:sp>
      <p:sp>
        <p:nvSpPr>
          <p:cNvPr id="4" name="Slide Number Placeholder 3"/>
          <p:cNvSpPr>
            <a:spLocks noGrp="1"/>
          </p:cNvSpPr>
          <p:nvPr>
            <p:ph type="sldNum" sz="quarter" idx="5"/>
          </p:nvPr>
        </p:nvSpPr>
        <p:spPr/>
        <p:txBody>
          <a:bodyPr/>
          <a:lstStyle/>
          <a:p>
            <a:fld id="{0826F75F-49CA-4B5C-ACD6-656B9374F44D}" type="slidenum">
              <a:rPr lang="en-US" smtClean="0"/>
              <a:t>1</a:t>
            </a:fld>
            <a:endParaRPr lang="en-US"/>
          </a:p>
        </p:txBody>
      </p:sp>
    </p:spTree>
    <p:extLst>
      <p:ext uri="{BB962C8B-B14F-4D97-AF65-F5344CB8AC3E}">
        <p14:creationId xmlns:p14="http://schemas.microsoft.com/office/powerpoint/2010/main" val="174127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endParaRPr lang="en-US" dirty="0"/>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dirty="0"/>
          </a:p>
        </p:txBody>
      </p:sp>
      <p:sp>
        <p:nvSpPr>
          <p:cNvPr id="4" name="Slide Number Placeholder 3"/>
          <p:cNvSpPr>
            <a:spLocks noGrp="1"/>
          </p:cNvSpPr>
          <p:nvPr>
            <p:ph type="sldNum" sz="quarter" idx="5"/>
          </p:nvPr>
        </p:nvSpPr>
        <p:spPr/>
        <p:txBody>
          <a:bodyPr/>
          <a:lstStyle/>
          <a:p>
            <a:fld id="{0826F75F-49CA-4B5C-ACD6-656B9374F44D}" type="slidenum">
              <a:rPr lang="en-US" smtClean="0"/>
              <a:t>11</a:t>
            </a:fld>
            <a:endParaRPr lang="en-US"/>
          </a:p>
        </p:txBody>
      </p:sp>
    </p:spTree>
    <p:extLst>
      <p:ext uri="{BB962C8B-B14F-4D97-AF65-F5344CB8AC3E}">
        <p14:creationId xmlns:p14="http://schemas.microsoft.com/office/powerpoint/2010/main" val="224289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“Welcome! Today we'll be focusing on the important concept of respiratory droplets, and how they spread COVID-19.</a:t>
            </a:r>
          </a:p>
          <a:p>
            <a:r>
              <a:rPr lang="en-US" sz="1200" kern="1200" dirty="0">
                <a:solidFill>
                  <a:schemeClr val="tx1"/>
                </a:solidFill>
                <a:effectLst/>
                <a:latin typeface="+mn-lt"/>
                <a:ea typeface="+mn-ea"/>
                <a:cs typeface="+mn-cs"/>
              </a:rPr>
              <a:t> “Today we're going to talk about something that has been a hot topic ever since COVID-19 first emerged: respiratory droplets. </a:t>
            </a:r>
            <a:r>
              <a:rPr lang="en-US" sz="1200" b="1" kern="1200" dirty="0">
                <a:solidFill>
                  <a:schemeClr val="tx1"/>
                </a:solidFill>
                <a:effectLst/>
                <a:latin typeface="+mn-lt"/>
                <a:ea typeface="+mn-ea"/>
                <a:cs typeface="+mn-cs"/>
              </a:rPr>
              <a:t>What are they? How do they spread COVID-19?</a:t>
            </a:r>
            <a:r>
              <a:rPr lang="en-US" sz="1200" kern="1200" dirty="0">
                <a:solidFill>
                  <a:schemeClr val="tx1"/>
                </a:solidFill>
                <a:effectLst/>
                <a:latin typeface="+mn-lt"/>
                <a:ea typeface="+mn-ea"/>
                <a:cs typeface="+mn-cs"/>
              </a:rPr>
              <a:t> We know how important these questions are, and sometimes it's hard to explain these ideas to others.”</a:t>
            </a:r>
          </a:p>
        </p:txBody>
      </p:sp>
      <p:sp>
        <p:nvSpPr>
          <p:cNvPr id="4" name="Slide Number Placeholder 3"/>
          <p:cNvSpPr>
            <a:spLocks noGrp="1"/>
          </p:cNvSpPr>
          <p:nvPr>
            <p:ph type="sldNum" sz="quarter" idx="5"/>
          </p:nvPr>
        </p:nvSpPr>
        <p:spPr/>
        <p:txBody>
          <a:bodyPr/>
          <a:lstStyle/>
          <a:p>
            <a:fld id="{0826F75F-49CA-4B5C-ACD6-656B9374F44D}" type="slidenum">
              <a:rPr lang="en-US" smtClean="0"/>
              <a:t>2</a:t>
            </a:fld>
            <a:endParaRPr lang="en-US"/>
          </a:p>
        </p:txBody>
      </p:sp>
    </p:spTree>
    <p:extLst>
      <p:ext uri="{BB962C8B-B14F-4D97-AF65-F5344CB8AC3E}">
        <p14:creationId xmlns:p14="http://schemas.microsoft.com/office/powerpoint/2010/main" val="107983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b="1" dirty="0"/>
              <a:t>CDC Website: </a:t>
            </a:r>
            <a:r>
              <a:rPr lang="en-US" sz="1200" u="sng" kern="1200" dirty="0">
                <a:solidFill>
                  <a:schemeClr val="tx1"/>
                </a:solidFill>
                <a:effectLst/>
                <a:latin typeface="+mn-lt"/>
                <a:ea typeface="+mn-ea"/>
                <a:cs typeface="+mn-cs"/>
                <a:hlinkClick r:id="rId3"/>
              </a:rPr>
              <a:t>https://www.cdc.gov/infectioncontrol/projectfirstline/videos/Ep4-Droplet-LowRes-New.mp4</a:t>
            </a:r>
            <a:endParaRPr lang="en-US" sz="1200" u="sng" kern="1200" dirty="0">
              <a:solidFill>
                <a:schemeClr val="tx1"/>
              </a:solidFill>
              <a:effectLst/>
              <a:latin typeface="+mn-lt"/>
              <a:ea typeface="+mn-ea"/>
              <a:cs typeface="+mn-cs"/>
            </a:endParaRPr>
          </a:p>
          <a:p>
            <a:r>
              <a:rPr lang="en-US" sz="1200" b="1" dirty="0"/>
              <a:t>Project Firstline YouTube Playlist: </a:t>
            </a:r>
            <a:r>
              <a:rPr lang="en-US" sz="1200" kern="1200" dirty="0">
                <a:solidFill>
                  <a:schemeClr val="tx1"/>
                </a:solidFill>
                <a:effectLst/>
                <a:latin typeface="+mn-lt"/>
                <a:ea typeface="+mn-ea"/>
                <a:cs typeface="+mn-cs"/>
              </a:rPr>
              <a:t>https://www.youtube.com/watch?v=eiuCeBt3itQ</a:t>
            </a:r>
            <a:endParaRPr lang="en-US" sz="105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4</a:t>
            </a:fld>
            <a:endParaRPr lang="en-US"/>
          </a:p>
        </p:txBody>
      </p:sp>
    </p:spTree>
    <p:extLst>
      <p:ext uri="{BB962C8B-B14F-4D97-AF65-F5344CB8AC3E}">
        <p14:creationId xmlns:p14="http://schemas.microsoft.com/office/powerpoint/2010/main" val="400162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Before we discuss how respiratory droplets apply to your work life, how many of you have seen images such as this one?</a:t>
            </a:r>
            <a:r>
              <a:rPr lang="en-US" sz="1200" kern="1200" dirty="0">
                <a:solidFill>
                  <a:schemeClr val="tx1"/>
                </a:solidFill>
                <a:effectLst/>
                <a:latin typeface="+mn-lt"/>
                <a:ea typeface="+mn-ea"/>
                <a:cs typeface="+mn-cs"/>
              </a:rPr>
              <a:t> When we look at photos like this, it’s easy to understand why these little droplets matter and why we care about preventing people from breathing in each other’s respiratory droplets.”</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5</a:t>
            </a:fld>
            <a:endParaRPr lang="en-US"/>
          </a:p>
        </p:txBody>
      </p:sp>
    </p:spTree>
    <p:extLst>
      <p:ext uri="{BB962C8B-B14F-4D97-AF65-F5344CB8AC3E}">
        <p14:creationId xmlns:p14="http://schemas.microsoft.com/office/powerpoint/2010/main" val="227830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So, what are some things that your facility is doing to protect people from breathing in each other’s respiratory droplets?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0826F75F-49CA-4B5C-ACD6-656B9374F44D}" type="slidenum">
              <a:rPr lang="en-US" smtClean="0"/>
              <a:t>6</a:t>
            </a:fld>
            <a:endParaRPr lang="en-US"/>
          </a:p>
        </p:txBody>
      </p:sp>
    </p:spTree>
    <p:extLst>
      <p:ext uri="{BB962C8B-B14F-4D97-AF65-F5344CB8AC3E}">
        <p14:creationId xmlns:p14="http://schemas.microsoft.com/office/powerpoint/2010/main" val="13267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can insert strategies from group on this slide]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“This next question is perhaps more challenging. </a:t>
            </a:r>
            <a:r>
              <a:rPr lang="en-US" sz="1200" b="1" kern="1200" dirty="0">
                <a:solidFill>
                  <a:schemeClr val="tx1"/>
                </a:solidFill>
                <a:effectLst/>
                <a:latin typeface="+mn-lt"/>
                <a:ea typeface="+mn-ea"/>
                <a:cs typeface="+mn-cs"/>
              </a:rPr>
              <a:t>When you think about being able to implement these strategies consistently, which are easy and which are hard? Let’s talk first about the easy ones—are there any easy ones?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Pause so that participants can reflect</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“Would anyone like to respond to this question? Are there any strategies that are easy to implement consistently?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Wait for answers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“Now let’s talk about strategies that are challenging to implement consistently. </a:t>
            </a:r>
            <a:r>
              <a:rPr lang="en-US" sz="1200" b="1" kern="1200" dirty="0">
                <a:solidFill>
                  <a:schemeClr val="tx1"/>
                </a:solidFill>
                <a:effectLst/>
                <a:latin typeface="+mn-lt"/>
                <a:ea typeface="+mn-ea"/>
                <a:cs typeface="+mn-cs"/>
              </a:rPr>
              <a:t>Who would like to share a thought about this?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Wait for answers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“Thank you, these are important thoughts. I’d like to spend some time identifying specific actions we can take that can address some of these challenges. </a:t>
            </a:r>
            <a:r>
              <a:rPr lang="en-US" sz="1200" b="1" kern="1200" dirty="0">
                <a:solidFill>
                  <a:schemeClr val="tx1"/>
                </a:solidFill>
                <a:effectLst/>
                <a:latin typeface="+mn-lt"/>
                <a:ea typeface="+mn-ea"/>
                <a:cs typeface="+mn-cs"/>
              </a:rPr>
              <a:t>How can we find solutions?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0826F75F-49CA-4B5C-ACD6-656B9374F44D}" type="slidenum">
              <a:rPr lang="en-US" smtClean="0"/>
              <a:t>7</a:t>
            </a:fld>
            <a:endParaRPr lang="en-US"/>
          </a:p>
        </p:txBody>
      </p:sp>
    </p:spTree>
    <p:extLst>
      <p:ext uri="{BB962C8B-B14F-4D97-AF65-F5344CB8AC3E}">
        <p14:creationId xmlns:p14="http://schemas.microsoft.com/office/powerpoint/2010/main" val="178767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“We’re at the end our time today, and we covered a lot of ground in a short amount of time. Before we close, I’d like to encourage each of you to reflect for a moment about your own job, and how you can positively promote respiratory droplet protection at work. I’m going to pause for 60 seconds and invite you to write down some action steps you could take, or that you already take and would like to affirm.”</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Give participants one full minute to reflect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“We will continue to take this time at the end of each section, because it’s important to continue thinking about how we can each feel empowered to act for our own health and the health of others.”</a:t>
            </a:r>
          </a:p>
          <a:p>
            <a:endParaRPr lang="en-US" dirty="0"/>
          </a:p>
        </p:txBody>
      </p:sp>
      <p:sp>
        <p:nvSpPr>
          <p:cNvPr id="4" name="Slide Number Placeholder 3"/>
          <p:cNvSpPr>
            <a:spLocks noGrp="1"/>
          </p:cNvSpPr>
          <p:nvPr>
            <p:ph type="sldNum" sz="quarter" idx="5"/>
          </p:nvPr>
        </p:nvSpPr>
        <p:spPr/>
        <p:txBody>
          <a:bodyPr/>
          <a:lstStyle/>
          <a:p>
            <a:fld id="{0826F75F-49CA-4B5C-ACD6-656B9374F44D}" type="slidenum">
              <a:rPr lang="en-US" smtClean="0"/>
              <a:t>8</a:t>
            </a:fld>
            <a:endParaRPr lang="en-US"/>
          </a:p>
        </p:txBody>
      </p:sp>
    </p:spTree>
    <p:extLst>
      <p:ext uri="{BB962C8B-B14F-4D97-AF65-F5344CB8AC3E}">
        <p14:creationId xmlns:p14="http://schemas.microsoft.com/office/powerpoint/2010/main" val="418627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 hope you enjoyed today’s conversation. I’ve captured some take-home messages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0826F75F-49CA-4B5C-ACD6-656B9374F44D}" type="slidenum">
              <a:rPr lang="en-US" smtClean="0"/>
              <a:t>9</a:t>
            </a:fld>
            <a:endParaRPr lang="en-US"/>
          </a:p>
        </p:txBody>
      </p:sp>
    </p:spTree>
    <p:extLst>
      <p:ext uri="{BB962C8B-B14F-4D97-AF65-F5344CB8AC3E}">
        <p14:creationId xmlns:p14="http://schemas.microsoft.com/office/powerpoint/2010/main" val="46535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time</a:t>
            </a:r>
            <a:r>
              <a:rPr lang="en-US" sz="1200" kern="1200">
                <a:solidFill>
                  <a:schemeClr val="tx1"/>
                </a:solidFill>
                <a:effectLst/>
                <a:latin typeface="+mn-lt"/>
                <a:ea typeface="+mn-ea"/>
                <a:cs typeface="+mn-cs"/>
              </a:rPr>
              <a:t>, we'll </a:t>
            </a:r>
            <a:r>
              <a:rPr lang="en-US" sz="1200" kern="1200" dirty="0">
                <a:solidFill>
                  <a:schemeClr val="tx1"/>
                </a:solidFill>
                <a:effectLst/>
                <a:latin typeface="+mn-lt"/>
                <a:ea typeface="+mn-ea"/>
                <a:cs typeface="+mn-cs"/>
              </a:rPr>
              <a:t>start talking about how viruses spread from surfaces to people. </a:t>
            </a:r>
          </a:p>
          <a:p>
            <a:r>
              <a:rPr lang="en-US" sz="1200" kern="1200" dirty="0">
                <a:solidFill>
                  <a:schemeClr val="tx1"/>
                </a:solidFill>
                <a:effectLst/>
                <a:latin typeface="+mn-lt"/>
                <a:ea typeface="+mn-ea"/>
                <a:cs typeface="+mn-cs"/>
              </a:rPr>
              <a:t>“In the meantime, you can keep exploring these topics on your own, using the resources on this slide. You can also follow us on social media.”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10</a:t>
            </a:fld>
            <a:endParaRPr lang="en-US"/>
          </a:p>
        </p:txBody>
      </p:sp>
    </p:spTree>
    <p:extLst>
      <p:ext uri="{BB962C8B-B14F-4D97-AF65-F5344CB8AC3E}">
        <p14:creationId xmlns:p14="http://schemas.microsoft.com/office/powerpoint/2010/main" val="396908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id="{943ADC37-45AE-4ADB-8B91-35C36FE9AC82}"/>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6201" b="5314"/>
          <a:stretch/>
        </p:blipFill>
        <p:spPr>
          <a:xfrm>
            <a:off x="436376" y="212467"/>
            <a:ext cx="11354766" cy="5651576"/>
          </a:xfrm>
          <a:prstGeom prst="rect">
            <a:avLst/>
          </a:prstGeom>
        </p:spPr>
      </p:pic>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6" name="Title 1">
            <a:extLst>
              <a:ext uri="{FF2B5EF4-FFF2-40B4-BE49-F238E27FC236}">
                <a16:creationId xmlns:a16="http://schemas.microsoft.com/office/drawing/2014/main" id="{6C13AA74-C502-428E-8DCC-D0BE3E36C873}"/>
              </a:ext>
            </a:extLst>
          </p:cNvPr>
          <p:cNvSpPr>
            <a:spLocks noGrp="1"/>
          </p:cNvSpPr>
          <p:nvPr>
            <p:ph type="title"/>
          </p:nvPr>
        </p:nvSpPr>
        <p:spPr>
          <a:xfrm>
            <a:off x="1240024" y="5678032"/>
            <a:ext cx="10515600" cy="1325563"/>
          </a:xfrm>
        </p:spPr>
        <p:txBody>
          <a:bodyPr>
            <a:normAutofit/>
          </a:bodyPr>
          <a:lstStyle/>
          <a:p>
            <a:pPr algn="ctr"/>
            <a:r>
              <a:rPr lang="en-US" sz="3200" b="1" dirty="0">
                <a:solidFill>
                  <a:srgbClr val="2F5597"/>
                </a:solidFill>
                <a:latin typeface="+mn-lt"/>
              </a:rPr>
              <a:t>Topic 3: How Respiratory Droplets Spread COVID-19</a:t>
            </a:r>
            <a:br>
              <a:rPr lang="en-US" sz="3200" b="1" dirty="0">
                <a:solidFill>
                  <a:srgbClr val="2F5597"/>
                </a:solidFill>
                <a:latin typeface="+mn-lt"/>
              </a:rPr>
            </a:br>
            <a:r>
              <a:rPr lang="en-US" sz="3200" b="1" dirty="0">
                <a:solidFill>
                  <a:srgbClr val="2F5597"/>
                </a:solidFill>
                <a:latin typeface="+mn-lt"/>
              </a:rPr>
              <a:t>[Date of Training]</a:t>
            </a:r>
          </a:p>
        </p:txBody>
      </p:sp>
      <p:pic>
        <p:nvPicPr>
          <p:cNvPr id="10"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A627CFCD-32AA-4716-9B3D-F19DD9ADA369}"/>
              </a:ext>
            </a:extLst>
          </p:cNvPr>
          <p:cNvPicPr>
            <a:picLocks noChangeAspect="1"/>
          </p:cNvPicPr>
          <p:nvPr/>
        </p:nvPicPr>
        <p:blipFill>
          <a:blip r:embed="rId4"/>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770958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dirty="0"/>
              <a:t>Project Firstline on CDC: </a:t>
            </a:r>
          </a:p>
          <a:p>
            <a:pPr marL="0" indent="0">
              <a:buNone/>
            </a:pPr>
            <a:r>
              <a:rPr lang="en-US" dirty="0">
                <a:hlinkClick r:id="rId3"/>
              </a:rPr>
              <a:t>https://www.cdc.gov/infectioncontrol/projectfirstline/index.html</a:t>
            </a:r>
            <a:endParaRPr lang="en-US" dirty="0"/>
          </a:p>
          <a:p>
            <a:pPr marL="0" indent="0">
              <a:buNone/>
            </a:pPr>
            <a:endParaRPr lang="en-US" b="1" dirty="0"/>
          </a:p>
          <a:p>
            <a:pPr marL="0" indent="0">
              <a:buNone/>
            </a:pPr>
            <a:r>
              <a:rPr lang="en-US" b="1" dirty="0"/>
              <a:t>Project Firstline on Facebook:</a:t>
            </a:r>
          </a:p>
          <a:p>
            <a:pPr marL="0" indent="0">
              <a:buNone/>
            </a:pPr>
            <a:r>
              <a:rPr lang="en-US" dirty="0">
                <a:hlinkClick r:id="rId4"/>
              </a:rPr>
              <a:t>https://www.facebook.com/CDCProjectFirstline/</a:t>
            </a:r>
            <a:endParaRPr lang="en-US" dirty="0"/>
          </a:p>
          <a:p>
            <a:pPr marL="0" indent="0">
              <a:buNone/>
            </a:pPr>
            <a:endParaRPr lang="en-US" b="1" dirty="0"/>
          </a:p>
          <a:p>
            <a:pPr marL="0" indent="0">
              <a:buNone/>
            </a:pPr>
            <a:r>
              <a:rPr lang="en-US" b="1" dirty="0"/>
              <a:t>Twitter:</a:t>
            </a:r>
          </a:p>
          <a:p>
            <a:pPr marL="0" indent="0">
              <a:buNone/>
            </a:pPr>
            <a:r>
              <a:rPr lang="en-US" dirty="0">
                <a:hlinkClick r:id="rId5"/>
              </a:rPr>
              <a:t>https://twitter.com/CDC_Firstline</a:t>
            </a:r>
            <a:endParaRPr lang="en-US" dirty="0"/>
          </a:p>
          <a:p>
            <a:pPr marL="0" indent="0">
              <a:buNone/>
            </a:pPr>
            <a:endParaRPr lang="en-US" dirty="0"/>
          </a:p>
          <a:p>
            <a:pPr marL="0" indent="0">
              <a:buNone/>
            </a:pPr>
            <a:r>
              <a:rPr lang="en-US" b="1" dirty="0" err="1"/>
              <a:t>Youtube</a:t>
            </a:r>
            <a:r>
              <a:rPr lang="en-US" b="1" dirty="0"/>
              <a:t>:</a:t>
            </a:r>
          </a:p>
          <a:p>
            <a:pPr marL="0" indent="0">
              <a:buNone/>
            </a:pPr>
            <a:r>
              <a:rPr lang="en-US" dirty="0">
                <a:hlinkClick r:id="rId6"/>
              </a:rPr>
              <a:t>https://www.youtube.com/playlist?list=PLvrp9iOILTQZQGtDnSDGViKDdRtIc13VX</a:t>
            </a:r>
            <a:r>
              <a:rPr lang="en-US" dirty="0"/>
              <a:t> </a:t>
            </a:r>
          </a:p>
          <a:p>
            <a:pPr marL="0" indent="0">
              <a:buNone/>
            </a:pPr>
            <a:endParaRPr lang="en-US" dirty="0"/>
          </a:p>
          <a:p>
            <a:pPr marL="0" indent="0">
              <a:buNone/>
            </a:pPr>
            <a:r>
              <a:rPr lang="en-US" b="1" dirty="0"/>
              <a:t>To sign up for Project Firstline e-mails, click here: </a:t>
            </a:r>
            <a:r>
              <a:rPr lang="en-US" dirty="0">
                <a:hlinkClick r:id="rId7"/>
              </a:rPr>
              <a:t>https://tools.cdc.gov/campaignproxyservice/subscriptions.aspx?topic_id=USCDC_2104</a:t>
            </a:r>
            <a:r>
              <a:rPr lang="en-US" dirty="0"/>
              <a:t>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6F30695-AC9C-4633-B6B7-4EED9266870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260357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Hispanic female healthcare worker is pictured with pink, blue, yellow and tan background. Picture includes title: Project Firstline is for You.">
            <a:extLst>
              <a:ext uri="{FF2B5EF4-FFF2-40B4-BE49-F238E27FC236}">
                <a16:creationId xmlns:a16="http://schemas.microsoft.com/office/drawing/2014/main" id="{FC8F7463-6EEB-472F-A516-5D0B9B0B1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582" y="122042"/>
            <a:ext cx="8754932" cy="5223077"/>
          </a:xfrm>
          <a:prstGeom prst="rect">
            <a:avLst/>
          </a:prstGeom>
          <a:effectLst>
            <a:glow rad="63500">
              <a:schemeClr val="bg1">
                <a:alpha val="7000"/>
              </a:schemeClr>
            </a:glow>
            <a:softEdge rad="635000"/>
          </a:effectLst>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3724034" y="1070126"/>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Feedback form</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5C4B694-12B4-42BC-AF01-E1DB039DA83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48330C-850C-4D06-9C40-7DC03602A4C6}"/>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714EB3-4BFB-48DE-99D5-5653BF87E04C}"/>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EC3236F-9922-4CD6-B92D-09A502D76D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sz="3200" dirty="0"/>
              <a:t>Introduction</a:t>
            </a:r>
          </a:p>
          <a:p>
            <a:r>
              <a:rPr lang="en-US" sz="3200" dirty="0"/>
              <a:t>How Respiratory Droplets Spread COVID-19</a:t>
            </a:r>
          </a:p>
          <a:p>
            <a:pPr lvl="1"/>
            <a:r>
              <a:rPr lang="en-US" sz="3200" dirty="0"/>
              <a:t>Video</a:t>
            </a:r>
          </a:p>
          <a:p>
            <a:pPr lvl="1"/>
            <a:r>
              <a:rPr lang="en-US" sz="3200" dirty="0"/>
              <a:t>Discussion and reflection</a:t>
            </a:r>
          </a:p>
          <a:p>
            <a:r>
              <a:rPr lang="en-US" sz="3200" dirty="0"/>
              <a:t>Session feedback form and next steps </a:t>
            </a:r>
          </a:p>
          <a:p>
            <a:endParaRPr lang="en-US" sz="3200" dirty="0"/>
          </a:p>
        </p:txBody>
      </p:sp>
      <p:pic>
        <p:nvPicPr>
          <p:cNvPr id="4" name="Picture 3">
            <a:extLst>
              <a:ext uri="{FF2B5EF4-FFF2-40B4-BE49-F238E27FC236}">
                <a16:creationId xmlns:a16="http://schemas.microsoft.com/office/drawing/2014/main" id="{01C31F07-C95D-4502-AB4B-386B6B1220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
        <p:nvSpPr>
          <p:cNvPr id="5" name="Rectangle 4">
            <a:extLst>
              <a:ext uri="{FF2B5EF4-FFF2-40B4-BE49-F238E27FC236}">
                <a16:creationId xmlns:a16="http://schemas.microsoft.com/office/drawing/2014/main" id="{A71DAF90-8D83-45CF-8DE4-B0B2957367E3}"/>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62B554-F68D-4043-9148-E3ACB44DD4F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29E2C9-8E81-4E03-B35E-AC831B2D86B9}"/>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lvl="0"/>
            <a:r>
              <a:rPr lang="en-US" sz="3200" dirty="0"/>
              <a:t>Describe one characteristic (1) of respiratory droplets </a:t>
            </a:r>
          </a:p>
          <a:p>
            <a:pPr lvl="0"/>
            <a:r>
              <a:rPr lang="en-US" sz="3200" dirty="0"/>
              <a:t>Understand one (1) primary way that SARS-CoV-2 moves between people.</a:t>
            </a:r>
          </a:p>
          <a:p>
            <a:pPr lvl="0"/>
            <a:r>
              <a:rPr lang="en-US" sz="3200" dirty="0"/>
              <a:t>Explain one (1) reason why infection control actions focus on keeping respiratory droplets out of the air and away from other people.</a:t>
            </a:r>
          </a:p>
          <a:p>
            <a:endParaRPr lang="en-US" sz="3200" dirty="0"/>
          </a:p>
        </p:txBody>
      </p:sp>
      <p:pic>
        <p:nvPicPr>
          <p:cNvPr id="4" name="Picture 3">
            <a:extLst>
              <a:ext uri="{FF2B5EF4-FFF2-40B4-BE49-F238E27FC236}">
                <a16:creationId xmlns:a16="http://schemas.microsoft.com/office/drawing/2014/main" id="{22B40857-ADA0-4D32-BB29-1DC851F454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
        <p:nvSpPr>
          <p:cNvPr id="5" name="Rectangle 4">
            <a:extLst>
              <a:ext uri="{FF2B5EF4-FFF2-40B4-BE49-F238E27FC236}">
                <a16:creationId xmlns:a16="http://schemas.microsoft.com/office/drawing/2014/main" id="{9DBE041A-ED0B-41CF-943C-C4B4C07A25C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29C6D7-3C89-4493-AFA0-CAFD3FC04F5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DA2EAF-23DD-496A-886A-928B9C54514B}"/>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38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AB43-B8CB-45EF-B502-E4412059E181}"/>
              </a:ext>
            </a:extLst>
          </p:cNvPr>
          <p:cNvSpPr>
            <a:spLocks noGrp="1"/>
          </p:cNvSpPr>
          <p:nvPr>
            <p:ph type="title"/>
          </p:nvPr>
        </p:nvSpPr>
        <p:spPr>
          <a:xfrm>
            <a:off x="630195" y="193204"/>
            <a:ext cx="10515600" cy="2852737"/>
          </a:xfrm>
        </p:spPr>
        <p:txBody>
          <a:bodyPr vert="horz" lIns="91440" tIns="45720" rIns="91440" bIns="45720" rtlCol="0" anchor="b">
            <a:normAutofit/>
          </a:bodyPr>
          <a:lstStyle/>
          <a:p>
            <a:r>
              <a:rPr lang="en-US" sz="2800" dirty="0"/>
              <a:t>Video: What’s a respiratory droplet? Why does it matter?</a:t>
            </a:r>
          </a:p>
        </p:txBody>
      </p:sp>
      <p:pic>
        <p:nvPicPr>
          <p:cNvPr id="5" name="Picture 4">
            <a:extLst>
              <a:ext uri="{FF2B5EF4-FFF2-40B4-BE49-F238E27FC236}">
                <a16:creationId xmlns:a16="http://schemas.microsoft.com/office/drawing/2014/main" id="{63027F70-6658-4A21-BBCE-C47500891D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12493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02CE-7A8F-4C22-B012-4DF2263BC66F}"/>
              </a:ext>
            </a:extLst>
          </p:cNvPr>
          <p:cNvSpPr>
            <a:spLocks noGrp="1"/>
          </p:cNvSpPr>
          <p:nvPr>
            <p:ph type="title"/>
          </p:nvPr>
        </p:nvSpPr>
        <p:spPr>
          <a:xfrm>
            <a:off x="115747" y="711581"/>
            <a:ext cx="10515600" cy="1325563"/>
          </a:xfrm>
        </p:spPr>
        <p:txBody>
          <a:bodyPr vert="horz" lIns="91440" tIns="45720" rIns="91440" bIns="45720" rtlCol="0" anchor="b">
            <a:normAutofit/>
          </a:bodyPr>
          <a:lstStyle/>
          <a:p>
            <a:r>
              <a:rPr lang="en-US" sz="2800" dirty="0"/>
              <a:t>Picture of man sneezing</a:t>
            </a:r>
          </a:p>
        </p:txBody>
      </p:sp>
      <p:pic>
        <p:nvPicPr>
          <p:cNvPr id="3" name="Picture 2" descr="Black background, with man sneezing and an excess amount of droplets shooting out of his mouth.">
            <a:extLst>
              <a:ext uri="{FF2B5EF4-FFF2-40B4-BE49-F238E27FC236}">
                <a16:creationId xmlns:a16="http://schemas.microsoft.com/office/drawing/2014/main" id="{7F87DC4D-4FB0-433F-8B76-3D76DBD4D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17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CC6ECAB-3FD4-4DBC-A82F-B91CDFBFE252}"/>
              </a:ext>
            </a:extLst>
          </p:cNvPr>
          <p:cNvSpPr txBox="1">
            <a:spLocks noGrp="1"/>
          </p:cNvSpPr>
          <p:nvPr>
            <p:ph type="title" idx="4294967295"/>
          </p:nvPr>
        </p:nvSpPr>
        <p:spPr>
          <a:xfrm>
            <a:off x="1003092" y="276621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What is your facility doing to </a:t>
            </a:r>
            <a:r>
              <a:rPr lang="en-US" b="1" dirty="0">
                <a:latin typeface="+mn-lt"/>
              </a:rPr>
              <a:t>keep people from breathing in each other’s respiratory droplets? </a:t>
            </a:r>
            <a:endParaRPr kumimoji="0" lang="en-US" sz="4400" b="1" i="0" u="none" strike="noStrike" kern="1200" cap="none" spc="0" normalizeH="0" baseline="0" noProof="0" dirty="0">
              <a:ln>
                <a:noFill/>
              </a:ln>
              <a:solidFill>
                <a:schemeClr val="tx1"/>
              </a:solidFill>
              <a:effectLst/>
              <a:uLnTx/>
              <a:uFillTx/>
              <a:latin typeface="+mn-lt"/>
              <a:ea typeface="+mj-ea"/>
              <a:cs typeface="+mj-cs"/>
            </a:endParaRPr>
          </a:p>
        </p:txBody>
      </p:sp>
      <p:sp>
        <p:nvSpPr>
          <p:cNvPr id="5" name="Rectangle 4">
            <a:extLst>
              <a:ext uri="{FF2B5EF4-FFF2-40B4-BE49-F238E27FC236}">
                <a16:creationId xmlns:a16="http://schemas.microsoft.com/office/drawing/2014/main" id="{812A3606-CB44-407D-974B-A929F6D6C050}"/>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3C31DC-B071-49DC-81F6-FCF40BF43324}"/>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151733-A9AE-48B3-924F-79A01EC716B7}"/>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DC9027-12AC-43CB-8F9D-2412F3B125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347071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C3A82D-5B87-45E6-BEDA-E0CB1F31E6A6}"/>
              </a:ext>
            </a:extLst>
          </p:cNvPr>
          <p:cNvSpPr>
            <a:spLocks noGrp="1"/>
          </p:cNvSpPr>
          <p:nvPr>
            <p:ph type="title"/>
          </p:nvPr>
        </p:nvSpPr>
        <p:spPr>
          <a:xfrm>
            <a:off x="838200" y="541837"/>
            <a:ext cx="10515600" cy="1325563"/>
          </a:xfrm>
        </p:spPr>
        <p:txBody>
          <a:bodyPr>
            <a:normAutofit fontScale="90000"/>
          </a:bodyPr>
          <a:lstStyle/>
          <a:p>
            <a:r>
              <a:rPr lang="en-US" b="1" dirty="0">
                <a:latin typeface="+mn-lt"/>
              </a:rPr>
              <a:t>Which of these strategies are easy to implement consistently, and which are hard to implement consistently? Why?</a:t>
            </a:r>
          </a:p>
        </p:txBody>
      </p:sp>
      <p:sp>
        <p:nvSpPr>
          <p:cNvPr id="3" name="Content Placeholder 2">
            <a:extLst>
              <a:ext uri="{FF2B5EF4-FFF2-40B4-BE49-F238E27FC236}">
                <a16:creationId xmlns:a16="http://schemas.microsoft.com/office/drawing/2014/main" id="{1FD830F5-B0BF-467D-A07A-82A81D8EAA26}"/>
              </a:ext>
            </a:extLst>
          </p:cNvPr>
          <p:cNvSpPr>
            <a:spLocks noGrp="1"/>
          </p:cNvSpPr>
          <p:nvPr>
            <p:ph idx="1"/>
          </p:nvPr>
        </p:nvSpPr>
        <p:spPr>
          <a:xfrm>
            <a:off x="838200" y="2057119"/>
            <a:ext cx="10515600" cy="4351338"/>
          </a:xfrm>
        </p:spPr>
        <p:txBody>
          <a:bodyPr/>
          <a:lstStyle/>
          <a:p>
            <a:endParaRPr lang="en-US" dirty="0"/>
          </a:p>
        </p:txBody>
      </p:sp>
      <p:sp>
        <p:nvSpPr>
          <p:cNvPr id="5" name="Rectangle 4">
            <a:extLst>
              <a:ext uri="{FF2B5EF4-FFF2-40B4-BE49-F238E27FC236}">
                <a16:creationId xmlns:a16="http://schemas.microsoft.com/office/drawing/2014/main" id="{99B29558-139A-4390-B178-BBA0F156F6E0}"/>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1A968E-911D-44A8-8FF4-830E98E5D3CA}"/>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2E9A8C-CB57-4C44-AF14-40918C06D80E}"/>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D176E7E-E100-4148-AC45-3221DCEDC6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150397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947597" y="576263"/>
            <a:ext cx="10515600" cy="2852737"/>
          </a:xfrm>
        </p:spPr>
        <p:txBody>
          <a:bodyPr/>
          <a:lstStyle/>
          <a:p>
            <a:pPr algn="ctr"/>
            <a:r>
              <a:rPr lang="en-US" b="1" dirty="0">
                <a:latin typeface="+mn-lt"/>
              </a:rPr>
              <a:t>Reflection</a:t>
            </a:r>
          </a:p>
        </p:txBody>
      </p:sp>
      <p:sp>
        <p:nvSpPr>
          <p:cNvPr id="4" name="Text Placeholder 3">
            <a:extLst>
              <a:ext uri="{FF2B5EF4-FFF2-40B4-BE49-F238E27FC236}">
                <a16:creationId xmlns:a16="http://schemas.microsoft.com/office/drawing/2014/main" id="{2EEF449E-5C7A-44D0-BAB9-521CFAD42347}"/>
              </a:ext>
            </a:extLst>
          </p:cNvPr>
          <p:cNvSpPr>
            <a:spLocks noGrp="1"/>
          </p:cNvSpPr>
          <p:nvPr>
            <p:ph type="body" idx="1"/>
          </p:nvPr>
        </p:nvSpPr>
        <p:spPr/>
        <p:txBody>
          <a:bodyPr>
            <a:normAutofit/>
          </a:bodyPr>
          <a:lstStyle/>
          <a:p>
            <a:pPr algn="ctr"/>
            <a:r>
              <a:rPr lang="en-US" sz="3200" dirty="0">
                <a:solidFill>
                  <a:schemeClr val="tx1"/>
                </a:solidFill>
              </a:rPr>
              <a:t>How can you positively promote respiratory droplet protection at work?</a:t>
            </a:r>
          </a:p>
        </p:txBody>
      </p:sp>
      <p:sp>
        <p:nvSpPr>
          <p:cNvPr id="6" name="Rectangle 5">
            <a:extLst>
              <a:ext uri="{FF2B5EF4-FFF2-40B4-BE49-F238E27FC236}">
                <a16:creationId xmlns:a16="http://schemas.microsoft.com/office/drawing/2014/main" id="{A3B43AB0-6BA7-4C4B-8951-10214857F956}"/>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2167D9-8410-4BE6-88CE-EB5677B3557C}"/>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994141-4259-4620-9EA1-F6117F786BFF}"/>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67D83DD-2235-4D2E-94F3-55CB94E899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A2F2-84D3-4A1D-8539-228C59C72226}"/>
              </a:ext>
            </a:extLst>
          </p:cNvPr>
          <p:cNvSpPr>
            <a:spLocks noGrp="1"/>
          </p:cNvSpPr>
          <p:nvPr>
            <p:ph type="title"/>
          </p:nvPr>
        </p:nvSpPr>
        <p:spPr>
          <a:xfrm>
            <a:off x="289367" y="260046"/>
            <a:ext cx="10515600" cy="1325563"/>
          </a:xfrm>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2ADFD298-E703-402F-8AFB-7CE5C421EDFC}"/>
              </a:ext>
            </a:extLst>
          </p:cNvPr>
          <p:cNvSpPr>
            <a:spLocks noGrp="1"/>
          </p:cNvSpPr>
          <p:nvPr>
            <p:ph idx="1"/>
          </p:nvPr>
        </p:nvSpPr>
        <p:spPr>
          <a:xfrm>
            <a:off x="289367" y="1471479"/>
            <a:ext cx="11505236" cy="4883022"/>
          </a:xfrm>
        </p:spPr>
        <p:txBody>
          <a:bodyPr>
            <a:normAutofit lnSpcReduction="10000"/>
          </a:bodyPr>
          <a:lstStyle/>
          <a:p>
            <a:pPr lvl="0"/>
            <a:r>
              <a:rPr lang="en-US" sz="3000" b="1" dirty="0"/>
              <a:t>Our breath contains a lot of water that you can’t usually see.</a:t>
            </a:r>
          </a:p>
          <a:p>
            <a:pPr lvl="1"/>
            <a:r>
              <a:rPr lang="en-US" sz="2800" dirty="0"/>
              <a:t>When we see our breath in cold air or see our glasses fog up when we’re wearing a mask, what we’re seeing is all the water in our breath.</a:t>
            </a:r>
          </a:p>
          <a:p>
            <a:pPr lvl="1"/>
            <a:r>
              <a:rPr lang="en-US" sz="2800" dirty="0"/>
              <a:t>Those are our respiratory droplets.</a:t>
            </a:r>
          </a:p>
          <a:p>
            <a:pPr marL="457200" lvl="1" indent="0">
              <a:buNone/>
            </a:pPr>
            <a:endParaRPr lang="en-US" sz="2800" dirty="0"/>
          </a:p>
          <a:p>
            <a:pPr lvl="0"/>
            <a:r>
              <a:rPr lang="en-US" sz="3000" b="1" dirty="0"/>
              <a:t>The main way that SARS-CoV-2, the virus that causes the disease COVID-19, travels between people is through respiratory droplets.</a:t>
            </a:r>
          </a:p>
          <a:p>
            <a:pPr lvl="1"/>
            <a:r>
              <a:rPr lang="en-US" sz="2800" dirty="0"/>
              <a:t>When someone is infected with SARS-CoV-2, the droplets that they breathe out have virus particles in them.</a:t>
            </a:r>
          </a:p>
          <a:p>
            <a:pPr lvl="1"/>
            <a:r>
              <a:rPr lang="en-US" sz="2800" dirty="0"/>
              <a:t>People who are close by can breathe the droplets in, or the droplets can land on their eyes, and they can get infected</a:t>
            </a:r>
            <a:r>
              <a:rPr lang="en-US" sz="3200" dirty="0"/>
              <a:t>.</a:t>
            </a:r>
          </a:p>
          <a:p>
            <a:pPr marL="0" indent="0">
              <a:buNone/>
            </a:pPr>
            <a:endParaRPr lang="en-US" dirty="0"/>
          </a:p>
        </p:txBody>
      </p:sp>
      <p:sp>
        <p:nvSpPr>
          <p:cNvPr id="5" name="Rectangle 4">
            <a:extLst>
              <a:ext uri="{FF2B5EF4-FFF2-40B4-BE49-F238E27FC236}">
                <a16:creationId xmlns:a16="http://schemas.microsoft.com/office/drawing/2014/main" id="{E041224C-9CD2-4443-A1F3-BC2AC8DDA4D4}"/>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0C56AD-7DED-4D4D-B5CB-DB83D0B264FA}"/>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18F43BB-5D90-4146-A5F4-C1020D70C945}"/>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46FBA69-9A22-4510-B261-4AFA085C89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6E8AA8-DFEE-41A6-B756-7571B1A59A87}">
  <ds:schemaRefs>
    <ds:schemaRef ds:uri="http://schemas.microsoft.com/sharepoint/v3/contenttype/forms"/>
  </ds:schemaRefs>
</ds:datastoreItem>
</file>

<file path=customXml/itemProps2.xml><?xml version="1.0" encoding="utf-8"?>
<ds:datastoreItem xmlns:ds="http://schemas.openxmlformats.org/officeDocument/2006/customXml" ds:itemID="{9EF12757-ADF9-46E2-B9BB-2B79D8C93CDE}">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1483b978-e15e-4754-9528-54c1cd79355d"/>
    <ds:schemaRef ds:uri="http://purl.org/dc/dcmitype/"/>
  </ds:schemaRefs>
</ds:datastoreItem>
</file>

<file path=customXml/itemProps3.xml><?xml version="1.0" encoding="utf-8"?>
<ds:datastoreItem xmlns:ds="http://schemas.openxmlformats.org/officeDocument/2006/customXml" ds:itemID="{B72EA43E-2B94-42E1-93C0-81945D1294A0}"/>
</file>

<file path=docProps/app.xml><?xml version="1.0" encoding="utf-8"?>
<Properties xmlns="http://schemas.openxmlformats.org/officeDocument/2006/extended-properties" xmlns:vt="http://schemas.openxmlformats.org/officeDocument/2006/docPropsVTypes">
  <TotalTime>1682</TotalTime>
  <Words>1037</Words>
  <Application>Microsoft Office PowerPoint</Application>
  <PresentationFormat>Widescreen</PresentationFormat>
  <Paragraphs>86</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Topic 3: How Respiratory Droplets Spread COVID-19 [Date of Training]</vt:lpstr>
      <vt:lpstr>Agenda</vt:lpstr>
      <vt:lpstr>Learning Objectives</vt:lpstr>
      <vt:lpstr>Video: What’s a respiratory droplet? Why does it matter?</vt:lpstr>
      <vt:lpstr>Picture of man sneezing</vt:lpstr>
      <vt:lpstr>What is your facility doing to keep people from breathing in each other’s respiratory droplets? </vt:lpstr>
      <vt:lpstr>Which of these strategies are easy to implement consistently, and which are hard to implement consistently? Why?</vt:lpstr>
      <vt:lpstr>Reflection</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Ortiz, Madeleine (CDC/DDID/NCEZID/DHQP) (CTR)</cp:lastModifiedBy>
  <cp:revision>105</cp:revision>
  <dcterms:created xsi:type="dcterms:W3CDTF">2020-12-07T18:24:10Z</dcterms:created>
  <dcterms:modified xsi:type="dcterms:W3CDTF">2021-05-28T18:50:33Z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2020-12-07T18:29:47Z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6d9c63c1-a95e-48cf-8313-1d7fc3f1a0d5</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