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5" r:id="rId5"/>
    <p:sldId id="257" r:id="rId6"/>
    <p:sldId id="299" r:id="rId7"/>
    <p:sldId id="298" r:id="rId8"/>
    <p:sldId id="281" r:id="rId9"/>
    <p:sldId id="297" r:id="rId10"/>
    <p:sldId id="280" r:id="rId11"/>
    <p:sldId id="296" r:id="rId12"/>
    <p:sldId id="294"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initials="K" lastIdx="3"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FE8AE-7917-40A5-B555-60499848F65D}" v="1" dt="2021-03-08T15:43:42.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85582" autoAdjust="0"/>
  </p:normalViewPr>
  <p:slideViewPr>
    <p:cSldViewPr snapToGrid="0">
      <p:cViewPr>
        <p:scale>
          <a:sx n="53" d="100"/>
          <a:sy n="53" d="100"/>
        </p:scale>
        <p:origin x="1176" y="48"/>
      </p:cViewPr>
      <p:guideLst/>
    </p:cSldViewPr>
  </p:slid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974D8-C24E-4518-B2CE-BF4C3226336F}"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524A1-94C5-4507-860D-79678A824046}" type="slidenum">
              <a:rPr lang="en-US" smtClean="0"/>
              <a:t>‹#›</a:t>
            </a:fld>
            <a:endParaRPr lang="en-US"/>
          </a:p>
        </p:txBody>
      </p:sp>
    </p:spTree>
    <p:extLst>
      <p:ext uri="{BB962C8B-B14F-4D97-AF65-F5344CB8AC3E}">
        <p14:creationId xmlns:p14="http://schemas.microsoft.com/office/powerpoint/2010/main" val="101939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infectioncontrol/projectfirstline/videos/Ep4-Droplet-LowRes-New.mp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1</a:t>
            </a:fld>
            <a:endParaRPr lang="en-US"/>
          </a:p>
        </p:txBody>
      </p:sp>
    </p:spTree>
    <p:extLst>
      <p:ext uri="{BB962C8B-B14F-4D97-AF65-F5344CB8AC3E}">
        <p14:creationId xmlns:p14="http://schemas.microsoft.com/office/powerpoint/2010/main" val="100328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Script</a:t>
            </a:r>
          </a:p>
          <a:p>
            <a:r>
              <a:rPr lang="en-US" sz="1200" kern="1200" dirty="0">
                <a:solidFill>
                  <a:schemeClr val="tx1"/>
                </a:solidFill>
                <a:effectLst/>
                <a:latin typeface="+mn-lt"/>
                <a:ea typeface="+mn-ea"/>
                <a:cs typeface="+mn-cs"/>
              </a:rPr>
              <a:t>“Welcome! Today we'll be focusing on the important concept of respiratory droplets, and how they spread COVID-19.</a:t>
            </a:r>
          </a:p>
          <a:p>
            <a:r>
              <a:rPr lang="en-US" sz="1200" kern="1200" dirty="0">
                <a:solidFill>
                  <a:schemeClr val="tx1"/>
                </a:solidFill>
                <a:effectLst/>
                <a:latin typeface="+mn-lt"/>
                <a:ea typeface="+mn-ea"/>
                <a:cs typeface="+mn-cs"/>
              </a:rPr>
              <a:t> “Last time, we talked about viruses, and how to explain these concepts to others. Today we're going to talk about something that has been a hot topic ever since COVID-19 first emerged: respiratory droplets. </a:t>
            </a:r>
            <a:r>
              <a:rPr lang="en-US" sz="1200" b="1" kern="1200" dirty="0">
                <a:solidFill>
                  <a:schemeClr val="tx1"/>
                </a:solidFill>
                <a:effectLst/>
                <a:latin typeface="+mn-lt"/>
                <a:ea typeface="+mn-ea"/>
                <a:cs typeface="+mn-cs"/>
              </a:rPr>
              <a:t>What are they? How do they spread COVID-19?</a:t>
            </a:r>
            <a:r>
              <a:rPr lang="en-US" sz="1200" kern="1200" dirty="0">
                <a:solidFill>
                  <a:schemeClr val="tx1"/>
                </a:solidFill>
                <a:effectLst/>
                <a:latin typeface="+mn-lt"/>
                <a:ea typeface="+mn-ea"/>
                <a:cs typeface="+mn-cs"/>
              </a:rPr>
              <a:t> We know how important these questions are, and sometimes it's hard to explain these ideas to others.”</a:t>
            </a:r>
          </a:p>
          <a:p>
            <a:endParaRPr lang="en-US" dirty="0"/>
          </a:p>
        </p:txBody>
      </p:sp>
      <p:sp>
        <p:nvSpPr>
          <p:cNvPr id="4" name="Slide Number Placeholder 3"/>
          <p:cNvSpPr>
            <a:spLocks noGrp="1"/>
          </p:cNvSpPr>
          <p:nvPr>
            <p:ph type="sldNum" sz="quarter" idx="5"/>
          </p:nvPr>
        </p:nvSpPr>
        <p:spPr/>
        <p:txBody>
          <a:bodyPr/>
          <a:lstStyle/>
          <a:p>
            <a:fld id="{65B524A1-94C5-4507-860D-79678A824046}" type="slidenum">
              <a:rPr lang="en-US" smtClean="0"/>
              <a:t>2</a:t>
            </a:fld>
            <a:endParaRPr lang="en-US"/>
          </a:p>
        </p:txBody>
      </p:sp>
    </p:spTree>
    <p:extLst>
      <p:ext uri="{BB962C8B-B14F-4D97-AF65-F5344CB8AC3E}">
        <p14:creationId xmlns:p14="http://schemas.microsoft.com/office/powerpoint/2010/main" val="413234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u="sng" kern="1200" dirty="0">
                <a:solidFill>
                  <a:schemeClr val="tx1"/>
                </a:solidFill>
                <a:effectLst/>
                <a:latin typeface="+mn-lt"/>
                <a:ea typeface="+mn-ea"/>
                <a:cs typeface="+mn-cs"/>
                <a:hlinkClick r:id="rId3"/>
              </a:rPr>
              <a:t>https://www.cdc.gov/infectioncontrol/projectfirstline/videos/Ep4-Droplet-LowRes-New.mp4</a:t>
            </a:r>
            <a:r>
              <a:rPr lang="en-US" sz="1200" kern="1200" dirty="0">
                <a:solidFill>
                  <a:schemeClr val="tx1"/>
                </a:solidFill>
                <a:effectLst/>
                <a:latin typeface="+mn-lt"/>
                <a:ea typeface="+mn-ea"/>
                <a:cs typeface="+mn-cs"/>
              </a:rPr>
              <a:t> </a:t>
            </a:r>
          </a:p>
          <a:p>
            <a:r>
              <a:rPr lang="en-US" dirty="0"/>
              <a:t>OR </a:t>
            </a:r>
          </a:p>
          <a:p>
            <a:pPr marL="0" indent="0">
              <a:buNone/>
            </a:pPr>
            <a:r>
              <a:rPr lang="en-US" sz="1200" b="1" dirty="0"/>
              <a:t>Project Firstline YouTube Playlist: </a:t>
            </a:r>
            <a:r>
              <a:rPr lang="en-US" sz="1200" kern="1200" dirty="0">
                <a:solidFill>
                  <a:schemeClr val="tx1"/>
                </a:solidFill>
                <a:effectLst/>
                <a:latin typeface="+mn-lt"/>
                <a:ea typeface="+mn-ea"/>
                <a:cs typeface="+mn-cs"/>
              </a:rPr>
              <a:t>https://www.youtube.com/watch?v=eiuCeBt3itQ</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4</a:t>
            </a:fld>
            <a:endParaRPr lang="en-US"/>
          </a:p>
        </p:txBody>
      </p:sp>
    </p:spTree>
    <p:extLst>
      <p:ext uri="{BB962C8B-B14F-4D97-AF65-F5344CB8AC3E}">
        <p14:creationId xmlns:p14="http://schemas.microsoft.com/office/powerpoint/2010/main" val="400162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Before we discuss how respiratory droplets apply to your work life, how many of you have seen images such as this one?</a:t>
            </a:r>
            <a:r>
              <a:rPr lang="en-US" sz="1200" kern="1200" dirty="0">
                <a:solidFill>
                  <a:schemeClr val="tx1"/>
                </a:solidFill>
                <a:effectLst/>
                <a:latin typeface="+mn-lt"/>
                <a:ea typeface="+mn-ea"/>
                <a:cs typeface="+mn-cs"/>
              </a:rPr>
              <a:t> When we look at photos like this, it’s easy to understand why these little droplets matter and why we care about preventing people from breathing in each other’s respiratory droplets.”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5</a:t>
            </a:fld>
            <a:endParaRPr lang="en-US"/>
          </a:p>
        </p:txBody>
      </p:sp>
    </p:spTree>
    <p:extLst>
      <p:ext uri="{BB962C8B-B14F-4D97-AF65-F5344CB8AC3E}">
        <p14:creationId xmlns:p14="http://schemas.microsoft.com/office/powerpoint/2010/main" val="227830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b="1" kern="1200" dirty="0">
                <a:solidFill>
                  <a:schemeClr val="tx1"/>
                </a:solidFill>
                <a:effectLst/>
                <a:latin typeface="+mn-lt"/>
                <a:ea typeface="+mn-ea"/>
                <a:cs typeface="+mn-cs"/>
              </a:rPr>
              <a:t>“So, what are some things that your facility is doing to protect people from breathing in each other’s respiratory droplets?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[After responses]</a:t>
            </a:r>
          </a:p>
          <a:p>
            <a:r>
              <a:rPr lang="en-US" sz="1200" kern="1200" dirty="0">
                <a:solidFill>
                  <a:schemeClr val="tx1"/>
                </a:solidFill>
                <a:effectLst/>
                <a:latin typeface="+mn-lt"/>
                <a:ea typeface="+mn-ea"/>
                <a:cs typeface="+mn-cs"/>
              </a:rPr>
              <a:t>“Some of these strategies are easy to implement, and others are much harder.”</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6</a:t>
            </a:fld>
            <a:endParaRPr lang="en-US"/>
          </a:p>
        </p:txBody>
      </p:sp>
    </p:spTree>
    <p:extLst>
      <p:ext uri="{BB962C8B-B14F-4D97-AF65-F5344CB8AC3E}">
        <p14:creationId xmlns:p14="http://schemas.microsoft.com/office/powerpoint/2010/main" val="294056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“Think about your own role in promoting the strategies we just discussed in your facility. Before we close, I’d like to encourage each of you to reflect for a moment about your own job, and how you can positively promote respiratory droplet protection at work. I’m going to pause for 60 seconds and invite you to write down some action steps you could take, or that you already take and would like to affirm.”</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Give participants one full minute to reflect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“We will continue to take this time at the end of each section, because it’s important to continue thinking about how we can each feel empowered to act for our own health and the health of others.”</a:t>
            </a:r>
          </a:p>
          <a:p>
            <a:endParaRPr lang="en-US" dirty="0"/>
          </a:p>
        </p:txBody>
      </p:sp>
      <p:sp>
        <p:nvSpPr>
          <p:cNvPr id="4" name="Slide Number Placeholder 3"/>
          <p:cNvSpPr>
            <a:spLocks noGrp="1"/>
          </p:cNvSpPr>
          <p:nvPr>
            <p:ph type="sldNum" sz="quarter" idx="5"/>
          </p:nvPr>
        </p:nvSpPr>
        <p:spPr/>
        <p:txBody>
          <a:bodyPr/>
          <a:lstStyle/>
          <a:p>
            <a:fld id="{65B524A1-94C5-4507-860D-79678A824046}" type="slidenum">
              <a:rPr lang="en-US" smtClean="0"/>
              <a:t>7</a:t>
            </a:fld>
            <a:endParaRPr lang="en-US"/>
          </a:p>
        </p:txBody>
      </p:sp>
    </p:spTree>
    <p:extLst>
      <p:ext uri="{BB962C8B-B14F-4D97-AF65-F5344CB8AC3E}">
        <p14:creationId xmlns:p14="http://schemas.microsoft.com/office/powerpoint/2010/main" val="259457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take-home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8</a:t>
            </a:fld>
            <a:endParaRPr lang="en-US"/>
          </a:p>
        </p:txBody>
      </p:sp>
    </p:spTree>
    <p:extLst>
      <p:ext uri="{BB962C8B-B14F-4D97-AF65-F5344CB8AC3E}">
        <p14:creationId xmlns:p14="http://schemas.microsoft.com/office/powerpoint/2010/main" val="207440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time, we start talking about how viruses spread from surfaces </a:t>
            </a:r>
            <a:r>
              <a:rPr lang="en-US" sz="1200" kern="1200">
                <a:solidFill>
                  <a:schemeClr val="tx1"/>
                </a:solidFill>
                <a:effectLst/>
                <a:latin typeface="+mn-lt"/>
                <a:ea typeface="+mn-ea"/>
                <a:cs typeface="+mn-cs"/>
              </a:rPr>
              <a:t>to people.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65B524A1-94C5-4507-860D-79678A824046}" type="slidenum">
              <a:rPr lang="en-US" smtClean="0"/>
              <a:t>10</a:t>
            </a:fld>
            <a:endParaRPr lang="en-US"/>
          </a:p>
        </p:txBody>
      </p:sp>
    </p:spTree>
    <p:extLst>
      <p:ext uri="{BB962C8B-B14F-4D97-AF65-F5344CB8AC3E}">
        <p14:creationId xmlns:p14="http://schemas.microsoft.com/office/powerpoint/2010/main" val="169537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534F661A-80C9-4A12-B283-6ADB89D44B3D}"/>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6201" b="5314"/>
          <a:stretch/>
        </p:blipFill>
        <p:spPr>
          <a:xfrm>
            <a:off x="323697" y="255704"/>
            <a:ext cx="11544300" cy="5745912"/>
          </a:xfrm>
          <a:prstGeom prst="rect">
            <a:avLst/>
          </a:prstGeom>
        </p:spPr>
      </p:pic>
      <p:grpSp>
        <p:nvGrpSpPr>
          <p:cNvPr id="17" name="Group 16">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7">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2" name="Title 1">
            <a:extLst>
              <a:ext uri="{FF2B5EF4-FFF2-40B4-BE49-F238E27FC236}">
                <a16:creationId xmlns:a16="http://schemas.microsoft.com/office/drawing/2014/main" id="{16C2F7C1-96DB-4A56-9759-C2401AB11E37}"/>
              </a:ext>
            </a:extLst>
          </p:cNvPr>
          <p:cNvSpPr>
            <a:spLocks noGrp="1"/>
          </p:cNvSpPr>
          <p:nvPr>
            <p:ph type="title"/>
          </p:nvPr>
        </p:nvSpPr>
        <p:spPr>
          <a:xfrm>
            <a:off x="928183" y="5864788"/>
            <a:ext cx="10592174" cy="1000655"/>
          </a:xfrm>
        </p:spPr>
        <p:txBody>
          <a:bodyPr vert="horz" lIns="91440" tIns="45720" rIns="91440" bIns="45720" rtlCol="0" anchor="t">
            <a:normAutofit fontScale="90000"/>
          </a:bodyPr>
          <a:lstStyle/>
          <a:p>
            <a:pPr algn="ctr"/>
            <a:r>
              <a:rPr lang="en-US" sz="4000" b="1" dirty="0">
                <a:solidFill>
                  <a:srgbClr val="2F5597"/>
                </a:solidFill>
                <a:latin typeface="+mn-lt"/>
              </a:rPr>
              <a:t>Topic 3: How Respiratory Droplets Spread COVID-19</a:t>
            </a:r>
            <a:br>
              <a:rPr lang="en-US" sz="4000" b="1" dirty="0">
                <a:solidFill>
                  <a:srgbClr val="2F5597"/>
                </a:solidFill>
                <a:latin typeface="+mn-lt"/>
              </a:rPr>
            </a:br>
            <a:r>
              <a:rPr lang="en-US" sz="4000" b="1" dirty="0">
                <a:solidFill>
                  <a:srgbClr val="2F5597"/>
                </a:solidFill>
                <a:latin typeface="+mn-lt"/>
              </a:rPr>
              <a:t>[Date of Training]</a:t>
            </a:r>
          </a:p>
        </p:txBody>
      </p:sp>
      <p:pic>
        <p:nvPicPr>
          <p:cNvPr id="11"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0AC0859A-9272-4929-8DFC-0835DC4C10DC}"/>
              </a:ext>
            </a:extLst>
          </p:cNvPr>
          <p:cNvPicPr>
            <a:picLocks noChangeAspect="1"/>
          </p:cNvPicPr>
          <p:nvPr/>
        </p:nvPicPr>
        <p:blipFill>
          <a:blip r:embed="rId4"/>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254310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ispanic female healthcare worker is pictured with pink, blue, yellow and tan background. Picture includes title: Project Firstline is for You.">
            <a:extLst>
              <a:ext uri="{FF2B5EF4-FFF2-40B4-BE49-F238E27FC236}">
                <a16:creationId xmlns:a16="http://schemas.microsoft.com/office/drawing/2014/main" id="{B8BB146C-40C8-4633-BA68-07BB045BC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18" y="260046"/>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261258" y="996496"/>
            <a:ext cx="3929743" cy="1325563"/>
          </a:xfrm>
        </p:spPr>
        <p:txBody>
          <a:bodyPr/>
          <a:lstStyle/>
          <a:p>
            <a:r>
              <a:rPr lang="en-US" dirty="0"/>
              <a:t>Feedback Form</a:t>
            </a:r>
          </a:p>
        </p:txBody>
      </p:sp>
      <p:sp>
        <p:nvSpPr>
          <p:cNvPr id="4" name="Rectangle 3">
            <a:extLst>
              <a:ext uri="{FF2B5EF4-FFF2-40B4-BE49-F238E27FC236}">
                <a16:creationId xmlns:a16="http://schemas.microsoft.com/office/drawing/2014/main" id="{17884092-EBF6-4DE5-808D-1E10C30DBAF9}"/>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9E26928-8554-405C-A7C9-98A0D1C0319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3F7B39-9490-4FD7-B1EE-5997D3C2DB9E}"/>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67C73E7-1D50-4710-9B69-97C7F30352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sz="3200" dirty="0"/>
              <a:t>Introduction</a:t>
            </a:r>
          </a:p>
          <a:p>
            <a:r>
              <a:rPr lang="en-US" sz="3200" dirty="0"/>
              <a:t>How Respiratory Droplets Spread COVID-19</a:t>
            </a:r>
          </a:p>
          <a:p>
            <a:pPr lvl="1"/>
            <a:r>
              <a:rPr lang="en-US" sz="2800" dirty="0"/>
              <a:t>Video</a:t>
            </a:r>
          </a:p>
          <a:p>
            <a:pPr lvl="1"/>
            <a:r>
              <a:rPr lang="en-US" sz="2800" dirty="0"/>
              <a:t>Discussion and reflection</a:t>
            </a:r>
          </a:p>
          <a:p>
            <a:r>
              <a:rPr lang="en-US" sz="3200" dirty="0"/>
              <a:t>Session feedback form and next steps </a:t>
            </a:r>
          </a:p>
          <a:p>
            <a:pPr marL="0" indent="0">
              <a:buNone/>
            </a:pPr>
            <a:endParaRPr lang="en-US" sz="3200" dirty="0"/>
          </a:p>
        </p:txBody>
      </p:sp>
      <p:sp>
        <p:nvSpPr>
          <p:cNvPr id="4" name="Rectangle 3">
            <a:extLst>
              <a:ext uri="{FF2B5EF4-FFF2-40B4-BE49-F238E27FC236}">
                <a16:creationId xmlns:a16="http://schemas.microsoft.com/office/drawing/2014/main" id="{B10E5867-B0F0-4BDC-9F5D-E203E48A6B5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47950B-8D40-4851-A9FA-55162BF7D077}"/>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B2FCCB-928D-48AA-86C3-6DA431F93444}"/>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3B2582-8BCE-443F-A7CA-219160635E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EA719F-DF5E-419A-A910-E3D3382B7E8D}"/>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sz="3200" dirty="0"/>
              <a:t>Describe one characteristic (1) of respiratory droplets </a:t>
            </a:r>
          </a:p>
          <a:p>
            <a:pPr lvl="0"/>
            <a:r>
              <a:rPr lang="en-US" sz="3200" dirty="0"/>
              <a:t>Understand one (1) primary way that SARS-CoV-2 moves between people.</a:t>
            </a:r>
          </a:p>
          <a:p>
            <a:pPr lvl="0"/>
            <a:r>
              <a:rPr lang="en-US" sz="3200" dirty="0"/>
              <a:t>Explain one (1) reason why infection control actions focus on keeping respiratory droplets out of the air and away from other people.</a:t>
            </a:r>
          </a:p>
          <a:p>
            <a:endParaRPr lang="en-US" sz="3200" dirty="0"/>
          </a:p>
        </p:txBody>
      </p:sp>
      <p:sp>
        <p:nvSpPr>
          <p:cNvPr id="4" name="Rectangle 3">
            <a:extLst>
              <a:ext uri="{FF2B5EF4-FFF2-40B4-BE49-F238E27FC236}">
                <a16:creationId xmlns:a16="http://schemas.microsoft.com/office/drawing/2014/main" id="{B10E5867-B0F0-4BDC-9F5D-E203E48A6B5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47950B-8D40-4851-A9FA-55162BF7D077}"/>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B2FCCB-928D-48AA-86C3-6DA431F93444}"/>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3B2582-8BCE-443F-A7CA-219160635E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95980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06F0EA-AECB-4E60-B893-AF1C94EA6474}"/>
              </a:ext>
            </a:extLst>
          </p:cNvPr>
          <p:cNvSpPr>
            <a:spLocks noGrp="1"/>
          </p:cNvSpPr>
          <p:nvPr>
            <p:ph type="title"/>
          </p:nvPr>
        </p:nvSpPr>
        <p:spPr>
          <a:xfrm>
            <a:off x="250520" y="486388"/>
            <a:ext cx="10515600" cy="2852737"/>
          </a:xfrm>
        </p:spPr>
        <p:txBody>
          <a:bodyPr vert="horz" lIns="91440" tIns="45720" rIns="91440" bIns="45720" rtlCol="0" anchor="b">
            <a:normAutofit/>
          </a:bodyPr>
          <a:lstStyle/>
          <a:p>
            <a:r>
              <a:rPr lang="en-US" sz="2800" dirty="0"/>
              <a:t>Video: What’s a Respiratory Droplet? Why Does it Matter?</a:t>
            </a:r>
          </a:p>
        </p:txBody>
      </p:sp>
      <p:pic>
        <p:nvPicPr>
          <p:cNvPr id="5" name="Picture 4">
            <a:extLst>
              <a:ext uri="{FF2B5EF4-FFF2-40B4-BE49-F238E27FC236}">
                <a16:creationId xmlns:a16="http://schemas.microsoft.com/office/drawing/2014/main" id="{63027F70-6658-4A21-BBCE-C47500891D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6292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E80A-A96A-4F32-9255-0DD4E8D072C2}"/>
              </a:ext>
            </a:extLst>
          </p:cNvPr>
          <p:cNvSpPr>
            <a:spLocks noGrp="1"/>
          </p:cNvSpPr>
          <p:nvPr>
            <p:ph type="title"/>
          </p:nvPr>
        </p:nvSpPr>
        <p:spPr>
          <a:xfrm>
            <a:off x="733777" y="286349"/>
            <a:ext cx="10515600" cy="1325563"/>
          </a:xfrm>
        </p:spPr>
        <p:txBody>
          <a:bodyPr vert="horz" lIns="91440" tIns="45720" rIns="91440" bIns="45720" rtlCol="0" anchor="b">
            <a:normAutofit/>
          </a:bodyPr>
          <a:lstStyle/>
          <a:p>
            <a:r>
              <a:rPr lang="en-US" sz="2800" dirty="0"/>
              <a:t>Picture of man sneezing </a:t>
            </a:r>
          </a:p>
        </p:txBody>
      </p:sp>
      <p:pic>
        <p:nvPicPr>
          <p:cNvPr id="3" name="Picture 2" descr="Black background, with man sneezing and an excess amount of droplets shooting out of his mouth.">
            <a:extLst>
              <a:ext uri="{FF2B5EF4-FFF2-40B4-BE49-F238E27FC236}">
                <a16:creationId xmlns:a16="http://schemas.microsoft.com/office/drawing/2014/main" id="{7F87DC4D-4FB0-433F-8B76-3D76DBD4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C2A7-3208-445E-9F93-C8B0A1C6A743}"/>
              </a:ext>
            </a:extLst>
          </p:cNvPr>
          <p:cNvSpPr>
            <a:spLocks noGrp="1"/>
          </p:cNvSpPr>
          <p:nvPr>
            <p:ph type="title"/>
          </p:nvPr>
        </p:nvSpPr>
        <p:spPr>
          <a:xfrm>
            <a:off x="1003092" y="2766218"/>
            <a:ext cx="10515600" cy="1325563"/>
          </a:xfrm>
        </p:spPr>
        <p:txBody>
          <a:bodyPr>
            <a:normAutofit fontScale="90000"/>
          </a:bodyPr>
          <a:lstStyle/>
          <a:p>
            <a:pPr algn="ctr"/>
            <a:r>
              <a:rPr lang="en-US" b="1" dirty="0">
                <a:latin typeface="+mn-lt"/>
              </a:rPr>
              <a:t>What is your facility doing to prevent people from breathing in each other’s respiratory droplets? </a:t>
            </a:r>
          </a:p>
        </p:txBody>
      </p:sp>
      <p:pic>
        <p:nvPicPr>
          <p:cNvPr id="4" name="Picture 3">
            <a:extLst>
              <a:ext uri="{FF2B5EF4-FFF2-40B4-BE49-F238E27FC236}">
                <a16:creationId xmlns:a16="http://schemas.microsoft.com/office/drawing/2014/main" id="{53DE4860-7F87-4DBF-81D3-1FDC848DE9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id="{294CB0CF-E472-4322-840C-F1585043D8F6}"/>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1D45D5-FFAA-44F9-8C28-35E982C831B7}"/>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DA4381-198A-4618-80B5-3F504A39E1A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4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702501" y="172964"/>
            <a:ext cx="10515600" cy="2852737"/>
          </a:xfrm>
        </p:spPr>
        <p:txBody>
          <a:bodyPr/>
          <a:lstStyle/>
          <a:p>
            <a:pPr algn="ctr"/>
            <a:r>
              <a:rPr lang="en-US" b="1" dirty="0">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p:txBody>
          <a:bodyPr>
            <a:normAutofit/>
          </a:bodyPr>
          <a:lstStyle/>
          <a:p>
            <a:pPr algn="ctr"/>
            <a:r>
              <a:rPr lang="en-US" sz="2800" dirty="0">
                <a:solidFill>
                  <a:schemeClr val="tx1"/>
                </a:solidFill>
              </a:rPr>
              <a:t>How you can positively promote respiratory droplet protection at work?</a:t>
            </a:r>
          </a:p>
        </p:txBody>
      </p:sp>
      <p:sp>
        <p:nvSpPr>
          <p:cNvPr id="5" name="Rectangle 4">
            <a:extLst>
              <a:ext uri="{FF2B5EF4-FFF2-40B4-BE49-F238E27FC236}">
                <a16:creationId xmlns:a16="http://schemas.microsoft.com/office/drawing/2014/main" id="{7AAF0C83-4A8D-4A14-9DE7-1743C1E28300}"/>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2E6DD6-C6AA-4117-8A3C-769A96EF1962}"/>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2A3B24-CACB-4990-B5DC-0807AB452DB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9991A3-3AA6-4E8F-939D-9B79C1A61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38594" y="66529"/>
            <a:ext cx="10515600" cy="1325563"/>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229848" y="1102353"/>
            <a:ext cx="11962152" cy="5755647"/>
          </a:xfrm>
        </p:spPr>
        <p:txBody>
          <a:bodyPr>
            <a:normAutofit/>
          </a:bodyPr>
          <a:lstStyle/>
          <a:p>
            <a:pPr lvl="0"/>
            <a:r>
              <a:rPr lang="en-US" sz="3000" b="1" dirty="0"/>
              <a:t>Our breath contains a lot of water that you can’t usually see.</a:t>
            </a:r>
          </a:p>
          <a:p>
            <a:pPr lvl="1"/>
            <a:r>
              <a:rPr lang="en-US" sz="2800" dirty="0"/>
              <a:t>When we see our breath in cold air or see our glasses fog up when we’re wearing a mask, what we’re seeing is all the water in our breath.</a:t>
            </a:r>
          </a:p>
          <a:p>
            <a:pPr lvl="1"/>
            <a:r>
              <a:rPr lang="en-US" sz="2800" dirty="0"/>
              <a:t>Those are our respiratory droplets.</a:t>
            </a:r>
          </a:p>
          <a:p>
            <a:pPr marL="457200" lvl="1" indent="0">
              <a:buNone/>
            </a:pPr>
            <a:endParaRPr lang="en-US" sz="2800" dirty="0"/>
          </a:p>
          <a:p>
            <a:pPr lvl="0"/>
            <a:r>
              <a:rPr lang="en-US" sz="3000" b="1" dirty="0"/>
              <a:t>The main way that SARS-CoV-2, the virus that causes the disease COVID-19, travels between people is through respiratory droplets.</a:t>
            </a:r>
          </a:p>
          <a:p>
            <a:pPr lvl="1"/>
            <a:r>
              <a:rPr lang="en-US" sz="2800" dirty="0"/>
              <a:t>When someone is infected with SARS-CoV-2, the droplets that they breathe out have virus particles in them.</a:t>
            </a:r>
          </a:p>
          <a:p>
            <a:pPr lvl="1"/>
            <a:r>
              <a:rPr lang="en-US" sz="2800" dirty="0"/>
              <a:t>People who are close by can breathe the droplets in, or the droplets can land on their eyes, and they can get infected</a:t>
            </a:r>
            <a:r>
              <a:rPr lang="en-US" sz="3200" dirty="0"/>
              <a:t>.</a:t>
            </a:r>
          </a:p>
          <a:p>
            <a:endParaRPr lang="en-US" dirty="0"/>
          </a:p>
        </p:txBody>
      </p:sp>
      <p:pic>
        <p:nvPicPr>
          <p:cNvPr id="4" name="Picture 3">
            <a:extLst>
              <a:ext uri="{FF2B5EF4-FFF2-40B4-BE49-F238E27FC236}">
                <a16:creationId xmlns:a16="http://schemas.microsoft.com/office/drawing/2014/main" id="{8668B67E-6FBB-468C-A112-61250BA747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id="{0A0CA710-63DC-470A-BB6A-F856506C0342}"/>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6D4646-ACA6-4D8A-9F98-A7FD6A0056F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CF2A9B-E1D5-4837-B547-FB7D5534FCFF}"/>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22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a:t>YouTube:</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603573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52BC55-CA64-4667-A059-09E91C3B20A7}">
  <ds:schemaRefs>
    <ds:schemaRef ds:uri="http://schemas.microsoft.com/sharepoint/v3/contenttype/forms"/>
  </ds:schemaRefs>
</ds:datastoreItem>
</file>

<file path=customXml/itemProps2.xml><?xml version="1.0" encoding="utf-8"?>
<ds:datastoreItem xmlns:ds="http://schemas.openxmlformats.org/officeDocument/2006/customXml" ds:itemID="{6B45DF38-5280-46E0-814A-86FE95E0F126}">
  <ds:schemaRefs>
    <ds:schemaRef ds:uri="http://schemas.microsoft.com/office/2006/metadata/properties"/>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1483b978-e15e-4754-9528-54c1cd79355d"/>
  </ds:schemaRefs>
</ds:datastoreItem>
</file>

<file path=customXml/itemProps3.xml><?xml version="1.0" encoding="utf-8"?>
<ds:datastoreItem xmlns:ds="http://schemas.openxmlformats.org/officeDocument/2006/customXml" ds:itemID="{7686701F-F4A6-472B-9DE6-7ABCF7FF2125}"/>
</file>

<file path=docProps/app.xml><?xml version="1.0" encoding="utf-8"?>
<Properties xmlns="http://schemas.openxmlformats.org/officeDocument/2006/extended-properties" xmlns:vt="http://schemas.openxmlformats.org/officeDocument/2006/docPropsVTypes">
  <TotalTime>1546</TotalTime>
  <Words>893</Words>
  <Application>Microsoft Office PowerPoint</Application>
  <PresentationFormat>Widescreen</PresentationFormat>
  <Paragraphs>75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Topic 3: How Respiratory Droplets Spread COVID-19 [Date of Training]</vt:lpstr>
      <vt:lpstr>Agenda</vt:lpstr>
      <vt:lpstr>Learning Objectives</vt:lpstr>
      <vt:lpstr>Video: What’s a Respiratory Droplet? Why Does it Matter?</vt:lpstr>
      <vt:lpstr>Picture of man sneezing </vt:lpstr>
      <vt:lpstr>What is your facility doing to prevent people from breathing in each other’s respiratory droplets? </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Ortiz, Madeleine (CDC/DDID/NCEZID/DHQP) (CTR)</cp:lastModifiedBy>
  <cp:revision>93</cp:revision>
  <dcterms:created xsi:type="dcterms:W3CDTF">2020-12-07T18:24:10Z</dcterms:created>
  <dcterms:modified xsi:type="dcterms:W3CDTF">2021-05-28T18:54:39Z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