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92" r:id="rId5"/>
    <p:sldId id="281" r:id="rId6"/>
    <p:sldId id="293" r:id="rId7"/>
    <p:sldId id="294" r:id="rId8"/>
    <p:sldId id="280" r:id="rId9"/>
    <p:sldId id="279" r:id="rId10"/>
    <p:sldId id="29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D953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E3AC42-8D64-44EB-A017-8A7E5771C925}" v="11" dt="2021-05-28T19:26:59.9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78" autoAdjust="0"/>
    <p:restoredTop sz="86394" autoAdjust="0"/>
  </p:normalViewPr>
  <p:slideViewPr>
    <p:cSldViewPr snapToGrid="0">
      <p:cViewPr varScale="1">
        <p:scale>
          <a:sx n="70" d="100"/>
          <a:sy n="70" d="100"/>
        </p:scale>
        <p:origin x="864" y="77"/>
      </p:cViewPr>
      <p:guideLst/>
    </p:cSldViewPr>
  </p:slideViewPr>
  <p:outlineViewPr>
    <p:cViewPr>
      <p:scale>
        <a:sx n="33" d="100"/>
        <a:sy n="33" d="100"/>
      </p:scale>
      <p:origin x="0" y="-9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odring, Jacqueline M. (CDC/DDID/NCEZID/DHQP)" userId="39b54e8a-75b3-4198-bd57-c5a7d40723ea" providerId="ADAL" clId="{5CE3AC42-8D64-44EB-A017-8A7E5771C925}"/>
    <pc:docChg chg="modSld">
      <pc:chgData name="Woodring, Jacqueline M. (CDC/DDID/NCEZID/DHQP)" userId="39b54e8a-75b3-4198-bd57-c5a7d40723ea" providerId="ADAL" clId="{5CE3AC42-8D64-44EB-A017-8A7E5771C925}" dt="2021-05-28T19:26:59.947" v="6" actId="14826"/>
      <pc:docMkLst>
        <pc:docMk/>
      </pc:docMkLst>
      <pc:sldChg chg="modSp">
        <pc:chgData name="Woodring, Jacqueline M. (CDC/DDID/NCEZID/DHQP)" userId="39b54e8a-75b3-4198-bd57-c5a7d40723ea" providerId="ADAL" clId="{5CE3AC42-8D64-44EB-A017-8A7E5771C925}" dt="2021-05-28T19:26:59.947" v="6" actId="14826"/>
        <pc:sldMkLst>
          <pc:docMk/>
          <pc:sldMk cId="2927968747" sldId="266"/>
        </pc:sldMkLst>
        <pc:picChg chg="mod">
          <ac:chgData name="Woodring, Jacqueline M. (CDC/DDID/NCEZID/DHQP)" userId="39b54e8a-75b3-4198-bd57-c5a7d40723ea" providerId="ADAL" clId="{5CE3AC42-8D64-44EB-A017-8A7E5771C925}" dt="2021-05-28T19:26:59.947" v="6" actId="14826"/>
          <ac:picMkLst>
            <pc:docMk/>
            <pc:sldMk cId="2927968747" sldId="266"/>
            <ac:picMk id="10" creationId="{2AAD2E63-89DD-4CD8-AD83-7EC68644A93D}"/>
          </ac:picMkLst>
        </pc:picChg>
      </pc:sldChg>
      <pc:sldChg chg="modSp">
        <pc:chgData name="Woodring, Jacqueline M. (CDC/DDID/NCEZID/DHQP)" userId="39b54e8a-75b3-4198-bd57-c5a7d40723ea" providerId="ADAL" clId="{5CE3AC42-8D64-44EB-A017-8A7E5771C925}" dt="2021-05-28T19:26:47.645" v="4" actId="14826"/>
        <pc:sldMkLst>
          <pc:docMk/>
          <pc:sldMk cId="575925266" sldId="279"/>
        </pc:sldMkLst>
        <pc:picChg chg="mod">
          <ac:chgData name="Woodring, Jacqueline M. (CDC/DDID/NCEZID/DHQP)" userId="39b54e8a-75b3-4198-bd57-c5a7d40723ea" providerId="ADAL" clId="{5CE3AC42-8D64-44EB-A017-8A7E5771C925}" dt="2021-05-28T19:26:47.645" v="4" actId="14826"/>
          <ac:picMkLst>
            <pc:docMk/>
            <pc:sldMk cId="575925266" sldId="279"/>
            <ac:picMk id="9" creationId="{0D305AF1-EA56-4B6C-BCF2-19C83FAB3644}"/>
          </ac:picMkLst>
        </pc:picChg>
      </pc:sldChg>
      <pc:sldChg chg="modSp">
        <pc:chgData name="Woodring, Jacqueline M. (CDC/DDID/NCEZID/DHQP)" userId="39b54e8a-75b3-4198-bd57-c5a7d40723ea" providerId="ADAL" clId="{5CE3AC42-8D64-44EB-A017-8A7E5771C925}" dt="2021-05-28T19:26:40.379" v="3" actId="14826"/>
        <pc:sldMkLst>
          <pc:docMk/>
          <pc:sldMk cId="869445787" sldId="280"/>
        </pc:sldMkLst>
        <pc:picChg chg="mod">
          <ac:chgData name="Woodring, Jacqueline M. (CDC/DDID/NCEZID/DHQP)" userId="39b54e8a-75b3-4198-bd57-c5a7d40723ea" providerId="ADAL" clId="{5CE3AC42-8D64-44EB-A017-8A7E5771C925}" dt="2021-05-28T19:26:40.379" v="3" actId="14826"/>
          <ac:picMkLst>
            <pc:docMk/>
            <pc:sldMk cId="869445787" sldId="280"/>
            <ac:picMk id="10" creationId="{51BA7EB8-01E7-4794-9C97-699AB2B9C15A}"/>
          </ac:picMkLst>
        </pc:picChg>
      </pc:sldChg>
      <pc:sldChg chg="modSp">
        <pc:chgData name="Woodring, Jacqueline M. (CDC/DDID/NCEZID/DHQP)" userId="39b54e8a-75b3-4198-bd57-c5a7d40723ea" providerId="ADAL" clId="{5CE3AC42-8D64-44EB-A017-8A7E5771C925}" dt="2021-05-28T19:25:20.779" v="0" actId="14826"/>
        <pc:sldMkLst>
          <pc:docMk/>
          <pc:sldMk cId="2817986317" sldId="281"/>
        </pc:sldMkLst>
        <pc:picChg chg="mod">
          <ac:chgData name="Woodring, Jacqueline M. (CDC/DDID/NCEZID/DHQP)" userId="39b54e8a-75b3-4198-bd57-c5a7d40723ea" providerId="ADAL" clId="{5CE3AC42-8D64-44EB-A017-8A7E5771C925}" dt="2021-05-28T19:25:20.779" v="0" actId="14826"/>
          <ac:picMkLst>
            <pc:docMk/>
            <pc:sldMk cId="2817986317" sldId="281"/>
            <ac:picMk id="9" creationId="{BA9C3211-353F-4936-B065-DAC2AE57560B}"/>
          </ac:picMkLst>
        </pc:picChg>
      </pc:sldChg>
      <pc:sldChg chg="modSp">
        <pc:chgData name="Woodring, Jacqueline M. (CDC/DDID/NCEZID/DHQP)" userId="39b54e8a-75b3-4198-bd57-c5a7d40723ea" providerId="ADAL" clId="{5CE3AC42-8D64-44EB-A017-8A7E5771C925}" dt="2021-05-28T19:25:33.495" v="1" actId="14826"/>
        <pc:sldMkLst>
          <pc:docMk/>
          <pc:sldMk cId="3601745047" sldId="293"/>
        </pc:sldMkLst>
        <pc:picChg chg="mod">
          <ac:chgData name="Woodring, Jacqueline M. (CDC/DDID/NCEZID/DHQP)" userId="39b54e8a-75b3-4198-bd57-c5a7d40723ea" providerId="ADAL" clId="{5CE3AC42-8D64-44EB-A017-8A7E5771C925}" dt="2021-05-28T19:25:33.495" v="1" actId="14826"/>
          <ac:picMkLst>
            <pc:docMk/>
            <pc:sldMk cId="3601745047" sldId="293"/>
            <ac:picMk id="3" creationId="{704DCC83-07E7-40DE-9BDE-70C67471F2F2}"/>
          </ac:picMkLst>
        </pc:picChg>
      </pc:sldChg>
      <pc:sldChg chg="modSp">
        <pc:chgData name="Woodring, Jacqueline M. (CDC/DDID/NCEZID/DHQP)" userId="39b54e8a-75b3-4198-bd57-c5a7d40723ea" providerId="ADAL" clId="{5CE3AC42-8D64-44EB-A017-8A7E5771C925}" dt="2021-05-28T19:26:12.268" v="2" actId="14826"/>
        <pc:sldMkLst>
          <pc:docMk/>
          <pc:sldMk cId="3538830061" sldId="294"/>
        </pc:sldMkLst>
        <pc:picChg chg="mod">
          <ac:chgData name="Woodring, Jacqueline M. (CDC/DDID/NCEZID/DHQP)" userId="39b54e8a-75b3-4198-bd57-c5a7d40723ea" providerId="ADAL" clId="{5CE3AC42-8D64-44EB-A017-8A7E5771C925}" dt="2021-05-28T19:26:12.268" v="2" actId="14826"/>
          <ac:picMkLst>
            <pc:docMk/>
            <pc:sldMk cId="3538830061" sldId="294"/>
            <ac:picMk id="5" creationId="{725D1DC9-90E2-42C2-B001-5CC69D2AACE8}"/>
          </ac:picMkLst>
        </pc:picChg>
      </pc:sldChg>
      <pc:sldChg chg="modSp">
        <pc:chgData name="Woodring, Jacqueline M. (CDC/DDID/NCEZID/DHQP)" userId="39b54e8a-75b3-4198-bd57-c5a7d40723ea" providerId="ADAL" clId="{5CE3AC42-8D64-44EB-A017-8A7E5771C925}" dt="2021-05-28T19:26:53.699" v="5" actId="14826"/>
        <pc:sldMkLst>
          <pc:docMk/>
          <pc:sldMk cId="132240627" sldId="295"/>
        </pc:sldMkLst>
        <pc:picChg chg="mod">
          <ac:chgData name="Woodring, Jacqueline M. (CDC/DDID/NCEZID/DHQP)" userId="39b54e8a-75b3-4198-bd57-c5a7d40723ea" providerId="ADAL" clId="{5CE3AC42-8D64-44EB-A017-8A7E5771C925}" dt="2021-05-28T19:26:53.699" v="5" actId="14826"/>
          <ac:picMkLst>
            <pc:docMk/>
            <pc:sldMk cId="132240627" sldId="295"/>
            <ac:picMk id="9" creationId="{5478BC0A-7F84-4AE0-B584-697E0AD24D0A}"/>
          </ac:picMkLst>
        </pc:picChg>
      </pc:sldChg>
    </pc:docChg>
  </pc:docChgLst>
  <pc:docChgLst>
    <pc:chgData name="Carter, Danielle (CDC/DDID/NCEZID/DHQP) (CTR)" userId="79b899af-cedc-48a8-bc74-ef981c2cddb1" providerId="ADAL" clId="{A162F010-8CA3-492E-921C-C932AC8345CF}"/>
    <pc:docChg chg="custSel modSld">
      <pc:chgData name="Carter, Danielle (CDC/DDID/NCEZID/DHQP) (CTR)" userId="79b899af-cedc-48a8-bc74-ef981c2cddb1" providerId="ADAL" clId="{A162F010-8CA3-492E-921C-C932AC8345CF}" dt="2021-03-08T15:31:26.830" v="1"/>
      <pc:docMkLst>
        <pc:docMk/>
      </pc:docMkLst>
      <pc:sldChg chg="addSp delSp modSp mod">
        <pc:chgData name="Carter, Danielle (CDC/DDID/NCEZID/DHQP) (CTR)" userId="79b899af-cedc-48a8-bc74-ef981c2cddb1" providerId="ADAL" clId="{A162F010-8CA3-492E-921C-C932AC8345CF}" dt="2021-03-08T15:31:26.830" v="1"/>
        <pc:sldMkLst>
          <pc:docMk/>
          <pc:sldMk cId="650348780" sldId="292"/>
        </pc:sldMkLst>
        <pc:picChg chg="del">
          <ac:chgData name="Carter, Danielle (CDC/DDID/NCEZID/DHQP) (CTR)" userId="79b899af-cedc-48a8-bc74-ef981c2cddb1" providerId="ADAL" clId="{A162F010-8CA3-492E-921C-C932AC8345CF}" dt="2021-03-08T15:31:25.771" v="0" actId="478"/>
          <ac:picMkLst>
            <pc:docMk/>
            <pc:sldMk cId="650348780" sldId="292"/>
            <ac:picMk id="4" creationId="{0A42FD3F-8C3B-4201-A6DE-73FA5E739044}"/>
          </ac:picMkLst>
        </pc:picChg>
        <pc:picChg chg="add mod">
          <ac:chgData name="Carter, Danielle (CDC/DDID/NCEZID/DHQP) (CTR)" userId="79b899af-cedc-48a8-bc74-ef981c2cddb1" providerId="ADAL" clId="{A162F010-8CA3-492E-921C-C932AC8345CF}" dt="2021-03-08T15:31:26.830" v="1"/>
          <ac:picMkLst>
            <pc:docMk/>
            <pc:sldMk cId="650348780" sldId="292"/>
            <ac:picMk id="16" creationId="{A20A4957-7A0F-440C-8472-FB3845B1FCD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E734E9-7532-475B-9B0E-A9C1E693300C}" type="datetimeFigureOut">
              <a:rPr lang="en-US" smtClean="0"/>
              <a:t>5/28/2021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508144-15F7-4779-B590-1727CCF3D005}" type="slidenum">
              <a:rPr lang="en-US" smtClean="0"/>
              <a:t>‹#›</a:t>
            </a:fld>
            <a:endParaRPr lang="en-US"/>
          </a:p>
        </p:txBody>
      </p:sp>
    </p:spTree>
    <p:extLst>
      <p:ext uri="{BB962C8B-B14F-4D97-AF65-F5344CB8AC3E}">
        <p14:creationId xmlns:p14="http://schemas.microsoft.com/office/powerpoint/2010/main" val="404112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dc.gov/infectioncontrol/projectfirstline/videos/Ep2-Difference-LowRes-New.mp4"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youtube.com/watch?v=s2k1IPSdLgk"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dc.gov/infectioncontrol/projectfirstline/videos/Ep3-Virus-LowRes-New.mp4"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youtube.com/watch?v=iKfG15U8nVo"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Participants log in and get settled.</a:t>
            </a:r>
          </a:p>
          <a:p>
            <a:endParaRPr lang="en-US" dirty="0"/>
          </a:p>
        </p:txBody>
      </p:sp>
      <p:sp>
        <p:nvSpPr>
          <p:cNvPr id="4" name="Slide Number Placeholder 3"/>
          <p:cNvSpPr>
            <a:spLocks noGrp="1"/>
          </p:cNvSpPr>
          <p:nvPr>
            <p:ph type="sldNum" sz="quarter" idx="5"/>
          </p:nvPr>
        </p:nvSpPr>
        <p:spPr/>
        <p:txBody>
          <a:bodyPr/>
          <a:lstStyle/>
          <a:p>
            <a:fld id="{C6508144-15F7-4779-B590-1727CCF3D005}" type="slidenum">
              <a:rPr lang="en-US" smtClean="0"/>
              <a:t>1</a:t>
            </a:fld>
            <a:endParaRPr lang="en-US"/>
          </a:p>
        </p:txBody>
      </p:sp>
    </p:spTree>
    <p:extLst>
      <p:ext uri="{BB962C8B-B14F-4D97-AF65-F5344CB8AC3E}">
        <p14:creationId xmlns:p14="http://schemas.microsoft.com/office/powerpoint/2010/main" val="3667851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[Please note that the toolkit topics are presented in sequence, with the expectation that participants will progress through the series. You may, however, mix and match content to meet participant needs and you will need to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adjust the sample script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Sample Script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“Welcome! Thank you for joining us. We’re so glad to have this time together to discuss infection control on the frontlines. Over the next two meeting segments, we will focus on the basic science of viruses. </a:t>
            </a:r>
          </a:p>
          <a:p>
            <a:r>
              <a:rPr lang="en-US" sz="1200" kern="1200" dirty="0">
                <a:solidFill>
                  <a:schemeClr val="tx1"/>
                </a:solidFill>
                <a:effectLst/>
                <a:latin typeface="+mn-lt"/>
                <a:ea typeface="+mn-ea"/>
                <a:cs typeface="+mn-cs"/>
              </a:rPr>
              <a:t>“Last session, we discussed that the ultimate goal of everything we do in infection control is to prevent people from getting sick. In order to do that, the first thing we need to understand is how people get sick with COVID-19.</a:t>
            </a:r>
          </a:p>
          <a:p>
            <a:r>
              <a:rPr lang="en-US" sz="1200" kern="1200" dirty="0">
                <a:solidFill>
                  <a:schemeClr val="tx1"/>
                </a:solidFill>
                <a:effectLst/>
                <a:latin typeface="+mn-lt"/>
                <a:ea typeface="+mn-ea"/>
                <a:cs typeface="+mn-cs"/>
              </a:rPr>
              <a:t>“Let’s check in with Dr. Carlson to see what she has to say on this topic.”</a:t>
            </a:r>
          </a:p>
          <a:p>
            <a:endParaRPr lang="en-US" dirty="0"/>
          </a:p>
        </p:txBody>
      </p:sp>
      <p:sp>
        <p:nvSpPr>
          <p:cNvPr id="4" name="Slide Number Placeholder 3"/>
          <p:cNvSpPr>
            <a:spLocks noGrp="1"/>
          </p:cNvSpPr>
          <p:nvPr>
            <p:ph type="sldNum" sz="quarter" idx="5"/>
          </p:nvPr>
        </p:nvSpPr>
        <p:spPr/>
        <p:txBody>
          <a:bodyPr/>
          <a:lstStyle/>
          <a:p>
            <a:fld id="{C6508144-15F7-4779-B590-1727CCF3D005}" type="slidenum">
              <a:rPr lang="en-US" smtClean="0"/>
              <a:t>2</a:t>
            </a:fld>
            <a:endParaRPr lang="en-US"/>
          </a:p>
        </p:txBody>
      </p:sp>
    </p:spTree>
    <p:extLst>
      <p:ext uri="{BB962C8B-B14F-4D97-AF65-F5344CB8AC3E}">
        <p14:creationId xmlns:p14="http://schemas.microsoft.com/office/powerpoint/2010/main" val="542169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 the video here: </a:t>
            </a:r>
          </a:p>
          <a:p>
            <a:r>
              <a:rPr lang="en-US" b="1" dirty="0"/>
              <a:t>CDC Website: </a:t>
            </a:r>
            <a:r>
              <a:rPr lang="en-US" sz="1200" b="0" i="0" u="sng" strike="noStrike" kern="1200" dirty="0">
                <a:solidFill>
                  <a:schemeClr val="tx1"/>
                </a:solidFill>
                <a:effectLst/>
                <a:latin typeface="+mn-lt"/>
                <a:ea typeface="+mn-ea"/>
                <a:cs typeface="+mn-cs"/>
                <a:hlinkClick r:id="rId3"/>
              </a:rPr>
              <a:t>https://www.cdc.gov/infectioncontrol/projectfirstline/videos/Ep2-Difference-LowRes-New.mp4</a:t>
            </a:r>
            <a:r>
              <a:rPr lang="en-US" sz="1200" b="0" i="0" kern="1200" dirty="0">
                <a:solidFill>
                  <a:schemeClr val="tx1"/>
                </a:solidFill>
                <a:effectLst/>
                <a:latin typeface="+mn-lt"/>
                <a:ea typeface="+mn-ea"/>
                <a:cs typeface="+mn-cs"/>
              </a:rPr>
              <a:t> </a:t>
            </a:r>
            <a:endParaRPr lang="en-US" dirty="0"/>
          </a:p>
          <a:p>
            <a:r>
              <a:rPr lang="en-US" dirty="0"/>
              <a:t>OR </a:t>
            </a:r>
          </a:p>
          <a:p>
            <a:pPr marL="0" indent="0">
              <a:buNone/>
            </a:pPr>
            <a:r>
              <a:rPr lang="en-US" sz="1200" b="1" dirty="0"/>
              <a:t>Project Firstline YouTube Playlist:</a:t>
            </a:r>
          </a:p>
          <a:p>
            <a:pPr marL="0" indent="0">
              <a:buNone/>
            </a:pPr>
            <a:r>
              <a:rPr lang="en-US" sz="1200" b="0" i="0" u="sng" strike="noStrike" kern="1200" dirty="0">
                <a:solidFill>
                  <a:schemeClr val="tx1"/>
                </a:solidFill>
                <a:effectLst/>
                <a:latin typeface="+mn-lt"/>
                <a:ea typeface="+mn-ea"/>
                <a:cs typeface="+mn-cs"/>
                <a:hlinkClick r:id="rId4"/>
              </a:rPr>
              <a:t>https://www.youtube.com/watch?v=s2k1IPSdLgk</a:t>
            </a:r>
            <a:endParaRPr lang="en-US" dirty="0"/>
          </a:p>
          <a:p>
            <a:endParaRPr lang="en-US" dirty="0"/>
          </a:p>
        </p:txBody>
      </p:sp>
      <p:sp>
        <p:nvSpPr>
          <p:cNvPr id="4" name="Slide Number Placeholder 3"/>
          <p:cNvSpPr>
            <a:spLocks noGrp="1"/>
          </p:cNvSpPr>
          <p:nvPr>
            <p:ph type="sldNum" sz="quarter" idx="5"/>
          </p:nvPr>
        </p:nvSpPr>
        <p:spPr/>
        <p:txBody>
          <a:bodyPr/>
          <a:lstStyle/>
          <a:p>
            <a:fld id="{C6508144-15F7-4779-B590-1727CCF3D005}" type="slidenum">
              <a:rPr lang="en-US" smtClean="0"/>
              <a:t>3</a:t>
            </a:fld>
            <a:endParaRPr lang="en-US"/>
          </a:p>
        </p:txBody>
      </p:sp>
    </p:spTree>
    <p:extLst>
      <p:ext uri="{BB962C8B-B14F-4D97-AF65-F5344CB8AC3E}">
        <p14:creationId xmlns:p14="http://schemas.microsoft.com/office/powerpoint/2010/main" val="709050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 the video here: </a:t>
            </a:r>
          </a:p>
          <a:p>
            <a:r>
              <a:rPr lang="en-US" dirty="0"/>
              <a:t> </a:t>
            </a:r>
            <a:r>
              <a:rPr lang="en-US" b="1" dirty="0"/>
              <a:t>CDC Website: </a:t>
            </a:r>
            <a:r>
              <a:rPr lang="en-US" sz="1200" b="0" i="0" u="sng" strike="noStrike" kern="1200" dirty="0">
                <a:solidFill>
                  <a:schemeClr val="tx1"/>
                </a:solidFill>
                <a:effectLst/>
                <a:latin typeface="+mn-lt"/>
                <a:ea typeface="+mn-ea"/>
                <a:cs typeface="+mn-cs"/>
                <a:hlinkClick r:id="rId3"/>
              </a:rPr>
              <a:t>https://www.cdc.gov/infectioncontrol/projectfirstline/videos/Ep3-Virus-LowRes-New.mp4</a:t>
            </a:r>
            <a:r>
              <a:rPr lang="en-US" sz="1200" b="0" i="0" kern="1200" dirty="0">
                <a:solidFill>
                  <a:schemeClr val="tx1"/>
                </a:solidFill>
                <a:effectLst/>
                <a:latin typeface="+mn-lt"/>
                <a:ea typeface="+mn-ea"/>
                <a:cs typeface="+mn-cs"/>
              </a:rPr>
              <a:t> </a:t>
            </a:r>
            <a:endParaRPr lang="en-US" dirty="0"/>
          </a:p>
          <a:p>
            <a:r>
              <a:rPr lang="en-US" dirty="0"/>
              <a:t>Or</a:t>
            </a:r>
          </a:p>
          <a:p>
            <a:pPr marL="0" indent="0">
              <a:buNone/>
            </a:pPr>
            <a:r>
              <a:rPr lang="en-US" sz="1200" b="1" dirty="0"/>
              <a:t>Project Firstline YouTube Playlist:</a:t>
            </a:r>
          </a:p>
          <a:p>
            <a:pPr marL="0" indent="0">
              <a:buNone/>
            </a:pPr>
            <a:r>
              <a:rPr lang="en-US" sz="1200" b="0" i="0" u="sng" strike="noStrike" kern="1200" dirty="0">
                <a:solidFill>
                  <a:schemeClr val="tx1"/>
                </a:solidFill>
                <a:effectLst/>
                <a:latin typeface="+mn-lt"/>
                <a:ea typeface="+mn-ea"/>
                <a:cs typeface="+mn-cs"/>
                <a:hlinkClick r:id="rId4"/>
              </a:rPr>
              <a:t>https://www.youtube.com/watch?v=iKfG15U8nVo</a:t>
            </a:r>
            <a:endParaRPr lang="en-US" dirty="0"/>
          </a:p>
        </p:txBody>
      </p:sp>
      <p:sp>
        <p:nvSpPr>
          <p:cNvPr id="4" name="Slide Number Placeholder 3"/>
          <p:cNvSpPr>
            <a:spLocks noGrp="1"/>
          </p:cNvSpPr>
          <p:nvPr>
            <p:ph type="sldNum" sz="quarter" idx="5"/>
          </p:nvPr>
        </p:nvSpPr>
        <p:spPr/>
        <p:txBody>
          <a:bodyPr/>
          <a:lstStyle/>
          <a:p>
            <a:fld id="{C6508144-15F7-4779-B590-1727CCF3D005}" type="slidenum">
              <a:rPr lang="en-US" smtClean="0"/>
              <a:t>4</a:t>
            </a:fld>
            <a:endParaRPr lang="en-US"/>
          </a:p>
        </p:txBody>
      </p:sp>
    </p:spTree>
    <p:extLst>
      <p:ext uri="{BB962C8B-B14F-4D97-AF65-F5344CB8AC3E}">
        <p14:creationId xmlns:p14="http://schemas.microsoft.com/office/powerpoint/2010/main" val="1226880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“In order to help you discuss these topics with patients and coworkers, we’d like to share with you this picture that illustrates the parts of a virus. </a:t>
            </a:r>
          </a:p>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Can you imagine a realistic, every-day occasion when you could practice using this job aid or explain this concept to others? Is there somewhere you can display it at work?</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“I’m going to pause for one full minute to give you a chance to reflect. Please use your participant booklet to write down your thoughts.”</a:t>
            </a:r>
          </a:p>
          <a:p>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Give participants one full minute to reflect</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C6508144-15F7-4779-B590-1727CCF3D005}" type="slidenum">
              <a:rPr lang="en-US" smtClean="0"/>
              <a:t>5</a:t>
            </a:fld>
            <a:endParaRPr lang="en-US"/>
          </a:p>
        </p:txBody>
      </p:sp>
    </p:spTree>
    <p:extLst>
      <p:ext uri="{BB962C8B-B14F-4D97-AF65-F5344CB8AC3E}">
        <p14:creationId xmlns:p14="http://schemas.microsoft.com/office/powerpoint/2010/main" val="3182576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“Thank you all for coming today. I’ve captured today’s key messages on this slide. They are also included in your participant booklet.”</a:t>
            </a:r>
          </a:p>
          <a:p>
            <a:endParaRPr lang="en-US" dirty="0"/>
          </a:p>
        </p:txBody>
      </p:sp>
      <p:sp>
        <p:nvSpPr>
          <p:cNvPr id="4" name="Slide Number Placeholder 3"/>
          <p:cNvSpPr>
            <a:spLocks noGrp="1"/>
          </p:cNvSpPr>
          <p:nvPr>
            <p:ph type="sldNum" sz="quarter" idx="5"/>
          </p:nvPr>
        </p:nvSpPr>
        <p:spPr/>
        <p:txBody>
          <a:bodyPr/>
          <a:lstStyle/>
          <a:p>
            <a:fld id="{C6508144-15F7-4779-B590-1727CCF3D005}" type="slidenum">
              <a:rPr lang="en-US" smtClean="0"/>
              <a:t>6</a:t>
            </a:fld>
            <a:endParaRPr lang="en-US"/>
          </a:p>
        </p:txBody>
      </p:sp>
    </p:spTree>
    <p:extLst>
      <p:ext uri="{BB962C8B-B14F-4D97-AF65-F5344CB8AC3E}">
        <p14:creationId xmlns:p14="http://schemas.microsoft.com/office/powerpoint/2010/main" val="235912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“Next time, we’ll continue our exploration of the basic science of viruses. </a:t>
            </a:r>
          </a:p>
          <a:p>
            <a:r>
              <a:rPr lang="en-US" sz="1200" kern="1200" dirty="0">
                <a:solidFill>
                  <a:schemeClr val="tx1"/>
                </a:solidFill>
                <a:effectLst/>
                <a:latin typeface="+mn-lt"/>
                <a:ea typeface="+mn-ea"/>
                <a:cs typeface="+mn-cs"/>
              </a:rPr>
              <a:t>“In the meantime, you can keep exploring these topics on your own, using the resources on this slide. You can also follow us on social media.”</a:t>
            </a:r>
          </a:p>
          <a:p>
            <a:endParaRPr lang="en-US" dirty="0"/>
          </a:p>
        </p:txBody>
      </p:sp>
      <p:sp>
        <p:nvSpPr>
          <p:cNvPr id="4" name="Slide Number Placeholder 3"/>
          <p:cNvSpPr>
            <a:spLocks noGrp="1"/>
          </p:cNvSpPr>
          <p:nvPr>
            <p:ph type="sldNum" sz="quarter" idx="5"/>
          </p:nvPr>
        </p:nvSpPr>
        <p:spPr/>
        <p:txBody>
          <a:bodyPr/>
          <a:lstStyle/>
          <a:p>
            <a:fld id="{438D9F8C-7B54-4A21-B9B9-EAEDD3B035B4}" type="slidenum">
              <a:rPr lang="en-US" smtClean="0"/>
              <a:t>7</a:t>
            </a:fld>
            <a:endParaRPr lang="en-US"/>
          </a:p>
        </p:txBody>
      </p:sp>
    </p:spTree>
    <p:extLst>
      <p:ext uri="{BB962C8B-B14F-4D97-AF65-F5344CB8AC3E}">
        <p14:creationId xmlns:p14="http://schemas.microsoft.com/office/powerpoint/2010/main" val="3969087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should add information about how to access form]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Sample Script: “And finally, please let us know how you enjoyed today’s session by completing the following feedback form. Thanks again for joining us today.”</a:t>
            </a:r>
          </a:p>
          <a:p>
            <a:endParaRPr lang="en-US" dirty="0"/>
          </a:p>
        </p:txBody>
      </p:sp>
      <p:sp>
        <p:nvSpPr>
          <p:cNvPr id="4" name="Slide Number Placeholder 3"/>
          <p:cNvSpPr>
            <a:spLocks noGrp="1"/>
          </p:cNvSpPr>
          <p:nvPr>
            <p:ph type="sldNum" sz="quarter" idx="5"/>
          </p:nvPr>
        </p:nvSpPr>
        <p:spPr/>
        <p:txBody>
          <a:bodyPr/>
          <a:lstStyle/>
          <a:p>
            <a:fld id="{C6508144-15F7-4779-B590-1727CCF3D005}" type="slidenum">
              <a:rPr lang="en-US" smtClean="0"/>
              <a:t>8</a:t>
            </a:fld>
            <a:endParaRPr lang="en-US"/>
          </a:p>
        </p:txBody>
      </p:sp>
    </p:spTree>
    <p:extLst>
      <p:ext uri="{BB962C8B-B14F-4D97-AF65-F5344CB8AC3E}">
        <p14:creationId xmlns:p14="http://schemas.microsoft.com/office/powerpoint/2010/main" val="600280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72F6E-FC2A-4E67-946A-C1084EDF7B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A88276-924E-4746-824C-7DA980E145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1A8D9D-B9B8-4894-A146-87C7FEDF1913}"/>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54D49CCE-9DFC-46E7-A741-A71814E446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EC1500-7C92-412C-9BF7-2B11096BE366}"/>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510616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72F38-6221-4F44-8D7E-DBD15364C5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CD29A5-7FAB-4AB2-9E3D-2CEDFF61A1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A8F06D-DA8D-4436-A216-677230E4C7E4}"/>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884C0F26-D1CF-4CE8-BF04-363589B31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814B48-2815-4B35-B3CD-A53585975BD9}"/>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18763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8C363D-6EA8-4124-846C-639973A458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AC5DE0-DB58-404E-8215-98E0DDE5C2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6586C8-BB1B-49FF-AA3B-9B83184DEE36}"/>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4BF4D2FA-6849-4940-825F-6078D04797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7CF7B6-E97A-4AD2-A312-1007DAF9A027}"/>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866550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39204-1F3E-48DC-A62B-7DFA17AF6E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C7EDAD-C204-4E31-A7CC-C0266A62DE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190147-5DF6-43FF-AD6B-75998BB519EF}"/>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6CB1F8D7-2957-4AC3-AA7D-9603BAF3C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86ACB8-2FA3-422D-84DD-CDBA412B1D2C}"/>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508034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930DA5-C1CC-4277-ADD2-7DCE85A89B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273297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E048A-DB65-49FE-91CA-DD9B985F88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756C3C-091C-4D4F-BE62-432AADFAF7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ADE000-3FFE-42E1-B151-8324532E5F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9368A4-F2BC-4522-AD61-20864D909C61}"/>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6" name="Footer Placeholder 5">
            <a:extLst>
              <a:ext uri="{FF2B5EF4-FFF2-40B4-BE49-F238E27FC236}">
                <a16:creationId xmlns:a16="http://schemas.microsoft.com/office/drawing/2014/main" id="{0EA427B2-2F8C-4D4A-9972-AC3069219C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DED56E-FA96-4497-BEE3-3A39A004E3A2}"/>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448245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F7227-A9C0-44B0-B17F-0BE90D130A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357463-93FB-471F-97CF-BF8723F6F1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620ED1-1D44-4D34-8190-9C61DB781C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836BB3-0CB1-419B-BA85-C9C7F21165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08A2CD-7A2D-4E66-914F-FADF4DBF59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D29AC6-B3B4-4EE3-96E8-AEDD7EDC30BE}"/>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8" name="Footer Placeholder 7">
            <a:extLst>
              <a:ext uri="{FF2B5EF4-FFF2-40B4-BE49-F238E27FC236}">
                <a16:creationId xmlns:a16="http://schemas.microsoft.com/office/drawing/2014/main" id="{47E214A1-FAE4-4127-A892-4B81D7DC88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964259-DE39-4953-B2FD-AB3870282433}"/>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753346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10A48-2072-406F-AB18-BBC991C8EF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8F1406-3FCE-49BA-A62C-985BC42FCEE9}"/>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4" name="Footer Placeholder 3">
            <a:extLst>
              <a:ext uri="{FF2B5EF4-FFF2-40B4-BE49-F238E27FC236}">
                <a16:creationId xmlns:a16="http://schemas.microsoft.com/office/drawing/2014/main" id="{C7BEA799-2597-4417-B887-383FB64667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071BCC-B0E6-4A7E-9895-4670216786BB}"/>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4041738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1E381E-6CA5-45AF-8C90-2B6726CDD4E2}"/>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3" name="Footer Placeholder 2">
            <a:extLst>
              <a:ext uri="{FF2B5EF4-FFF2-40B4-BE49-F238E27FC236}">
                <a16:creationId xmlns:a16="http://schemas.microsoft.com/office/drawing/2014/main" id="{41F75B3B-1A3A-41FE-A864-C2D520A566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6A610D-CF1C-4C76-9715-CFC6C58B21BD}"/>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576680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20BD1-C218-496E-A0C8-F448C22B61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1E494E-A86D-44F9-ADEC-AAF6F18747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E0464B-F1FF-49B3-84C6-16F4491DB4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7551A-0CC8-4C7B-8753-6C67C763BF52}"/>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6" name="Footer Placeholder 5">
            <a:extLst>
              <a:ext uri="{FF2B5EF4-FFF2-40B4-BE49-F238E27FC236}">
                <a16:creationId xmlns:a16="http://schemas.microsoft.com/office/drawing/2014/main" id="{F524DFC5-7C2C-4E36-98D2-B6D1EB187F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331729-8DF7-46E0-9968-9AC1DE188064}"/>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098922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01720-6E08-41B1-811D-CC1871266B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E2C19C-42D4-455C-9BC3-B4D45E2311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C359F6-B15A-4F02-B4D2-09CE033706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C56599-665E-4E25-9ED4-A1420B253BD4}"/>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6" name="Footer Placeholder 5">
            <a:extLst>
              <a:ext uri="{FF2B5EF4-FFF2-40B4-BE49-F238E27FC236}">
                <a16:creationId xmlns:a16="http://schemas.microsoft.com/office/drawing/2014/main" id="{05669326-78C0-41F1-8E9D-74AEDA8274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BD2999-2641-441E-A589-E824916BB631}"/>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1014412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897BFC-FB68-43E4-8905-C80B1869BC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8C9F76-4473-4E40-930A-680BC88987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794A6E-FFA9-46A9-945D-8453287C2C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B3CE94D6-9991-4643-98A6-0FF6466A2D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1A9A8A-4B5D-4691-89E1-EF55B07A47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1C750-0A2B-4FC2-9266-872E12118BE5}" type="slidenum">
              <a:rPr lang="en-US" smtClean="0"/>
              <a:t>‹#›</a:t>
            </a:fld>
            <a:endParaRPr lang="en-US"/>
          </a:p>
        </p:txBody>
      </p:sp>
    </p:spTree>
    <p:extLst>
      <p:ext uri="{BB962C8B-B14F-4D97-AF65-F5344CB8AC3E}">
        <p14:creationId xmlns:p14="http://schemas.microsoft.com/office/powerpoint/2010/main" val="1914181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hyperlink" Target="https://www.cdc.gov/infectioncontrol/projectfirstline/index.html" TargetMode="External"/><Relationship Id="rId7" Type="http://schemas.openxmlformats.org/officeDocument/2006/relationships/hyperlink" Target="https://tools.cdc.gov/campaignproxyservice/subscriptions.aspx?topic_id=USCDC_210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youtube.com/playlist?list=PLvrp9iOILTQZQGtDnSDGViKDdRtIc13VX" TargetMode="External"/><Relationship Id="rId5" Type="http://schemas.openxmlformats.org/officeDocument/2006/relationships/hyperlink" Target="https://twitter.com/CDC_Firstline" TargetMode="External"/><Relationship Id="rId4" Type="http://schemas.openxmlformats.org/officeDocument/2006/relationships/hyperlink" Target="https://www.facebook.com/CDCProjectFirstlin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B84E66-5EF5-4AB1-BDF2-2A5CE6CB5AB4}"/>
              </a:ext>
              <a:ext uri="{C183D7F6-B498-43B3-948B-1728B52AA6E4}">
                <adec:decorative xmlns:adec="http://schemas.microsoft.com/office/drawing/2017/decorative" val="0"/>
              </a:ext>
            </a:extLst>
          </p:cNvPr>
          <p:cNvSpPr txBox="1">
            <a:spLocks noGrp="1"/>
          </p:cNvSpPr>
          <p:nvPr>
            <p:ph type="title" idx="4294967295"/>
          </p:nvPr>
        </p:nvSpPr>
        <p:spPr>
          <a:xfrm>
            <a:off x="1633949" y="5994976"/>
            <a:ext cx="9582691"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Topic 2: Basic Microbiology and Pathophysiology of COVID-19, Part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[Date of training]</a:t>
            </a:r>
          </a:p>
        </p:txBody>
      </p:sp>
      <p:grpSp>
        <p:nvGrpSpPr>
          <p:cNvPr id="11" name="Group 10">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5029199"/>
            <a:ext cx="12228128" cy="1828800"/>
            <a:chOff x="-305" y="2987478"/>
            <a:chExt cx="12188952" cy="1828800"/>
          </a:xfrm>
        </p:grpSpPr>
        <p:sp>
          <p:nvSpPr>
            <p:cNvPr id="12" name="Freeform: Shape 11">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5" name="Freeform: Shape 14">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10" name="Title 4">
            <a:extLst>
              <a:ext uri="{FF2B5EF4-FFF2-40B4-BE49-F238E27FC236}">
                <a16:creationId xmlns:a16="http://schemas.microsoft.com/office/drawing/2014/main" id="{6E6CA706-642C-4FF2-BBEB-DD28F3F2AD87}"/>
              </a:ext>
            </a:extLst>
          </p:cNvPr>
          <p:cNvSpPr txBox="1">
            <a:spLocks/>
          </p:cNvSpPr>
          <p:nvPr/>
        </p:nvSpPr>
        <p:spPr>
          <a:xfrm>
            <a:off x="1779340" y="6002286"/>
            <a:ext cx="8778711"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en-US" sz="2400" b="1" dirty="0">
                <a:solidFill>
                  <a:srgbClr val="2F5597"/>
                </a:solidFill>
                <a:latin typeface="+mn-lt"/>
                <a:ea typeface="+mn-ea"/>
                <a:cs typeface="+mn-cs"/>
              </a:rPr>
              <a:t>Topic 2: </a:t>
            </a:r>
            <a:r>
              <a:rPr lang="en-US" sz="2400" b="1" dirty="0">
                <a:solidFill>
                  <a:srgbClr val="295597"/>
                </a:solidFill>
                <a:latin typeface="+mn-lt"/>
              </a:rPr>
              <a:t>The Basic Science of Viruses </a:t>
            </a:r>
          </a:p>
          <a:p>
            <a:pPr algn="ctr">
              <a:lnSpc>
                <a:spcPct val="100000"/>
              </a:lnSpc>
              <a:spcBef>
                <a:spcPts val="0"/>
              </a:spcBef>
              <a:defRPr/>
            </a:pPr>
            <a:r>
              <a:rPr lang="en-US" sz="2400" b="1" dirty="0">
                <a:solidFill>
                  <a:srgbClr val="2F5597"/>
                </a:solidFill>
                <a:latin typeface="+mn-lt"/>
                <a:ea typeface="+mn-ea"/>
                <a:cs typeface="+mn-cs"/>
              </a:rPr>
              <a:t>[Date of training]</a:t>
            </a:r>
          </a:p>
          <a:p>
            <a:pPr>
              <a:lnSpc>
                <a:spcPct val="100000"/>
              </a:lnSpc>
              <a:spcBef>
                <a:spcPts val="0"/>
              </a:spcBef>
              <a:defRPr/>
            </a:pPr>
            <a:endParaRPr lang="en-US" sz="1800" dirty="0">
              <a:latin typeface="+mn-lt"/>
              <a:ea typeface="+mn-ea"/>
              <a:cs typeface="+mn-cs"/>
            </a:endParaRPr>
          </a:p>
        </p:txBody>
      </p:sp>
      <p:pic>
        <p:nvPicPr>
          <p:cNvPr id="16" name="Picture 2" descr="Project Firstline is For You. Asian female pictured on top left with pink background, Hispanic male on the top right pictured in mustard yellow background, African American pictured on bottom left with teal background, and African American female pictured on bottom right with orange background. A shield is located on bottom left of portraits with three human figures with one having a mask and stethoscope on. Project Firstline - CDC's National Training Collaborative for Healthcare Infection Prevention and Control.">
            <a:extLst>
              <a:ext uri="{FF2B5EF4-FFF2-40B4-BE49-F238E27FC236}">
                <a16:creationId xmlns:a16="http://schemas.microsoft.com/office/drawing/2014/main" id="{A20A4957-7A0F-440C-8472-FB3845B1FCDD}"/>
              </a:ext>
            </a:extLst>
          </p:cNvPr>
          <p:cNvPicPr>
            <a:picLocks noChangeAspect="1"/>
          </p:cNvPicPr>
          <p:nvPr/>
        </p:nvPicPr>
        <p:blipFill>
          <a:blip r:embed="rId3"/>
          <a:stretch>
            <a:fillRect/>
          </a:stretch>
        </p:blipFill>
        <p:spPr>
          <a:xfrm>
            <a:off x="174196" y="133660"/>
            <a:ext cx="11631168" cy="5815584"/>
          </a:xfrm>
          <a:prstGeom prst="rect">
            <a:avLst/>
          </a:prstGeom>
        </p:spPr>
      </p:pic>
    </p:spTree>
    <p:extLst>
      <p:ext uri="{BB962C8B-B14F-4D97-AF65-F5344CB8AC3E}">
        <p14:creationId xmlns:p14="http://schemas.microsoft.com/office/powerpoint/2010/main" val="650348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37E44E-C09B-4823-8BE9-5B13697AB3A7}"/>
              </a:ext>
            </a:extLst>
          </p:cNvPr>
          <p:cNvSpPr>
            <a:spLocks noGrp="1"/>
          </p:cNvSpPr>
          <p:nvPr>
            <p:ph type="title" idx="4294967295"/>
          </p:nvPr>
        </p:nvSpPr>
        <p:spPr>
          <a:xfrm>
            <a:off x="706438" y="442913"/>
            <a:ext cx="10515600" cy="5664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tx1"/>
                </a:solidFill>
                <a:effectLst/>
                <a:uLnTx/>
                <a:uFillTx/>
                <a:latin typeface="+mn-lt"/>
                <a:ea typeface="+mn-ea"/>
                <a:cs typeface="+mn-cs"/>
              </a:rPr>
              <a:t>Agenda: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chemeClr val="tx1"/>
                </a:solidFill>
                <a:effectLst/>
                <a:uLnTx/>
                <a:uFillTx/>
                <a:latin typeface="+mn-lt"/>
                <a:ea typeface="+mn-ea"/>
                <a:cs typeface="+mn-cs"/>
              </a:rPr>
              <a:t>Introduction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chemeClr val="tx1"/>
                </a:solidFill>
                <a:effectLst/>
                <a:uLnTx/>
                <a:uFillTx/>
                <a:latin typeface="+mn-lt"/>
                <a:ea typeface="+mn-ea"/>
                <a:cs typeface="+mn-cs"/>
              </a:rPr>
              <a:t>The Basic Science of Viruses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chemeClr val="tx1"/>
                </a:solidFill>
                <a:effectLst/>
                <a:uLnTx/>
                <a:uFillTx/>
                <a:latin typeface="+mn-lt"/>
                <a:ea typeface="+mn-ea"/>
                <a:cs typeface="+mn-cs"/>
              </a:rPr>
              <a:t>Video</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chemeClr val="tx1"/>
                </a:solidFill>
                <a:effectLst/>
                <a:uLnTx/>
                <a:uFillTx/>
                <a:latin typeface="+mn-lt"/>
                <a:ea typeface="+mn-ea"/>
                <a:cs typeface="+mn-cs"/>
              </a:rPr>
              <a:t>Reflection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chemeClr val="tx1"/>
                </a:solidFill>
                <a:effectLst/>
                <a:uLnTx/>
                <a:uFillTx/>
                <a:latin typeface="+mn-lt"/>
                <a:ea typeface="+mn-ea"/>
                <a:cs typeface="+mn-cs"/>
              </a:rPr>
              <a:t>Session feedback form and next steps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tx1"/>
                </a:solidFill>
                <a:effectLst/>
                <a:uLnTx/>
                <a:uFillTx/>
                <a:latin typeface="+mn-lt"/>
                <a:ea typeface="+mn-ea"/>
                <a:cs typeface="+mn-cs"/>
              </a:rPr>
              <a:t>Learning Objectives: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chemeClr val="tx1"/>
                </a:solidFill>
                <a:effectLst/>
                <a:uLnTx/>
                <a:uFillTx/>
                <a:latin typeface="+mn-lt"/>
                <a:ea typeface="+mn-ea"/>
                <a:cs typeface="+mn-cs"/>
              </a:rPr>
              <a:t>Differentiate one (1) core difference between SARS-CoV-2 and COVID-19.</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chemeClr val="tx1"/>
                </a:solidFill>
                <a:effectLst/>
                <a:uLnTx/>
                <a:uFillTx/>
                <a:latin typeface="+mn-lt"/>
                <a:ea typeface="+mn-ea"/>
                <a:cs typeface="+mn-cs"/>
              </a:rPr>
              <a:t>Identify, and explain to others, the three (3) main parts of a virus.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Rectangle 3">
            <a:extLst>
              <a:ext uri="{FF2B5EF4-FFF2-40B4-BE49-F238E27FC236}">
                <a16:creationId xmlns:a16="http://schemas.microsoft.com/office/drawing/2014/main" id="{DBD64CDD-F804-4971-954D-D24BE21EE665}"/>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AEC1C31-1505-4C70-A1F4-BE79128B6236}"/>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F0CB9C7-E5F3-43F0-B8F8-E2C439F0E4A2}"/>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A9C3211-353F-4936-B065-DAC2AE57560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2817986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C7A91A9-07CF-416D-98E6-ED009CAE57A1}"/>
              </a:ext>
            </a:extLst>
          </p:cNvPr>
          <p:cNvSpPr>
            <a:spLocks noGrp="1"/>
          </p:cNvSpPr>
          <p:nvPr>
            <p:ph type="title"/>
          </p:nvPr>
        </p:nvSpPr>
        <p:spPr>
          <a:xfrm>
            <a:off x="831850" y="-2852737"/>
            <a:ext cx="10515600" cy="2852737"/>
          </a:xfrm>
        </p:spPr>
        <p:txBody>
          <a:bodyPr vert="horz" lIns="91440" tIns="45720" rIns="91440" bIns="45720" rtlCol="0" anchor="b">
            <a:normAutofit/>
          </a:bodyPr>
          <a:lstStyle/>
          <a:p>
            <a:r>
              <a:rPr lang="en-US" sz="3600" dirty="0"/>
              <a:t>Video: SARS-COV-2? COVID-19? What’s the difference?</a:t>
            </a:r>
          </a:p>
        </p:txBody>
      </p:sp>
      <p:pic>
        <p:nvPicPr>
          <p:cNvPr id="3" name="Picture 2">
            <a:extLst>
              <a:ext uri="{FF2B5EF4-FFF2-40B4-BE49-F238E27FC236}">
                <a16:creationId xmlns:a16="http://schemas.microsoft.com/office/drawing/2014/main" id="{704DCC83-07E7-40DE-9BDE-70C67471F2F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3997"/>
            <a:ext cx="12192000" cy="6850863"/>
          </a:xfrm>
          <a:prstGeom prst="rect">
            <a:avLst/>
          </a:prstGeom>
        </p:spPr>
      </p:pic>
    </p:spTree>
    <p:extLst>
      <p:ext uri="{BB962C8B-B14F-4D97-AF65-F5344CB8AC3E}">
        <p14:creationId xmlns:p14="http://schemas.microsoft.com/office/powerpoint/2010/main" val="3601745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01F788-3E3C-446C-896E-222DA8634852}"/>
              </a:ext>
            </a:extLst>
          </p:cNvPr>
          <p:cNvSpPr>
            <a:spLocks noGrp="1"/>
          </p:cNvSpPr>
          <p:nvPr>
            <p:ph type="title"/>
          </p:nvPr>
        </p:nvSpPr>
        <p:spPr>
          <a:xfrm>
            <a:off x="0" y="-3038088"/>
            <a:ext cx="10515600" cy="2852737"/>
          </a:xfrm>
        </p:spPr>
        <p:txBody>
          <a:bodyPr vert="horz" lIns="91440" tIns="45720" rIns="91440" bIns="45720" rtlCol="0" anchor="b">
            <a:normAutofit/>
          </a:bodyPr>
          <a:lstStyle/>
          <a:p>
            <a:r>
              <a:rPr lang="en-US" sz="3600" dirty="0"/>
              <a:t>Video: What’s a Virus?</a:t>
            </a:r>
          </a:p>
        </p:txBody>
      </p:sp>
      <p:pic>
        <p:nvPicPr>
          <p:cNvPr id="5" name="Picture 4">
            <a:extLst>
              <a:ext uri="{FF2B5EF4-FFF2-40B4-BE49-F238E27FC236}">
                <a16:creationId xmlns:a16="http://schemas.microsoft.com/office/drawing/2014/main" id="{725D1DC9-90E2-42C2-B001-5CC69D2AACE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3568"/>
            <a:ext cx="12192000" cy="6850863"/>
          </a:xfrm>
          <a:prstGeom prst="rect">
            <a:avLst/>
          </a:prstGeom>
        </p:spPr>
      </p:pic>
    </p:spTree>
    <p:extLst>
      <p:ext uri="{BB962C8B-B14F-4D97-AF65-F5344CB8AC3E}">
        <p14:creationId xmlns:p14="http://schemas.microsoft.com/office/powerpoint/2010/main" val="3538830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7DE5B-6395-4706-ADB4-65B62910D6FB}"/>
              </a:ext>
            </a:extLst>
          </p:cNvPr>
          <p:cNvSpPr>
            <a:spLocks noGrp="1"/>
          </p:cNvSpPr>
          <p:nvPr>
            <p:ph type="title"/>
          </p:nvPr>
        </p:nvSpPr>
        <p:spPr>
          <a:xfrm>
            <a:off x="701332" y="-83886"/>
            <a:ext cx="10515600" cy="2852737"/>
          </a:xfrm>
        </p:spPr>
        <p:txBody>
          <a:bodyPr/>
          <a:lstStyle/>
          <a:p>
            <a:pPr algn="ctr"/>
            <a:r>
              <a:rPr lang="en-US" b="1" dirty="0">
                <a:latin typeface="+mn-lt"/>
              </a:rPr>
              <a:t>Reflection</a:t>
            </a:r>
          </a:p>
        </p:txBody>
      </p:sp>
      <p:sp>
        <p:nvSpPr>
          <p:cNvPr id="4" name="Text Placeholder 3">
            <a:extLst>
              <a:ext uri="{FF2B5EF4-FFF2-40B4-BE49-F238E27FC236}">
                <a16:creationId xmlns:a16="http://schemas.microsoft.com/office/drawing/2014/main" id="{2EEF449E-5C7A-44D0-BAB9-521CFAD42347}"/>
              </a:ext>
            </a:extLst>
          </p:cNvPr>
          <p:cNvSpPr>
            <a:spLocks noGrp="1"/>
          </p:cNvSpPr>
          <p:nvPr>
            <p:ph type="body" idx="1"/>
          </p:nvPr>
        </p:nvSpPr>
        <p:spPr>
          <a:xfrm>
            <a:off x="1029653" y="3763727"/>
            <a:ext cx="10515600" cy="1500187"/>
          </a:xfrm>
        </p:spPr>
        <p:txBody>
          <a:bodyPr>
            <a:normAutofit/>
          </a:bodyPr>
          <a:lstStyle/>
          <a:p>
            <a:pPr algn="ctr"/>
            <a:r>
              <a:rPr lang="en-US" sz="3000" dirty="0">
                <a:solidFill>
                  <a:schemeClr val="tx1"/>
                </a:solidFill>
              </a:rPr>
              <a:t>Can you imagine a realistic, every-day occasion when you could practice using this job aid or explain this concept to others? </a:t>
            </a:r>
          </a:p>
        </p:txBody>
      </p:sp>
      <p:sp>
        <p:nvSpPr>
          <p:cNvPr id="5" name="Rectangle 4">
            <a:extLst>
              <a:ext uri="{FF2B5EF4-FFF2-40B4-BE49-F238E27FC236}">
                <a16:creationId xmlns:a16="http://schemas.microsoft.com/office/drawing/2014/main" id="{1054078B-BFE7-4B22-A0C7-3AF7336873EF}"/>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CF82BF4-4F9E-42ED-AF4F-FEC00068E77A}"/>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F130F0E-A6B4-4D2A-8480-F89364432418}"/>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1BA7EB8-01E7-4794-9C97-699AB2B9C15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869445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FA2F2-84D3-4A1D-8539-228C59C72226}"/>
              </a:ext>
            </a:extLst>
          </p:cNvPr>
          <p:cNvSpPr>
            <a:spLocks noGrp="1"/>
          </p:cNvSpPr>
          <p:nvPr>
            <p:ph type="title"/>
          </p:nvPr>
        </p:nvSpPr>
        <p:spPr>
          <a:xfrm>
            <a:off x="838200" y="365126"/>
            <a:ext cx="7759045" cy="728384"/>
          </a:xfrm>
        </p:spPr>
        <p:txBody>
          <a:bodyPr/>
          <a:lstStyle/>
          <a:p>
            <a:r>
              <a:rPr lang="en-US" b="1" dirty="0">
                <a:latin typeface="+mn-lt"/>
              </a:rPr>
              <a:t>Key Messages</a:t>
            </a:r>
          </a:p>
        </p:txBody>
      </p:sp>
      <p:sp>
        <p:nvSpPr>
          <p:cNvPr id="3" name="Content Placeholder 2">
            <a:extLst>
              <a:ext uri="{FF2B5EF4-FFF2-40B4-BE49-F238E27FC236}">
                <a16:creationId xmlns:a16="http://schemas.microsoft.com/office/drawing/2014/main" id="{2ADFD298-E703-402F-8AFB-7CE5C421EDFC}"/>
              </a:ext>
            </a:extLst>
          </p:cNvPr>
          <p:cNvSpPr>
            <a:spLocks noGrp="1"/>
          </p:cNvSpPr>
          <p:nvPr>
            <p:ph idx="1"/>
          </p:nvPr>
        </p:nvSpPr>
        <p:spPr>
          <a:xfrm>
            <a:off x="838200" y="1198590"/>
            <a:ext cx="10515600" cy="4978373"/>
          </a:xfrm>
        </p:spPr>
        <p:txBody>
          <a:bodyPr>
            <a:normAutofit/>
          </a:bodyPr>
          <a:lstStyle/>
          <a:p>
            <a:pPr lvl="0"/>
            <a:r>
              <a:rPr lang="en-US" dirty="0"/>
              <a:t>SARS-CoV-2 is the official, scientific name of the virus, the germ that causes the disease COVID-19</a:t>
            </a:r>
          </a:p>
          <a:p>
            <a:pPr lvl="0"/>
            <a:r>
              <a:rPr lang="en-US" dirty="0"/>
              <a:t>COVID-19 is the name of the disease – the fever, cough, chills and other symptoms that people have when they are infected with the virus SARS-CoV-2.</a:t>
            </a:r>
          </a:p>
          <a:p>
            <a:pPr lvl="0"/>
            <a:r>
              <a:rPr lang="en-US" dirty="0"/>
              <a:t>All viruses have two parts:</a:t>
            </a:r>
          </a:p>
          <a:p>
            <a:pPr lvl="1"/>
            <a:r>
              <a:rPr lang="en-US" sz="2800" u="sng" dirty="0"/>
              <a:t>Genes</a:t>
            </a:r>
            <a:r>
              <a:rPr lang="en-US" sz="2800" dirty="0"/>
              <a:t> that contain all the information needed to make more virus copies</a:t>
            </a:r>
          </a:p>
          <a:p>
            <a:pPr lvl="1"/>
            <a:r>
              <a:rPr lang="en-US" sz="2800" u="sng" dirty="0"/>
              <a:t>Proteins</a:t>
            </a:r>
            <a:r>
              <a:rPr lang="en-US" sz="2800" dirty="0"/>
              <a:t> that protect the genes and help the virus spread</a:t>
            </a:r>
          </a:p>
          <a:p>
            <a:pPr lvl="0"/>
            <a:r>
              <a:rPr lang="en-US" dirty="0"/>
              <a:t>Some viruses – SARS-CoV-2 is one of them – also have a third part: </a:t>
            </a:r>
            <a:r>
              <a:rPr lang="en-US" u="sng" dirty="0"/>
              <a:t>an envelope</a:t>
            </a:r>
            <a:r>
              <a:rPr lang="en-US" dirty="0"/>
              <a:t> made of special fats that protects the genes and proteins</a:t>
            </a:r>
          </a:p>
          <a:p>
            <a:endParaRPr lang="en-US" dirty="0"/>
          </a:p>
        </p:txBody>
      </p:sp>
      <p:sp>
        <p:nvSpPr>
          <p:cNvPr id="4" name="Rectangle 3">
            <a:extLst>
              <a:ext uri="{FF2B5EF4-FFF2-40B4-BE49-F238E27FC236}">
                <a16:creationId xmlns:a16="http://schemas.microsoft.com/office/drawing/2014/main" id="{CE7B3CDE-D8CC-458E-975E-6A2F05368656}"/>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C37E98D-1921-4B0C-8CAA-EBC08759328F}"/>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3AB8E55-F8FE-47FB-9F6A-5228ECCC899B}"/>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D305AF1-EA56-4B6C-BCF2-19C83FAB364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575925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6F7E-43C1-4DEE-BD57-8169CA87CD90}"/>
              </a:ext>
            </a:extLst>
          </p:cNvPr>
          <p:cNvSpPr>
            <a:spLocks noGrp="1"/>
          </p:cNvSpPr>
          <p:nvPr>
            <p:ph type="title"/>
          </p:nvPr>
        </p:nvSpPr>
        <p:spPr>
          <a:xfrm>
            <a:off x="543339" y="13939"/>
            <a:ext cx="10515600" cy="1325563"/>
          </a:xfrm>
        </p:spPr>
        <p:txBody>
          <a:bodyPr/>
          <a:lstStyle/>
          <a:p>
            <a:r>
              <a:rPr lang="en-US" b="1" dirty="0">
                <a:latin typeface="+mn-lt"/>
              </a:rPr>
              <a:t>Resources and Future Training sessions</a:t>
            </a:r>
          </a:p>
        </p:txBody>
      </p:sp>
      <p:sp>
        <p:nvSpPr>
          <p:cNvPr id="3" name="Content Placeholder 2">
            <a:extLst>
              <a:ext uri="{FF2B5EF4-FFF2-40B4-BE49-F238E27FC236}">
                <a16:creationId xmlns:a16="http://schemas.microsoft.com/office/drawing/2014/main" id="{BEB2705A-E3E4-4DD0-897C-625940A692B5}"/>
              </a:ext>
            </a:extLst>
          </p:cNvPr>
          <p:cNvSpPr>
            <a:spLocks noGrp="1"/>
          </p:cNvSpPr>
          <p:nvPr>
            <p:ph idx="1"/>
          </p:nvPr>
        </p:nvSpPr>
        <p:spPr>
          <a:xfrm>
            <a:off x="543340" y="1460744"/>
            <a:ext cx="10266174" cy="4994486"/>
          </a:xfrm>
        </p:spPr>
        <p:txBody>
          <a:bodyPr>
            <a:normAutofit fontScale="77500" lnSpcReduction="20000"/>
          </a:bodyPr>
          <a:lstStyle/>
          <a:p>
            <a:pPr marL="0" indent="0">
              <a:buNone/>
            </a:pPr>
            <a:r>
              <a:rPr lang="en-US" b="1" dirty="0"/>
              <a:t>Project Firstline on CDC: </a:t>
            </a:r>
          </a:p>
          <a:p>
            <a:pPr marL="0" indent="0">
              <a:buNone/>
            </a:pPr>
            <a:r>
              <a:rPr lang="en-US" dirty="0">
                <a:hlinkClick r:id="rId3"/>
              </a:rPr>
              <a:t>https://www.cdc.gov/infectioncontrol/projectfirstline/index.html</a:t>
            </a:r>
            <a:endParaRPr lang="en-US" dirty="0"/>
          </a:p>
          <a:p>
            <a:pPr marL="0" indent="0">
              <a:buNone/>
            </a:pPr>
            <a:endParaRPr lang="en-US" b="1" dirty="0"/>
          </a:p>
          <a:p>
            <a:pPr marL="0" indent="0">
              <a:buNone/>
            </a:pPr>
            <a:r>
              <a:rPr lang="en-US" b="1" dirty="0"/>
              <a:t>Project Firstline on Facebook:</a:t>
            </a:r>
          </a:p>
          <a:p>
            <a:pPr marL="0" indent="0">
              <a:buNone/>
            </a:pPr>
            <a:r>
              <a:rPr lang="en-US" dirty="0">
                <a:hlinkClick r:id="rId4"/>
              </a:rPr>
              <a:t>https://www.facebook.com/CDCProjectFirstline/</a:t>
            </a:r>
            <a:endParaRPr lang="en-US" dirty="0"/>
          </a:p>
          <a:p>
            <a:pPr marL="0" indent="0">
              <a:buNone/>
            </a:pPr>
            <a:endParaRPr lang="en-US" b="1" dirty="0"/>
          </a:p>
          <a:p>
            <a:pPr marL="0" indent="0">
              <a:buNone/>
            </a:pPr>
            <a:r>
              <a:rPr lang="en-US" b="1" dirty="0"/>
              <a:t>Twitter:</a:t>
            </a:r>
          </a:p>
          <a:p>
            <a:pPr marL="0" indent="0">
              <a:buNone/>
            </a:pPr>
            <a:r>
              <a:rPr lang="en-US" dirty="0">
                <a:hlinkClick r:id="rId5"/>
              </a:rPr>
              <a:t>https://twitter.com/CDC_Firstline</a:t>
            </a:r>
            <a:endParaRPr lang="en-US" dirty="0"/>
          </a:p>
          <a:p>
            <a:pPr marL="0" indent="0">
              <a:buNone/>
            </a:pPr>
            <a:endParaRPr lang="en-US" dirty="0"/>
          </a:p>
          <a:p>
            <a:pPr marL="0" indent="0">
              <a:buNone/>
            </a:pPr>
            <a:r>
              <a:rPr lang="en-US" b="1" dirty="0" err="1"/>
              <a:t>Youtube</a:t>
            </a:r>
            <a:r>
              <a:rPr lang="en-US" b="1" dirty="0"/>
              <a:t>:</a:t>
            </a:r>
          </a:p>
          <a:p>
            <a:pPr marL="0" indent="0">
              <a:buNone/>
            </a:pPr>
            <a:r>
              <a:rPr lang="en-US" dirty="0">
                <a:hlinkClick r:id="rId6"/>
              </a:rPr>
              <a:t>https://www.youtube.com/playlist?list=PLvrp9iOILTQZQGtDnSDGViKDdRtIc13VX</a:t>
            </a:r>
            <a:r>
              <a:rPr lang="en-US" dirty="0"/>
              <a:t> </a:t>
            </a:r>
          </a:p>
          <a:p>
            <a:pPr marL="0" indent="0">
              <a:buNone/>
            </a:pPr>
            <a:endParaRPr lang="en-US" dirty="0"/>
          </a:p>
          <a:p>
            <a:pPr marL="0" indent="0">
              <a:buNone/>
            </a:pPr>
            <a:r>
              <a:rPr lang="en-US" b="1" dirty="0"/>
              <a:t>To sign up for Project Firstline e-mails, click here: </a:t>
            </a:r>
            <a:r>
              <a:rPr lang="en-US" dirty="0">
                <a:hlinkClick r:id="rId7"/>
              </a:rPr>
              <a:t>https://tools.cdc.gov/campaignproxyservice/subscriptions.aspx?topic_id=USCDC_2104</a:t>
            </a:r>
            <a:r>
              <a:rPr lang="en-US" dirty="0"/>
              <a:t>   </a:t>
            </a:r>
          </a:p>
          <a:p>
            <a:pPr marL="0" indent="0">
              <a:buNone/>
            </a:pPr>
            <a:endParaRPr lang="en-US" dirty="0"/>
          </a:p>
          <a:p>
            <a:pPr marL="0" indent="0">
              <a:buNone/>
            </a:pPr>
            <a:endParaRPr lang="en-US" dirty="0"/>
          </a:p>
        </p:txBody>
      </p:sp>
      <p:sp>
        <p:nvSpPr>
          <p:cNvPr id="4" name="Rectangle 3">
            <a:extLst>
              <a:ext uri="{FF2B5EF4-FFF2-40B4-BE49-F238E27FC236}">
                <a16:creationId xmlns:a16="http://schemas.microsoft.com/office/drawing/2014/main" id="{11E2F003-DA18-4693-81ED-D87543CAD48E}"/>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34EF4DC-1F2B-4868-A81E-840C3C0E03AE}"/>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E6811BF-7DA3-40F2-9297-FAF1FBCD2F18}"/>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478BC0A-7F84-4AE0-B584-697E0AD24D0A}"/>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132240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Hispanic female healthcare worker is pictured with pink, blue, yellow and tan background. Picture includes title: Project Firstline is for You.">
            <a:extLst>
              <a:ext uri="{FF2B5EF4-FFF2-40B4-BE49-F238E27FC236}">
                <a16:creationId xmlns:a16="http://schemas.microsoft.com/office/drawing/2014/main" id="{FDEEE4F9-0DF2-48E9-AE9F-EF65179247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3018" y="333048"/>
            <a:ext cx="8918982" cy="5320947"/>
          </a:xfrm>
          <a:prstGeom prst="rect">
            <a:avLst/>
          </a:prstGeom>
          <a:effectLst>
            <a:glow rad="63500">
              <a:schemeClr val="bg1">
                <a:alpha val="7000"/>
              </a:schemeClr>
            </a:glow>
            <a:softEdge rad="635000"/>
          </a:effectLst>
        </p:spPr>
      </p:pic>
      <p:sp>
        <p:nvSpPr>
          <p:cNvPr id="2" name="Title 1">
            <a:extLst>
              <a:ext uri="{FF2B5EF4-FFF2-40B4-BE49-F238E27FC236}">
                <a16:creationId xmlns:a16="http://schemas.microsoft.com/office/drawing/2014/main" id="{4A0581B2-323C-4893-9793-70F724013DA7}"/>
              </a:ext>
            </a:extLst>
          </p:cNvPr>
          <p:cNvSpPr>
            <a:spLocks noGrp="1"/>
          </p:cNvSpPr>
          <p:nvPr>
            <p:ph type="title"/>
          </p:nvPr>
        </p:nvSpPr>
        <p:spPr>
          <a:xfrm>
            <a:off x="255469" y="981042"/>
            <a:ext cx="4000018" cy="1567847"/>
          </a:xfrm>
        </p:spPr>
        <p:txBody>
          <a:bodyPr/>
          <a:lstStyle/>
          <a:p>
            <a:r>
              <a:rPr lang="en-US" b="1" dirty="0">
                <a:latin typeface="+mn-lt"/>
              </a:rPr>
              <a:t>Feedback form</a:t>
            </a:r>
          </a:p>
        </p:txBody>
      </p:sp>
      <p:sp>
        <p:nvSpPr>
          <p:cNvPr id="4" name="Rectangle 3">
            <a:extLst>
              <a:ext uri="{FF2B5EF4-FFF2-40B4-BE49-F238E27FC236}">
                <a16:creationId xmlns:a16="http://schemas.microsoft.com/office/drawing/2014/main" id="{1C7614F9-C0DA-4A0B-AB6B-7B608236D017}"/>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F3F73DE-CAFD-44D9-B267-0FA808730A92}"/>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13AEBA6-B6FC-42EA-B32E-D5BC2D6279FB}"/>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AAD2E63-89DD-4CD8-AD83-7EC68644A93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29279687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78B19DEB749D044A1284B1E650E3D58" ma:contentTypeVersion="15" ma:contentTypeDescription="Create a new document." ma:contentTypeScope="" ma:versionID="c5e3052253d2171c7e60ceaa25a89816">
  <xsd:schema xmlns:xsd="http://www.w3.org/2001/XMLSchema" xmlns:xs="http://www.w3.org/2001/XMLSchema" xmlns:p="http://schemas.microsoft.com/office/2006/metadata/properties" xmlns:ns2="1483b978-e15e-4754-9528-54c1cd79355d" xmlns:ns3="127d437d-f593-491f-9dd3-1a2737424c79" targetNamespace="http://schemas.microsoft.com/office/2006/metadata/properties" ma:root="true" ma:fieldsID="67269a51d725dab85bbc561dbf03ff54" ns2:_="" ns3:_="">
    <xsd:import namespace="1483b978-e15e-4754-9528-54c1cd79355d"/>
    <xsd:import namespace="127d437d-f593-491f-9dd3-1a2737424c7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83b978-e15e-4754-9528-54c1cd793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7d437d-f593-491f-9dd3-1a2737424c7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file>

<file path=customXml/itemProps1.xml><?xml version="1.0" encoding="utf-8"?>
<ds:datastoreItem xmlns:ds="http://schemas.openxmlformats.org/officeDocument/2006/customXml" ds:itemID="{50ED6C62-0272-4CC5-A383-A833E3465D8B}">
  <ds:schemaRefs>
    <ds:schemaRef ds:uri="http://www.w3.org/XML/1998/namespace"/>
    <ds:schemaRef ds:uri="http://purl.org/dc/dcmitype/"/>
    <ds:schemaRef ds:uri="http://schemas.microsoft.com/office/2006/metadata/propertie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1483b978-e15e-4754-9528-54c1cd79355d"/>
    <ds:schemaRef ds:uri="http://purl.org/dc/terms/"/>
  </ds:schemaRefs>
</ds:datastoreItem>
</file>

<file path=customXml/itemProps2.xml><?xml version="1.0" encoding="utf-8"?>
<ds:datastoreItem xmlns:ds="http://schemas.openxmlformats.org/officeDocument/2006/customXml" ds:itemID="{F2112188-4E36-41B8-9A97-2C2BBDE19E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83b978-e15e-4754-9528-54c1cd79355d"/>
    <ds:schemaRef ds:uri="127d437d-f593-491f-9dd3-1a2737424c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9320A2-A250-4916-A6CD-7588C991DC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44</TotalTime>
  <Words>804</Words>
  <Application>Microsoft Office PowerPoint</Application>
  <PresentationFormat>Widescreen</PresentationFormat>
  <Paragraphs>80</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Topic 2: Basic Microbiology and Pathophysiology of COVID-19, Part 1 [Date of training]</vt:lpstr>
      <vt:lpstr>Agenda: Introduction The Basic Science of Viruses Video Reflection Session feedback form and next steps   Learning Objectives: Differentiate one (1) core difference between SARS-CoV-2 and COVID-19. Identify, and explain to others, the three (3) main parts of a virus.  </vt:lpstr>
      <vt:lpstr>Video: SARS-COV-2? COVID-19? What’s the difference?</vt:lpstr>
      <vt:lpstr>Video: What’s a Virus?</vt:lpstr>
      <vt:lpstr>Reflection</vt:lpstr>
      <vt:lpstr>Key Messages</vt:lpstr>
      <vt:lpstr>Resources and Future Training sessions</vt:lpstr>
      <vt:lpstr>Feedback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Joyce (CDC/DDID/NCEZID/DHQP) (CTR)</dc:creator>
  <cp:lastModifiedBy>Woodring, Jacqueline M. (CDC/DDID/NCEZID/DHQP)</cp:lastModifiedBy>
  <cp:revision>26</cp:revision>
  <dcterms:created xsi:type="dcterms:W3CDTF">2021-01-07T19:52:20Z</dcterms:created>
  <dcterms:modified xsi:type="dcterms:W3CDTF">2021-05-28T19:27:03Z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2021-01-07T19:56:56Z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547f76da-b049-4081-8951-92429e93a5cf</vt:lpwstr>
  </property>
  <property fmtid="{D5CDD505-2E9C-101B-9397-08002B2CF9AE}" pid="8" name="MSIP_Label_7b94a7b8-f06c-4dfe-bdcc-9b548fd58c31_ContentBits">
    <vt:lpwstr>0</vt:lpwstr>
  </property>
  <property fmtid="{D5CDD505-2E9C-101B-9397-08002B2CF9AE}" pid="9" name="ContentTypeId">
    <vt:lpwstr>0x010100D78B19DEB749D044A1284B1E650E3D58</vt:lpwstr>
  </property>
</Properties>
</file>