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4.xml" ContentType="application/vnd.openxmlformats-officedocument.presentationml.comments+xml"/>
  <Override PartName="/ppt/notesSlides/notesSlide19.xml" ContentType="application/vnd.openxmlformats-officedocument.presentationml.notesSlide+xml"/>
  <Override PartName="/ppt/comments/comment5.xml" ContentType="application/vnd.openxmlformats-officedocument.presentationml.comments+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8" r:id="rId5"/>
  </p:sldMasterIdLst>
  <p:notesMasterIdLst>
    <p:notesMasterId r:id="rId30"/>
  </p:notesMasterIdLst>
  <p:handoutMasterIdLst>
    <p:handoutMasterId r:id="rId31"/>
  </p:handoutMasterIdLst>
  <p:sldIdLst>
    <p:sldId id="341" r:id="rId6"/>
    <p:sldId id="257" r:id="rId7"/>
    <p:sldId id="293" r:id="rId8"/>
    <p:sldId id="295" r:id="rId9"/>
    <p:sldId id="340" r:id="rId10"/>
    <p:sldId id="287" r:id="rId11"/>
    <p:sldId id="307" r:id="rId12"/>
    <p:sldId id="327" r:id="rId13"/>
    <p:sldId id="263" r:id="rId14"/>
    <p:sldId id="329" r:id="rId15"/>
    <p:sldId id="337" r:id="rId16"/>
    <p:sldId id="308" r:id="rId17"/>
    <p:sldId id="317" r:id="rId18"/>
    <p:sldId id="260" r:id="rId19"/>
    <p:sldId id="265" r:id="rId20"/>
    <p:sldId id="338" r:id="rId21"/>
    <p:sldId id="335" r:id="rId22"/>
    <p:sldId id="331" r:id="rId23"/>
    <p:sldId id="336" r:id="rId24"/>
    <p:sldId id="280" r:id="rId25"/>
    <p:sldId id="291" r:id="rId26"/>
    <p:sldId id="339" r:id="rId27"/>
    <p:sldId id="290" r:id="rId28"/>
    <p:sldId id="266"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stin Faerber" initials="JF" lastIdx="4" clrIdx="6">
    <p:extLst>
      <p:ext uri="{19B8F6BF-5375-455C-9EA6-DF929625EA0E}">
        <p15:presenceInfo xmlns:p15="http://schemas.microsoft.com/office/powerpoint/2012/main" userId="Justin Faerber" providerId="None"/>
      </p:ext>
    </p:extLst>
  </p:cmAuthor>
  <p:cmAuthor id="1" name="Stadd, Jessie" initials="SJ" lastIdx="44" clrIdx="0">
    <p:extLst>
      <p:ext uri="{19B8F6BF-5375-455C-9EA6-DF929625EA0E}">
        <p15:presenceInfo xmlns:p15="http://schemas.microsoft.com/office/powerpoint/2012/main" userId="S::jstadd@rti.org::44a9573f-fddc-4716-bc25-9dc365c6924d" providerId="AD"/>
      </p:ext>
    </p:extLst>
  </p:cmAuthor>
  <p:cmAuthor id="8" name="Lambert, Shari" initials="LS" lastIdx="3" clrIdx="7">
    <p:extLst>
      <p:ext uri="{19B8F6BF-5375-455C-9EA6-DF929625EA0E}">
        <p15:presenceInfo xmlns:p15="http://schemas.microsoft.com/office/powerpoint/2012/main" userId="S::sbl@rti.org::62ef8086-de81-4226-b645-762e6e5dfc71"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9" name="Stepney, Lanique (CDC/DDID/NCEZID/DHQP) (CTR)" initials="SL((" lastIdx="9" clrIdx="8">
    <p:extLst>
      <p:ext uri="{19B8F6BF-5375-455C-9EA6-DF929625EA0E}">
        <p15:presenceInfo xmlns:p15="http://schemas.microsoft.com/office/powerpoint/2012/main" userId="S::nfq7@cdc.gov::4f291f58-ed69-4d1f-a1b5-8134a2cc2b12" providerId="AD"/>
      </p:ext>
    </p:extLst>
  </p:cmAuthor>
  <p:cmAuthor id="3" name="Linda Wilson" initials="LW" lastIdx="23" clrIdx="2">
    <p:extLst>
      <p:ext uri="{19B8F6BF-5375-455C-9EA6-DF929625EA0E}">
        <p15:presenceInfo xmlns:p15="http://schemas.microsoft.com/office/powerpoint/2012/main" userId="Linda Wilson" providerId="None"/>
      </p:ext>
    </p:extLst>
  </p:cmAuthor>
  <p:cmAuthor id="4" name="Wilson, Linda" initials="WL" lastIdx="10" clrIdx="3">
    <p:extLst>
      <p:ext uri="{19B8F6BF-5375-455C-9EA6-DF929625EA0E}">
        <p15:presenceInfo xmlns:p15="http://schemas.microsoft.com/office/powerpoint/2012/main" userId="S::ljwilson@rti.org::134f9502-648d-4a09-bdc5-589689a2e14a" providerId="AD"/>
      </p:ext>
    </p:extLst>
  </p:cmAuthor>
  <p:cmAuthor id="5" name="Cox, Kendra (CDC/DDID/NCEZID/DHQP)" initials="C(" lastIdx="17" clrIdx="4">
    <p:extLst>
      <p:ext uri="{19B8F6BF-5375-455C-9EA6-DF929625EA0E}">
        <p15:presenceInfo xmlns:p15="http://schemas.microsoft.com/office/powerpoint/2012/main" userId="S::gfx4@cdc.gov::3112a3a8-8cbb-4d5b-96ee-72aa1ab53303" providerId="AD"/>
      </p:ext>
    </p:extLst>
  </p:cmAuthor>
  <p:cmAuthor id="6" name="Yates, Kirsten M. (CDC/DDID/NCEZID/DHQP) (CTR)" initials="Y(" lastIdx="3" clrIdx="5">
    <p:extLst>
      <p:ext uri="{19B8F6BF-5375-455C-9EA6-DF929625EA0E}">
        <p15:presenceInfo xmlns:p15="http://schemas.microsoft.com/office/powerpoint/2012/main" userId="S::vrx6@cdc.gov::3a8cfc38-f48f-4f28-85d9-0952e21c9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C8E8F8"/>
    <a:srgbClr val="AEDDF4"/>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52161" autoAdjust="0"/>
  </p:normalViewPr>
  <p:slideViewPr>
    <p:cSldViewPr snapToGrid="0">
      <p:cViewPr>
        <p:scale>
          <a:sx n="32" d="100"/>
          <a:sy n="32" d="100"/>
        </p:scale>
        <p:origin x="1700" y="36"/>
      </p:cViewPr>
      <p:guideLst/>
    </p:cSldViewPr>
  </p:slideViewPr>
  <p:outlineViewPr>
    <p:cViewPr>
      <p:scale>
        <a:sx n="33" d="100"/>
        <a:sy n="33" d="100"/>
      </p:scale>
      <p:origin x="0" y="-8885"/>
    </p:cViewPr>
  </p:outlineViewPr>
  <p:notesTextViewPr>
    <p:cViewPr>
      <p:scale>
        <a:sx n="125" d="100"/>
        <a:sy n="125" d="100"/>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9" dt="2022-01-10T13:08:31.746" idx="9">
    <p:pos x="10" y="10"/>
    <p:text>Missing quotation mark after the first passage in the sample script.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9" dt="2022-01-10T12:49:12.592" idx="3">
    <p:pos x="10" y="10"/>
    <p:text>Quotation mark is missing after - "jar". "When we place a drop of food coloring...jar." (under sample script for live demonstration)</p:text>
    <p:extLst>
      <p:ext uri="{C676402C-5697-4E1C-873F-D02D1690AC5C}">
        <p15:threadingInfo xmlns:p15="http://schemas.microsoft.com/office/powerpoint/2012/main" timeZoneBias="300"/>
      </p:ext>
    </p:extLst>
  </p:cm>
  <p:cm authorId="9" dt="2022-01-10T12:50:02.679" idx="4">
    <p:pos x="106" y="106"/>
    <p:text>Quotation mark is missing after first passage in the sample script - animated video, after "ventilation."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9" dt="2022-01-10T13:05:07.398" idx="7">
    <p:pos x="10" y="10"/>
    <p:text>Missing quotation mark after the third passage in the sample script. (after "clean")</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9" dt="2022-01-10T13:04:17.119" idx="6">
    <p:pos x="10" y="10"/>
    <p:text>Missing quotation mark after the first passage in the sample script.</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9" dt="2022-01-10T13:03:47.923" idx="5">
    <p:pos x="10" y="10"/>
    <p:text>Missing quotation mark after the first passage in the sample script.</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1/10/2022</a:t>
            </a:fld>
            <a:endParaRPr lang="en-US" dirty="0"/>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dirty="0"/>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1/10/2022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m04.safelinks.protection.outlook.com/?url=https%3A%2F%2Fwww.youtube.com%2Fwatch%3Fv%3DWQcRZHyxlwE&amp;data=04%7C01%7Cjfaerber%40rti.org%7C7e7307eee26f4746b51308d9cf8d8009%7C2ffc2ede4d4449948082487341fa43fb%7C0%7C0%7C637769028904651393%7CUnknown%7CTWFpbGZsb3d8eyJWIjoiMC4wLjAwMDAiLCJQIjoiV2luMzIiLCJBTiI6Ik1haWwiLCJXVCI6Mn0%3D%7C3000&amp;sdata=tQ4PbDB6Z4%2B85J6Rft%2FwmnOXu%2FCucY2EJD1nmsyL4cM%3D&amp;reserved=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infectioncontrol/projectfirstline/videos/EP18-Ventilation-LowRes.mp4"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nam04.safelinks.protection.outlook.com/?url=https%3A%2F%2Fwww.youtube.com%2Fwatch%3Fv%3DKTjtYVw0Sj4&amp;data=04%7C01%7Cjfaerber%40rti.org%7C7e7307eee26f4746b51308d9cf8d8009%7C2ffc2ede4d4449948082487341fa43fb%7C0%7C0%7C637769028904651393%7CUnknown%7CTWFpbGZsb3d8eyJWIjoiMC4wLjAwMDAiLCJQIjoiV2luMzIiLCJBTiI6Ik1haWwiLCJXVCI6Mn0%3D%7C3000&amp;sdata=6CesycIUB44a5Aq9h%2BPpP5N7l%2BSjP3%2BpjnjRGRj4Wx0%3D&amp;reserved=0" TargetMode="External"/><Relationship Id="rId4" Type="http://schemas.openxmlformats.org/officeDocument/2006/relationships/hyperlink" Target="https://www.youtube.com/watch?v=FY7FiJDoqh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m04.safelinks.protection.outlook.com/?url=https%3A%2F%2Fwww.youtube.com%2Fwatch%3Fv%3DzOFA05orOlc&amp;data=04%7C01%7Cjfaerber%40rti.org%7C7e7307eee26f4746b51308d9cf8d8009%7C2ffc2ede4d4449948082487341fa43fb%7C0%7C0%7C637769028904651393%7CUnknown%7CTWFpbGZsb3d8eyJWIjoiMC4wLjAwMDAiLCJQIjoiV2luMzIiLCJBTiI6Ik1haWwiLCJXVCI6Mn0%3D%7C3000&amp;sdata=UZfQwHxLVZE6B7RJDFLquHcu50BO2YT0elO8XhcLOXg%3D&amp;reserved=0"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youtube.com/watch?v=Tos-eccft_A" TargetMode="External"/><Relationship Id="rId4" Type="http://schemas.openxmlformats.org/officeDocument/2006/relationships/hyperlink" Target="https://www.cdc.gov/infectioncontrol/projectfirstline/videos/EP17-Vent-LowRes.mp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a:t>
            </a:r>
          </a:p>
          <a:p>
            <a:endParaRPr lang="en-US" b="1"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273095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Emphasize why good ventilation in healthcare is important for infection control.</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 a brief animated video that shows how ventilation replaces air in a room: </a:t>
            </a:r>
            <a:r>
              <a:rPr lang="en-US" sz="1800" u="sng" dirty="0">
                <a:solidFill>
                  <a:srgbClr val="0563C1"/>
                </a:solidFill>
                <a:effectLst/>
                <a:latin typeface="Arial" panose="020B0604020202020204" pitchFamily="34" charset="0"/>
                <a:ea typeface="Calibri" panose="020F0502020204030204" pitchFamily="34" charset="0"/>
                <a:hlinkClick r:id="rId3"/>
              </a:rPr>
              <a:t>https://www.youtube.com/watch?v=</a:t>
            </a:r>
            <a:r>
              <a:rPr lang="en-US" sz="1800" b="0" u="sng" dirty="0">
                <a:solidFill>
                  <a:srgbClr val="0563C1"/>
                </a:solidFill>
                <a:effectLst/>
                <a:latin typeface="Arial" panose="020B0604020202020204" pitchFamily="34" charset="0"/>
                <a:ea typeface="Calibri" panose="020F0502020204030204" pitchFamily="34" charset="0"/>
                <a:hlinkClick r:id="rId3"/>
              </a:rPr>
              <a:t>WQcRZHyxlwE</a:t>
            </a:r>
            <a:endParaRPr lang="en-US" sz="1800" b="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“Great discussion! Just to reiterate, ventilation is the movement of air in and out of spaces. Let’s take a quick look at a video to see how that happens.”</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(Play video).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ventilation is important in healthcare because it can help remove things that we don’t want to breathe in, like small virus particles. That’s why it’s important that healthcare settings have good air movement. It can help reduce the spread of respiratory infections.”</a:t>
            </a:r>
          </a:p>
          <a:p>
            <a:endParaRPr lang="en-US" dirty="0"/>
          </a:p>
          <a:p>
            <a:r>
              <a:rPr lang="en-US" dirty="0"/>
              <a:t>“Let’s keep exploring air quality and ventilation in healthcare.” </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360387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Lead a discussion of other ventilation strategies in place in healthcare, noting that: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Ventilation systems can improve air quality in ways other than moving air.</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 tools, like high-efficiency particulate air (HEPA) filters, improve air quality by filtering air instead of removing it before people breathe it in.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choose to do a live demonstration, connect to the example of food coloring in the jar: filtering would be like using something to pull coloring out of the water in order to achieve clear water.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Reinforce the point that doing things to improve air quality and air movement will help keep viruses from spreading: the fewer virus particles in the air, the less likely you’ll breathe them in, or that they’ll land on your eyes, nose, mouth, or a surface that you might touch.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use the Content Outlines for Episodes 17 and 18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100" dirty="0">
                <a:effectLst/>
                <a:latin typeface="Calibri" panose="020F0502020204030204" pitchFamily="34" charset="0"/>
                <a:ea typeface="Calibri" panose="020F0502020204030204" pitchFamily="34" charset="0"/>
                <a:cs typeface="Times New Roman" panose="02020603050405020304" pitchFamily="18" charset="0"/>
              </a:rPr>
              <a:t>for reference.</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“Air movement is important for having good air quality, but there are other ways to improve air quality. Some ventilation systems filter the air instead of removing it before it’s breathed in.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 any of you work at facilities that filter the air using a tool like a high-efficiency particulate air filter, or HEPA filter?</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great.”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(If you choose to do a live demonstration with the jar of water):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“With our example of the jar, it would be like using something that pulls the coloring out of the water in the jar, rather than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or in addition to</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replacing the water to make sure it’s clean.</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of these strategies to improve air quality will help keep respiratory infections from spreading: the fewer virus particles in the air, the less likely you’ll breathe them in, or that they’ll land on your eyes, nose, mouth, or a surface that you might touch.”</a:t>
            </a:r>
          </a:p>
          <a:p>
            <a:pPr marL="0" marR="0">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22398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 prior discussion to the upcoming video, and to concepts regarding how to improve ventilation.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spend some time thinking about good ventilation at work. We’ve been talking a lot about what ventilation is and why it matters, but it’s not always easy to know what we can do about it.”</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62469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You may choose to show Episode 18 of </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or you may choose to show the animated ventilation demonstration video and use the Content Outline for Episode 18 to support discussion.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Encourage participants, while they watch the video or animation, to think about their workday and instances when their actions may impact ventilation.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you watch this video [or animation], start thinking about your workday. Jot down in your Participant Booklet some instances when your actions at work impact ventilation.”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3850985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video here:</a:t>
            </a:r>
          </a:p>
          <a:p>
            <a:pPr marL="0" marR="0" lvl="0" indent="0">
              <a:lnSpc>
                <a:spcPct val="107000"/>
              </a:lnSpc>
              <a:spcBef>
                <a:spcPts val="0"/>
              </a:spcBef>
              <a:spcAft>
                <a:spcPts val="0"/>
              </a:spcAft>
              <a:buFont typeface="Symbol" panose="05050102010706020507" pitchFamily="18" charset="2"/>
              <a:buNone/>
            </a:pPr>
            <a:r>
              <a:rPr lang="en-US" sz="1800" b="1" dirty="0">
                <a:solidFill>
                  <a:srgbClr val="221E1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221E1F"/>
                </a:solidFill>
                <a:effectLst/>
                <a:latin typeface="Avenir LT Std 55 Roman"/>
                <a:ea typeface="Calibri" panose="020F0502020204030204" pitchFamily="34" charset="0"/>
                <a:cs typeface="Avenir LT Std 55 Roman"/>
              </a:rPr>
              <a:t>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https://www.cdc.gov/infectioncontrol/projectfirstline/videos/EP18-Ventilation-LowRes.mp4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OR</a:t>
            </a:r>
            <a:endPar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221E1F"/>
                </a:solidFill>
                <a:effectLst/>
                <a:latin typeface="Avenir LT Std 55 Roman"/>
                <a:ea typeface="Calibri" panose="020F0502020204030204" pitchFamily="34" charset="0"/>
                <a:cs typeface="Avenir LT Std 55 Roman"/>
              </a:rPr>
              <a:t>Project Firstline YouTube Playlist: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https://www.youtube.com/watch?v=FY7FiJDoqhE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Alternatively, if less time is available, you may choose to show a 1-minute ventilation demonstration video here: </a:t>
            </a:r>
            <a:r>
              <a:rPr lang="en-US" sz="1800" u="sng" dirty="0">
                <a:solidFill>
                  <a:srgbClr val="0563C1"/>
                </a:solidFill>
                <a:effectLst/>
                <a:latin typeface="Calibri" panose="020F0502020204030204" pitchFamily="34" charset="0"/>
                <a:ea typeface="Calibri" panose="020F0502020204030204" pitchFamily="34" charset="0"/>
                <a:hlinkClick r:id="rId5"/>
              </a:rPr>
              <a:t>https://www.youtube.com/watch?v=</a:t>
            </a:r>
            <a:r>
              <a:rPr lang="en-US" sz="1800" b="0" u="sng" dirty="0">
                <a:solidFill>
                  <a:srgbClr val="0563C1"/>
                </a:solidFill>
                <a:effectLst/>
                <a:latin typeface="Calibri" panose="020F0502020204030204" pitchFamily="34" charset="0"/>
                <a:ea typeface="Calibri" panose="020F0502020204030204" pitchFamily="34" charset="0"/>
                <a:hlinkClick r:id="rId5"/>
              </a:rPr>
              <a:t>KTjtYVw0Sj4</a:t>
            </a:r>
            <a:endParaRPr lang="en-US" sz="1800" b="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u="sng" dirty="0"/>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345504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participants to review the notes they wrote down during the video and share, either orally or in the chat, actions that they take at work that may impact ventilation.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appropriate, ask follow-up questions and prompt additional discussion regarding why they take these actions, and what they achieve.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use the Content Outline for Episode 18 to reinforce key points for either video.</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As you were watching the video, what occurred to you about your work? What actions do you take at work that may impact ventilation?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and encourage additional discussion.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1675343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ideas about what is important to know about ventilation in healthcare and how to put that knowledge into action.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call on participants who have not yet shared during the session.</a:t>
            </a: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Important points to reinforce include:</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 air change means the air in a room is replaced with new or filtered air. </a:t>
            </a:r>
          </a:p>
          <a:p>
            <a:pPr marL="1600200" marR="0" lvl="3"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Air changes are usually measured by the hour, as in air changes per hour (ACH). </a:t>
            </a:r>
          </a:p>
          <a:p>
            <a:pPr marL="1600200" marR="0" lvl="3"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healthcare facilities, nearly every type of room has a recommended number of air changes. For example, 12 ACHs are recommended for emergency department waiting rooms. </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Rooms used to care for patients with respiratory diseases like COVID-19 should be assessed and maintained by maintenance and facilities engineering staff to ensure correct ACHs.</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ACH will tell you how long the room should sit empty after that patient leaves and before another person can come in without the recommended PPE, such as a fit-tested respirator.</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okay to enter a room with the recommended PPE before the air is completely cleared, including while the patient is still there.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the responses and invite additional discussion.</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capture high-level summaries of their responses on a slide or in the chat.</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talk a bit more about what’s important to know about ventilation, and what we can do about it.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do you need to know about ventilation?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 it’s important to know what an air change is. Using COVID-19 as an example, it’s important to know how long a room should sit empty after a patient with COVID-19 leaves it before you can enter the room without the recommended PPE, and that depends on how many air changes the room gets each hour. Of course, it’s okay to enter a room before the air is completely cleared, even if the patient is still there, if you use the recommended PPE, including a fit-tested respirator.”</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dirty="0"/>
          </a:p>
        </p:txBody>
      </p:sp>
    </p:spTree>
    <p:extLst>
      <p:ext uri="{BB962C8B-B14F-4D97-AF65-F5344CB8AC3E}">
        <p14:creationId xmlns:p14="http://schemas.microsoft.com/office/powerpoint/2010/main" val="3000966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think about how they can use their knowledge about ventilation at work.</a:t>
            </a: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Know how long it takes for the air in certain rooms, such as patient rooms, to clear.</a:t>
            </a: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you’re entering a room without recommended PPE, make sure the air in the room is cleared first.</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important not to take steps to improve ventilation on your own, because actions like opening windows, or blocking or redirecting vents, can change the balance of air pressure and the ventilation in other spaces in the facility.</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Always check with the people in your facility who are in charge of air handling and ventilation before making changes to the ventilation in a room.</a:t>
            </a:r>
          </a:p>
          <a:p>
            <a:pPr marL="1143000" marR="0" lvl="2"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Their titles may vary, but they could include people who work in building engineering, maintenance, HVAC, or Facilities Managers.</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“Those are excellent points. Let’s talk about how to put what we know about ventilation into action.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are some things we can do, and some things we shouldn’t do?</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it’s important to know the ACH for certain rooms, and to wait until a room has cleared before you enter without the recommended PPE.”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can always work with the staff at your facility who are in charge of air handling if you have questions about the ventilation in a room or think changes should be made. It’s important, though, not to open a window or do anything else to change the ventilation in a room without asking. It seems simple enough, but opening a window, or blocking a vent because you’re cold, can change the air pressure and ventilation in other places in the building.”</a:t>
            </a: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1830156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Use breakout rooms appropriate to your virtual platform to divide participants into pairs or small groups, ideally no more than 3-5 participants each.</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Task the groups with exploring scenarios involving ventilation in healthcare and rehearsing what they might say in the situations.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As needed, provide instructions related to the breakout room format, such as how to ask questions.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Inform the groups that they have 5 minutes to work together, and that they will discuss the scenarios as a large group after they reconvene</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If applicable and possible, try to create groupings of participants who haven’t yet had an opportunity to speak together during the training. </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Read the scenarios on the slide, and you may wish to provide them in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You’re concerned about the ventilation in your facility and need to seek help.</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Who would you speak to?</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would you say? What questions would you ask?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wish to express appreciation for solving a ventilation problem in your facility.</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Who would you speak to?</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would you say?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small groups have gathered, depending on your virtual platform, you may use the broadcast message feature or another means to send reminders of the scenarios, how much time is remaining, etc. You may also choose to “visit” each group to encourage conversation and to hear their thoughts. </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your chime or timekeeper to warn participants when they have 1 minute remaining.</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“We’re going to take a few minutes to split into small groups and practice how to handle some scenarios related to ventilation. In your group, I’d like you to discuss what you would do if you were concerned about the ventilation in your facility and wanted help. </a:t>
            </a: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Who would you talk to? What would you say, and what questions would you ask?</a:t>
            </a: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“Also, think about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who you would speak to, and what you would say when you want to say thanks for solving a ventilation problem in our facility.”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5 minutes to talk about these questions. Then we will come back together to share and discuss.”</a:t>
            </a:r>
          </a:p>
        </p:txBody>
      </p:sp>
      <p:sp>
        <p:nvSpPr>
          <p:cNvPr id="4" name="Slide Number Placeholder 3"/>
          <p:cNvSpPr>
            <a:spLocks noGrp="1"/>
          </p:cNvSpPr>
          <p:nvPr>
            <p:ph type="sldNum" sz="quarter" idx="5"/>
          </p:nvPr>
        </p:nvSpPr>
        <p:spPr/>
        <p:txBody>
          <a:bodyPr/>
          <a:lstStyle/>
          <a:p>
            <a:fld id="{553E97AA-F9A2-4B4F-BFD3-2E693337D65B}" type="slidenum">
              <a:rPr lang="en-US" smtClean="0"/>
              <a:t>18</a:t>
            </a:fld>
            <a:endParaRPr lang="en-US" dirty="0"/>
          </a:p>
        </p:txBody>
      </p:sp>
    </p:spTree>
    <p:extLst>
      <p:ext uri="{BB962C8B-B14F-4D97-AF65-F5344CB8AC3E}">
        <p14:creationId xmlns:p14="http://schemas.microsoft.com/office/powerpoint/2010/main" val="3466592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5 minutes, reconvene the groups.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Lead a discussion of the whole group, encouraging them to share strategies for addressing the scenarios that they discussed in their small groups.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participants are all at one facility, they may name a specific individual whom they would speak to or thank.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are at the same facility, consider identifying the correct point of contact before this training so that you can share the person’s name and contact information.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participants seem to have first-hand knowledge, potential follow-up questions could be:</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Have you had a situation where you needed to ask a question or share a concern about ventilation?</a:t>
            </a:r>
          </a:p>
          <a:p>
            <a:pPr marL="1143000" marR="0" lvl="2" indent="-228600">
              <a:lnSpc>
                <a:spcPct val="107000"/>
              </a:lnSpc>
              <a:spcBef>
                <a:spcPts val="0"/>
              </a:spcBef>
              <a:spcAft>
                <a:spcPts val="0"/>
              </a:spcAft>
              <a:buFont typeface="Wingdings" panose="05000000000000000000"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Can you tell us about it and how you handled it?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prompt discussion by suggesting potential questions to ask a facility’s air handling or maintenance staff:</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Are there any places in our facility where we can open windows? </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do we do if the vents are making noises?</a:t>
            </a:r>
          </a:p>
          <a:p>
            <a:pPr marL="742950" marR="0" lvl="1" indent="-285750">
              <a:lnSpc>
                <a:spcPct val="107000"/>
              </a:lnSpc>
              <a:spcBef>
                <a:spcPts val="0"/>
              </a:spcBef>
              <a:spcAft>
                <a:spcPts val="80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do we do if we notice people without PPE entering rooms that haven’t fully cleared?</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“Thanks for coming back together. I hope you had good discussions in your groups! Let’s share some of your thinking with the larger group.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I’d love to know if anyone knows who at your facility to go to in order to share concerns or ask questions about ventilation.”</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and encourage additional discussion.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Were your groups able to identify situations that would be a potential concern for you?</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about questions you’d ask?</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and encourage additional discussion.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Lastly, does anyone have examples of ventilation going well?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“I’m so glad to hear that things seem to be working well!”</a:t>
            </a:r>
          </a:p>
        </p:txBody>
      </p:sp>
      <p:sp>
        <p:nvSpPr>
          <p:cNvPr id="4" name="Slide Number Placeholder 3"/>
          <p:cNvSpPr>
            <a:spLocks noGrp="1"/>
          </p:cNvSpPr>
          <p:nvPr>
            <p:ph type="sldNum" sz="quarter" idx="5"/>
          </p:nvPr>
        </p:nvSpPr>
        <p:spPr/>
        <p:txBody>
          <a:bodyPr/>
          <a:lstStyle/>
          <a:p>
            <a:fld id="{553E97AA-F9A2-4B4F-BFD3-2E693337D65B}" type="slidenum">
              <a:rPr lang="en-US" smtClean="0"/>
              <a:t>19</a:t>
            </a:fld>
            <a:endParaRPr lang="en-US" dirty="0"/>
          </a:p>
        </p:txBody>
      </p:sp>
    </p:spTree>
    <p:extLst>
      <p:ext uri="{BB962C8B-B14F-4D97-AF65-F5344CB8AC3E}">
        <p14:creationId xmlns:p14="http://schemas.microsoft.com/office/powerpoint/2010/main" val="161858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hour, we’ll focus on ventilation in healthcare.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“Our discussion will include what ventilation is, how it works, why it matters for infection control, and how we use it.”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20</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think about how they can put their knowledge about ventilation to use in their work.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or in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Acknowledge responses and consider reading them aloud if they are in the chat.</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Distribute the job aid as appropriate for your platform (e.g., a link in the chat, PDF).</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ventilation that you can use in your work.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please take a minute to think about one action that you could take to support good ventilation in your workplace. Please type the action in the chat.”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“That’s great – I’m glad to hear that you’ll be putting this knowledge to use! I’m also putting a link into the chat for a handout that you can take and share to remind you of the key points we discussed today.”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21</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all for your time today!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22</a:t>
            </a:fld>
            <a:endParaRPr lang="en-US" dirty="0"/>
          </a:p>
        </p:txBody>
      </p:sp>
    </p:spTree>
    <p:extLst>
      <p:ext uri="{BB962C8B-B14F-4D97-AF65-F5344CB8AC3E}">
        <p14:creationId xmlns:p14="http://schemas.microsoft.com/office/powerpoint/2010/main" val="1122377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p:txBody>
      </p:sp>
      <p:sp>
        <p:nvSpPr>
          <p:cNvPr id="4" name="Slide Number Placeholder 3"/>
          <p:cNvSpPr>
            <a:spLocks noGrp="1"/>
          </p:cNvSpPr>
          <p:nvPr>
            <p:ph type="sldNum" sz="quarter" idx="5"/>
          </p:nvPr>
        </p:nvSpPr>
        <p:spPr/>
        <p:txBody>
          <a:bodyPr/>
          <a:lstStyle/>
          <a:p>
            <a:fld id="{438D9F8C-7B54-4A21-B9B9-EAEDD3B035B4}" type="slidenum">
              <a:rPr lang="en-US" smtClean="0"/>
              <a:t>23</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feedback form. Thanks again for joining us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24</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why good ventilation is important for infection control in healthcare, how ventilation works to reduce germs in the air, and why it’s important to work with the people in your facility who are in charge of air handling and ventilation if you think changes should be made to the ventilation in a room.”   </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call on participants individually.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and your role, and whether you think your job has responsibilities related to ventilation.”</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describe, either orally or in the chat, how ventilation is part of their daily lives.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Affirm examples, which could include: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Opening windows in the house if you burn something in the kitchen and the smoke detector goes off</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Rolling down the windows in the car</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Hood vents over stoves, dryer vents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note that the term can be used figuratively, as in “vent your feelings”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Connect the discussion to responses to the introductory question, in which they indicated whether their jobs explicitly involve ventilation, and ask participants to define, either orally or in the chat, “ventilation.”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think about ventilation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outside</a:t>
            </a:r>
            <a:r>
              <a:rPr lang="en-US" sz="1100" dirty="0">
                <a:effectLst/>
                <a:latin typeface="Calibri" panose="020F0502020204030204" pitchFamily="34" charset="0"/>
                <a:ea typeface="Calibri" panose="020F0502020204030204" pitchFamily="34" charset="0"/>
                <a:cs typeface="Times New Roman" panose="02020603050405020304" pitchFamily="18" charset="0"/>
              </a:rPr>
              <a:t> of healthcare.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How does ventilation play a role in our lives? What are some specific examples?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“Those are great examples.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So, what does ‘ventilation’ mean? Could someone define ventilation in plain language?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54795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movement of air in and out of an enclosed space. For example, the circulation of fresh air to a room or building.”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we move on, let’s review a definition of ventilation.”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video or demonstration of how ventilation works.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r>
              <a:rPr lang="en-US" b="1" dirty="0"/>
              <a:t>Sample Script</a:t>
            </a:r>
          </a:p>
          <a:p>
            <a:r>
              <a:rPr lang="en-US" dirty="0"/>
              <a:t>“Now that we all know what ventilation is, let’s learn about how ventilation works.”</a:t>
            </a: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266787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 the importance of ventilation in healthcare</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r>
              <a:rPr lang="en-US" sz="1100" i="0" dirty="0">
                <a:effectLst/>
                <a:latin typeface="Calibri" panose="020F0502020204030204" pitchFamily="34" charset="0"/>
                <a:ea typeface="Calibri" panose="020F0502020204030204" pitchFamily="34" charset="0"/>
                <a:cs typeface="Times New Roman" panose="02020603050405020304" pitchFamily="18" charset="0"/>
              </a:rPr>
              <a:t>Good ventilation in healthcare is important to help reduce the spread of respiratory infections.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 are three options for this section: </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live demonstration and discussion, </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brief animated video and discussion, or </a:t>
            </a:r>
          </a:p>
          <a:p>
            <a:pPr marL="742950" marR="0" lvl="1" indent="-285750" algn="l" defTabSz="914400" rtl="0" eaLnBrk="1" latinLnBrk="0" hangingPunct="1">
              <a:lnSpc>
                <a:spcPct val="107000"/>
              </a:lnSpc>
              <a:spcBef>
                <a:spcPts val="0"/>
              </a:spcBef>
              <a:spcAft>
                <a:spcPts val="0"/>
              </a:spcAft>
              <a:buFont typeface="Courier New" panose="02070309020205020404" pitchFamily="49" charset="0"/>
              <a:buChar char="o"/>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episode of </a:t>
            </a:r>
            <a:r>
              <a:rPr lang="en-US" sz="110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discussion.</a:t>
            </a:r>
          </a:p>
          <a:p>
            <a:pPr marL="342900" marR="0" lvl="0" indent="-342900">
              <a:lnSpc>
                <a:spcPct val="107000"/>
              </a:lnSpc>
              <a:spcBef>
                <a:spcPts val="0"/>
              </a:spcBef>
              <a:spcAft>
                <a:spcPts val="0"/>
              </a:spcAft>
              <a:buFont typeface="Symbol" panose="05050102010706020507" pitchFamily="18" charset="2"/>
              <a:buChar char=""/>
            </a:pPr>
            <a:r>
              <a:rPr lang="en-US" sz="1100" i="0" dirty="0">
                <a:effectLst/>
                <a:latin typeface="Calibri" panose="020F0502020204030204" pitchFamily="34" charset="0"/>
                <a:ea typeface="Calibri" panose="020F0502020204030204" pitchFamily="34" charset="0"/>
                <a:cs typeface="Times New Roman" panose="02020603050405020304" pitchFamily="18" charset="0"/>
              </a:rPr>
              <a:t>The following slides and sample script provide guidance for a live demonstration and showing of the animated video, and they may be adapted according to your plan for sharing the content.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choose to provide this demonstration live, stop sharing your slides so that participants can see you in full-screen mode.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Make sure you have all the materials you need within reach and ready to use.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1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Content Outline </a:t>
            </a:r>
            <a:r>
              <a:rPr lang="en-US" sz="1100" dirty="0">
                <a:effectLst/>
                <a:latin typeface="Calibri" panose="020F0502020204030204" pitchFamily="34" charset="0"/>
                <a:ea typeface="Calibri" panose="020F0502020204030204" pitchFamily="34" charset="0"/>
                <a:cs typeface="Times New Roman" panose="02020603050405020304" pitchFamily="18" charset="0"/>
              </a:rPr>
              <a:t>of Episode 17 provides additional talking points that you may wish to incorporate into your demonstration.</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choose to show the brief animated video or the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100" dirty="0">
                <a:effectLst/>
                <a:latin typeface="Calibri" panose="020F0502020204030204" pitchFamily="34" charset="0"/>
                <a:ea typeface="Calibri" panose="020F0502020204030204" pitchFamily="34" charset="0"/>
                <a:cs typeface="Times New Roman" panose="02020603050405020304" pitchFamily="18" charset="0"/>
              </a:rPr>
              <a:t>episode, delete the other image on this slide and enlarge image from the video that you will be showing.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brief animated video shows a space without ventilation. It can be viewed here: </a:t>
            </a:r>
            <a:r>
              <a:rPr lang="en-US" sz="1800" u="sng" dirty="0">
                <a:solidFill>
                  <a:srgbClr val="0563C1"/>
                </a:solidFill>
                <a:effectLst/>
                <a:latin typeface="Arial" panose="020B0604020202020204" pitchFamily="34" charset="0"/>
                <a:ea typeface="Calibri" panose="020F0502020204030204" pitchFamily="34" charset="0"/>
                <a:hlinkClick r:id="rId3"/>
              </a:rPr>
              <a:t>https://www.youtube.com/watch?v=</a:t>
            </a:r>
            <a:r>
              <a:rPr lang="en-US" sz="1800" b="0" u="sng" dirty="0">
                <a:solidFill>
                  <a:srgbClr val="0563C1"/>
                </a:solidFill>
                <a:effectLst/>
                <a:latin typeface="Arial" panose="020B0604020202020204" pitchFamily="34" charset="0"/>
                <a:ea typeface="Calibri" panose="020F0502020204030204" pitchFamily="34" charset="0"/>
                <a:hlinkClick r:id="rId3"/>
              </a:rPr>
              <a:t>zOFA05orOlc</a:t>
            </a:r>
            <a:endParaRPr lang="en-US" sz="1800" b="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choose to show Episode 17: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Is Ventilation? you may do so here: </a:t>
            </a:r>
          </a:p>
          <a:p>
            <a:pPr marL="0" marR="0" lvl="0" indent="0">
              <a:lnSpc>
                <a:spcPct val="107000"/>
              </a:lnSpc>
              <a:spcBef>
                <a:spcPts val="0"/>
              </a:spcBef>
              <a:spcAft>
                <a:spcPts val="0"/>
              </a:spcAft>
              <a:buFont typeface="Symbol" panose="05050102010706020507" pitchFamily="18" charset="2"/>
              <a:buNone/>
            </a:pPr>
            <a:r>
              <a:rPr lang="en-US" sz="1800" b="1" dirty="0">
                <a:solidFill>
                  <a:srgbClr val="221E1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221E1F"/>
                </a:solidFill>
                <a:effectLst/>
                <a:latin typeface="Avenir LT Std 55 Roman"/>
                <a:ea typeface="Calibri" panose="020F0502020204030204" pitchFamily="34" charset="0"/>
                <a:cs typeface="Avenir LT Std 55 Roman"/>
              </a:rPr>
              <a:t>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https://www.cdc.gov/infectioncontrol/projectfirstline/videos/EP17-Vent-LowRes.mp4</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OR</a:t>
            </a:r>
            <a:endPar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221E1F"/>
                </a:solidFill>
                <a:effectLst/>
                <a:latin typeface="Avenir LT Std 55 Roman"/>
                <a:ea typeface="Calibri" panose="020F0502020204030204" pitchFamily="34" charset="0"/>
                <a:cs typeface="Avenir LT Std 55 Roman"/>
              </a:rPr>
              <a:t>Project Firstline YouTube Playlist: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https://www.youtube.com/watch?v=Tos-eccft_A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for Live Demonstration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healthcare settings, good ventilation is really important. It helps remove air that contains things we don’t want to breathe in, like small particles that can contain virus. Good ventilation improves air quality and reduces the risk of germs spreading.”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Hold up jar filled with water, and food coloring.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“Let’s imagine that this jar represents a room, and that this food coloring represents respiratory droplets carrying germs.”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Place one drop of food coloring in jar and allow the color to spread.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we place a drop of food coloring in the jar, it spreads through the water. Look at how that one drop of food coloring spreads throughout the entire jar.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this demonstration, the jar is like a room without ventilation. Like the food coloring in the jar, respiratory droplets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are breathed out will spread into the space, because they don’t have anywhere else to go</a:t>
            </a:r>
            <a:r>
              <a:rPr lang="en-US" sz="1100" dirty="0">
                <a:effectLst/>
                <a:latin typeface="Calibri" panose="020F0502020204030204" pitchFamily="34" charset="0"/>
                <a:ea typeface="Calibri" panose="020F0502020204030204" pitchFamily="34" charset="0"/>
                <a:cs typeface="Times New Roman" panose="02020603050405020304" pitchFamily="18" charset="0"/>
              </a:rPr>
              <a:t>. Respiratory droplets will linger in the air for a little while. Over time, the particles will settle and the virus in them will die, </a:t>
            </a:r>
            <a:r>
              <a:rPr lang="en-US" sz="1100" b="0" i="0" u="none" dirty="0">
                <a:effectLst/>
                <a:latin typeface="Calibri" panose="020F0502020204030204" pitchFamily="34" charset="0"/>
                <a:ea typeface="Calibri" panose="020F0502020204030204" pitchFamily="34" charset="0"/>
                <a:cs typeface="Times New Roman" panose="02020603050405020304" pitchFamily="18" charset="0"/>
              </a:rPr>
              <a:t>if</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it doesn’t get picked up by another person.”</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for Brief Animated Video</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“In healthcare settings, good ventilation is really important. It helps remove air that contains things we don’t want to breathe in, like small particles that can contain virus. Good ventilation improves the air quality and reduces the risk of germs spreading. This brief video shows what happens to respiratory droplets in an enclosed space without ventilation.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watch.”</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(Play video).</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you can see, without ventilation, respiratory droplets will linger in the air for a little while. Over time, the particles will settle and the virus in them will die, </a:t>
            </a:r>
            <a:r>
              <a:rPr lang="en-US" sz="1100" b="0" i="0" dirty="0">
                <a:effectLst/>
                <a:latin typeface="Calibri" panose="020F0502020204030204" pitchFamily="34" charset="0"/>
                <a:ea typeface="Calibri" panose="020F0502020204030204" pitchFamily="34" charset="0"/>
                <a:cs typeface="Times New Roman" panose="02020603050405020304" pitchFamily="18" charset="0"/>
              </a:rPr>
              <a:t>if</a:t>
            </a:r>
            <a:r>
              <a:rPr lang="en-US" sz="1100" dirty="0">
                <a:effectLst/>
                <a:latin typeface="Calibri" panose="020F0502020204030204" pitchFamily="34" charset="0"/>
                <a:ea typeface="Calibri" panose="020F0502020204030204" pitchFamily="34" charset="0"/>
                <a:cs typeface="Times New Roman" panose="02020603050405020304" pitchFamily="18" charset="0"/>
              </a:rPr>
              <a:t> it doesn’t get picked up by another person.”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for </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Episode</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healthcare settings, good ventilation is really important. It helps remove air that contains things we don’t want to breathe in, like small particles that can contain virus. Good ventilation improves the air quality and reduces the risk of germs spreading. In this episode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CDC’s Dr. Abby Carlson will describe how ventilation works.”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(Play video).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just heard, good ventilation matters so much in healthcare because it can help move germs out of the air. Without ventilation, respiratory droplets will linger in the air for a little while. Over time, the particles will settle and the virus in them will die, </a:t>
            </a:r>
            <a:r>
              <a:rPr lang="en-US" sz="1100" b="0" i="0" dirty="0">
                <a:effectLst/>
                <a:latin typeface="Calibri" panose="020F0502020204030204" pitchFamily="34" charset="0"/>
                <a:ea typeface="Calibri" panose="020F0502020204030204" pitchFamily="34" charset="0"/>
                <a:cs typeface="Times New Roman" panose="02020603050405020304" pitchFamily="18" charset="0"/>
              </a:rPr>
              <a:t>if</a:t>
            </a:r>
            <a:r>
              <a:rPr lang="en-US" sz="1100" dirty="0">
                <a:effectLst/>
                <a:latin typeface="Calibri" panose="020F0502020204030204" pitchFamily="34" charset="0"/>
                <a:ea typeface="Calibri" panose="020F0502020204030204" pitchFamily="34" charset="0"/>
                <a:cs typeface="Times New Roman" panose="02020603050405020304" pitchFamily="18" charset="0"/>
              </a:rPr>
              <a:t> it doesn’t get picked up by another person.”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315252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Lead the group in a discussion of what good ventilation would do, in the context of the live demonstration, animated video, or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100" dirty="0">
                <a:effectLst/>
                <a:latin typeface="Calibri" panose="020F0502020204030204" pitchFamily="34" charset="0"/>
                <a:ea typeface="Calibri" panose="020F0502020204030204" pitchFamily="34" charset="0"/>
                <a:cs typeface="Times New Roman" panose="02020603050405020304" pitchFamily="18" charset="0"/>
              </a:rPr>
              <a:t>episode.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thoughts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Affirm and emphasize the following points: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showed the live demonstration): A system for the jar that pulls out old water and pushes in new water would eventually remove all the color, and the jar would have nice, clear water again.</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ventilation pulls old air out of a room and pushes new, clean air in, eventually the room is “cleared.”</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for Live Demonstration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“Imagine what good ventilation would do in this example.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if there were a system that pulls the old water out and pushes new water in?</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Depending on how fast the new water comes in and the old water goes out, the color will go away. Eventually, we’ll have clear water again.”</a:t>
            </a:r>
          </a:p>
          <a:p>
            <a:endParaRPr lang="en-US" dirty="0"/>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 for Brief Animated Video</a:t>
            </a:r>
          </a:p>
          <a:p>
            <a:r>
              <a:rPr lang="en-US" sz="1200" b="0" dirty="0">
                <a:effectLst/>
                <a:latin typeface="Calibri" panose="020F0502020204030204" pitchFamily="34" charset="0"/>
                <a:cs typeface="Times New Roman" panose="02020603050405020304" pitchFamily="18" charset="0"/>
              </a:rPr>
              <a:t>“Imagine what good ventilation would do in this example. </a:t>
            </a:r>
            <a:r>
              <a:rPr lang="en-US" sz="1200" b="1" dirty="0">
                <a:effectLst/>
                <a:latin typeface="Calibri" panose="020F0502020204030204" pitchFamily="34" charset="0"/>
                <a:cs typeface="Times New Roman" panose="02020603050405020304" pitchFamily="18" charset="0"/>
              </a:rPr>
              <a:t>What if there were a system that pulls the old air in the room out and pushes new air in?</a:t>
            </a:r>
            <a:r>
              <a:rPr lang="en-US" sz="1200" b="0" dirty="0">
                <a:effectLst/>
                <a:latin typeface="Calibri" panose="020F0502020204030204" pitchFamily="34" charset="0"/>
                <a:cs typeface="Times New Roman" panose="02020603050405020304" pitchFamily="18" charset="0"/>
              </a:rPr>
              <a:t>”</a:t>
            </a:r>
            <a:r>
              <a:rPr lang="en-US" sz="1200" b="1" dirty="0">
                <a:effectLst/>
                <a:latin typeface="Calibri" panose="020F0502020204030204" pitchFamily="34" charset="0"/>
                <a:cs typeface="Times New Roman" panose="02020603050405020304" pitchFamily="18" charset="0"/>
              </a:rPr>
              <a:t> </a:t>
            </a:r>
          </a:p>
          <a:p>
            <a:endParaRPr lang="en-US" sz="1200" b="0" dirty="0">
              <a:effectLst/>
              <a:latin typeface="Calibri" panose="020F0502020204030204" pitchFamily="34" charset="0"/>
              <a:cs typeface="Times New Roman" panose="02020603050405020304" pitchFamily="18" charset="0"/>
            </a:endParaRPr>
          </a:p>
          <a:p>
            <a:r>
              <a:rPr lang="en-US" sz="1200" b="0" i="1" dirty="0">
                <a:effectLst/>
                <a:latin typeface="Calibri" panose="020F0502020204030204" pitchFamily="34" charset="0"/>
                <a:cs typeface="Times New Roman" panose="02020603050405020304" pitchFamily="18" charset="0"/>
              </a:rPr>
              <a:t>(Pause for responses.)</a:t>
            </a:r>
          </a:p>
          <a:p>
            <a:endParaRPr lang="en-US" sz="1200" b="0" dirty="0">
              <a:effectLst/>
              <a:latin typeface="Calibri" panose="020F0502020204030204" pitchFamily="34" charset="0"/>
              <a:cs typeface="Times New Roman" panose="02020603050405020304" pitchFamily="18" charset="0"/>
            </a:endParaRPr>
          </a:p>
          <a:p>
            <a:r>
              <a:rPr lang="en-US" sz="1200" b="0" dirty="0">
                <a:effectLst/>
                <a:latin typeface="Calibri" panose="020F0502020204030204" pitchFamily="34" charset="0"/>
                <a:cs typeface="Times New Roman" panose="02020603050405020304" pitchFamily="18" charset="0"/>
              </a:rPr>
              <a:t>“That’s right. As the new air replaces the old air, eventually we’ll have entirely new air in this room.” </a:t>
            </a:r>
          </a:p>
          <a:p>
            <a:endParaRPr lang="en-US" sz="1200" b="0" dirty="0">
              <a:effectLst/>
              <a:latin typeface="Calibri" panose="020F0502020204030204" pitchFamily="34" charset="0"/>
              <a:cs typeface="Times New Roman" panose="02020603050405020304" pitchFamily="18" charset="0"/>
            </a:endParaRPr>
          </a:p>
          <a:p>
            <a:r>
              <a:rPr lang="en-US" b="1" dirty="0"/>
              <a:t>Sample Script for </a:t>
            </a:r>
            <a:r>
              <a:rPr lang="en-US" b="1" i="1" dirty="0"/>
              <a:t>Inside Infection Control</a:t>
            </a:r>
            <a:r>
              <a:rPr lang="en-US" b="1" dirty="0"/>
              <a:t> Episode</a:t>
            </a:r>
          </a:p>
          <a:p>
            <a:r>
              <a:rPr lang="en-US" b="0" dirty="0"/>
              <a:t>“So, as we heard from Dr. Carlson, ventilation removes things we don’t want to breathe in from the air, such as respiratory droplets. In an enclosed space, such as a healthcare setting, ventilation can remove the old air, which may have respiratory droplets in it, and replace it with clean, new air.”</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3003237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89677" y="5918169"/>
            <a:ext cx="6229350" cy="500919"/>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0874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41492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81039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a:xfrm>
            <a:off x="4680857" y="6410780"/>
            <a:ext cx="6395357" cy="365125"/>
          </a:xfrm>
          <a:prstGeom prst="rect">
            <a:avLst/>
          </a:prstGeom>
        </p:spPr>
        <p:txBody>
          <a:bodyPr/>
          <a:lstStyle>
            <a:lvl1pPr>
              <a:defRPr>
                <a:solidFill>
                  <a:schemeClr val="bg1"/>
                </a:solidFill>
              </a:defRPr>
            </a:lvl1pPr>
          </a:lstStyle>
          <a:p>
            <a:r>
              <a:rPr lang="en-US" dirty="0"/>
              <a:t>Ventilation</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42374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a:xfrm>
            <a:off x="4038600" y="6356350"/>
            <a:ext cx="4114800" cy="365125"/>
          </a:xfrm>
          <a:prstGeom prst="rect">
            <a:avLst/>
          </a:prstGeom>
        </p:spPr>
        <p:txBody>
          <a:bodyPr/>
          <a:lstStyle/>
          <a:p>
            <a:r>
              <a:rPr lang="en-US" dirty="0"/>
              <a:t>Ventilation</a:t>
            </a:r>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382553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405A-8C20-46FE-8748-60B1C39F44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4F89AF-ED31-42D3-AC71-7438C8616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D65F24-6DB4-46BE-99C0-3A2EF5D49245}"/>
              </a:ext>
            </a:extLst>
          </p:cNvPr>
          <p:cNvSpPr>
            <a:spLocks noGrp="1"/>
          </p:cNvSpPr>
          <p:nvPr>
            <p:ph type="dt" sz="half" idx="10"/>
          </p:nvPr>
        </p:nvSpPr>
        <p:spPr/>
        <p:txBody>
          <a:bodyPr/>
          <a:lstStyle/>
          <a:p>
            <a:fld id="{5FCF60D2-0B38-4181-A1DA-F832D30C2F2B}" type="datetimeFigureOut">
              <a:rPr lang="en-US" smtClean="0"/>
              <a:t>1/10/2022</a:t>
            </a:fld>
            <a:endParaRPr lang="en-US" dirty="0"/>
          </a:p>
        </p:txBody>
      </p:sp>
      <p:sp>
        <p:nvSpPr>
          <p:cNvPr id="5" name="Footer Placeholder 4">
            <a:extLst>
              <a:ext uri="{FF2B5EF4-FFF2-40B4-BE49-F238E27FC236}">
                <a16:creationId xmlns:a16="http://schemas.microsoft.com/office/drawing/2014/main" id="{10817B8C-C3E7-4B81-AAC8-84C33F93C5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6B76C7-23A5-494C-AF0A-5F8B0BD127AD}"/>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2646633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86125-8E08-4DAB-A541-8173B63C7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695B1-4FE1-42F3-ADFA-828CBD924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B8A3A-5436-417A-A131-7246CA120003}"/>
              </a:ext>
            </a:extLst>
          </p:cNvPr>
          <p:cNvSpPr>
            <a:spLocks noGrp="1"/>
          </p:cNvSpPr>
          <p:nvPr>
            <p:ph type="dt" sz="half" idx="10"/>
          </p:nvPr>
        </p:nvSpPr>
        <p:spPr/>
        <p:txBody>
          <a:bodyPr/>
          <a:lstStyle/>
          <a:p>
            <a:fld id="{5FCF60D2-0B38-4181-A1DA-F832D30C2F2B}" type="datetimeFigureOut">
              <a:rPr lang="en-US" smtClean="0"/>
              <a:t>1/10/2022</a:t>
            </a:fld>
            <a:endParaRPr lang="en-US" dirty="0"/>
          </a:p>
        </p:txBody>
      </p:sp>
      <p:sp>
        <p:nvSpPr>
          <p:cNvPr id="5" name="Footer Placeholder 4">
            <a:extLst>
              <a:ext uri="{FF2B5EF4-FFF2-40B4-BE49-F238E27FC236}">
                <a16:creationId xmlns:a16="http://schemas.microsoft.com/office/drawing/2014/main" id="{DB908FE1-A035-46C7-8D55-AF48F031D5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8282C3-E062-4A87-8A75-D9CE64B0D6C9}"/>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180323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D71E-A31A-4139-B8F2-BC42418FEC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4204A6-F352-4A7C-B0F1-BE60B06032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75D9B-B759-482F-B68E-28440DE7CFEF}"/>
              </a:ext>
            </a:extLst>
          </p:cNvPr>
          <p:cNvSpPr>
            <a:spLocks noGrp="1"/>
          </p:cNvSpPr>
          <p:nvPr>
            <p:ph type="dt" sz="half" idx="10"/>
          </p:nvPr>
        </p:nvSpPr>
        <p:spPr/>
        <p:txBody>
          <a:bodyPr/>
          <a:lstStyle/>
          <a:p>
            <a:fld id="{5FCF60D2-0B38-4181-A1DA-F832D30C2F2B}" type="datetimeFigureOut">
              <a:rPr lang="en-US" smtClean="0"/>
              <a:t>1/10/2022</a:t>
            </a:fld>
            <a:endParaRPr lang="en-US" dirty="0"/>
          </a:p>
        </p:txBody>
      </p:sp>
      <p:sp>
        <p:nvSpPr>
          <p:cNvPr id="5" name="Footer Placeholder 4">
            <a:extLst>
              <a:ext uri="{FF2B5EF4-FFF2-40B4-BE49-F238E27FC236}">
                <a16:creationId xmlns:a16="http://schemas.microsoft.com/office/drawing/2014/main" id="{3B8F647E-760E-435A-A5DC-B5163F1F49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467CD7-1467-4D0A-96F8-F4181FB99ED8}"/>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318586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5E40-BE91-4F27-A05A-3C1D38E1CE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81A21-CB06-467E-9D10-5AD4A2A51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02251-1115-4904-92D2-280C5A84C4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A637EC-DEC5-4D8C-B880-3938CF04DB27}"/>
              </a:ext>
            </a:extLst>
          </p:cNvPr>
          <p:cNvSpPr>
            <a:spLocks noGrp="1"/>
          </p:cNvSpPr>
          <p:nvPr>
            <p:ph type="dt" sz="half" idx="10"/>
          </p:nvPr>
        </p:nvSpPr>
        <p:spPr/>
        <p:txBody>
          <a:bodyPr/>
          <a:lstStyle/>
          <a:p>
            <a:fld id="{5FCF60D2-0B38-4181-A1DA-F832D30C2F2B}" type="datetimeFigureOut">
              <a:rPr lang="en-US" smtClean="0"/>
              <a:t>1/10/2022</a:t>
            </a:fld>
            <a:endParaRPr lang="en-US" dirty="0"/>
          </a:p>
        </p:txBody>
      </p:sp>
      <p:sp>
        <p:nvSpPr>
          <p:cNvPr id="6" name="Footer Placeholder 5">
            <a:extLst>
              <a:ext uri="{FF2B5EF4-FFF2-40B4-BE49-F238E27FC236}">
                <a16:creationId xmlns:a16="http://schemas.microsoft.com/office/drawing/2014/main" id="{2674651B-F5D7-44D0-BDCF-66A718946E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7509B4-8919-4F95-A73D-19B1445756F2}"/>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3364074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1233-6431-4825-AA77-09C298CD62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EAF0C4-B910-4B82-A63D-34A4208D0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445CE6-A822-402B-8893-F27687345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83272B-9A00-456E-9F54-691DFF0097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B6298-95C7-4720-B0F2-F11995508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93D410-5CCB-4D2F-B750-658860C8FDF6}"/>
              </a:ext>
            </a:extLst>
          </p:cNvPr>
          <p:cNvSpPr>
            <a:spLocks noGrp="1"/>
          </p:cNvSpPr>
          <p:nvPr>
            <p:ph type="dt" sz="half" idx="10"/>
          </p:nvPr>
        </p:nvSpPr>
        <p:spPr/>
        <p:txBody>
          <a:bodyPr/>
          <a:lstStyle/>
          <a:p>
            <a:fld id="{5FCF60D2-0B38-4181-A1DA-F832D30C2F2B}" type="datetimeFigureOut">
              <a:rPr lang="en-US" smtClean="0"/>
              <a:t>1/10/2022</a:t>
            </a:fld>
            <a:endParaRPr lang="en-US" dirty="0"/>
          </a:p>
        </p:txBody>
      </p:sp>
      <p:sp>
        <p:nvSpPr>
          <p:cNvPr id="8" name="Footer Placeholder 7">
            <a:extLst>
              <a:ext uri="{FF2B5EF4-FFF2-40B4-BE49-F238E27FC236}">
                <a16:creationId xmlns:a16="http://schemas.microsoft.com/office/drawing/2014/main" id="{FE827E51-51C0-438A-A679-A4C07CBEDBB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472C81-CCC2-424C-93BD-7E02DE26C725}"/>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620364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43AF-E882-496E-9209-07A9F39E67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A163E-8B9D-4923-A8B8-A43230215B63}"/>
              </a:ext>
            </a:extLst>
          </p:cNvPr>
          <p:cNvSpPr>
            <a:spLocks noGrp="1"/>
          </p:cNvSpPr>
          <p:nvPr>
            <p:ph type="dt" sz="half" idx="10"/>
          </p:nvPr>
        </p:nvSpPr>
        <p:spPr/>
        <p:txBody>
          <a:bodyPr/>
          <a:lstStyle/>
          <a:p>
            <a:fld id="{5FCF60D2-0B38-4181-A1DA-F832D30C2F2B}" type="datetimeFigureOut">
              <a:rPr lang="en-US" smtClean="0"/>
              <a:t>1/10/2022</a:t>
            </a:fld>
            <a:endParaRPr lang="en-US" dirty="0"/>
          </a:p>
        </p:txBody>
      </p:sp>
      <p:sp>
        <p:nvSpPr>
          <p:cNvPr id="4" name="Footer Placeholder 3">
            <a:extLst>
              <a:ext uri="{FF2B5EF4-FFF2-40B4-BE49-F238E27FC236}">
                <a16:creationId xmlns:a16="http://schemas.microsoft.com/office/drawing/2014/main" id="{7FCD4CFA-7977-48E2-BB13-C377CB6BF5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CBD30D-7544-4D2C-BB32-2EFC5D7D3CEE}"/>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166666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272132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365C3-5662-4169-B053-AAD1FE9A3E0B}"/>
              </a:ext>
            </a:extLst>
          </p:cNvPr>
          <p:cNvSpPr>
            <a:spLocks noGrp="1"/>
          </p:cNvSpPr>
          <p:nvPr>
            <p:ph type="dt" sz="half" idx="10"/>
          </p:nvPr>
        </p:nvSpPr>
        <p:spPr/>
        <p:txBody>
          <a:bodyPr/>
          <a:lstStyle/>
          <a:p>
            <a:fld id="{5FCF60D2-0B38-4181-A1DA-F832D30C2F2B}" type="datetimeFigureOut">
              <a:rPr lang="en-US" smtClean="0"/>
              <a:t>1/10/2022</a:t>
            </a:fld>
            <a:endParaRPr lang="en-US" dirty="0"/>
          </a:p>
        </p:txBody>
      </p:sp>
      <p:sp>
        <p:nvSpPr>
          <p:cNvPr id="3" name="Footer Placeholder 2">
            <a:extLst>
              <a:ext uri="{FF2B5EF4-FFF2-40B4-BE49-F238E27FC236}">
                <a16:creationId xmlns:a16="http://schemas.microsoft.com/office/drawing/2014/main" id="{9F626C5E-8D90-4424-84AF-DCD68FAC5F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6A1BBB2-4E8C-4E8F-9F5A-84553EE82CBE}"/>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2531604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B130-B0BF-4FA6-8839-F718BDB15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CD6CB6-14D7-448A-9956-EA15DF1AD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AEAE9C-8C58-49E8-AFA1-C0B982795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F5F18-8D28-46CE-BF61-5525B4142A28}"/>
              </a:ext>
            </a:extLst>
          </p:cNvPr>
          <p:cNvSpPr>
            <a:spLocks noGrp="1"/>
          </p:cNvSpPr>
          <p:nvPr>
            <p:ph type="dt" sz="half" idx="10"/>
          </p:nvPr>
        </p:nvSpPr>
        <p:spPr/>
        <p:txBody>
          <a:bodyPr/>
          <a:lstStyle/>
          <a:p>
            <a:fld id="{5FCF60D2-0B38-4181-A1DA-F832D30C2F2B}" type="datetimeFigureOut">
              <a:rPr lang="en-US" smtClean="0"/>
              <a:t>1/10/2022</a:t>
            </a:fld>
            <a:endParaRPr lang="en-US" dirty="0"/>
          </a:p>
        </p:txBody>
      </p:sp>
      <p:sp>
        <p:nvSpPr>
          <p:cNvPr id="6" name="Footer Placeholder 5">
            <a:extLst>
              <a:ext uri="{FF2B5EF4-FFF2-40B4-BE49-F238E27FC236}">
                <a16:creationId xmlns:a16="http://schemas.microsoft.com/office/drawing/2014/main" id="{40E9ADAA-AADC-4479-87D6-A7FD3FBD75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E12D78-09E2-437F-BBE2-947377C3713C}"/>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1336897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1CEF-9ECA-4178-8875-492F44058E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AD31A-3686-403B-9175-4ADA77919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63EC031-9E1C-482F-B388-B125D77A8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026AA-3BAD-4549-9938-315D485724C5}"/>
              </a:ext>
            </a:extLst>
          </p:cNvPr>
          <p:cNvSpPr>
            <a:spLocks noGrp="1"/>
          </p:cNvSpPr>
          <p:nvPr>
            <p:ph type="dt" sz="half" idx="10"/>
          </p:nvPr>
        </p:nvSpPr>
        <p:spPr/>
        <p:txBody>
          <a:bodyPr/>
          <a:lstStyle/>
          <a:p>
            <a:fld id="{5FCF60D2-0B38-4181-A1DA-F832D30C2F2B}" type="datetimeFigureOut">
              <a:rPr lang="en-US" smtClean="0"/>
              <a:t>1/10/2022</a:t>
            </a:fld>
            <a:endParaRPr lang="en-US" dirty="0"/>
          </a:p>
        </p:txBody>
      </p:sp>
      <p:sp>
        <p:nvSpPr>
          <p:cNvPr id="6" name="Footer Placeholder 5">
            <a:extLst>
              <a:ext uri="{FF2B5EF4-FFF2-40B4-BE49-F238E27FC236}">
                <a16:creationId xmlns:a16="http://schemas.microsoft.com/office/drawing/2014/main" id="{58C17FD5-F922-476C-8F97-6BE9204412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F41D28-D243-49D6-8F4F-5A1950380798}"/>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53326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4EF1-FF48-4852-812B-4AF3E19A51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9DF99A-970B-4D54-A00E-B9DDA3696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C086B-3DCD-455A-8B38-08FFD23D7F52}"/>
              </a:ext>
            </a:extLst>
          </p:cNvPr>
          <p:cNvSpPr>
            <a:spLocks noGrp="1"/>
          </p:cNvSpPr>
          <p:nvPr>
            <p:ph type="dt" sz="half" idx="10"/>
          </p:nvPr>
        </p:nvSpPr>
        <p:spPr/>
        <p:txBody>
          <a:bodyPr/>
          <a:lstStyle/>
          <a:p>
            <a:fld id="{5FCF60D2-0B38-4181-A1DA-F832D30C2F2B}" type="datetimeFigureOut">
              <a:rPr lang="en-US" smtClean="0"/>
              <a:t>1/10/2022</a:t>
            </a:fld>
            <a:endParaRPr lang="en-US" dirty="0"/>
          </a:p>
        </p:txBody>
      </p:sp>
      <p:sp>
        <p:nvSpPr>
          <p:cNvPr id="5" name="Footer Placeholder 4">
            <a:extLst>
              <a:ext uri="{FF2B5EF4-FFF2-40B4-BE49-F238E27FC236}">
                <a16:creationId xmlns:a16="http://schemas.microsoft.com/office/drawing/2014/main" id="{225E7C69-E54A-4AB1-97C1-E2401C459D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94D502-A4D4-4648-AF25-178FEEB68F1B}"/>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4150168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CCE55-9AFC-49B6-96F5-0B54A4028C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B00A0F-FA82-4229-96E4-3BA21D4422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BD6E3-EED2-4015-92E5-2C38EECE0B9C}"/>
              </a:ext>
            </a:extLst>
          </p:cNvPr>
          <p:cNvSpPr>
            <a:spLocks noGrp="1"/>
          </p:cNvSpPr>
          <p:nvPr>
            <p:ph type="dt" sz="half" idx="10"/>
          </p:nvPr>
        </p:nvSpPr>
        <p:spPr/>
        <p:txBody>
          <a:bodyPr/>
          <a:lstStyle/>
          <a:p>
            <a:fld id="{5FCF60D2-0B38-4181-A1DA-F832D30C2F2B}" type="datetimeFigureOut">
              <a:rPr lang="en-US" smtClean="0"/>
              <a:t>1/10/2022</a:t>
            </a:fld>
            <a:endParaRPr lang="en-US" dirty="0"/>
          </a:p>
        </p:txBody>
      </p:sp>
      <p:sp>
        <p:nvSpPr>
          <p:cNvPr id="5" name="Footer Placeholder 4">
            <a:extLst>
              <a:ext uri="{FF2B5EF4-FFF2-40B4-BE49-F238E27FC236}">
                <a16:creationId xmlns:a16="http://schemas.microsoft.com/office/drawing/2014/main" id="{9386985A-B075-4623-9A65-B2772C15BB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61B6ED-06D2-470B-8AA1-4731754AB740}"/>
              </a:ext>
            </a:extLst>
          </p:cNvPr>
          <p:cNvSpPr>
            <a:spLocks noGrp="1"/>
          </p:cNvSpPr>
          <p:nvPr>
            <p:ph type="sldNum" sz="quarter" idx="12"/>
          </p:nvPr>
        </p:nvSpPr>
        <p:spPr/>
        <p:txBody>
          <a:bodyPr/>
          <a:lstStyle/>
          <a:p>
            <a:fld id="{E4381414-6182-4D8D-B96E-D3153D81CDE1}" type="slidenum">
              <a:rPr lang="en-US" smtClean="0"/>
              <a:t>‹#›</a:t>
            </a:fld>
            <a:endParaRPr lang="en-US" dirty="0"/>
          </a:p>
        </p:txBody>
      </p:sp>
    </p:spTree>
    <p:extLst>
      <p:ext uri="{BB962C8B-B14F-4D97-AF65-F5344CB8AC3E}">
        <p14:creationId xmlns:p14="http://schemas.microsoft.com/office/powerpoint/2010/main" val="95937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16951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8498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03960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4820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29218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62371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6524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endParaRPr lang="en-US" dirty="0"/>
          </a:p>
        </p:txBody>
      </p:sp>
      <p:sp>
        <p:nvSpPr>
          <p:cNvPr id="22" name="Footer Placeholder 21">
            <a:extLst>
              <a:ext uri="{FF2B5EF4-FFF2-40B4-BE49-F238E27FC236}">
                <a16:creationId xmlns:a16="http://schemas.microsoft.com/office/drawing/2014/main" id="{D246E023-6E95-4CED-866C-8584889D5620}"/>
              </a:ext>
            </a:extLst>
          </p:cNvPr>
          <p:cNvSpPr>
            <a:spLocks noGrp="1"/>
          </p:cNvSpPr>
          <p:nvPr>
            <p:ph type="ftr" sz="quarter" idx="3"/>
          </p:nvPr>
        </p:nvSpPr>
        <p:spPr>
          <a:xfrm>
            <a:off x="4656841" y="6410779"/>
            <a:ext cx="6696958"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Ventilation</a:t>
            </a:r>
          </a:p>
        </p:txBody>
      </p:sp>
    </p:spTree>
    <p:extLst>
      <p:ext uri="{BB962C8B-B14F-4D97-AF65-F5344CB8AC3E}">
        <p14:creationId xmlns:p14="http://schemas.microsoft.com/office/powerpoint/2010/main" val="18816553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7"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6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600"/>
        </a:spcBef>
        <a:buSzPct val="100000"/>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6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757E9-D4E5-453C-83A7-A82300B15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B0EC02-3A94-431B-B6B8-DAB3B3A7F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4B469-710F-4FFA-B23E-8364C324D5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F60D2-0B38-4181-A1DA-F832D30C2F2B}" type="datetimeFigureOut">
              <a:rPr lang="en-US" smtClean="0"/>
              <a:t>1/10/2022</a:t>
            </a:fld>
            <a:endParaRPr lang="en-US" dirty="0"/>
          </a:p>
        </p:txBody>
      </p:sp>
      <p:sp>
        <p:nvSpPr>
          <p:cNvPr id="5" name="Footer Placeholder 4">
            <a:extLst>
              <a:ext uri="{FF2B5EF4-FFF2-40B4-BE49-F238E27FC236}">
                <a16:creationId xmlns:a16="http://schemas.microsoft.com/office/drawing/2014/main" id="{6A0EECDA-060B-4F1E-B36E-4386AFAD5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8510CB-6687-49AF-8233-9D86EEFF6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81414-6182-4D8D-B96E-D3153D81CDE1}" type="slidenum">
              <a:rPr lang="en-US" smtClean="0"/>
              <a:t>‹#›</a:t>
            </a:fld>
            <a:endParaRPr lang="en-US" dirty="0"/>
          </a:p>
        </p:txBody>
      </p:sp>
    </p:spTree>
    <p:extLst>
      <p:ext uri="{BB962C8B-B14F-4D97-AF65-F5344CB8AC3E}">
        <p14:creationId xmlns:p14="http://schemas.microsoft.com/office/powerpoint/2010/main" val="5656779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WithVentil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hyperlink" Target="http://bit.ly/WhyVentila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23.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hyperlink" Target="https://bit.ly/WithoutVentilation" TargetMode="External"/><Relationship Id="rId7"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bit.ly/WhatIsVentilation"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EDEAC9-678E-47AD-866F-400EA88AEAC3}"/>
              </a:ext>
            </a:extLst>
          </p:cNvPr>
          <p:cNvSpPr>
            <a:spLocks noGrp="1"/>
          </p:cNvSpPr>
          <p:nvPr>
            <p:ph type="ctrTitle"/>
          </p:nvPr>
        </p:nvSpPr>
        <p:spPr/>
        <p:txBody>
          <a:bodyPr/>
          <a:lstStyle/>
          <a:p>
            <a:r>
              <a:rPr lang="en-US" dirty="0">
                <a:solidFill>
                  <a:schemeClr val="accent6"/>
                </a:solidFill>
              </a:rPr>
              <a:t>Topic 15: </a:t>
            </a:r>
            <a:br>
              <a:rPr lang="en-US" dirty="0"/>
            </a:br>
            <a:r>
              <a:rPr lang="en-US" dirty="0"/>
              <a:t>Ventilation</a:t>
            </a:r>
          </a:p>
        </p:txBody>
      </p:sp>
      <p:sp>
        <p:nvSpPr>
          <p:cNvPr id="7" name="Subtitle 6">
            <a:extLst>
              <a:ext uri="{FF2B5EF4-FFF2-40B4-BE49-F238E27FC236}">
                <a16:creationId xmlns:a16="http://schemas.microsoft.com/office/drawing/2014/main" id="{B4A446AB-4AA9-4E89-AC49-6E5824E84619}"/>
              </a:ext>
            </a:extLst>
          </p:cNvPr>
          <p:cNvSpPr>
            <a:spLocks noGrp="1"/>
          </p:cNvSpPr>
          <p:nvPr>
            <p:ph type="subTitle" idx="1"/>
          </p:nvPr>
        </p:nvSpPr>
        <p:spPr/>
        <p:txBody>
          <a:bodyPr/>
          <a:lstStyle/>
          <a:p>
            <a:r>
              <a:rPr lang="en-US" dirty="0"/>
              <a:t>[Date of Training]</a:t>
            </a:r>
          </a:p>
        </p:txBody>
      </p:sp>
    </p:spTree>
    <p:extLst>
      <p:ext uri="{BB962C8B-B14F-4D97-AF65-F5344CB8AC3E}">
        <p14:creationId xmlns:p14="http://schemas.microsoft.com/office/powerpoint/2010/main" val="193699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440F-892E-4101-BDD5-520A73D389FB}"/>
              </a:ext>
            </a:extLst>
          </p:cNvPr>
          <p:cNvSpPr>
            <a:spLocks noGrp="1"/>
          </p:cNvSpPr>
          <p:nvPr>
            <p:ph type="title"/>
          </p:nvPr>
        </p:nvSpPr>
        <p:spPr/>
        <p:txBody>
          <a:bodyPr/>
          <a:lstStyle/>
          <a:p>
            <a:r>
              <a:rPr lang="en-US" dirty="0"/>
              <a:t>Good ventilation</a:t>
            </a:r>
          </a:p>
        </p:txBody>
      </p:sp>
      <p:pic>
        <p:nvPicPr>
          <p:cNvPr id="6" name="Picture 5" descr="A picture of air flowing in and out of a room, due to a ventilation system.">
            <a:hlinkClick r:id="rId3"/>
            <a:extLst>
              <a:ext uri="{FF2B5EF4-FFF2-40B4-BE49-F238E27FC236}">
                <a16:creationId xmlns:a16="http://schemas.microsoft.com/office/drawing/2014/main" id="{EB5AABE0-7A91-4D67-8DCD-B8C5DBC4409D}"/>
              </a:ext>
            </a:extLst>
          </p:cNvPr>
          <p:cNvPicPr>
            <a:picLocks noChangeAspect="1"/>
          </p:cNvPicPr>
          <p:nvPr/>
        </p:nvPicPr>
        <p:blipFill>
          <a:blip r:embed="rId4"/>
          <a:stretch>
            <a:fillRect/>
          </a:stretch>
        </p:blipFill>
        <p:spPr>
          <a:xfrm>
            <a:off x="2178624" y="1705149"/>
            <a:ext cx="7834751" cy="3995928"/>
          </a:xfrm>
          <a:prstGeom prst="rect">
            <a:avLst/>
          </a:prstGeom>
        </p:spPr>
      </p:pic>
      <p:sp>
        <p:nvSpPr>
          <p:cNvPr id="3" name="Footer Placeholder 2">
            <a:extLst>
              <a:ext uri="{FF2B5EF4-FFF2-40B4-BE49-F238E27FC236}">
                <a16:creationId xmlns:a16="http://schemas.microsoft.com/office/drawing/2014/main" id="{B270D8C5-BAE7-4A58-B7BA-4E3926A1B2EC}"/>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5" name="Slide Number Placeholder 4">
            <a:extLst>
              <a:ext uri="{FF2B5EF4-FFF2-40B4-BE49-F238E27FC236}">
                <a16:creationId xmlns:a16="http://schemas.microsoft.com/office/drawing/2014/main" id="{BF0B2B2E-AF86-4A6E-BD21-FCDB6CC4751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t>10</a:t>
            </a:fld>
            <a:endParaRPr lang="en-US" dirty="0"/>
          </a:p>
        </p:txBody>
      </p:sp>
    </p:spTree>
    <p:extLst>
      <p:ext uri="{BB962C8B-B14F-4D97-AF65-F5344CB8AC3E}">
        <p14:creationId xmlns:p14="http://schemas.microsoft.com/office/powerpoint/2010/main" val="222669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7FF6B25-B0E9-4FFD-9469-237083A31A2F}"/>
              </a:ext>
            </a:extLst>
          </p:cNvPr>
          <p:cNvSpPr>
            <a:spLocks noGrp="1"/>
          </p:cNvSpPr>
          <p:nvPr>
            <p:ph type="title" idx="4294967295"/>
          </p:nvPr>
        </p:nvSpPr>
        <p:spPr>
          <a:xfrm>
            <a:off x="839788" y="2324100"/>
            <a:ext cx="3932237" cy="35448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How is ventilation handled at your workplace? </a:t>
            </a:r>
            <a:endParaRPr kumimoji="0" lang="en-US" sz="3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4" name="Slide Number Placeholder 3">
            <a:extLst>
              <a:ext uri="{FF2B5EF4-FFF2-40B4-BE49-F238E27FC236}">
                <a16:creationId xmlns:a16="http://schemas.microsoft.com/office/drawing/2014/main" id="{A97594D8-BD53-42D3-921C-C79E5EE4C74B}"/>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11</a:t>
            </a:fld>
            <a:endParaRPr lang="en-US" dirty="0"/>
          </a:p>
        </p:txBody>
      </p:sp>
    </p:spTree>
    <p:extLst>
      <p:ext uri="{BB962C8B-B14F-4D97-AF65-F5344CB8AC3E}">
        <p14:creationId xmlns:p14="http://schemas.microsoft.com/office/powerpoint/2010/main" val="2022036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br>
              <a:rPr lang="en-US" noProof="0" dirty="0"/>
            </a:br>
            <a:r>
              <a:rPr lang="en-US" dirty="0"/>
              <a:t>Why Does Ventilation Matter?</a:t>
            </a:r>
          </a:p>
        </p:txBody>
      </p:sp>
      <p:sp>
        <p:nvSpPr>
          <p:cNvPr id="2" name="Footer Placeholder 1">
            <a:extLst>
              <a:ext uri="{FF2B5EF4-FFF2-40B4-BE49-F238E27FC236}">
                <a16:creationId xmlns:a16="http://schemas.microsoft.com/office/drawing/2014/main" id="{D824FFCF-B066-4C94-A181-C4C8F0C6FD6E}"/>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3" name="Slide Number Placeholder 2">
            <a:extLst>
              <a:ext uri="{FF2B5EF4-FFF2-40B4-BE49-F238E27FC236}">
                <a16:creationId xmlns:a16="http://schemas.microsoft.com/office/drawing/2014/main" id="{00888CB7-8469-40F1-B020-35BAA62BEC5B}"/>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12</a:t>
            </a:fld>
            <a:endParaRPr lang="en-US" dirty="0"/>
          </a:p>
        </p:txBody>
      </p:sp>
    </p:spTree>
    <p:custDataLst>
      <p:tags r:id="rId1"/>
    </p:custDataLst>
    <p:extLst>
      <p:ext uri="{BB962C8B-B14F-4D97-AF65-F5344CB8AC3E}">
        <p14:creationId xmlns:p14="http://schemas.microsoft.com/office/powerpoint/2010/main" val="132681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Instructions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515600" cy="4317999"/>
          </a:xfrm>
        </p:spPr>
        <p:txBody>
          <a:bodyPr>
            <a:normAutofit/>
          </a:bodyPr>
          <a:lstStyle/>
          <a:p>
            <a:pPr marL="0" lvl="0" indent="0">
              <a:buNone/>
            </a:pPr>
            <a:r>
              <a:rPr lang="en-US" b="1" dirty="0">
                <a:solidFill>
                  <a:schemeClr val="accent1"/>
                </a:solidFill>
              </a:rPr>
              <a:t>While watching the video:</a:t>
            </a:r>
          </a:p>
          <a:p>
            <a:pPr lvl="0"/>
            <a:r>
              <a:rPr lang="en-US" dirty="0"/>
              <a:t>Think about your workday.</a:t>
            </a:r>
          </a:p>
          <a:p>
            <a:pPr lvl="0"/>
            <a:r>
              <a:rPr lang="en-US" dirty="0"/>
              <a:t>Jot down instances when your actions at work may impact ventilation.</a:t>
            </a:r>
          </a:p>
        </p:txBody>
      </p:sp>
      <p:sp>
        <p:nvSpPr>
          <p:cNvPr id="4" name="Footer Placeholder 3">
            <a:extLst>
              <a:ext uri="{FF2B5EF4-FFF2-40B4-BE49-F238E27FC236}">
                <a16:creationId xmlns:a16="http://schemas.microsoft.com/office/drawing/2014/main" id="{16B4B7CC-53D4-4352-910A-790F043D31B2}"/>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5" name="Slide Number Placeholder 4">
            <a:extLst>
              <a:ext uri="{FF2B5EF4-FFF2-40B4-BE49-F238E27FC236}">
                <a16:creationId xmlns:a16="http://schemas.microsoft.com/office/drawing/2014/main" id="{54A5D838-C3AE-4575-982A-D74931B960B4}"/>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231944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8598-4CDE-4990-BB5E-AE477309E439}"/>
              </a:ext>
            </a:extLst>
          </p:cNvPr>
          <p:cNvSpPr>
            <a:spLocks noGrp="1"/>
          </p:cNvSpPr>
          <p:nvPr>
            <p:ph type="title" idx="4294967295"/>
          </p:nvPr>
        </p:nvSpPr>
        <p:spPr>
          <a:xfrm>
            <a:off x="838200" y="-702457"/>
            <a:ext cx="10515600" cy="702457"/>
          </a:xfrm>
        </p:spPr>
        <p:txBody>
          <a:bodyPr vert="horz" lIns="91440" tIns="45720" rIns="91440" bIns="45720" rtlCol="0" anchor="b">
            <a:normAutofit/>
          </a:bodyPr>
          <a:lstStyle/>
          <a:p>
            <a:r>
              <a:rPr lang="en-US" dirty="0"/>
              <a:t>Why Does Ventilation Matter Episode 18</a:t>
            </a:r>
          </a:p>
        </p:txBody>
      </p:sp>
      <p:pic>
        <p:nvPicPr>
          <p:cNvPr id="7" name="Picture 6" descr="Inside Infection Control: Why Does Ventilation Matter? Episode 18">
            <a:hlinkClick r:id="rId4"/>
            <a:extLst>
              <a:ext uri="{FF2B5EF4-FFF2-40B4-BE49-F238E27FC236}">
                <a16:creationId xmlns:a16="http://schemas.microsoft.com/office/drawing/2014/main" id="{FA0B119C-43A1-441F-A996-C249EFA43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3120" y="1188720"/>
            <a:ext cx="7973737" cy="4480560"/>
          </a:xfrm>
          <a:prstGeom prst="rect">
            <a:avLst/>
          </a:prstGeom>
        </p:spPr>
      </p:pic>
      <p:sp>
        <p:nvSpPr>
          <p:cNvPr id="5" name="Footer Placeholder 4">
            <a:extLst>
              <a:ext uri="{FF2B5EF4-FFF2-40B4-BE49-F238E27FC236}">
                <a16:creationId xmlns:a16="http://schemas.microsoft.com/office/drawing/2014/main" id="{7D6BBBB3-CB62-4285-8D6C-0CCA6F34F2E7}"/>
              </a:ext>
            </a:extLst>
          </p:cNvPr>
          <p:cNvSpPr>
            <a:spLocks noGrp="1"/>
          </p:cNvSpPr>
          <p:nvPr>
            <p:ph type="ftr" sz="quarter" idx="11"/>
          </p:nvPr>
        </p:nvSpPr>
        <p:spPr/>
        <p:txBody>
          <a:bodyPr/>
          <a:lstStyle/>
          <a:p>
            <a:r>
              <a:rPr lang="en-US" dirty="0"/>
              <a:t>Ventilation</a:t>
            </a:r>
          </a:p>
        </p:txBody>
      </p:sp>
      <p:sp>
        <p:nvSpPr>
          <p:cNvPr id="6" name="Slide Number Placeholder 5">
            <a:extLst>
              <a:ext uri="{FF2B5EF4-FFF2-40B4-BE49-F238E27FC236}">
                <a16:creationId xmlns:a16="http://schemas.microsoft.com/office/drawing/2014/main" id="{280BEF2F-5466-4B89-882B-A259C991BC1E}"/>
              </a:ext>
            </a:extLst>
          </p:cNvPr>
          <p:cNvSpPr>
            <a:spLocks noGrp="1"/>
          </p:cNvSpPr>
          <p:nvPr>
            <p:ph type="sldNum" sz="quarter" idx="12"/>
          </p:nvPr>
        </p:nvSpPr>
        <p:spPr/>
        <p:txBody>
          <a:bodyPr/>
          <a:lstStyle/>
          <a:p>
            <a:fld id="{0921C750-0A2B-4FC2-9266-872E12118BE5}" type="slidenum">
              <a:rPr lang="en-US" smtClean="0"/>
              <a:pPr/>
              <a:t>14</a:t>
            </a:fld>
            <a:endParaRPr lang="en-US" dirty="0"/>
          </a:p>
        </p:txBody>
      </p:sp>
    </p:spTree>
    <p:custDataLst>
      <p:tags r:id="rId1"/>
    </p:custDataLst>
    <p:extLst>
      <p:ext uri="{BB962C8B-B14F-4D97-AF65-F5344CB8AC3E}">
        <p14:creationId xmlns:p14="http://schemas.microsoft.com/office/powerpoint/2010/main" val="260972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CA8CF6-D45D-4C0A-9465-6A143F8B7B56}"/>
              </a:ext>
            </a:extLst>
          </p:cNvPr>
          <p:cNvSpPr>
            <a:spLocks noGrp="1"/>
          </p:cNvSpPr>
          <p:nvPr>
            <p:ph type="title" idx="4294967295"/>
          </p:nvPr>
        </p:nvSpPr>
        <p:spPr>
          <a:xfrm>
            <a:off x="839788" y="2324100"/>
            <a:ext cx="3932237" cy="35448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US" sz="32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What actions do you take at work that may impact ventilation?</a:t>
            </a:r>
          </a:p>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6" name="Slide Number Placeholder 4">
            <a:extLst>
              <a:ext uri="{FF2B5EF4-FFF2-40B4-BE49-F238E27FC236}">
                <a16:creationId xmlns:a16="http://schemas.microsoft.com/office/drawing/2014/main" id="{F2A724E2-6FC9-4CE1-9BEC-B0A4F66B6033}"/>
              </a:ext>
            </a:extLst>
          </p:cNvPr>
          <p:cNvSpPr>
            <a:spLocks noGrp="1"/>
          </p:cNvSpPr>
          <p:nvPr>
            <p:ph type="sldNum" sz="quarter" idx="12"/>
          </p:nvPr>
        </p:nvSpPr>
        <p:spPr>
          <a:xfrm>
            <a:off x="11209422" y="6492875"/>
            <a:ext cx="620486" cy="365125"/>
          </a:xfrm>
        </p:spPr>
        <p:txBody>
          <a:bodyPr/>
          <a:lstStyle/>
          <a:p>
            <a:fld id="{0921C750-0A2B-4FC2-9266-872E12118BE5}" type="slidenum">
              <a:rPr lang="en-US" smtClean="0"/>
              <a:t>15</a:t>
            </a:fld>
            <a:endParaRPr lang="en-US" dirty="0"/>
          </a:p>
        </p:txBody>
      </p:sp>
    </p:spTree>
    <p:extLst>
      <p:ext uri="{BB962C8B-B14F-4D97-AF65-F5344CB8AC3E}">
        <p14:creationId xmlns:p14="http://schemas.microsoft.com/office/powerpoint/2010/main" val="324777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031BF7-BD87-47E1-8A0B-2528B7D0622F}"/>
              </a:ext>
            </a:extLst>
          </p:cNvPr>
          <p:cNvSpPr>
            <a:spLocks noGrp="1"/>
          </p:cNvSpPr>
          <p:nvPr>
            <p:ph type="title"/>
          </p:nvPr>
        </p:nvSpPr>
        <p:spPr>
          <a:xfrm>
            <a:off x="586650" y="91440"/>
            <a:ext cx="4771734" cy="2363002"/>
          </a:xfrm>
        </p:spPr>
        <p:txBody>
          <a:bodyPr/>
          <a:lstStyle/>
          <a:p>
            <a:r>
              <a:rPr lang="en-US" dirty="0"/>
              <a:t>Ventilation in Healthcare</a:t>
            </a:r>
          </a:p>
        </p:txBody>
      </p:sp>
      <p:sp>
        <p:nvSpPr>
          <p:cNvPr id="7" name="Text Placeholder 6">
            <a:extLst>
              <a:ext uri="{FF2B5EF4-FFF2-40B4-BE49-F238E27FC236}">
                <a16:creationId xmlns:a16="http://schemas.microsoft.com/office/drawing/2014/main" id="{E1A6F135-5816-4A7F-980F-E1CF06F489B0}"/>
              </a:ext>
            </a:extLst>
          </p:cNvPr>
          <p:cNvSpPr>
            <a:spLocks noGrp="1"/>
          </p:cNvSpPr>
          <p:nvPr>
            <p:ph type="body" sz="half" idx="2"/>
          </p:nvPr>
        </p:nvSpPr>
        <p:spPr>
          <a:xfrm>
            <a:off x="586650" y="3140226"/>
            <a:ext cx="4049358" cy="2363002"/>
          </a:xfrm>
        </p:spPr>
        <p:txBody>
          <a:bodyPr>
            <a:normAutofit/>
          </a:bodyPr>
          <a:lstStyle/>
          <a:p>
            <a:r>
              <a:rPr lang="en-US" b="1" dirty="0"/>
              <a:t>What do you need to know about ventilation?</a:t>
            </a:r>
          </a:p>
          <a:p>
            <a:endParaRPr lang="en-US" b="1" dirty="0"/>
          </a:p>
        </p:txBody>
      </p:sp>
      <p:sp>
        <p:nvSpPr>
          <p:cNvPr id="5" name="Slide Number Placeholder 4">
            <a:extLst>
              <a:ext uri="{FF2B5EF4-FFF2-40B4-BE49-F238E27FC236}">
                <a16:creationId xmlns:a16="http://schemas.microsoft.com/office/drawing/2014/main" id="{775769AD-8A41-4E0D-B774-415D40C290E0}"/>
              </a:ext>
            </a:extLst>
          </p:cNvPr>
          <p:cNvSpPr>
            <a:spLocks noGrp="1"/>
          </p:cNvSpPr>
          <p:nvPr>
            <p:ph type="sldNum" sz="quarter" idx="12"/>
          </p:nvPr>
        </p:nvSpPr>
        <p:spPr/>
        <p:txBody>
          <a:bodyPr/>
          <a:lstStyle/>
          <a:p>
            <a:fld id="{0921C750-0A2B-4FC2-9266-872E12118BE5}" type="slidenum">
              <a:rPr lang="en-US" smtClean="0"/>
              <a:t>16</a:t>
            </a:fld>
            <a:endParaRPr lang="en-US" dirty="0"/>
          </a:p>
        </p:txBody>
      </p:sp>
    </p:spTree>
    <p:extLst>
      <p:ext uri="{BB962C8B-B14F-4D97-AF65-F5344CB8AC3E}">
        <p14:creationId xmlns:p14="http://schemas.microsoft.com/office/powerpoint/2010/main" val="3625768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C689-657F-46AD-ACC2-23D4DFB5FD32}"/>
              </a:ext>
            </a:extLst>
          </p:cNvPr>
          <p:cNvSpPr>
            <a:spLocks noGrp="1"/>
          </p:cNvSpPr>
          <p:nvPr>
            <p:ph type="title"/>
          </p:nvPr>
        </p:nvSpPr>
        <p:spPr>
          <a:xfrm>
            <a:off x="838200" y="238125"/>
            <a:ext cx="10515600" cy="702457"/>
          </a:xfrm>
        </p:spPr>
        <p:txBody>
          <a:bodyPr/>
          <a:lstStyle/>
          <a:p>
            <a:r>
              <a:rPr lang="en-US" dirty="0"/>
              <a:t>STEPS TO SUPPORT GOOD VENTILATION</a:t>
            </a:r>
          </a:p>
        </p:txBody>
      </p:sp>
      <p:sp>
        <p:nvSpPr>
          <p:cNvPr id="3" name="Content Placeholder 2">
            <a:extLst>
              <a:ext uri="{FF2B5EF4-FFF2-40B4-BE49-F238E27FC236}">
                <a16:creationId xmlns:a16="http://schemas.microsoft.com/office/drawing/2014/main" id="{62F76427-1F27-45D4-B94C-53F49A5B5BC4}"/>
              </a:ext>
            </a:extLst>
          </p:cNvPr>
          <p:cNvSpPr>
            <a:spLocks noGrp="1"/>
          </p:cNvSpPr>
          <p:nvPr>
            <p:ph idx="1"/>
          </p:nvPr>
        </p:nvSpPr>
        <p:spPr>
          <a:xfrm>
            <a:off x="838200" y="1600200"/>
            <a:ext cx="10515600" cy="4317999"/>
          </a:xfrm>
        </p:spPr>
        <p:txBody>
          <a:bodyPr/>
          <a:lstStyle/>
          <a:p>
            <a:pPr>
              <a:buClr>
                <a:schemeClr val="tx1"/>
              </a:buClr>
            </a:pPr>
            <a:r>
              <a:rPr lang="en-US" b="1" dirty="0">
                <a:solidFill>
                  <a:schemeClr val="accent1"/>
                </a:solidFill>
              </a:rPr>
              <a:t>Know how long </a:t>
            </a:r>
            <a:r>
              <a:rPr lang="en-US" dirty="0"/>
              <a:t>it takes for the air in certain rooms, such as patient rooms, to clear.</a:t>
            </a:r>
          </a:p>
          <a:p>
            <a:r>
              <a:rPr lang="en-US" dirty="0"/>
              <a:t>If you’re entering a room without recommended PPE, </a:t>
            </a:r>
            <a:r>
              <a:rPr lang="en-US" b="1" dirty="0">
                <a:solidFill>
                  <a:schemeClr val="accent1"/>
                </a:solidFill>
              </a:rPr>
              <a:t>make sure the air in the room is cleared first. </a:t>
            </a:r>
            <a:endParaRPr lang="en-US" dirty="0"/>
          </a:p>
          <a:p>
            <a:pPr>
              <a:buClr>
                <a:schemeClr val="tx1"/>
              </a:buClr>
            </a:pPr>
            <a:r>
              <a:rPr lang="en-US" b="1" dirty="0">
                <a:solidFill>
                  <a:schemeClr val="accent1"/>
                </a:solidFill>
              </a:rPr>
              <a:t>Don’t take actions on your own </a:t>
            </a:r>
            <a:r>
              <a:rPr lang="en-US" dirty="0"/>
              <a:t>to change how air is handled.</a:t>
            </a:r>
          </a:p>
          <a:p>
            <a:pPr>
              <a:buClr>
                <a:schemeClr val="tx1"/>
              </a:buClr>
            </a:pPr>
            <a:r>
              <a:rPr lang="en-US" b="1" dirty="0">
                <a:solidFill>
                  <a:schemeClr val="accent1"/>
                </a:solidFill>
              </a:rPr>
              <a:t>Have questions? Ask </a:t>
            </a:r>
            <a:r>
              <a:rPr lang="en-US" dirty="0"/>
              <a:t>the person with responsibility for air filtration and ventilation at your facility. </a:t>
            </a:r>
          </a:p>
        </p:txBody>
      </p:sp>
      <p:sp>
        <p:nvSpPr>
          <p:cNvPr id="4" name="Footer Placeholder 3">
            <a:extLst>
              <a:ext uri="{FF2B5EF4-FFF2-40B4-BE49-F238E27FC236}">
                <a16:creationId xmlns:a16="http://schemas.microsoft.com/office/drawing/2014/main" id="{BFBEF59A-C130-49A6-8FAC-754973D89F10}"/>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5" name="Slide Number Placeholder 4">
            <a:extLst>
              <a:ext uri="{FF2B5EF4-FFF2-40B4-BE49-F238E27FC236}">
                <a16:creationId xmlns:a16="http://schemas.microsoft.com/office/drawing/2014/main" id="{89D1A2FA-31B2-4AA0-A654-19489E7017D8}"/>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17</a:t>
            </a:fld>
            <a:endParaRPr lang="en-US" dirty="0"/>
          </a:p>
        </p:txBody>
      </p:sp>
    </p:spTree>
    <p:extLst>
      <p:ext uri="{BB962C8B-B14F-4D97-AF65-F5344CB8AC3E}">
        <p14:creationId xmlns:p14="http://schemas.microsoft.com/office/powerpoint/2010/main" val="271644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A81E-2AFE-47F9-891D-9F252F99452A}"/>
              </a:ext>
            </a:extLst>
          </p:cNvPr>
          <p:cNvSpPr>
            <a:spLocks noGrp="1"/>
          </p:cNvSpPr>
          <p:nvPr>
            <p:ph type="title"/>
          </p:nvPr>
        </p:nvSpPr>
        <p:spPr>
          <a:xfrm>
            <a:off x="838200" y="238125"/>
            <a:ext cx="10515600" cy="702457"/>
          </a:xfrm>
        </p:spPr>
        <p:txBody>
          <a:bodyPr/>
          <a:lstStyle/>
          <a:p>
            <a:r>
              <a:rPr lang="en-US" dirty="0"/>
              <a:t>Breakout Groups </a:t>
            </a:r>
          </a:p>
        </p:txBody>
      </p:sp>
      <p:sp>
        <p:nvSpPr>
          <p:cNvPr id="3" name="Content Placeholder 2">
            <a:extLst>
              <a:ext uri="{FF2B5EF4-FFF2-40B4-BE49-F238E27FC236}">
                <a16:creationId xmlns:a16="http://schemas.microsoft.com/office/drawing/2014/main" id="{19CC4C10-A9C5-411C-B26C-348A64EF223D}"/>
              </a:ext>
            </a:extLst>
          </p:cNvPr>
          <p:cNvSpPr>
            <a:spLocks noGrp="1"/>
          </p:cNvSpPr>
          <p:nvPr>
            <p:ph idx="1"/>
          </p:nvPr>
        </p:nvSpPr>
        <p:spPr>
          <a:xfrm>
            <a:off x="838200" y="1600200"/>
            <a:ext cx="9831572" cy="4318000"/>
          </a:xfrm>
        </p:spPr>
        <p:txBody>
          <a:bodyPr/>
          <a:lstStyle/>
          <a:p>
            <a:pPr marL="0" indent="0">
              <a:buNone/>
            </a:pPr>
            <a:r>
              <a:rPr lang="en-US" b="1" dirty="0">
                <a:solidFill>
                  <a:schemeClr val="accent1"/>
                </a:solidFill>
              </a:rPr>
              <a:t>Rehearse what you would say when</a:t>
            </a:r>
          </a:p>
          <a:p>
            <a:r>
              <a:rPr lang="en-US" dirty="0"/>
              <a:t>You’re concerned about the ventilation and need to seek help.</a:t>
            </a:r>
          </a:p>
          <a:p>
            <a:pPr lvl="1"/>
            <a:r>
              <a:rPr lang="en-US" dirty="0"/>
              <a:t>Who would you speak to?</a:t>
            </a:r>
          </a:p>
          <a:p>
            <a:pPr lvl="1"/>
            <a:r>
              <a:rPr lang="en-US" dirty="0"/>
              <a:t>What would you say? What questions would you ask?</a:t>
            </a:r>
          </a:p>
          <a:p>
            <a:pPr>
              <a:spcBef>
                <a:spcPts val="2400"/>
              </a:spcBef>
            </a:pPr>
            <a:r>
              <a:rPr lang="en-US" dirty="0"/>
              <a:t>You wish to express appreciation for solving a ventilation problem in your facility. </a:t>
            </a:r>
          </a:p>
          <a:p>
            <a:pPr lvl="1"/>
            <a:r>
              <a:rPr lang="en-US" dirty="0"/>
              <a:t>Who would you speak to?</a:t>
            </a:r>
          </a:p>
          <a:p>
            <a:pPr lvl="1"/>
            <a:r>
              <a:rPr lang="en-US" dirty="0"/>
              <a:t>What would you say?</a:t>
            </a:r>
          </a:p>
          <a:p>
            <a:endParaRPr lang="en-US" dirty="0"/>
          </a:p>
        </p:txBody>
      </p:sp>
      <p:sp>
        <p:nvSpPr>
          <p:cNvPr id="4" name="Footer Placeholder 3">
            <a:extLst>
              <a:ext uri="{FF2B5EF4-FFF2-40B4-BE49-F238E27FC236}">
                <a16:creationId xmlns:a16="http://schemas.microsoft.com/office/drawing/2014/main" id="{59D32797-B8EC-4B36-83F0-3842C21069B6}"/>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5" name="Slide Number Placeholder 4">
            <a:extLst>
              <a:ext uri="{FF2B5EF4-FFF2-40B4-BE49-F238E27FC236}">
                <a16:creationId xmlns:a16="http://schemas.microsoft.com/office/drawing/2014/main" id="{FFC8B348-5BD4-41EF-B4E7-7786A785F94B}"/>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18</a:t>
            </a:fld>
            <a:endParaRPr lang="en-US" dirty="0"/>
          </a:p>
        </p:txBody>
      </p:sp>
    </p:spTree>
    <p:extLst>
      <p:ext uri="{BB962C8B-B14F-4D97-AF65-F5344CB8AC3E}">
        <p14:creationId xmlns:p14="http://schemas.microsoft.com/office/powerpoint/2010/main" val="661232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8A53-75F8-432C-9DD4-C64688D6FFB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911C087-1AE0-4C9C-8B0E-19DAE2AD87C7}"/>
              </a:ext>
            </a:extLst>
          </p:cNvPr>
          <p:cNvSpPr>
            <a:spLocks noGrp="1"/>
          </p:cNvSpPr>
          <p:nvPr>
            <p:ph idx="1"/>
          </p:nvPr>
        </p:nvSpPr>
        <p:spPr>
          <a:xfrm>
            <a:off x="838200" y="1616825"/>
            <a:ext cx="10515600" cy="4317999"/>
          </a:xfrm>
        </p:spPr>
        <p:txBody>
          <a:bodyPr/>
          <a:lstStyle/>
          <a:p>
            <a:pPr>
              <a:spcBef>
                <a:spcPts val="3000"/>
              </a:spcBef>
            </a:pPr>
            <a:r>
              <a:rPr lang="en-US" dirty="0"/>
              <a:t>Do you know </a:t>
            </a:r>
            <a:r>
              <a:rPr lang="en-US" b="1" dirty="0">
                <a:solidFill>
                  <a:srgbClr val="13619C"/>
                </a:solidFill>
                <a:latin typeface="+mj-lt"/>
                <a:cs typeface="Calibri bold" panose="020F0702030404030204" pitchFamily="34" charset="0"/>
              </a:rPr>
              <a:t>who</a:t>
            </a:r>
            <a:r>
              <a:rPr lang="en-US" dirty="0">
                <a:solidFill>
                  <a:srgbClr val="13619C"/>
                </a:solidFill>
                <a:latin typeface="Calibri bold" panose="020F0702030404030204" pitchFamily="34" charset="0"/>
                <a:cs typeface="Calibri bold" panose="020F0702030404030204" pitchFamily="34" charset="0"/>
              </a:rPr>
              <a:t> </a:t>
            </a:r>
            <a:r>
              <a:rPr lang="en-US" dirty="0"/>
              <a:t>to go to at your facility to share concerns or ask questions about ventilation? </a:t>
            </a:r>
          </a:p>
          <a:p>
            <a:pPr>
              <a:spcBef>
                <a:spcPts val="3000"/>
              </a:spcBef>
            </a:pPr>
            <a:r>
              <a:rPr lang="en-US" b="1" dirty="0">
                <a:solidFill>
                  <a:srgbClr val="13619C"/>
                </a:solidFill>
                <a:latin typeface="+mj-lt"/>
                <a:cs typeface="Calibri bold" panose="020F0702030404030204" pitchFamily="34" charset="0"/>
              </a:rPr>
              <a:t>What</a:t>
            </a:r>
            <a:r>
              <a:rPr lang="en-US" dirty="0">
                <a:solidFill>
                  <a:srgbClr val="13619C"/>
                </a:solidFill>
                <a:latin typeface="Calibri bold" panose="020F0702030404030204" pitchFamily="34" charset="0"/>
                <a:cs typeface="Calibri bold" panose="020F0702030404030204" pitchFamily="34" charset="0"/>
              </a:rPr>
              <a:t> </a:t>
            </a:r>
            <a:r>
              <a:rPr lang="en-US" dirty="0"/>
              <a:t>did your group identify as a potential concern or question about ventilation? </a:t>
            </a:r>
          </a:p>
          <a:p>
            <a:pPr>
              <a:spcBef>
                <a:spcPts val="3000"/>
              </a:spcBef>
            </a:pPr>
            <a:r>
              <a:rPr lang="en-US" dirty="0"/>
              <a:t>What </a:t>
            </a:r>
            <a:r>
              <a:rPr lang="en-US" b="1" dirty="0">
                <a:solidFill>
                  <a:srgbClr val="13619C"/>
                </a:solidFill>
                <a:latin typeface="+mj-lt"/>
                <a:cs typeface="Calibri bold" panose="020F0702030404030204" pitchFamily="34" charset="0"/>
              </a:rPr>
              <a:t>questions</a:t>
            </a:r>
            <a:r>
              <a:rPr lang="en-US" dirty="0"/>
              <a:t> would you ask? </a:t>
            </a:r>
          </a:p>
          <a:p>
            <a:pPr>
              <a:spcBef>
                <a:spcPts val="3000"/>
              </a:spcBef>
            </a:pPr>
            <a:r>
              <a:rPr lang="en-US" dirty="0"/>
              <a:t>Is there anything related to ventilation at your facility that is </a:t>
            </a:r>
            <a:r>
              <a:rPr lang="en-US" b="1" dirty="0">
                <a:solidFill>
                  <a:srgbClr val="13619C"/>
                </a:solidFill>
                <a:latin typeface="+mj-lt"/>
                <a:cs typeface="Calibri bold" panose="020F0702030404030204" pitchFamily="34" charset="0"/>
              </a:rPr>
              <a:t>going particularly well</a:t>
            </a:r>
            <a:r>
              <a:rPr lang="en-US" dirty="0"/>
              <a:t>? </a:t>
            </a:r>
          </a:p>
        </p:txBody>
      </p:sp>
      <p:sp>
        <p:nvSpPr>
          <p:cNvPr id="4" name="Footer Placeholder 3">
            <a:extLst>
              <a:ext uri="{FF2B5EF4-FFF2-40B4-BE49-F238E27FC236}">
                <a16:creationId xmlns:a16="http://schemas.microsoft.com/office/drawing/2014/main" id="{EFEA0C8A-E75B-4EC9-B830-A6A1C35A96EE}"/>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5" name="Slide Number Placeholder 4">
            <a:extLst>
              <a:ext uri="{FF2B5EF4-FFF2-40B4-BE49-F238E27FC236}">
                <a16:creationId xmlns:a16="http://schemas.microsoft.com/office/drawing/2014/main" id="{9CBC3F01-451C-4A97-B0B8-553ABEF39E99}"/>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t>19</a:t>
            </a:fld>
            <a:endParaRPr lang="en-US" dirty="0"/>
          </a:p>
        </p:txBody>
      </p:sp>
    </p:spTree>
    <p:extLst>
      <p:ext uri="{BB962C8B-B14F-4D97-AF65-F5344CB8AC3E}">
        <p14:creationId xmlns:p14="http://schemas.microsoft.com/office/powerpoint/2010/main" val="208901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r>
              <a:rPr lang="en-US" dirty="0"/>
              <a:t>How Does Ventilation Work?</a:t>
            </a:r>
          </a:p>
          <a:p>
            <a:r>
              <a:rPr lang="en-US" dirty="0"/>
              <a:t>Why Does Ventilation Matter?</a:t>
            </a:r>
          </a:p>
          <a:p>
            <a:r>
              <a:rPr lang="en-US" dirty="0"/>
              <a:t>Reflection</a:t>
            </a:r>
          </a:p>
        </p:txBody>
      </p:sp>
      <p:sp>
        <p:nvSpPr>
          <p:cNvPr id="18" name="Footer Placeholder 17">
            <a:extLst>
              <a:ext uri="{FF2B5EF4-FFF2-40B4-BE49-F238E27FC236}">
                <a16:creationId xmlns:a16="http://schemas.microsoft.com/office/drawing/2014/main" id="{E2E53621-9054-45FC-B2FF-DDA2503D4A67}"/>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5" name="Slide Number Placeholder 4">
            <a:extLst>
              <a:ext uri="{FF2B5EF4-FFF2-40B4-BE49-F238E27FC236}">
                <a16:creationId xmlns:a16="http://schemas.microsoft.com/office/drawing/2014/main" id="{B4B96DA7-EA75-4F55-BB55-2F6371EFB87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8" name="Text Placeholder 7">
            <a:extLst>
              <a:ext uri="{FF2B5EF4-FFF2-40B4-BE49-F238E27FC236}">
                <a16:creationId xmlns:a16="http://schemas.microsoft.com/office/drawing/2014/main" id="{1622D915-669F-4644-9C2D-60BDF81147CC}"/>
              </a:ext>
            </a:extLst>
          </p:cNvPr>
          <p:cNvSpPr>
            <a:spLocks noGrp="1"/>
          </p:cNvSpPr>
          <p:nvPr>
            <p:ph type="body" idx="1"/>
          </p:nvPr>
        </p:nvSpPr>
        <p:spPr/>
        <p:txBody>
          <a:bodyPr/>
          <a:lstStyle/>
          <a:p>
            <a:r>
              <a:rPr lang="en-US" dirty="0"/>
              <a:t> </a:t>
            </a:r>
          </a:p>
        </p:txBody>
      </p:sp>
      <p:sp>
        <p:nvSpPr>
          <p:cNvPr id="3" name="Footer Placeholder 2">
            <a:extLst>
              <a:ext uri="{FF2B5EF4-FFF2-40B4-BE49-F238E27FC236}">
                <a16:creationId xmlns:a16="http://schemas.microsoft.com/office/drawing/2014/main" id="{3B658978-CAB7-41F9-AF3B-C675F68F2447}"/>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4" name="Slide Number Placeholder 3">
            <a:extLst>
              <a:ext uri="{FF2B5EF4-FFF2-40B4-BE49-F238E27FC236}">
                <a16:creationId xmlns:a16="http://schemas.microsoft.com/office/drawing/2014/main" id="{D6D3AAF2-55FB-4D26-9F7F-9CB9D743CA0D}"/>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20</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Reflection, Continued</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2416233"/>
            <a:ext cx="4898571" cy="3760730"/>
          </a:xfrm>
        </p:spPr>
        <p:txBody>
          <a:bodyPr/>
          <a:lstStyle/>
          <a:p>
            <a:pPr lvl="0"/>
            <a:r>
              <a:rPr lang="en-US" dirty="0"/>
              <a:t>What is one action that you could take to </a:t>
            </a:r>
            <a:r>
              <a:rPr lang="en-US" b="1" dirty="0">
                <a:solidFill>
                  <a:srgbClr val="13619C"/>
                </a:solidFill>
                <a:latin typeface="+mj-lt"/>
                <a:cs typeface="Calibri bold" panose="020F0702030404030204" pitchFamily="34" charset="0"/>
              </a:rPr>
              <a:t>support good ventilation in your workplace</a:t>
            </a:r>
            <a:r>
              <a:rPr lang="en-US" dirty="0"/>
              <a:t>?</a:t>
            </a:r>
          </a:p>
          <a:p>
            <a:pPr lvl="0">
              <a:spcBef>
                <a:spcPts val="2400"/>
              </a:spcBef>
            </a:pPr>
            <a:r>
              <a:rPr lang="en-US" dirty="0"/>
              <a:t>Type one action in the chat. </a:t>
            </a:r>
          </a:p>
          <a:p>
            <a:endParaRPr lang="en-US" dirty="0"/>
          </a:p>
        </p:txBody>
      </p:sp>
      <p:pic>
        <p:nvPicPr>
          <p:cNvPr id="8" name="Picture 7" descr="screenshot of job aid: Ventilation in Healthcare Settings">
            <a:extLst>
              <a:ext uri="{FF2B5EF4-FFF2-40B4-BE49-F238E27FC236}">
                <a16:creationId xmlns:a16="http://schemas.microsoft.com/office/drawing/2014/main" id="{875F8CB0-D03A-4033-9E9E-317C98978F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94277" y="340290"/>
            <a:ext cx="4720730" cy="6109180"/>
          </a:xfrm>
          <a:prstGeom prst="rect">
            <a:avLst/>
          </a:prstGeom>
          <a:ln>
            <a:solidFill>
              <a:schemeClr val="tx1"/>
            </a:solidFill>
          </a:ln>
        </p:spPr>
      </p:pic>
      <p:sp>
        <p:nvSpPr>
          <p:cNvPr id="5" name="Footer Placeholder 4">
            <a:extLst>
              <a:ext uri="{FF2B5EF4-FFF2-40B4-BE49-F238E27FC236}">
                <a16:creationId xmlns:a16="http://schemas.microsoft.com/office/drawing/2014/main" id="{DA2918EE-9859-4433-AD38-8E42BB2CE917}"/>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6" name="Slide Number Placeholder 5">
            <a:extLst>
              <a:ext uri="{FF2B5EF4-FFF2-40B4-BE49-F238E27FC236}">
                <a16:creationId xmlns:a16="http://schemas.microsoft.com/office/drawing/2014/main" id="{FE2908C6-9339-47D2-9CE9-6450D989B83F}"/>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t>21</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484A-11B7-4D94-A9C8-43DC3F6AB276}"/>
              </a:ext>
            </a:extLst>
          </p:cNvPr>
          <p:cNvSpPr>
            <a:spLocks noGrp="1"/>
          </p:cNvSpPr>
          <p:nvPr>
            <p:ph type="title"/>
          </p:nvPr>
        </p:nvSpPr>
        <p:spPr>
          <a:xfrm>
            <a:off x="839788" y="-1600200"/>
            <a:ext cx="3932237" cy="1600200"/>
          </a:xfrm>
        </p:spPr>
        <p:txBody>
          <a:bodyPr vert="horz" lIns="91440" tIns="45720" rIns="91440" bIns="45720" rtlCol="0" anchor="b">
            <a:normAutofit/>
          </a:bodyPr>
          <a:lstStyle/>
          <a:p>
            <a:r>
              <a:rPr lang="en-US" dirty="0"/>
              <a:t>Questions?</a:t>
            </a:r>
          </a:p>
        </p:txBody>
      </p:sp>
      <p:sp>
        <p:nvSpPr>
          <p:cNvPr id="6" name="Text Placeholder 5">
            <a:extLst>
              <a:ext uri="{FF2B5EF4-FFF2-40B4-BE49-F238E27FC236}">
                <a16:creationId xmlns:a16="http://schemas.microsoft.com/office/drawing/2014/main" id="{FB9C7777-6F59-4BFC-9D73-4151C64240DD}"/>
              </a:ext>
            </a:extLst>
          </p:cNvPr>
          <p:cNvSpPr>
            <a:spLocks noGrp="1"/>
          </p:cNvSpPr>
          <p:nvPr>
            <p:ph type="body" sz="half" idx="2"/>
          </p:nvPr>
        </p:nvSpPr>
        <p:spPr/>
        <p:txBody>
          <a:bodyPr/>
          <a:lstStyle/>
          <a:p>
            <a:r>
              <a:rPr kumimoji="0" lang="en-US" sz="32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Questions?</a:t>
            </a:r>
            <a:endParaRPr lang="en-US" dirty="0"/>
          </a:p>
        </p:txBody>
      </p:sp>
      <p:sp>
        <p:nvSpPr>
          <p:cNvPr id="4" name="Slide Number Placeholder 3">
            <a:extLst>
              <a:ext uri="{FF2B5EF4-FFF2-40B4-BE49-F238E27FC236}">
                <a16:creationId xmlns:a16="http://schemas.microsoft.com/office/drawing/2014/main" id="{C36727D0-D14E-47D2-BB8A-53DE1F709B0A}"/>
              </a:ext>
            </a:extLst>
          </p:cNvPr>
          <p:cNvSpPr>
            <a:spLocks noGrp="1"/>
          </p:cNvSpPr>
          <p:nvPr>
            <p:ph type="sldNum" sz="quarter" idx="12"/>
          </p:nvPr>
        </p:nvSpPr>
        <p:spPr/>
        <p:txBody>
          <a:bodyPr/>
          <a:lstStyle/>
          <a:p>
            <a:fld id="{0921C750-0A2B-4FC2-9266-872E12118BE5}" type="slidenum">
              <a:rPr lang="en-US" smtClean="0"/>
              <a:pPr/>
              <a:t>22</a:t>
            </a:fld>
            <a:endParaRPr lang="en-US" dirty="0"/>
          </a:p>
        </p:txBody>
      </p:sp>
    </p:spTree>
    <p:extLst>
      <p:ext uri="{BB962C8B-B14F-4D97-AF65-F5344CB8AC3E}">
        <p14:creationId xmlns:p14="http://schemas.microsoft.com/office/powerpoint/2010/main" val="2175024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199" y="1600200"/>
            <a:ext cx="11001233" cy="4317999"/>
          </a:xfrm>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12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12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12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12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8"/>
              </a:rPr>
              <a:t>https://tools.cdc.gov/campaignproxyservice/subscriptions.aspx?topic_id=USCDC_2104</a:t>
            </a:r>
            <a:r>
              <a:rPr lang="en-US" sz="2000" dirty="0">
                <a:latin typeface="+mn-lt"/>
              </a:rPr>
              <a:t>   </a:t>
            </a:r>
          </a:p>
          <a:p>
            <a:pPr marL="0" indent="0">
              <a:lnSpc>
                <a:spcPct val="110000"/>
              </a:lnSpc>
              <a:spcBef>
                <a:spcPts val="0"/>
              </a:spcBef>
              <a:buNone/>
            </a:pPr>
            <a:endParaRPr lang="en-US" sz="1600" dirty="0">
              <a:latin typeface="+mn-lt"/>
            </a:endParaRPr>
          </a:p>
          <a:p>
            <a:pPr marL="0" indent="0">
              <a:lnSpc>
                <a:spcPct val="110000"/>
              </a:lnSpc>
              <a:spcBef>
                <a:spcPts val="0"/>
              </a:spcBef>
              <a:buNone/>
            </a:pPr>
            <a:endParaRPr lang="en-US" sz="1100" dirty="0">
              <a:latin typeface="+mn-lt"/>
            </a:endParaRP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xfrm>
            <a:off x="4660385" y="6410780"/>
            <a:ext cx="6395357" cy="365125"/>
          </a:xfrm>
          <a:prstGeom prst="rect">
            <a:avLst/>
          </a:prstGeom>
        </p:spPr>
        <p:txBody>
          <a:bodyPr/>
          <a:lstStyle/>
          <a:p>
            <a:r>
              <a:rPr lang="en-US" dirty="0"/>
              <a:t>Ventilation</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23</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Ventilation</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24</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lvl="0"/>
            <a:r>
              <a:rPr lang="en-US" dirty="0"/>
              <a:t>Discuss why </a:t>
            </a:r>
            <a:r>
              <a:rPr lang="en-US" b="1" dirty="0">
                <a:solidFill>
                  <a:schemeClr val="accent1"/>
                </a:solidFill>
              </a:rPr>
              <a:t>good ventilation is important</a:t>
            </a:r>
            <a:r>
              <a:rPr lang="en-US" dirty="0"/>
              <a:t> for infection control in healthcare. </a:t>
            </a:r>
          </a:p>
          <a:p>
            <a:pPr lvl="0"/>
            <a:r>
              <a:rPr lang="en-US" dirty="0"/>
              <a:t>Discuss one (1) way that </a:t>
            </a:r>
            <a:r>
              <a:rPr lang="en-US" b="1" dirty="0">
                <a:solidFill>
                  <a:schemeClr val="accent1"/>
                </a:solidFill>
              </a:rPr>
              <a:t>ventilation works to reduce the amount of germs in the air. </a:t>
            </a:r>
          </a:p>
          <a:p>
            <a:pPr lvl="0"/>
            <a:r>
              <a:rPr lang="en-US" dirty="0"/>
              <a:t>Describe one (1) reason why </a:t>
            </a:r>
            <a:r>
              <a:rPr lang="en-US" b="1" dirty="0">
                <a:solidFill>
                  <a:schemeClr val="accent1"/>
                </a:solidFill>
              </a:rPr>
              <a:t>it is important not to take steps to improve ventilation yourself</a:t>
            </a:r>
            <a:r>
              <a:rPr lang="en-US" dirty="0"/>
              <a:t>, without working with the staff in your facility in charge of air handling and ventilation. </a:t>
            </a:r>
            <a:br>
              <a:rPr lang="en-US" b="1" dirty="0">
                <a:solidFill>
                  <a:schemeClr val="accent1"/>
                </a:solidFill>
              </a:rPr>
            </a:br>
            <a:endParaRPr lang="en-US" b="1" dirty="0">
              <a:solidFill>
                <a:schemeClr val="accent1"/>
              </a:solidFill>
            </a:endParaRPr>
          </a:p>
        </p:txBody>
      </p:sp>
      <p:sp>
        <p:nvSpPr>
          <p:cNvPr id="6" name="Footer Placeholder 5">
            <a:extLst>
              <a:ext uri="{FF2B5EF4-FFF2-40B4-BE49-F238E27FC236}">
                <a16:creationId xmlns:a16="http://schemas.microsoft.com/office/drawing/2014/main" id="{C7AE849D-9C97-4B13-83D0-97C2497A2F7E}"/>
              </a:ext>
            </a:extLst>
          </p:cNvPr>
          <p:cNvSpPr>
            <a:spLocks noGrp="1"/>
          </p:cNvSpPr>
          <p:nvPr>
            <p:ph type="ftr" sz="quarter" idx="11"/>
          </p:nvPr>
        </p:nvSpPr>
        <p:spPr/>
        <p:txBody>
          <a:bodyPr/>
          <a:lstStyle/>
          <a:p>
            <a:r>
              <a:rPr lang="en-US" dirty="0"/>
              <a:t>Ventilation</a:t>
            </a:r>
          </a:p>
        </p:txBody>
      </p:sp>
      <p:sp>
        <p:nvSpPr>
          <p:cNvPr id="5" name="Slide Number Placeholder 4">
            <a:extLst>
              <a:ext uri="{FF2B5EF4-FFF2-40B4-BE49-F238E27FC236}">
                <a16:creationId xmlns:a16="http://schemas.microsoft.com/office/drawing/2014/main" id="{A75FC862-B924-48D2-9FAB-EC82E5376C65}"/>
              </a:ext>
            </a:extLst>
          </p:cNvPr>
          <p:cNvSpPr>
            <a:spLocks noGrp="1"/>
          </p:cNvSpPr>
          <p:nvPr>
            <p:ph type="sldNum" sz="quarter" idx="12"/>
          </p:nvPr>
        </p:nvSpPr>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Introductions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marL="0" lvl="0" indent="0">
              <a:buNone/>
            </a:pPr>
            <a:r>
              <a:rPr lang="en-US" b="1" dirty="0"/>
              <a:t>Please introduce yourself with:</a:t>
            </a:r>
          </a:p>
          <a:p>
            <a:pPr lvl="0"/>
            <a:r>
              <a:rPr lang="en-US" dirty="0"/>
              <a:t>Your name</a:t>
            </a:r>
          </a:p>
          <a:p>
            <a:pPr lvl="0"/>
            <a:r>
              <a:rPr lang="en-US" dirty="0"/>
              <a:t>Your role (e.g., organization, unit)</a:t>
            </a:r>
          </a:p>
          <a:p>
            <a:pPr lvl="0"/>
            <a:r>
              <a:rPr lang="en-US" dirty="0"/>
              <a:t>Whether your job has responsibilities related to ventilation</a:t>
            </a:r>
          </a:p>
        </p:txBody>
      </p:sp>
      <p:sp>
        <p:nvSpPr>
          <p:cNvPr id="6" name="Footer Placeholder 5">
            <a:extLst>
              <a:ext uri="{FF2B5EF4-FFF2-40B4-BE49-F238E27FC236}">
                <a16:creationId xmlns:a16="http://schemas.microsoft.com/office/drawing/2014/main" id="{480407CE-AA4B-4FC0-9EE7-30E5E104A673}"/>
              </a:ext>
            </a:extLst>
          </p:cNvPr>
          <p:cNvSpPr>
            <a:spLocks noGrp="1"/>
          </p:cNvSpPr>
          <p:nvPr>
            <p:ph type="ftr" sz="quarter" idx="11"/>
          </p:nvPr>
        </p:nvSpPr>
        <p:spPr/>
        <p:txBody>
          <a:bodyPr/>
          <a:lstStyle/>
          <a:p>
            <a:r>
              <a:rPr lang="en-US" dirty="0"/>
              <a:t>Ventilation</a:t>
            </a:r>
          </a:p>
        </p:txBody>
      </p:sp>
      <p:sp>
        <p:nvSpPr>
          <p:cNvPr id="5" name="Slide Number Placeholder 4">
            <a:extLst>
              <a:ext uri="{FF2B5EF4-FFF2-40B4-BE49-F238E27FC236}">
                <a16:creationId xmlns:a16="http://schemas.microsoft.com/office/drawing/2014/main" id="{C601A368-9E36-4B96-9840-C9632F17B032}"/>
              </a:ext>
            </a:extLst>
          </p:cNvPr>
          <p:cNvSpPr>
            <a:spLocks noGrp="1"/>
          </p:cNvSpPr>
          <p:nvPr>
            <p:ph type="sldNum" sz="quarter" idx="12"/>
          </p:nvPr>
        </p:nvSpPr>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F0CE1E-73AE-44B4-A4C4-46C754173FC3}"/>
              </a:ext>
            </a:extLst>
          </p:cNvPr>
          <p:cNvSpPr>
            <a:spLocks noGrp="1"/>
          </p:cNvSpPr>
          <p:nvPr>
            <p:ph type="title"/>
          </p:nvPr>
        </p:nvSpPr>
        <p:spPr>
          <a:xfrm>
            <a:off x="839788" y="457200"/>
            <a:ext cx="3932237" cy="3736848"/>
          </a:xfrm>
        </p:spPr>
        <p:txBody>
          <a:bodyPr/>
          <a:lstStyle/>
          <a:p>
            <a:r>
              <a:rPr lang="en-US" dirty="0"/>
              <a:t>How does ventilation play a role in our lives?</a:t>
            </a:r>
          </a:p>
        </p:txBody>
      </p:sp>
      <p:sp>
        <p:nvSpPr>
          <p:cNvPr id="5" name="Slide Number Placeholder 4">
            <a:extLst>
              <a:ext uri="{FF2B5EF4-FFF2-40B4-BE49-F238E27FC236}">
                <a16:creationId xmlns:a16="http://schemas.microsoft.com/office/drawing/2014/main" id="{4BB51879-5884-4346-99A8-ADF7420B1E66}"/>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extLst>
      <p:ext uri="{BB962C8B-B14F-4D97-AF65-F5344CB8AC3E}">
        <p14:creationId xmlns:p14="http://schemas.microsoft.com/office/powerpoint/2010/main" val="310297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a:xfrm>
            <a:off x="838200" y="238125"/>
            <a:ext cx="10515600" cy="702457"/>
          </a:xfrm>
        </p:spPr>
        <p:txBody>
          <a:bodyPr/>
          <a:lstStyle/>
          <a:p>
            <a:r>
              <a:rPr lang="en-US" dirty="0"/>
              <a:t>Definition</a:t>
            </a:r>
          </a:p>
        </p:txBody>
      </p:sp>
      <p:graphicFrame>
        <p:nvGraphicFramePr>
          <p:cNvPr id="11" name="Table 11">
            <a:extLst>
              <a:ext uri="{FF2B5EF4-FFF2-40B4-BE49-F238E27FC236}">
                <a16:creationId xmlns:a16="http://schemas.microsoft.com/office/drawing/2014/main" id="{785415DE-5DB8-4249-B020-25D53CCB737C}"/>
              </a:ext>
            </a:extLst>
          </p:cNvPr>
          <p:cNvGraphicFramePr>
            <a:graphicFrameLocks noGrp="1"/>
          </p:cNvGraphicFramePr>
          <p:nvPr>
            <p:ph idx="1"/>
            <p:extLst>
              <p:ext uri="{D42A27DB-BD31-4B8C-83A1-F6EECF244321}">
                <p14:modId xmlns:p14="http://schemas.microsoft.com/office/powerpoint/2010/main" val="196172926"/>
              </p:ext>
            </p:extLst>
          </p:nvPr>
        </p:nvGraphicFramePr>
        <p:xfrm>
          <a:off x="838200" y="2065150"/>
          <a:ext cx="10515600" cy="4425767"/>
        </p:xfrm>
        <a:graphic>
          <a:graphicData uri="http://schemas.openxmlformats.org/drawingml/2006/table">
            <a:tbl>
              <a:tblPr firstRow="1" bandRow="1">
                <a:tableStyleId>{2D5ABB26-0587-4C30-8999-92F81FD0307C}</a:tableStyleId>
              </a:tblPr>
              <a:tblGrid>
                <a:gridCol w="4240078">
                  <a:extLst>
                    <a:ext uri="{9D8B030D-6E8A-4147-A177-3AD203B41FA5}">
                      <a16:colId xmlns:a16="http://schemas.microsoft.com/office/drawing/2014/main" val="1237249561"/>
                    </a:ext>
                  </a:extLst>
                </a:gridCol>
                <a:gridCol w="6275522">
                  <a:extLst>
                    <a:ext uri="{9D8B030D-6E8A-4147-A177-3AD203B41FA5}">
                      <a16:colId xmlns:a16="http://schemas.microsoft.com/office/drawing/2014/main" val="2066530514"/>
                    </a:ext>
                  </a:extLst>
                </a:gridCol>
              </a:tblGrid>
              <a:tr h="198908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rgbClr val="13619C"/>
                          </a:solidFill>
                          <a:latin typeface="+mj-lt"/>
                          <a:cs typeface="Calibri bold" panose="020F0702030404030204" pitchFamily="34" charset="0"/>
                        </a:rPr>
                        <a:t>Ventilation</a:t>
                      </a: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90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mn-ea"/>
                          <a:cs typeface="+mn-cs"/>
                        </a:rPr>
                        <a:t>The movement of air in and out of an enclosed space. For example, the circulation of fresh air to a room or building.</a:t>
                      </a:r>
                    </a:p>
                    <a:p>
                      <a:pPr marL="0" marR="0" lvl="1" indent="0" algn="l" defTabSz="914400" rtl="0" eaLnBrk="1" fontAlgn="auto" latinLnBrk="0" hangingPunct="1">
                        <a:lnSpc>
                          <a:spcPct val="90000"/>
                        </a:lnSpc>
                        <a:spcBef>
                          <a:spcPts val="600"/>
                        </a:spcBef>
                        <a:spcAft>
                          <a:spcPts val="60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mj-lt"/>
                          <a:ea typeface="+mn-ea"/>
                          <a:cs typeface="+mn-cs"/>
                        </a:rPr>
                      </a:br>
                      <a:endParaRPr lang="en-US" sz="2800" dirty="0">
                        <a:latin typeface="+mj-lt"/>
                      </a:endParaRP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586462"/>
                  </a:ext>
                </a:extLst>
              </a:tr>
              <a:tr h="1420439">
                <a:tc>
                  <a:txBody>
                    <a:bodyPr/>
                    <a:lstStyle/>
                    <a:p>
                      <a:pPr>
                        <a:lnSpc>
                          <a:spcPct val="90000"/>
                        </a:lnSpc>
                        <a:buFontTx/>
                        <a:buNone/>
                      </a:pPr>
                      <a:endParaRPr lang="en-US" sz="2800" b="1" dirty="0">
                        <a:solidFill>
                          <a:srgbClr val="13619C"/>
                        </a:solidFill>
                        <a:latin typeface="+mj-lt"/>
                        <a:cs typeface="Calibri bold" panose="020F0702030404030204" pitchFamily="34" charset="0"/>
                      </a:endParaRPr>
                    </a:p>
                  </a:txBody>
                  <a:tcPr marT="274320" marB="274320">
                    <a:lnT w="381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0" i="0" u="none" strike="noStrike" kern="1200" cap="none" spc="0" normalizeH="0" baseline="0" dirty="0">
                        <a:ln>
                          <a:noFill/>
                        </a:ln>
                        <a:solidFill>
                          <a:srgbClr val="000000"/>
                        </a:solidFill>
                        <a:effectLst/>
                        <a:uLnTx/>
                        <a:uFillTx/>
                        <a:latin typeface="+mj-lt"/>
                        <a:ea typeface="+mn-ea"/>
                        <a:cs typeface="+mn-cs"/>
                      </a:endParaRPr>
                    </a:p>
                  </a:txBody>
                  <a:tcPr marT="274320" marB="274320">
                    <a:lnT w="38100" cap="flat" cmpd="sng" algn="ctr">
                      <a:noFill/>
                      <a:prstDash val="solid"/>
                      <a:round/>
                      <a:headEnd type="none" w="med" len="med"/>
                      <a:tailEnd type="none" w="med" len="med"/>
                    </a:lnT>
                  </a:tcPr>
                </a:tc>
                <a:extLst>
                  <a:ext uri="{0D108BD9-81ED-4DB2-BD59-A6C34878D82A}">
                    <a16:rowId xmlns:a16="http://schemas.microsoft.com/office/drawing/2014/main" val="4112067012"/>
                  </a:ext>
                </a:extLst>
              </a:tr>
            </a:tbl>
          </a:graphicData>
        </a:graphic>
      </p:graphicFrame>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br>
              <a:rPr lang="en-US" dirty="0"/>
            </a:br>
            <a:r>
              <a:rPr lang="en-US" dirty="0"/>
              <a:t>HOW DOES ventilation work?</a:t>
            </a:r>
          </a:p>
        </p:txBody>
      </p:sp>
      <p:sp>
        <p:nvSpPr>
          <p:cNvPr id="6" name="Footer Placeholder 5">
            <a:extLst>
              <a:ext uri="{FF2B5EF4-FFF2-40B4-BE49-F238E27FC236}">
                <a16:creationId xmlns:a16="http://schemas.microsoft.com/office/drawing/2014/main" id="{8285FB0A-1D0C-42EF-8C44-A260148F7BDE}"/>
              </a:ext>
            </a:extLst>
          </p:cNvPr>
          <p:cNvSpPr>
            <a:spLocks noGrp="1"/>
          </p:cNvSpPr>
          <p:nvPr>
            <p:ph type="ftr" sz="quarter" idx="11"/>
          </p:nvPr>
        </p:nvSpPr>
        <p:spPr>
          <a:xfrm>
            <a:off x="4680857" y="6410780"/>
            <a:ext cx="6395357" cy="365125"/>
          </a:xfrm>
        </p:spPr>
        <p:txBody>
          <a:bodyPr/>
          <a:lstStyle/>
          <a:p>
            <a:r>
              <a:rPr lang="en-US" dirty="0"/>
              <a:t>Ventilation</a:t>
            </a:r>
          </a:p>
        </p:txBody>
      </p:sp>
      <p:sp>
        <p:nvSpPr>
          <p:cNvPr id="3" name="Slide Number Placeholder 2">
            <a:extLst>
              <a:ext uri="{FF2B5EF4-FFF2-40B4-BE49-F238E27FC236}">
                <a16:creationId xmlns:a16="http://schemas.microsoft.com/office/drawing/2014/main" id="{2997FEE4-268B-469F-8D4E-30859802E26A}"/>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338847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DDEF-C69F-4DB4-9678-FBD3BCBE4C84}"/>
              </a:ext>
            </a:extLst>
          </p:cNvPr>
          <p:cNvSpPr>
            <a:spLocks noGrp="1"/>
          </p:cNvSpPr>
          <p:nvPr>
            <p:ph type="title"/>
          </p:nvPr>
        </p:nvSpPr>
        <p:spPr/>
        <p:txBody>
          <a:bodyPr/>
          <a:lstStyle/>
          <a:p>
            <a:r>
              <a:rPr lang="en-US" dirty="0"/>
              <a:t>How does ventilation work?</a:t>
            </a:r>
          </a:p>
        </p:txBody>
      </p:sp>
      <p:pic>
        <p:nvPicPr>
          <p:cNvPr id="7" name="Picture 6" descr="A person sits in a room without ventilation. Respiratory droplets remain in the room.">
            <a:hlinkClick r:id="rId3"/>
            <a:extLst>
              <a:ext uri="{FF2B5EF4-FFF2-40B4-BE49-F238E27FC236}">
                <a16:creationId xmlns:a16="http://schemas.microsoft.com/office/drawing/2014/main" id="{79FD4D8B-9D4B-43C3-8B2A-FA497C8C6AEF}"/>
              </a:ext>
            </a:extLst>
          </p:cNvPr>
          <p:cNvPicPr>
            <a:picLocks noChangeAspect="1"/>
          </p:cNvPicPr>
          <p:nvPr/>
        </p:nvPicPr>
        <p:blipFill rotWithShape="1">
          <a:blip r:embed="rId4"/>
          <a:srcRect b="1492"/>
          <a:stretch/>
        </p:blipFill>
        <p:spPr>
          <a:xfrm>
            <a:off x="591300" y="2165318"/>
            <a:ext cx="4904244" cy="3146419"/>
          </a:xfrm>
          <a:prstGeom prst="rect">
            <a:avLst/>
          </a:prstGeom>
        </p:spPr>
      </p:pic>
      <p:pic>
        <p:nvPicPr>
          <p:cNvPr id="8" name="Picture 7" descr="Inside Infection Control, What is Ventilation? Episode 17">
            <a:hlinkClick r:id="rId5"/>
            <a:extLst>
              <a:ext uri="{FF2B5EF4-FFF2-40B4-BE49-F238E27FC236}">
                <a16:creationId xmlns:a16="http://schemas.microsoft.com/office/drawing/2014/main" id="{0B1C73EE-17FE-4E57-8486-A1C1499773B3}"/>
              </a:ext>
            </a:extLst>
          </p:cNvPr>
          <p:cNvPicPr>
            <a:picLocks noChangeAspect="1"/>
          </p:cNvPicPr>
          <p:nvPr/>
        </p:nvPicPr>
        <p:blipFill rotWithShape="1">
          <a:blip r:embed="rId6"/>
          <a:srcRect l="13863" t="21466" r="14359" b="10000"/>
          <a:stretch/>
        </p:blipFill>
        <p:spPr>
          <a:xfrm>
            <a:off x="5998464" y="2164690"/>
            <a:ext cx="5602236" cy="3147048"/>
          </a:xfrm>
          <a:prstGeom prst="rect">
            <a:avLst/>
          </a:prstGeom>
        </p:spPr>
      </p:pic>
      <p:sp>
        <p:nvSpPr>
          <p:cNvPr id="3" name="Footer Placeholder 2">
            <a:extLst>
              <a:ext uri="{FF2B5EF4-FFF2-40B4-BE49-F238E27FC236}">
                <a16:creationId xmlns:a16="http://schemas.microsoft.com/office/drawing/2014/main" id="{5B015958-0CB0-447F-8D09-311F9BA9ABC6}"/>
              </a:ext>
            </a:extLst>
          </p:cNvPr>
          <p:cNvSpPr>
            <a:spLocks noGrp="1"/>
          </p:cNvSpPr>
          <p:nvPr>
            <p:ph type="ftr" sz="quarter" idx="11"/>
          </p:nvPr>
        </p:nvSpPr>
        <p:spPr>
          <a:xfrm>
            <a:off x="4680857" y="6410780"/>
            <a:ext cx="6395357" cy="365125"/>
          </a:xfrm>
          <a:prstGeom prst="rect">
            <a:avLst/>
          </a:prstGeom>
        </p:spPr>
        <p:txBody>
          <a:bodyPr/>
          <a:lstStyle/>
          <a:p>
            <a:r>
              <a:rPr lang="en-US" dirty="0"/>
              <a:t>Ventilation</a:t>
            </a:r>
          </a:p>
        </p:txBody>
      </p:sp>
      <p:sp>
        <p:nvSpPr>
          <p:cNvPr id="5" name="Slide Number Placeholder 4">
            <a:extLst>
              <a:ext uri="{FF2B5EF4-FFF2-40B4-BE49-F238E27FC236}">
                <a16:creationId xmlns:a16="http://schemas.microsoft.com/office/drawing/2014/main" id="{CF194E61-3BCB-4458-823E-62FFCBF26A5D}"/>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t>8</a:t>
            </a:fld>
            <a:endParaRPr lang="en-US" dirty="0"/>
          </a:p>
        </p:txBody>
      </p:sp>
    </p:spTree>
    <p:extLst>
      <p:ext uri="{BB962C8B-B14F-4D97-AF65-F5344CB8AC3E}">
        <p14:creationId xmlns:p14="http://schemas.microsoft.com/office/powerpoint/2010/main" val="175506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6ED5CC-600A-4033-BDD6-DCEFF495D277}"/>
              </a:ext>
            </a:extLst>
          </p:cNvPr>
          <p:cNvSpPr>
            <a:spLocks noGrp="1"/>
          </p:cNvSpPr>
          <p:nvPr>
            <p:ph type="title" idx="4294967295"/>
          </p:nvPr>
        </p:nvSpPr>
        <p:spPr>
          <a:xfrm>
            <a:off x="839788" y="2324100"/>
            <a:ext cx="3932237" cy="35448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US" sz="32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What would good ventilation do? </a:t>
            </a:r>
          </a:p>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3" name="Slide Number Placeholder 4">
            <a:extLst>
              <a:ext uri="{FF2B5EF4-FFF2-40B4-BE49-F238E27FC236}">
                <a16:creationId xmlns:a16="http://schemas.microsoft.com/office/drawing/2014/main" id="{49627C9D-F42D-413E-A662-2ECEE057A2F9}"/>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t>9</a:t>
            </a:fld>
            <a:endParaRPr lang="en-US" dirty="0"/>
          </a:p>
        </p:txBody>
      </p:sp>
    </p:spTree>
    <p:extLst>
      <p:ext uri="{BB962C8B-B14F-4D97-AF65-F5344CB8AC3E}">
        <p14:creationId xmlns:p14="http://schemas.microsoft.com/office/powerpoint/2010/main" val="25683242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3780_PFL_PPT_template_CenturyGothic_2-26-21_FINAL_DRAFT" id="{92710EBA-1611-42E5-A527-F787343E6A47}" vid="{2DDB0BD0-D180-4B3D-9E93-FDDF617758C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1BE5E4-BB3F-44FB-8B3A-035BA0A2D9AE}">
  <ds:schemaRefs>
    <ds:schemaRef ds:uri="7c162c85-2e33-4418-8d6a-3c9ae40ca8a5"/>
    <ds:schemaRef ds:uri="cc8a450b-1a11-4e56-adcc-c88acab015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3.xml><?xml version="1.0" encoding="utf-8"?>
<ds:datastoreItem xmlns:ds="http://schemas.openxmlformats.org/officeDocument/2006/customXml" ds:itemID="{1CB03E63-A999-4428-B2B4-E0676FFD030C}">
  <ds:schemaRefs>
    <ds:schemaRef ds:uri="http://schemas.microsoft.com/office/2006/metadata/properties"/>
    <ds:schemaRef ds:uri="http://schemas.microsoft.com/office/infopath/2007/PartnerControls"/>
    <ds:schemaRef ds:uri="7c162c85-2e33-4418-8d6a-3c9ae40ca8a5"/>
    <ds:schemaRef ds:uri="http://purl.org/dc/elements/1.1/"/>
    <ds:schemaRef ds:uri="http://purl.org/dc/terms/"/>
    <ds:schemaRef ds:uri="http://schemas.microsoft.com/office/2006/documentManagement/types"/>
    <ds:schemaRef ds:uri="cc8a450b-1a11-4e56-adcc-c88acab015c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13780_PFL_PPT_template_CenturyGothic_2-26-21_FINAL</Template>
  <TotalTime>14663</TotalTime>
  <Words>5233</Words>
  <Application>Microsoft Office PowerPoint</Application>
  <PresentationFormat>Widescreen</PresentationFormat>
  <Paragraphs>450</Paragraphs>
  <Slides>24</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Arial</vt:lpstr>
      <vt:lpstr>Avenir LT Std 55 Roman</vt:lpstr>
      <vt:lpstr>Calibri</vt:lpstr>
      <vt:lpstr>Calibri bold</vt:lpstr>
      <vt:lpstr>Calibri Light</vt:lpstr>
      <vt:lpstr>Century Gothic</vt:lpstr>
      <vt:lpstr>Courier New</vt:lpstr>
      <vt:lpstr>Symbol</vt:lpstr>
      <vt:lpstr>Times New Roman</vt:lpstr>
      <vt:lpstr>Wingdings</vt:lpstr>
      <vt:lpstr>13780_PFL_PPT_template_Avenir_2-26-21_DRAFT</vt:lpstr>
      <vt:lpstr>Custom Design</vt:lpstr>
      <vt:lpstr>Topic 15:  Ventilation</vt:lpstr>
      <vt:lpstr>Agenda</vt:lpstr>
      <vt:lpstr>Learning Objectives</vt:lpstr>
      <vt:lpstr>Introductions </vt:lpstr>
      <vt:lpstr>How does ventilation play a role in our lives?</vt:lpstr>
      <vt:lpstr>Definition</vt:lpstr>
      <vt:lpstr> HOW DOES ventilation work?</vt:lpstr>
      <vt:lpstr>How does ventilation work?</vt:lpstr>
      <vt:lpstr>What would good ventilation do?  </vt:lpstr>
      <vt:lpstr>Good ventilation</vt:lpstr>
      <vt:lpstr>How is ventilation handled at your workplace? </vt:lpstr>
      <vt:lpstr> Why Does Ventilation Matter?</vt:lpstr>
      <vt:lpstr>Instructions</vt:lpstr>
      <vt:lpstr>Why Does Ventilation Matter Episode 18</vt:lpstr>
      <vt:lpstr>What actions do you take at work that may impact ventilation? </vt:lpstr>
      <vt:lpstr>Ventilation in Healthcare</vt:lpstr>
      <vt:lpstr>STEPS TO SUPPORT GOOD VENTILATION</vt:lpstr>
      <vt:lpstr>Breakout Groups </vt:lpstr>
      <vt:lpstr>Discussion</vt:lpstr>
      <vt:lpstr>Reflection </vt:lpstr>
      <vt:lpstr>Reflection, Continued</vt:lpstr>
      <vt:lpstr>Questions?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 Session Plans Topic 15: Ventilation</dc:title>
  <dc:subject>Project Firstline Session Plans Topic 15: Ventilation</dc:subject>
  <dc:creator>Project Firstline</dc:creator>
  <cp:lastModifiedBy>Ortiz, Madeleine (CDC/DDID/NCEZID/DHQP) (CTR)</cp:lastModifiedBy>
  <cp:revision>317</cp:revision>
  <dcterms:created xsi:type="dcterms:W3CDTF">2021-01-21T13:57:54Z</dcterms:created>
  <dcterms:modified xsi:type="dcterms:W3CDTF">2022-01-10T20:01:40Z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2022-01-10T16:58:48Z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4e0bbd9e-d7f8-4d28-b176-940217a6a36e</vt:lpwstr>
  </property>
  <property fmtid="{D5CDD505-2E9C-101B-9397-08002B2CF9AE}" pid="9" name="MSIP_Label_7b94a7b8-f06c-4dfe-bdcc-9b548fd58c31_ContentBits">
    <vt:lpwstr>0</vt:lpwstr>
  </property>
</Properties>
</file>