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8" r:id="rId5"/>
  </p:sldMasterIdLst>
  <p:notesMasterIdLst>
    <p:notesMasterId r:id="rId21"/>
  </p:notesMasterIdLst>
  <p:handoutMasterIdLst>
    <p:handoutMasterId r:id="rId22"/>
  </p:handoutMasterIdLst>
  <p:sldIdLst>
    <p:sldId id="341" r:id="rId6"/>
    <p:sldId id="257" r:id="rId7"/>
    <p:sldId id="293" r:id="rId8"/>
    <p:sldId id="340" r:id="rId9"/>
    <p:sldId id="287" r:id="rId10"/>
    <p:sldId id="307" r:id="rId11"/>
    <p:sldId id="327" r:id="rId12"/>
    <p:sldId id="308" r:id="rId13"/>
    <p:sldId id="260" r:id="rId14"/>
    <p:sldId id="338" r:id="rId15"/>
    <p:sldId id="335" r:id="rId16"/>
    <p:sldId id="280" r:id="rId17"/>
    <p:sldId id="291" r:id="rId18"/>
    <p:sldId id="290" r:id="rId19"/>
    <p:sldId id="266"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rt, Shari" initials="LS" lastIdx="2" clrIdx="6">
    <p:extLst>
      <p:ext uri="{19B8F6BF-5375-455C-9EA6-DF929625EA0E}">
        <p15:presenceInfo xmlns:p15="http://schemas.microsoft.com/office/powerpoint/2012/main" userId="S::sbl@rti.org::62ef8086-de81-4226-b645-762e6e5dfc71" providerId="AD"/>
      </p:ext>
    </p:extLst>
  </p:cmAuthor>
  <p:cmAuthor id="1" name="Stadd, Jessie" initials="SJ" lastIdx="37" clrIdx="0">
    <p:extLst>
      <p:ext uri="{19B8F6BF-5375-455C-9EA6-DF929625EA0E}">
        <p15:presenceInfo xmlns:p15="http://schemas.microsoft.com/office/powerpoint/2012/main" userId="S::jstadd@rti.org::44a9573f-fddc-4716-bc25-9dc365c6924d" providerId="AD"/>
      </p:ext>
    </p:extLst>
  </p:cmAuthor>
  <p:cmAuthor id="8" name="Justin Faerber" initials="JF" lastIdx="1" clrIdx="7">
    <p:extLst>
      <p:ext uri="{19B8F6BF-5375-455C-9EA6-DF929625EA0E}">
        <p15:presenceInfo xmlns:p15="http://schemas.microsoft.com/office/powerpoint/2012/main" userId="Justin Faerber" providerId="None"/>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23" clrIdx="2">
    <p:extLst>
      <p:ext uri="{19B8F6BF-5375-455C-9EA6-DF929625EA0E}">
        <p15:presenceInfo xmlns:p15="http://schemas.microsoft.com/office/powerpoint/2012/main" userId="Linda Wilson" providerId="None"/>
      </p:ext>
    </p:extLst>
  </p:cmAuthor>
  <p:cmAuthor id="4" name="Wilson, Linda" initials="WL" lastIdx="10" clrIdx="3">
    <p:extLst>
      <p:ext uri="{19B8F6BF-5375-455C-9EA6-DF929625EA0E}">
        <p15:presenceInfo xmlns:p15="http://schemas.microsoft.com/office/powerpoint/2012/main" userId="S::ljwilson@rti.org::134f9502-648d-4a09-bdc5-589689a2e14a" providerId="AD"/>
      </p:ext>
    </p:extLst>
  </p:cmAuthor>
  <p:cmAuthor id="5" name="Cox, Kendra (CDC/DDID/NCEZID/DHQP)" initials="CK(" lastIdx="9" clrIdx="4">
    <p:extLst>
      <p:ext uri="{19B8F6BF-5375-455C-9EA6-DF929625EA0E}">
        <p15:presenceInfo xmlns:p15="http://schemas.microsoft.com/office/powerpoint/2012/main" userId="S::gfx4@cdc.gov::3112a3a8-8cbb-4d5b-96ee-72aa1ab53303" providerId="AD"/>
      </p:ext>
    </p:extLst>
  </p:cmAuthor>
  <p:cmAuthor id="6" name="Yates, Kirsten M. (CDC/DDID/NCEZID/DHQP) (CTR)" initials="Y(" lastIdx="2"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C8E8F8"/>
    <a:srgbClr val="AEDDF4"/>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76" autoAdjust="0"/>
  </p:normalViewPr>
  <p:slideViewPr>
    <p:cSldViewPr snapToGrid="0">
      <p:cViewPr varScale="1">
        <p:scale>
          <a:sx n="65" d="100"/>
          <a:sy n="65" d="100"/>
        </p:scale>
        <p:origin x="159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1/5/2022</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m04.safelinks.protection.outlook.com/?url=https%3A%2F%2Fwww.youtube.com%2Fwatch%3Fv%3DWQcRZHyxlwE&amp;data=04%7C01%7Cjfaerber%40rti.org%7C7e7307eee26f4746b51308d9cf8d8009%7C2ffc2ede4d4449948082487341fa43fb%7C0%7C0%7C637769028904651393%7CUnknown%7CTWFpbGZsb3d8eyJWIjoiMC4wLjAwMDAiLCJQIjoiV2luMzIiLCJBTiI6Ik1haWwiLCJXVCI6Mn0%3D%7C3000&amp;sdata=tQ4PbDB6Z4%2B85J6Rft%2FwmnOXu%2FCucY2EJD1nmsyL4cM%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youtube.com/watch?v=Tos-eccft_A" TargetMode="External"/><Relationship Id="rId4" Type="http://schemas.openxmlformats.org/officeDocument/2006/relationships/hyperlink" Target="https://www.cdc.gov/infectioncontrol/projectfirstline/videos/EP17-Vent-LowRes.mp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infectioncontrol/projectfirstline/videos/EP18-Ventilation-LowRes.mp4"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nam04.safelinks.protection.outlook.com/?url=https%3A%2F%2Fwww.youtube.com%2Fwatch%3Fv%3DKTjtYVw0Sj4&amp;data=04%7C01%7Cjfaerber%40rti.org%7C7e7307eee26f4746b51308d9cf8d8009%7C2ffc2ede4d4449948082487341fa43fb%7C0%7C0%7C637769028904651393%7CUnknown%7CTWFpbGZsb3d8eyJWIjoiMC4wLjAwMDAiLCJQIjoiV2luMzIiLCJBTiI6Ik1haWwiLCJXVCI6Mn0%3D%7C3000&amp;sdata=6CesycIUB44a5Aq9h%2BPpP5N7l%2BSjP3%2BpjnjRGRj4Wx0%3D&amp;reserved=0" TargetMode="External"/><Relationship Id="rId4" Type="http://schemas.openxmlformats.org/officeDocument/2006/relationships/hyperlink" Target="https://www.youtube.com/watch?v=FY7FiJDoqh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a:p>
            <a:endParaRPr lang="en-US" b="1"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273095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ideas about what is important to know about ventilation in healthcare and how to put that knowledge into action.</a:t>
            </a:r>
          </a:p>
          <a:p>
            <a:pPr marL="800100" marR="0" lvl="1"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who have not yet shared during the session.</a:t>
            </a:r>
          </a:p>
          <a:p>
            <a:pPr marL="457200" marR="0" lvl="1"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Important points to reinforce include:</a:t>
            </a:r>
          </a:p>
          <a:p>
            <a:pPr marL="800100" marR="0" lvl="1" indent="-34290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 air change means the air in a room is replaced with new or filtered air. </a:t>
            </a:r>
          </a:p>
          <a:p>
            <a:pPr marL="1257300" marR="0" lvl="2" indent="-3429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Air changes are usually measured by the hour, as in air changes per hour (ACH). </a:t>
            </a:r>
          </a:p>
          <a:p>
            <a:pPr marL="1257300" marR="0" lvl="2" indent="-3429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healthcare facilities, nearly every type of room has a recommended number of air changes. For example, 12 ACHs are recommended for emergency department waiting rooms. </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Rooms used to care for patients with respiratory diseases like COVID-19 should be assessed and maintained by maintenance and facilities engineering to ensure correct ACHs.</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ACH will tell you how long the room should sit empty after that person leaves and before another person can come in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without the recommended PPE, such as a fit-tested respirator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10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okay to enter a room with the recommended PPE before the air is completely cleared, including while the patient is still there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lvl="2" indent="0">
              <a:lnSpc>
                <a:spcPct val="110000"/>
              </a:lnSpc>
              <a:spcBef>
                <a:spcPts val="0"/>
              </a:spcBef>
              <a:spcAft>
                <a:spcPts val="0"/>
              </a:spcAft>
              <a:buFont typeface="Wingdings" panose="05000000000000000000" pitchFamily="2"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the responses and invite additional discussion.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capture high-level summaries of their responses on a slide or in the chat.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“Good ventilation is important in healthcare because it can help remove things that we don’t want to breathe in, like small virus particles. That’s why it’s important that healthcare settings have good air movement. It can help reduce the spread of respiratory infections.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talk a bit more about what’s important to know about ventilation, and what we can do about it.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do you need to know about ventilation?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 it’s important to know what an air change is. Using COVID-19 as an example, it’s important to know how long a room should sit empty after a patient with COVID-19 leaves it before you can enter the room without the recommended PPE, and that depends on how many air changes the room gets each hour. Of course, it’s okay to enter a room before the air is completely cleared, including while the patient is still there, if you use the recommended PPE, including a fit-tested respirator.”</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00096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use their knowledge about ventilation at work.</a:t>
            </a: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 how long it takes for the air in certain rooms, such as patient rooms, to clear.</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entering a room without recommended PPE, make sure the air in the room is cleared first.</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important not to take steps to improve ventilation on your own, because actions like opening windows, or blocking or redirecting vents, can change the balance of air pressure and the ventilation in other spaces in the facility.</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Always check with the people in your facility who are in charge of air handling and ventilation before making changes to the ventilation in a room.</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Their titles may vary, but they could include people who work in building engineering, maintenance, HVAC, or Facilities Managers.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talk about how to put what we know about ventilation into action.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some things we can do, and some things we shouldn’t do?</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it’s important to know the ACH for certain rooms, and to wait until a room has cleared before you enter without the recommended PPE.”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can always work with the staff at your facility who are in charge of air handling if you have questions about the ventilation in a room or think changes should be made. It’s important, though, not to open a window or do anything else to change the ventilation in a room without asking. It seems simple enough, but opening a window, or blocking a vent because you’re cold, can change the air pressure and ventilation in other places in the building.”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83015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put their knowledge about ventilation to use in their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and consider reading them aloud if they are in the chat.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Distribute the job aid as appropriate for your platform (e.g., a link in the chat, PDF).</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ventilation that you can use in your work.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“I’m putting a link into the chat for a handout that you can take and share to remind you of the key points we discussed today.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20 minutes, we’ll focus on ventilation in healthcare.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discussion will include what ventilation is, how it works, why it matters for infection control, and how we use it.”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why good ventilation is important for infection control in healthcare, how ventilation works to reduce germs in the air, and why it’s important to work with the people in your facility who are in charge of air handling and ventilation if you think changes should be made to the ventilation in a room.”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describe, either orally or in the chat, how ventilation is part of their daily lives. This may include indicating whether their jobs explicitly involve ventilation.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Affirm examples, which could include: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Opening windows in the house if you burn something in the kitchen and the smoke detector goes off</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Rolling down the windows in the car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Hood vents over stoves, dryer vents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note that the term can be used figuratively, as in “vent your feelings”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participants to define, either orally or in the chat, “ventilation.”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first, let’s think about ventilation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outside</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healthcare.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does ventilation play a role in our lives? What are some specific examples?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“Those are great examples! Now let’s review a definition of ventilation.”</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54795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movement of air in and out of an enclosed space. For example, the circulation of fresh air to a room or building.”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“Please review this definition of ventilation.”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video or demonstration of how ventilation works.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r>
              <a:rPr lang="en-US" b="1" dirty="0"/>
              <a:t>Sample Script</a:t>
            </a:r>
          </a:p>
          <a:p>
            <a:r>
              <a:rPr lang="en-US" dirty="0"/>
              <a:t>“Now that we all know what ventilation is, let’s learn about how ventilation works.”</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the importance of ventilation in healthcare</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r>
              <a:rPr lang="en-US" sz="1100" i="0" dirty="0">
                <a:effectLst/>
                <a:latin typeface="Calibri" panose="020F0502020204030204" pitchFamily="34" charset="0"/>
                <a:ea typeface="Calibri" panose="020F0502020204030204" pitchFamily="34" charset="0"/>
                <a:cs typeface="Times New Roman" panose="02020603050405020304" pitchFamily="18" charset="0"/>
              </a:rPr>
              <a:t>Good ventilation in healthcare is important to help reduce the spread of respiratory infections.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Show this animated ventilation demonstration video: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Arial" panose="020B0604020202020204" pitchFamily="34" charset="0"/>
                <a:ea typeface="Calibri" panose="020F0502020204030204" pitchFamily="34" charset="0"/>
                <a:hlinkClick r:id="rId3"/>
              </a:rPr>
              <a:t>https://www.youtube.com/watch?v=</a:t>
            </a:r>
            <a:r>
              <a:rPr lang="en-US" sz="1800" b="0" u="sng" dirty="0">
                <a:solidFill>
                  <a:srgbClr val="0563C1"/>
                </a:solidFill>
                <a:effectLst/>
                <a:latin typeface="Arial" panose="020B0604020202020204" pitchFamily="34" charset="0"/>
                <a:ea typeface="Calibri" panose="020F0502020204030204" pitchFamily="34" charset="0"/>
                <a:hlinkClick r:id="rId3"/>
              </a:rPr>
              <a:t>WQcRZHyxlwE</a:t>
            </a:r>
            <a:endParaRPr lang="en-US" sz="1800" b="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additional information (and if time allows), you may choose to show Episode 17: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What Is Ventilation? here:</a:t>
            </a:r>
          </a:p>
          <a:p>
            <a:pPr marL="457200" marR="0" indent="0">
              <a:lnSpc>
                <a:spcPct val="107000"/>
              </a:lnSpc>
              <a:spcBef>
                <a:spcPts val="0"/>
              </a:spcBef>
              <a:spcAft>
                <a:spcPts val="0"/>
              </a:spcAft>
            </a:pPr>
            <a:r>
              <a:rPr lang="en-US" sz="1800" b="1" dirty="0">
                <a:solidFill>
                  <a:srgbClr val="221E1F"/>
                </a:solidFill>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https://www.cdc.gov/infectioncontrol/projectfirstline/videos/EP17-Vent-LowRes.mp4</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800"/>
              </a:spcAft>
            </a:pPr>
            <a:r>
              <a:rPr lang="en-US" sz="1800" b="1" dirty="0">
                <a:solidFill>
                  <a:srgbClr val="221E1F"/>
                </a:solidFill>
                <a:effectLst/>
                <a:latin typeface="Avenir LT Std 55 Roman"/>
                <a:ea typeface="Calibri" panose="020F0502020204030204" pitchFamily="34" charset="0"/>
                <a:cs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https://www.youtube.com/watch?v=Tos-eccft_A</a:t>
            </a:r>
            <a:endParaRPr lang="en-US" sz="1800" u="none"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the Content Outline of Episode 17 for additional talking points.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healthcare settings, good ventilation is really important. It helps remove air that contains things we don’t want to breathe in, like small particles that can contain virus. Good ventilation improves the air quality and reduces the risk of germs spreading.”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(Play animation.)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can see in the video, when there is no ventilation in a room, the respiratory droplets that a person breathes out will spread into the space because they don’t have anywhere else to go. Respiratory droplets will linger in the air for a little while. Over time, the particles will settle and the virus in them will die, </a:t>
            </a:r>
            <a:r>
              <a:rPr lang="en-US" sz="1100" b="0" i="0" u="none" dirty="0">
                <a:effectLst/>
                <a:latin typeface="Calibri" panose="020F0502020204030204" pitchFamily="34" charset="0"/>
                <a:ea typeface="Calibri" panose="020F0502020204030204" pitchFamily="34" charset="0"/>
                <a:cs typeface="Times New Roman" panose="02020603050405020304" pitchFamily="18" charset="0"/>
              </a:rPr>
              <a:t>if</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it doesn’t get picked up by another person.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a:t>
            </a:r>
            <a:r>
              <a:rPr lang="en-US" sz="1100" b="0" i="0" dirty="0">
                <a:effectLst/>
                <a:latin typeface="Calibri" panose="020F0502020204030204" pitchFamily="34" charset="0"/>
                <a:ea typeface="Calibri" panose="020F0502020204030204" pitchFamily="34" charset="0"/>
                <a:cs typeface="Times New Roman" panose="02020603050405020304" pitchFamily="18" charset="0"/>
              </a:rPr>
              <a:t>with</a:t>
            </a:r>
            <a:r>
              <a:rPr lang="en-US" sz="1100" dirty="0">
                <a:effectLst/>
                <a:latin typeface="Calibri" panose="020F0502020204030204" pitchFamily="34" charset="0"/>
                <a:ea typeface="Calibri" panose="020F0502020204030204" pitchFamily="34" charset="0"/>
                <a:cs typeface="Times New Roman" panose="02020603050405020304" pitchFamily="18" charset="0"/>
              </a:rPr>
              <a:t> ventilation, the respiratory droplets are pulled out of the space along with the rest of the air in the room. The ventilation system also pushes new, clean air into the room. Eventually, the room will have entirely clear air. When that happens, the room is considered cleared.”</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15252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prior discussion to the upcoming video and to concepts regarding how to improve ventilation.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spend some time thinking more about why ventilation matters at work and what we can do about it.”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62469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0" marR="0" lvl="0" indent="0">
              <a:lnSpc>
                <a:spcPct val="107000"/>
              </a:lnSpc>
              <a:spcBef>
                <a:spcPts val="0"/>
              </a:spcBef>
              <a:spcAft>
                <a:spcPts val="0"/>
              </a:spcAft>
              <a:buFont typeface="Symbol" panose="05050102010706020507" pitchFamily="18" charset="2"/>
              <a:buNone/>
            </a:pPr>
            <a:r>
              <a:rPr lang="en-US" sz="1800" b="1" dirty="0">
                <a:solidFill>
                  <a:srgbClr val="221E1F"/>
                </a:solidFill>
                <a:effectLst/>
                <a:latin typeface="Avenir LT Std 55 Roman"/>
                <a:ea typeface="Calibri" panose="020F0502020204030204" pitchFamily="34" charset="0"/>
                <a:cs typeface="Avenir LT Std 55 Roman"/>
              </a:rPr>
              <a:t>         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https://www.cdc.gov/infectioncontrol/projectfirstline/videos/EP18-Ventilation-LowRes.mp4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Project Firstline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https://www.youtube.com/watch?v=FY7FiJDoqhE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Alternatively, if less time is available, you may choose to show a 1-minute ventilation demonstration video here: </a:t>
            </a:r>
            <a:r>
              <a:rPr lang="en-US" sz="1800" u="sng" dirty="0">
                <a:solidFill>
                  <a:srgbClr val="0563C1"/>
                </a:solidFill>
                <a:effectLst/>
                <a:latin typeface="Calibri" panose="020F0502020204030204" pitchFamily="34" charset="0"/>
                <a:ea typeface="Calibri" panose="020F0502020204030204" pitchFamily="34" charset="0"/>
                <a:hlinkClick r:id="rId5"/>
              </a:rPr>
              <a:t>https://www.youtube.com/watch?v=</a:t>
            </a:r>
            <a:r>
              <a:rPr lang="en-US" sz="1800" b="0" u="sng" dirty="0">
                <a:solidFill>
                  <a:srgbClr val="0563C1"/>
                </a:solidFill>
                <a:effectLst/>
                <a:latin typeface="Calibri" panose="020F0502020204030204" pitchFamily="34" charset="0"/>
                <a:ea typeface="Calibri" panose="020F0502020204030204" pitchFamily="34" charset="0"/>
                <a:hlinkClick r:id="rId5"/>
              </a:rPr>
              <a:t>KTjtYVw0Sj4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hear from Dr. Abby Carlson about why ventilation matters.”</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455049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89677" y="5918169"/>
            <a:ext cx="6229350" cy="500919"/>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874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492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39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a:xfrm>
            <a:off x="4680857" y="6410780"/>
            <a:ext cx="6395357" cy="365125"/>
          </a:xfrm>
          <a:prstGeom prst="rect">
            <a:avLst/>
          </a:prstGeom>
        </p:spPr>
        <p:txBody>
          <a:bodyPr/>
          <a:lstStyle>
            <a:lvl1pPr>
              <a:defRPr>
                <a:solidFill>
                  <a:schemeClr val="bg1"/>
                </a:solidFill>
              </a:defRPr>
            </a:lvl1pPr>
          </a:lstStyle>
          <a:p>
            <a:r>
              <a:rPr lang="en-US" dirty="0"/>
              <a:t>Ventilation</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42374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a:xfrm>
            <a:off x="4038600" y="6356350"/>
            <a:ext cx="4114800" cy="365125"/>
          </a:xfrm>
          <a:prstGeom prst="rect">
            <a:avLst/>
          </a:prstGeom>
        </p:spPr>
        <p:txBody>
          <a:bodyPr/>
          <a:lstStyle/>
          <a:p>
            <a:r>
              <a:rPr lang="en-US" dirty="0"/>
              <a:t>Ventilation</a:t>
            </a:r>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38255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405A-8C20-46FE-8748-60B1C39F4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F89AF-ED31-42D3-AC71-7438C8616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D65F24-6DB4-46BE-99C0-3A2EF5D49245}"/>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10817B8C-C3E7-4B81-AAC8-84C33F93C5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B76C7-23A5-494C-AF0A-5F8B0BD127AD}"/>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2646633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6125-8E08-4DAB-A541-8173B63C7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695B1-4FE1-42F3-ADFA-828CBD924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B8A3A-5436-417A-A131-7246CA120003}"/>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DB908FE1-A035-46C7-8D55-AF48F031D5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8282C3-E062-4A87-8A75-D9CE64B0D6C9}"/>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80323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D71E-A31A-4139-B8F2-BC42418FE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4204A6-F352-4A7C-B0F1-BE60B0603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75D9B-B759-482F-B68E-28440DE7CFEF}"/>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3B8F647E-760E-435A-A5DC-B5163F1F49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467CD7-1467-4D0A-96F8-F4181FB99ED8}"/>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31858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5E40-BE91-4F27-A05A-3C1D38E1C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81A21-CB06-467E-9D10-5AD4A2A51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02251-1115-4904-92D2-280C5A84C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A637EC-DEC5-4D8C-B880-3938CF04DB27}"/>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6" name="Footer Placeholder 5">
            <a:extLst>
              <a:ext uri="{FF2B5EF4-FFF2-40B4-BE49-F238E27FC236}">
                <a16:creationId xmlns:a16="http://schemas.microsoft.com/office/drawing/2014/main" id="{2674651B-F5D7-44D0-BDCF-66A718946E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7509B4-8919-4F95-A73D-19B1445756F2}"/>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3364074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1233-6431-4825-AA77-09C298CD62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EAF0C4-B910-4B82-A63D-34A4208D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45CE6-A822-402B-8893-F27687345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83272B-9A00-456E-9F54-691DFF009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6298-95C7-4720-B0F2-F11995508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3D410-5CCB-4D2F-B750-658860C8FDF6}"/>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8" name="Footer Placeholder 7">
            <a:extLst>
              <a:ext uri="{FF2B5EF4-FFF2-40B4-BE49-F238E27FC236}">
                <a16:creationId xmlns:a16="http://schemas.microsoft.com/office/drawing/2014/main" id="{FE827E51-51C0-438A-A679-A4C07CBEDB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472C81-CCC2-424C-93BD-7E02DE26C725}"/>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62036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3AF-E882-496E-9209-07A9F39E6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A163E-8B9D-4923-A8B8-A43230215B63}"/>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4" name="Footer Placeholder 3">
            <a:extLst>
              <a:ext uri="{FF2B5EF4-FFF2-40B4-BE49-F238E27FC236}">
                <a16:creationId xmlns:a16="http://schemas.microsoft.com/office/drawing/2014/main" id="{7FCD4CFA-7977-48E2-BB13-C377CB6BF5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CBD30D-7544-4D2C-BB32-2EFC5D7D3CEE}"/>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66666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272132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365C3-5662-4169-B053-AAD1FE9A3E0B}"/>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3" name="Footer Placeholder 2">
            <a:extLst>
              <a:ext uri="{FF2B5EF4-FFF2-40B4-BE49-F238E27FC236}">
                <a16:creationId xmlns:a16="http://schemas.microsoft.com/office/drawing/2014/main" id="{9F626C5E-8D90-4424-84AF-DCD68FAC5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A1BBB2-4E8C-4E8F-9F5A-84553EE82CBE}"/>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253160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B130-B0BF-4FA6-8839-F718BDB15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D6CB6-14D7-448A-9956-EA15DF1AD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AEAE9C-8C58-49E8-AFA1-C0B982795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F5F18-8D28-46CE-BF61-5525B4142A28}"/>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6" name="Footer Placeholder 5">
            <a:extLst>
              <a:ext uri="{FF2B5EF4-FFF2-40B4-BE49-F238E27FC236}">
                <a16:creationId xmlns:a16="http://schemas.microsoft.com/office/drawing/2014/main" id="{40E9ADAA-AADC-4479-87D6-A7FD3FBD75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E12D78-09E2-437F-BBE2-947377C3713C}"/>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336897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1CEF-9ECA-4178-8875-492F44058E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AD31A-3686-403B-9175-4ADA77919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63EC031-9E1C-482F-B388-B125D77A8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026AA-3BAD-4549-9938-315D485724C5}"/>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6" name="Footer Placeholder 5">
            <a:extLst>
              <a:ext uri="{FF2B5EF4-FFF2-40B4-BE49-F238E27FC236}">
                <a16:creationId xmlns:a16="http://schemas.microsoft.com/office/drawing/2014/main" id="{58C17FD5-F922-476C-8F97-6BE9204412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F41D28-D243-49D6-8F4F-5A1950380798}"/>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53326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4EF1-FF48-4852-812B-4AF3E19A5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9DF99A-970B-4D54-A00E-B9DDA3696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086B-3DCD-455A-8B38-08FFD23D7F52}"/>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225E7C69-E54A-4AB1-97C1-E2401C459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94D502-A4D4-4648-AF25-178FEEB68F1B}"/>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415016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CCE55-9AFC-49B6-96F5-0B54A4028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00A0F-FA82-4229-96E4-3BA21D442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BD6E3-EED2-4015-92E5-2C38EECE0B9C}"/>
              </a:ext>
            </a:extLst>
          </p:cNvPr>
          <p:cNvSpPr>
            <a:spLocks noGrp="1"/>
          </p:cNvSpPr>
          <p:nvPr>
            <p:ph type="dt" sz="half" idx="10"/>
          </p:nvPr>
        </p:nvSpPr>
        <p:spPr/>
        <p:txBody>
          <a:body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9386985A-B075-4623-9A65-B2772C15B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61B6ED-06D2-470B-8AA1-4731754AB740}"/>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95937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1695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849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03960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4820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29218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2371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6524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endParaRPr lang="en-US" dirty="0"/>
          </a:p>
        </p:txBody>
      </p:sp>
      <p:sp>
        <p:nvSpPr>
          <p:cNvPr id="22" name="Footer Placeholder 21">
            <a:extLst>
              <a:ext uri="{FF2B5EF4-FFF2-40B4-BE49-F238E27FC236}">
                <a16:creationId xmlns:a16="http://schemas.microsoft.com/office/drawing/2014/main" id="{D246E023-6E95-4CED-866C-8584889D5620}"/>
              </a:ext>
            </a:extLst>
          </p:cNvPr>
          <p:cNvSpPr>
            <a:spLocks noGrp="1"/>
          </p:cNvSpPr>
          <p:nvPr>
            <p:ph type="ftr" sz="quarter" idx="3"/>
          </p:nvPr>
        </p:nvSpPr>
        <p:spPr>
          <a:xfrm>
            <a:off x="4656841" y="6410779"/>
            <a:ext cx="6696958"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Ventilation</a:t>
            </a:r>
          </a:p>
        </p:txBody>
      </p:sp>
    </p:spTree>
    <p:extLst>
      <p:ext uri="{BB962C8B-B14F-4D97-AF65-F5344CB8AC3E}">
        <p14:creationId xmlns:p14="http://schemas.microsoft.com/office/powerpoint/2010/main" val="18816553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7"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6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600"/>
        </a:spcBef>
        <a:buSzPct val="100000"/>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6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757E9-D4E5-453C-83A7-A82300B15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B0EC02-3A94-431B-B6B8-DAB3B3A7F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4B469-710F-4FFA-B23E-8364C324D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F60D2-0B38-4181-A1DA-F832D30C2F2B}" type="datetimeFigureOut">
              <a:rPr lang="en-US" smtClean="0"/>
              <a:t>1/5/2022</a:t>
            </a:fld>
            <a:endParaRPr lang="en-US" dirty="0"/>
          </a:p>
        </p:txBody>
      </p:sp>
      <p:sp>
        <p:nvSpPr>
          <p:cNvPr id="5" name="Footer Placeholder 4">
            <a:extLst>
              <a:ext uri="{FF2B5EF4-FFF2-40B4-BE49-F238E27FC236}">
                <a16:creationId xmlns:a16="http://schemas.microsoft.com/office/drawing/2014/main" id="{6A0EECDA-060B-4F1E-B36E-4386AFAD5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8510CB-6687-49AF-8233-9D86EEFF6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81414-6182-4D8D-B96E-D3153D81CDE1}" type="slidenum">
              <a:rPr lang="en-US" smtClean="0"/>
              <a:t>‹#›</a:t>
            </a:fld>
            <a:endParaRPr lang="en-US" dirty="0"/>
          </a:p>
        </p:txBody>
      </p:sp>
    </p:spTree>
    <p:extLst>
      <p:ext uri="{BB962C8B-B14F-4D97-AF65-F5344CB8AC3E}">
        <p14:creationId xmlns:p14="http://schemas.microsoft.com/office/powerpoint/2010/main" val="5656779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4.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hyperlink" Target="https://bit.ly/WithVentil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hyperlink" Target="http://bit.ly/WhyVenti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EDEAC9-678E-47AD-866F-400EA88AEAC3}"/>
              </a:ext>
            </a:extLst>
          </p:cNvPr>
          <p:cNvSpPr>
            <a:spLocks noGrp="1"/>
          </p:cNvSpPr>
          <p:nvPr>
            <p:ph type="ctrTitle"/>
          </p:nvPr>
        </p:nvSpPr>
        <p:spPr/>
        <p:txBody>
          <a:bodyPr/>
          <a:lstStyle/>
          <a:p>
            <a:r>
              <a:rPr lang="en-US" dirty="0">
                <a:solidFill>
                  <a:schemeClr val="accent6"/>
                </a:solidFill>
              </a:rPr>
              <a:t>Topic 15: </a:t>
            </a:r>
            <a:br>
              <a:rPr lang="en-US" dirty="0"/>
            </a:br>
            <a:r>
              <a:rPr lang="en-US" dirty="0"/>
              <a:t>Ventilation</a:t>
            </a:r>
          </a:p>
        </p:txBody>
      </p:sp>
      <p:sp>
        <p:nvSpPr>
          <p:cNvPr id="7" name="Subtitle 6">
            <a:extLst>
              <a:ext uri="{FF2B5EF4-FFF2-40B4-BE49-F238E27FC236}">
                <a16:creationId xmlns:a16="http://schemas.microsoft.com/office/drawing/2014/main" id="{B4A446AB-4AA9-4E89-AC49-6E5824E84619}"/>
              </a:ext>
            </a:extLst>
          </p:cNvPr>
          <p:cNvSpPr>
            <a:spLocks noGrp="1"/>
          </p:cNvSpPr>
          <p:nvPr>
            <p:ph type="subTitle" idx="1"/>
          </p:nvPr>
        </p:nvSpPr>
        <p:spPr/>
        <p:txBody>
          <a:bodyPr/>
          <a:lstStyle/>
          <a:p>
            <a:r>
              <a:rPr lang="en-US" dirty="0"/>
              <a:t>[Date of Training]</a:t>
            </a:r>
          </a:p>
        </p:txBody>
      </p:sp>
    </p:spTree>
    <p:extLst>
      <p:ext uri="{BB962C8B-B14F-4D97-AF65-F5344CB8AC3E}">
        <p14:creationId xmlns:p14="http://schemas.microsoft.com/office/powerpoint/2010/main" val="193699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031BF7-BD87-47E1-8A0B-2528B7D0622F}"/>
              </a:ext>
            </a:extLst>
          </p:cNvPr>
          <p:cNvSpPr>
            <a:spLocks noGrp="1"/>
          </p:cNvSpPr>
          <p:nvPr>
            <p:ph type="title"/>
          </p:nvPr>
        </p:nvSpPr>
        <p:spPr>
          <a:xfrm>
            <a:off x="586650" y="854242"/>
            <a:ext cx="3932237" cy="1600200"/>
          </a:xfrm>
        </p:spPr>
        <p:txBody>
          <a:bodyPr/>
          <a:lstStyle/>
          <a:p>
            <a:r>
              <a:rPr lang="en-US" dirty="0"/>
              <a:t>Ventilation in Healthcare</a:t>
            </a:r>
          </a:p>
        </p:txBody>
      </p:sp>
      <p:sp>
        <p:nvSpPr>
          <p:cNvPr id="7" name="Text Placeholder 6">
            <a:extLst>
              <a:ext uri="{FF2B5EF4-FFF2-40B4-BE49-F238E27FC236}">
                <a16:creationId xmlns:a16="http://schemas.microsoft.com/office/drawing/2014/main" id="{E1A6F135-5816-4A7F-980F-E1CF06F489B0}"/>
              </a:ext>
            </a:extLst>
          </p:cNvPr>
          <p:cNvSpPr>
            <a:spLocks noGrp="1"/>
          </p:cNvSpPr>
          <p:nvPr>
            <p:ph type="body" sz="half" idx="2"/>
          </p:nvPr>
        </p:nvSpPr>
        <p:spPr>
          <a:xfrm>
            <a:off x="586650" y="3140226"/>
            <a:ext cx="3932237" cy="3545410"/>
          </a:xfrm>
        </p:spPr>
        <p:txBody>
          <a:bodyPr>
            <a:normAutofit/>
          </a:bodyPr>
          <a:lstStyle/>
          <a:p>
            <a:r>
              <a:rPr lang="en-US" b="1" dirty="0"/>
              <a:t>What do you need to know about ventilation?</a:t>
            </a:r>
          </a:p>
          <a:p>
            <a:endParaRPr lang="en-US" b="1" dirty="0"/>
          </a:p>
        </p:txBody>
      </p:sp>
      <p:sp>
        <p:nvSpPr>
          <p:cNvPr id="5" name="Slide Number Placeholder 4">
            <a:extLst>
              <a:ext uri="{FF2B5EF4-FFF2-40B4-BE49-F238E27FC236}">
                <a16:creationId xmlns:a16="http://schemas.microsoft.com/office/drawing/2014/main" id="{775769AD-8A41-4E0D-B774-415D40C290E0}"/>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extLst>
      <p:ext uri="{BB962C8B-B14F-4D97-AF65-F5344CB8AC3E}">
        <p14:creationId xmlns:p14="http://schemas.microsoft.com/office/powerpoint/2010/main" val="362576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C689-657F-46AD-ACC2-23D4DFB5FD32}"/>
              </a:ext>
            </a:extLst>
          </p:cNvPr>
          <p:cNvSpPr>
            <a:spLocks noGrp="1"/>
          </p:cNvSpPr>
          <p:nvPr>
            <p:ph type="title"/>
          </p:nvPr>
        </p:nvSpPr>
        <p:spPr>
          <a:xfrm>
            <a:off x="838200" y="238125"/>
            <a:ext cx="10515600" cy="702457"/>
          </a:xfrm>
        </p:spPr>
        <p:txBody>
          <a:bodyPr/>
          <a:lstStyle/>
          <a:p>
            <a:r>
              <a:rPr lang="en-US" dirty="0"/>
              <a:t>STEPS TO SUPPORT GOOD VENTILATION</a:t>
            </a:r>
          </a:p>
        </p:txBody>
      </p:sp>
      <p:sp>
        <p:nvSpPr>
          <p:cNvPr id="6" name="Content Placeholder 2">
            <a:extLst>
              <a:ext uri="{FF2B5EF4-FFF2-40B4-BE49-F238E27FC236}">
                <a16:creationId xmlns:a16="http://schemas.microsoft.com/office/drawing/2014/main" id="{4C5B8D62-EF2D-4A12-A0DB-9A9DFFEC0281}"/>
              </a:ext>
            </a:extLst>
          </p:cNvPr>
          <p:cNvSpPr>
            <a:spLocks noGrp="1"/>
          </p:cNvSpPr>
          <p:nvPr>
            <p:ph idx="1"/>
          </p:nvPr>
        </p:nvSpPr>
        <p:spPr>
          <a:xfrm>
            <a:off x="838200" y="1600200"/>
            <a:ext cx="10515600" cy="4318000"/>
          </a:xfrm>
        </p:spPr>
        <p:txBody>
          <a:bodyPr/>
          <a:lstStyle/>
          <a:p>
            <a:pPr>
              <a:buClr>
                <a:schemeClr val="tx1"/>
              </a:buClr>
            </a:pPr>
            <a:r>
              <a:rPr lang="en-US" b="1" dirty="0">
                <a:solidFill>
                  <a:schemeClr val="accent1"/>
                </a:solidFill>
              </a:rPr>
              <a:t>Know how long </a:t>
            </a:r>
            <a:r>
              <a:rPr lang="en-US" dirty="0"/>
              <a:t>it takes for the air in certain rooms, such as patient rooms, to clear.</a:t>
            </a:r>
          </a:p>
          <a:p>
            <a:pPr>
              <a:buClr>
                <a:schemeClr val="tx1"/>
              </a:buClr>
            </a:pPr>
            <a:r>
              <a:rPr lang="en-US" dirty="0"/>
              <a:t>If you’re entering a room without recommended PPE, </a:t>
            </a:r>
            <a:r>
              <a:rPr lang="en-US" b="1" dirty="0">
                <a:solidFill>
                  <a:schemeClr val="accent1"/>
                </a:solidFill>
              </a:rPr>
              <a:t>make sure the air in the room is cleared first. </a:t>
            </a:r>
            <a:endParaRPr lang="en-US" dirty="0"/>
          </a:p>
          <a:p>
            <a:pPr>
              <a:buClr>
                <a:schemeClr val="tx1"/>
              </a:buClr>
            </a:pPr>
            <a:r>
              <a:rPr lang="en-US" b="1" dirty="0">
                <a:solidFill>
                  <a:schemeClr val="accent1"/>
                </a:solidFill>
              </a:rPr>
              <a:t>Don’t take actions on your own </a:t>
            </a:r>
            <a:r>
              <a:rPr lang="en-US" dirty="0"/>
              <a:t>to change how air is handled.</a:t>
            </a:r>
          </a:p>
          <a:p>
            <a:pPr>
              <a:buClr>
                <a:schemeClr val="tx1"/>
              </a:buClr>
            </a:pPr>
            <a:r>
              <a:rPr lang="en-US" b="1" dirty="0">
                <a:solidFill>
                  <a:schemeClr val="accent1"/>
                </a:solidFill>
              </a:rPr>
              <a:t>Have questions? Ask </a:t>
            </a:r>
            <a:r>
              <a:rPr lang="en-US" dirty="0"/>
              <a:t>the person with responsibility for air filtration and ventilation at your facility. </a:t>
            </a:r>
          </a:p>
        </p:txBody>
      </p:sp>
      <p:sp>
        <p:nvSpPr>
          <p:cNvPr id="4" name="Footer Placeholder 3">
            <a:extLst>
              <a:ext uri="{FF2B5EF4-FFF2-40B4-BE49-F238E27FC236}">
                <a16:creationId xmlns:a16="http://schemas.microsoft.com/office/drawing/2014/main" id="{BFBEF59A-C130-49A6-8FAC-754973D89F10}"/>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89D1A2FA-31B2-4AA0-A654-19489E7017D8}"/>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11</a:t>
            </a:fld>
            <a:endParaRPr lang="en-US" dirty="0"/>
          </a:p>
        </p:txBody>
      </p:sp>
    </p:spTree>
    <p:extLst>
      <p:ext uri="{BB962C8B-B14F-4D97-AF65-F5344CB8AC3E}">
        <p14:creationId xmlns:p14="http://schemas.microsoft.com/office/powerpoint/2010/main" val="271644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8" name="Text Placeholder 7">
            <a:extLst>
              <a:ext uri="{FF2B5EF4-FFF2-40B4-BE49-F238E27FC236}">
                <a16:creationId xmlns:a16="http://schemas.microsoft.com/office/drawing/2014/main" id="{1622D915-669F-4644-9C2D-60BDF81147CC}"/>
              </a:ext>
            </a:extLst>
          </p:cNvPr>
          <p:cNvSpPr>
            <a:spLocks noGrp="1"/>
          </p:cNvSpPr>
          <p:nvPr>
            <p:ph type="body" idx="1"/>
          </p:nvPr>
        </p:nvSpPr>
        <p:spPr/>
        <p:txBody>
          <a:bodyPr/>
          <a:lstStyle/>
          <a:p>
            <a:r>
              <a:rPr lang="en-US" dirty="0"/>
              <a:t> </a:t>
            </a:r>
          </a:p>
        </p:txBody>
      </p:sp>
      <p:sp>
        <p:nvSpPr>
          <p:cNvPr id="3" name="Footer Placeholder 2">
            <a:extLst>
              <a:ext uri="{FF2B5EF4-FFF2-40B4-BE49-F238E27FC236}">
                <a16:creationId xmlns:a16="http://schemas.microsoft.com/office/drawing/2014/main" id="{3B658978-CAB7-41F9-AF3B-C675F68F2447}"/>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4" name="Slide Number Placeholder 3">
            <a:extLst>
              <a:ext uri="{FF2B5EF4-FFF2-40B4-BE49-F238E27FC236}">
                <a16:creationId xmlns:a16="http://schemas.microsoft.com/office/drawing/2014/main" id="{D6D3AAF2-55FB-4D26-9F7F-9CB9D743CA0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2416233"/>
            <a:ext cx="4898571" cy="3760730"/>
          </a:xfrm>
        </p:spPr>
        <p:txBody>
          <a:bodyPr/>
          <a:lstStyle/>
          <a:p>
            <a:pPr marL="0" lvl="0" indent="0">
              <a:buNone/>
            </a:pPr>
            <a:r>
              <a:rPr lang="en-US" dirty="0"/>
              <a:t>Do you have remaining questions about ventilation? </a:t>
            </a:r>
          </a:p>
          <a:p>
            <a:pPr marL="0" indent="0">
              <a:buNone/>
            </a:pPr>
            <a:endParaRPr lang="en-US" dirty="0"/>
          </a:p>
        </p:txBody>
      </p:sp>
      <p:pic>
        <p:nvPicPr>
          <p:cNvPr id="7" name="Picture 6" descr="screenshot of job aid: Ventilation in Healthcare Settings">
            <a:extLst>
              <a:ext uri="{FF2B5EF4-FFF2-40B4-BE49-F238E27FC236}">
                <a16:creationId xmlns:a16="http://schemas.microsoft.com/office/drawing/2014/main" id="{C1EA3471-AFB9-47B3-9CA8-057FFA359E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94277" y="340290"/>
            <a:ext cx="4720730" cy="6109180"/>
          </a:xfrm>
          <a:prstGeom prst="rect">
            <a:avLst/>
          </a:prstGeom>
          <a:ln>
            <a:solidFill>
              <a:schemeClr val="tx1"/>
            </a:solidFill>
          </a:ln>
        </p:spPr>
      </p:pic>
      <p:sp>
        <p:nvSpPr>
          <p:cNvPr id="5" name="Footer Placeholder 4">
            <a:extLst>
              <a:ext uri="{FF2B5EF4-FFF2-40B4-BE49-F238E27FC236}">
                <a16:creationId xmlns:a16="http://schemas.microsoft.com/office/drawing/2014/main" id="{DA2918EE-9859-4433-AD38-8E42BB2CE91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FE2908C6-9339-47D2-9CE9-6450D989B83F}"/>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199" y="1600200"/>
            <a:ext cx="11073223" cy="4317999"/>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8"/>
              </a:rPr>
              <a:t>https://tools.cdc.gov/campaignproxyservice/subscriptions.aspx?topic_id=USCDC_2104</a:t>
            </a:r>
            <a:r>
              <a:rPr lang="en-US" sz="2000" dirty="0">
                <a:latin typeface="+mn-lt"/>
              </a:rPr>
              <a:t>   </a:t>
            </a:r>
          </a:p>
          <a:p>
            <a:pPr marL="0" indent="0">
              <a:lnSpc>
                <a:spcPct val="110000"/>
              </a:lnSpc>
              <a:spcBef>
                <a:spcPts val="0"/>
              </a:spcBef>
              <a:buNone/>
            </a:pPr>
            <a:endParaRPr lang="en-US" sz="1600" dirty="0">
              <a:latin typeface="+mn-lt"/>
            </a:endParaRPr>
          </a:p>
          <a:p>
            <a:pPr marL="0" indent="0">
              <a:lnSpc>
                <a:spcPct val="110000"/>
              </a:lnSpc>
              <a:spcBef>
                <a:spcPts val="0"/>
              </a:spcBef>
              <a:buNone/>
            </a:pP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Ventilation</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14</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Ventilation</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Welcome</a:t>
            </a:r>
          </a:p>
          <a:p>
            <a:r>
              <a:rPr lang="en-US" dirty="0"/>
              <a:t>How Does Ventilation Work?</a:t>
            </a:r>
          </a:p>
          <a:p>
            <a:r>
              <a:rPr lang="en-US" dirty="0"/>
              <a:t>Why Does Ventilation Matter?</a:t>
            </a:r>
          </a:p>
          <a:p>
            <a:r>
              <a:rPr lang="en-US" dirty="0"/>
              <a:t>Reflection</a:t>
            </a:r>
          </a:p>
        </p:txBody>
      </p:sp>
      <p:sp>
        <p:nvSpPr>
          <p:cNvPr id="18" name="Footer Placeholder 17">
            <a:extLst>
              <a:ext uri="{FF2B5EF4-FFF2-40B4-BE49-F238E27FC236}">
                <a16:creationId xmlns:a16="http://schemas.microsoft.com/office/drawing/2014/main" id="{E2E53621-9054-45FC-B2FF-DDA2503D4A67}"/>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B4B96DA7-EA75-4F55-BB55-2F6371EFB87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r>
              <a:rPr lang="en-US" dirty="0"/>
              <a:t>Discuss why </a:t>
            </a:r>
            <a:r>
              <a:rPr lang="en-US" b="1" dirty="0">
                <a:solidFill>
                  <a:schemeClr val="accent1"/>
                </a:solidFill>
              </a:rPr>
              <a:t>good ventilation is important</a:t>
            </a:r>
            <a:r>
              <a:rPr lang="en-US" dirty="0"/>
              <a:t> for infection control in healthcare. </a:t>
            </a:r>
          </a:p>
          <a:p>
            <a:pPr lvl="0"/>
            <a:r>
              <a:rPr lang="en-US" dirty="0"/>
              <a:t>Discuss one (1) way that </a:t>
            </a:r>
            <a:r>
              <a:rPr lang="en-US" b="1" dirty="0">
                <a:solidFill>
                  <a:schemeClr val="accent1"/>
                </a:solidFill>
              </a:rPr>
              <a:t>ventilation works to reduce the amount of germs in the air. </a:t>
            </a:r>
          </a:p>
          <a:p>
            <a:pPr lvl="0"/>
            <a:r>
              <a:rPr lang="en-US" dirty="0"/>
              <a:t>Describe one (1) reason why </a:t>
            </a:r>
            <a:r>
              <a:rPr lang="en-US" b="1" dirty="0">
                <a:solidFill>
                  <a:schemeClr val="accent1"/>
                </a:solidFill>
              </a:rPr>
              <a:t>it is important not to take steps to improve ventilation yourself</a:t>
            </a:r>
            <a:r>
              <a:rPr lang="en-US" dirty="0"/>
              <a:t>, without working with the staff in your facility in charge of air handling and ventilation.</a:t>
            </a:r>
            <a:br>
              <a:rPr lang="en-US" b="1" dirty="0">
                <a:solidFill>
                  <a:schemeClr val="accent1"/>
                </a:solidFill>
              </a:rPr>
            </a:br>
            <a:endParaRPr lang="en-US" b="1" dirty="0">
              <a:solidFill>
                <a:schemeClr val="accent1"/>
              </a:solidFill>
            </a:endParaRPr>
          </a:p>
        </p:txBody>
      </p:sp>
      <p:sp>
        <p:nvSpPr>
          <p:cNvPr id="6" name="Footer Placeholder 5">
            <a:extLst>
              <a:ext uri="{FF2B5EF4-FFF2-40B4-BE49-F238E27FC236}">
                <a16:creationId xmlns:a16="http://schemas.microsoft.com/office/drawing/2014/main" id="{C7AE849D-9C97-4B13-83D0-97C2497A2F7E}"/>
              </a:ext>
            </a:extLst>
          </p:cNvPr>
          <p:cNvSpPr>
            <a:spLocks noGrp="1"/>
          </p:cNvSpPr>
          <p:nvPr>
            <p:ph type="ftr" sz="quarter" idx="11"/>
          </p:nvPr>
        </p:nvSpPr>
        <p:spPr/>
        <p:txBody>
          <a:bodyPr/>
          <a:lstStyle/>
          <a:p>
            <a:r>
              <a:rPr lang="en-US" dirty="0"/>
              <a:t>Ventilation</a:t>
            </a:r>
          </a:p>
        </p:txBody>
      </p:sp>
      <p:sp>
        <p:nvSpPr>
          <p:cNvPr id="5" name="Slide Number Placeholder 4">
            <a:extLst>
              <a:ext uri="{FF2B5EF4-FFF2-40B4-BE49-F238E27FC236}">
                <a16:creationId xmlns:a16="http://schemas.microsoft.com/office/drawing/2014/main" id="{A75FC862-B924-48D2-9FAB-EC82E5376C65}"/>
              </a:ext>
            </a:extLst>
          </p:cNvPr>
          <p:cNvSpPr>
            <a:spLocks noGrp="1"/>
          </p:cNvSpPr>
          <p:nvPr>
            <p:ph type="sldNum" sz="quarter" idx="12"/>
          </p:nvPr>
        </p:nvSpPr>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F0CE1E-73AE-44B4-A4C4-46C754173FC3}"/>
              </a:ext>
            </a:extLst>
          </p:cNvPr>
          <p:cNvSpPr>
            <a:spLocks noGrp="1"/>
          </p:cNvSpPr>
          <p:nvPr>
            <p:ph type="title"/>
          </p:nvPr>
        </p:nvSpPr>
        <p:spPr>
          <a:xfrm>
            <a:off x="839788" y="457200"/>
            <a:ext cx="3932237" cy="3736848"/>
          </a:xfrm>
        </p:spPr>
        <p:txBody>
          <a:bodyPr/>
          <a:lstStyle/>
          <a:p>
            <a:r>
              <a:rPr lang="en-US" dirty="0"/>
              <a:t>How does ventilation play a role in our lives?</a:t>
            </a:r>
          </a:p>
        </p:txBody>
      </p:sp>
      <p:sp>
        <p:nvSpPr>
          <p:cNvPr id="5" name="Slide Number Placeholder 4">
            <a:extLst>
              <a:ext uri="{FF2B5EF4-FFF2-40B4-BE49-F238E27FC236}">
                <a16:creationId xmlns:a16="http://schemas.microsoft.com/office/drawing/2014/main" id="{4BB51879-5884-4346-99A8-ADF7420B1E66}"/>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extLst>
      <p:ext uri="{BB962C8B-B14F-4D97-AF65-F5344CB8AC3E}">
        <p14:creationId xmlns:p14="http://schemas.microsoft.com/office/powerpoint/2010/main" val="310297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a:t>
            </a:r>
          </a:p>
        </p:txBody>
      </p:sp>
      <p:graphicFrame>
        <p:nvGraphicFramePr>
          <p:cNvPr id="11" name="Table 11">
            <a:extLst>
              <a:ext uri="{FF2B5EF4-FFF2-40B4-BE49-F238E27FC236}">
                <a16:creationId xmlns:a16="http://schemas.microsoft.com/office/drawing/2014/main" id="{785415DE-5DB8-4249-B020-25D53CCB737C}"/>
              </a:ext>
            </a:extLst>
          </p:cNvPr>
          <p:cNvGraphicFramePr>
            <a:graphicFrameLocks noGrp="1"/>
          </p:cNvGraphicFramePr>
          <p:nvPr>
            <p:ph idx="1"/>
            <p:extLst>
              <p:ext uri="{D42A27DB-BD31-4B8C-83A1-F6EECF244321}">
                <p14:modId xmlns:p14="http://schemas.microsoft.com/office/powerpoint/2010/main" val="196172926"/>
              </p:ext>
            </p:extLst>
          </p:nvPr>
        </p:nvGraphicFramePr>
        <p:xfrm>
          <a:off x="838200" y="2065150"/>
          <a:ext cx="10515600" cy="4425767"/>
        </p:xfrm>
        <a:graphic>
          <a:graphicData uri="http://schemas.openxmlformats.org/drawingml/2006/table">
            <a:tbl>
              <a:tblPr firstRow="1" bandRow="1">
                <a:tableStyleId>{2D5ABB26-0587-4C30-8999-92F81FD0307C}</a:tableStyleId>
              </a:tblPr>
              <a:tblGrid>
                <a:gridCol w="4240078">
                  <a:extLst>
                    <a:ext uri="{9D8B030D-6E8A-4147-A177-3AD203B41FA5}">
                      <a16:colId xmlns:a16="http://schemas.microsoft.com/office/drawing/2014/main" val="1237249561"/>
                    </a:ext>
                  </a:extLst>
                </a:gridCol>
                <a:gridCol w="6275522">
                  <a:extLst>
                    <a:ext uri="{9D8B030D-6E8A-4147-A177-3AD203B41FA5}">
                      <a16:colId xmlns:a16="http://schemas.microsoft.com/office/drawing/2014/main" val="2066530514"/>
                    </a:ext>
                  </a:extLst>
                </a:gridCol>
              </a:tblGrid>
              <a:tr h="198908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Ventilation</a:t>
                      </a: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The movement of air in and out of an enclosed space. For example, the circulation of fresh air to a room or building.</a:t>
                      </a:r>
                    </a:p>
                    <a:p>
                      <a:pPr marL="0" marR="0" lvl="1" indent="0" algn="l" defTabSz="914400" rtl="0" eaLnBrk="1" fontAlgn="auto" latinLnBrk="0" hangingPunct="1">
                        <a:lnSpc>
                          <a:spcPct val="90000"/>
                        </a:lnSpc>
                        <a:spcBef>
                          <a:spcPts val="600"/>
                        </a:spcBef>
                        <a:spcAft>
                          <a:spcPts val="60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mj-lt"/>
                          <a:ea typeface="+mn-ea"/>
                          <a:cs typeface="+mn-cs"/>
                        </a:rPr>
                      </a:br>
                      <a:endParaRPr lang="en-US" sz="2800" dirty="0">
                        <a:latin typeface="+mj-lt"/>
                      </a:endParaRP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586462"/>
                  </a:ext>
                </a:extLst>
              </a:tr>
              <a:tr h="1420439">
                <a:tc>
                  <a:txBody>
                    <a:bodyPr/>
                    <a:lstStyle/>
                    <a:p>
                      <a:pPr>
                        <a:lnSpc>
                          <a:spcPct val="90000"/>
                        </a:lnSpc>
                        <a:buFontTx/>
                        <a:buNone/>
                      </a:pPr>
                      <a:endParaRPr lang="en-US" sz="2800" b="1" dirty="0">
                        <a:solidFill>
                          <a:srgbClr val="13619C"/>
                        </a:solidFill>
                        <a:latin typeface="+mj-lt"/>
                        <a:cs typeface="Calibri bold" panose="020F0702030404030204" pitchFamily="34" charset="0"/>
                      </a:endParaRPr>
                    </a:p>
                  </a:txBody>
                  <a:tcPr marT="274320" marB="274320">
                    <a:lnT w="381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dirty="0">
                        <a:ln>
                          <a:noFill/>
                        </a:ln>
                        <a:solidFill>
                          <a:srgbClr val="000000"/>
                        </a:solidFill>
                        <a:effectLst/>
                        <a:uLnTx/>
                        <a:uFillTx/>
                        <a:latin typeface="+mj-lt"/>
                        <a:ea typeface="+mn-ea"/>
                        <a:cs typeface="+mn-cs"/>
                      </a:endParaRPr>
                    </a:p>
                  </a:txBody>
                  <a:tcPr marT="274320" marB="274320">
                    <a:lnT w="38100" cap="flat" cmpd="sng" algn="ctr">
                      <a:noFill/>
                      <a:prstDash val="solid"/>
                      <a:round/>
                      <a:headEnd type="none" w="med" len="med"/>
                      <a:tailEnd type="none" w="med" len="med"/>
                    </a:lnT>
                  </a:tcPr>
                </a:tc>
                <a:extLst>
                  <a:ext uri="{0D108BD9-81ED-4DB2-BD59-A6C34878D82A}">
                    <a16:rowId xmlns:a16="http://schemas.microsoft.com/office/drawing/2014/main" val="4112067012"/>
                  </a:ext>
                </a:extLst>
              </a:tr>
            </a:tbl>
          </a:graphicData>
        </a:graphic>
      </p:graphicFrame>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br>
              <a:rPr lang="en-US" dirty="0"/>
            </a:br>
            <a:r>
              <a:rPr lang="en-US" dirty="0"/>
              <a:t>HOW DOES ventilation work?</a:t>
            </a:r>
          </a:p>
        </p:txBody>
      </p:sp>
      <p:sp>
        <p:nvSpPr>
          <p:cNvPr id="6" name="Footer Placeholder 5">
            <a:extLst>
              <a:ext uri="{FF2B5EF4-FFF2-40B4-BE49-F238E27FC236}">
                <a16:creationId xmlns:a16="http://schemas.microsoft.com/office/drawing/2014/main" id="{8285FB0A-1D0C-42EF-8C44-A260148F7BDE}"/>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3" name="Slide Number Placeholder 2">
            <a:extLst>
              <a:ext uri="{FF2B5EF4-FFF2-40B4-BE49-F238E27FC236}">
                <a16:creationId xmlns:a16="http://schemas.microsoft.com/office/drawing/2014/main" id="{2997FEE4-268B-469F-8D4E-30859802E26A}"/>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DDEF-C69F-4DB4-9678-FBD3BCBE4C84}"/>
              </a:ext>
            </a:extLst>
          </p:cNvPr>
          <p:cNvSpPr>
            <a:spLocks noGrp="1"/>
          </p:cNvSpPr>
          <p:nvPr>
            <p:ph type="title"/>
          </p:nvPr>
        </p:nvSpPr>
        <p:spPr/>
        <p:txBody>
          <a:bodyPr/>
          <a:lstStyle/>
          <a:p>
            <a:r>
              <a:rPr lang="en-US" dirty="0"/>
              <a:t>How does ventilation work?</a:t>
            </a:r>
          </a:p>
        </p:txBody>
      </p:sp>
      <p:pic>
        <p:nvPicPr>
          <p:cNvPr id="8" name="Picture 7" descr="A picture of air flowing in and out of a room, due to a ventilation system.">
            <a:hlinkClick r:id="rId3"/>
            <a:extLst>
              <a:ext uri="{FF2B5EF4-FFF2-40B4-BE49-F238E27FC236}">
                <a16:creationId xmlns:a16="http://schemas.microsoft.com/office/drawing/2014/main" id="{4222B414-07CC-46DA-911A-BE47A6C8D76D}"/>
              </a:ext>
            </a:extLst>
          </p:cNvPr>
          <p:cNvPicPr>
            <a:picLocks noChangeAspect="1"/>
          </p:cNvPicPr>
          <p:nvPr/>
        </p:nvPicPr>
        <p:blipFill>
          <a:blip r:embed="rId4"/>
          <a:stretch>
            <a:fillRect/>
          </a:stretch>
        </p:blipFill>
        <p:spPr>
          <a:xfrm>
            <a:off x="2178624" y="1705149"/>
            <a:ext cx="7834751" cy="3995928"/>
          </a:xfrm>
          <a:prstGeom prst="rect">
            <a:avLst/>
          </a:prstGeom>
        </p:spPr>
      </p:pic>
      <p:sp>
        <p:nvSpPr>
          <p:cNvPr id="3" name="Footer Placeholder 2">
            <a:extLst>
              <a:ext uri="{FF2B5EF4-FFF2-40B4-BE49-F238E27FC236}">
                <a16:creationId xmlns:a16="http://schemas.microsoft.com/office/drawing/2014/main" id="{5B015958-0CB0-447F-8D09-311F9BA9ABC6}"/>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CF194E61-3BCB-4458-823E-62FFCBF26A5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7</a:t>
            </a:fld>
            <a:endParaRPr lang="en-US" dirty="0"/>
          </a:p>
        </p:txBody>
      </p:sp>
    </p:spTree>
    <p:extLst>
      <p:ext uri="{BB962C8B-B14F-4D97-AF65-F5344CB8AC3E}">
        <p14:creationId xmlns:p14="http://schemas.microsoft.com/office/powerpoint/2010/main" val="175506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br>
              <a:rPr lang="en-US" noProof="0" dirty="0"/>
            </a:br>
            <a:r>
              <a:rPr lang="en-US" dirty="0"/>
              <a:t>Why Does Ventilation Matter?</a:t>
            </a:r>
          </a:p>
        </p:txBody>
      </p:sp>
      <p:sp>
        <p:nvSpPr>
          <p:cNvPr id="2" name="Footer Placeholder 1">
            <a:extLst>
              <a:ext uri="{FF2B5EF4-FFF2-40B4-BE49-F238E27FC236}">
                <a16:creationId xmlns:a16="http://schemas.microsoft.com/office/drawing/2014/main" id="{D824FFCF-B066-4C94-A181-C4C8F0C6FD6E}"/>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3" name="Slide Number Placeholder 2">
            <a:extLst>
              <a:ext uri="{FF2B5EF4-FFF2-40B4-BE49-F238E27FC236}">
                <a16:creationId xmlns:a16="http://schemas.microsoft.com/office/drawing/2014/main" id="{00888CB7-8469-40F1-B020-35BAA62BEC5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D0BB-2DEA-4C8B-A53E-8686D9615A01}"/>
              </a:ext>
            </a:extLst>
          </p:cNvPr>
          <p:cNvSpPr>
            <a:spLocks noGrp="1"/>
          </p:cNvSpPr>
          <p:nvPr>
            <p:ph type="title" idx="4294967295"/>
          </p:nvPr>
        </p:nvSpPr>
        <p:spPr>
          <a:xfrm>
            <a:off x="838200" y="-702457"/>
            <a:ext cx="10515600" cy="702457"/>
          </a:xfrm>
        </p:spPr>
        <p:txBody>
          <a:bodyPr vert="horz" lIns="91440" tIns="45720" rIns="91440" bIns="45720" rtlCol="0" anchor="b">
            <a:normAutofit fontScale="90000"/>
          </a:bodyPr>
          <a:lstStyle/>
          <a:p>
            <a:r>
              <a:rPr lang="en-US" dirty="0"/>
              <a:t>Inside infection control: why does ventilation matter?</a:t>
            </a:r>
          </a:p>
        </p:txBody>
      </p:sp>
      <p:pic>
        <p:nvPicPr>
          <p:cNvPr id="7" name="Picture 6" descr="Inside Infection Control: Why Does Ventilation Matter? Episode 18">
            <a:hlinkClick r:id="rId4"/>
            <a:extLst>
              <a:ext uri="{FF2B5EF4-FFF2-40B4-BE49-F238E27FC236}">
                <a16:creationId xmlns:a16="http://schemas.microsoft.com/office/drawing/2014/main" id="{49F9010F-38FB-4E17-91C3-04CD3E763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3120" y="1188720"/>
            <a:ext cx="7973737" cy="4480560"/>
          </a:xfrm>
          <a:prstGeom prst="rect">
            <a:avLst/>
          </a:prstGeom>
        </p:spPr>
      </p:pic>
      <p:sp>
        <p:nvSpPr>
          <p:cNvPr id="5" name="Footer Placeholder 4">
            <a:extLst>
              <a:ext uri="{FF2B5EF4-FFF2-40B4-BE49-F238E27FC236}">
                <a16:creationId xmlns:a16="http://schemas.microsoft.com/office/drawing/2014/main" id="{7D6BBBB3-CB62-4285-8D6C-0CCA6F34F2E7}"/>
              </a:ext>
            </a:extLst>
          </p:cNvPr>
          <p:cNvSpPr>
            <a:spLocks noGrp="1"/>
          </p:cNvSpPr>
          <p:nvPr>
            <p:ph type="ftr" sz="quarter" idx="11"/>
          </p:nvPr>
        </p:nvSpPr>
        <p:spPr/>
        <p:txBody>
          <a:bodyPr/>
          <a:lstStyle/>
          <a:p>
            <a:r>
              <a:rPr lang="en-US" dirty="0"/>
              <a:t>Ventilation</a:t>
            </a:r>
          </a:p>
        </p:txBody>
      </p:sp>
      <p:sp>
        <p:nvSpPr>
          <p:cNvPr id="6" name="Slide Number Placeholder 5">
            <a:extLst>
              <a:ext uri="{FF2B5EF4-FFF2-40B4-BE49-F238E27FC236}">
                <a16:creationId xmlns:a16="http://schemas.microsoft.com/office/drawing/2014/main" id="{280BEF2F-5466-4B89-882B-A259C991BC1E}"/>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3780_PFL_PPT_template_CenturyGothic_2-26-21_FINAL_DRAFT" id="{92710EBA-1611-42E5-A527-F787343E6A47}" vid="{2DDB0BD0-D180-4B3D-9E93-FDDF617758C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0EDDD6-9500-42CB-9214-028F41EAAADA}">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1CB03E63-A999-4428-B2B4-E0676FFD030C}">
  <ds:schemaRefs>
    <ds:schemaRef ds:uri="http://schemas.openxmlformats.org/package/2006/metadata/core-properties"/>
    <ds:schemaRef ds:uri="http://purl.org/dc/dcmitype/"/>
    <ds:schemaRef ds:uri="http://purl.org/dc/terms/"/>
    <ds:schemaRef ds:uri="http://schemas.microsoft.com/office/2006/documentManagement/types"/>
    <ds:schemaRef ds:uri="cc8a450b-1a11-4e56-adcc-c88acab015c1"/>
    <ds:schemaRef ds:uri="http://schemas.microsoft.com/office/infopath/2007/PartnerControls"/>
    <ds:schemaRef ds:uri="http://purl.org/dc/elements/1.1/"/>
    <ds:schemaRef ds:uri="7c162c85-2e33-4418-8d6a-3c9ae40ca8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13780_PFL_PPT_template_CenturyGothic_2-26-21_FINAL</Template>
  <TotalTime>246</TotalTime>
  <Words>2601</Words>
  <Application>Microsoft Office PowerPoint</Application>
  <PresentationFormat>Widescreen</PresentationFormat>
  <Paragraphs>239</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Avenir LT Std 55 Roman</vt:lpstr>
      <vt:lpstr>Calibri</vt:lpstr>
      <vt:lpstr>Calibri Light</vt:lpstr>
      <vt:lpstr>Century Gothic</vt:lpstr>
      <vt:lpstr>Courier New</vt:lpstr>
      <vt:lpstr>Symbol</vt:lpstr>
      <vt:lpstr>Wingdings</vt:lpstr>
      <vt:lpstr>13780_PFL_PPT_template_Avenir_2-26-21_DRAFT</vt:lpstr>
      <vt:lpstr>Custom Design</vt:lpstr>
      <vt:lpstr>Topic 15:  Ventilation</vt:lpstr>
      <vt:lpstr>Agenda</vt:lpstr>
      <vt:lpstr>Learning Objectives</vt:lpstr>
      <vt:lpstr>How does ventilation play a role in our lives?</vt:lpstr>
      <vt:lpstr>Definition</vt:lpstr>
      <vt:lpstr> HOW DOES ventilation work?</vt:lpstr>
      <vt:lpstr>How does ventilation work?</vt:lpstr>
      <vt:lpstr> Why Does Ventilation Matter?</vt:lpstr>
      <vt:lpstr>Inside infection control: why does ventilation matter?</vt:lpstr>
      <vt:lpstr>Ventilation in Healthcare</vt:lpstr>
      <vt:lpstr>STEPS TO SUPPORT GOOD VENTILATION</vt:lpstr>
      <vt:lpstr>Reflection </vt:lpstr>
      <vt:lpstr>Questions? </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 Session Plans Topic 15: Ventilation</dc:title>
  <dc:subject>Project Firstline Session Plans Topic 15: Ventilation</dc:subject>
  <dc:creator>Project Firstline</dc:creator>
  <cp:lastModifiedBy>Mink, Teresa</cp:lastModifiedBy>
  <cp:revision>25</cp:revision>
  <dcterms:created xsi:type="dcterms:W3CDTF">2021-01-21T13:57:54Z</dcterms:created>
  <dcterms:modified xsi:type="dcterms:W3CDTF">2022-01-05T20:33:55Z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