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19"/>
  </p:notesMasterIdLst>
  <p:sldIdLst>
    <p:sldId id="256" r:id="rId5"/>
    <p:sldId id="258" r:id="rId6"/>
    <p:sldId id="260" r:id="rId7"/>
    <p:sldId id="270" r:id="rId8"/>
    <p:sldId id="267" r:id="rId9"/>
    <p:sldId id="268" r:id="rId10"/>
    <p:sldId id="264" r:id="rId11"/>
    <p:sldId id="269" r:id="rId12"/>
    <p:sldId id="273" r:id="rId13"/>
    <p:sldId id="272" r:id="rId14"/>
    <p:sldId id="294" r:id="rId15"/>
    <p:sldId id="295" r:id="rId16"/>
    <p:sldId id="290" r:id="rId17"/>
    <p:sldId id="29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ken, Merrie" initials="AM" lastIdx="12" clrIdx="0">
    <p:extLst>
      <p:ext uri="{19B8F6BF-5375-455C-9EA6-DF929625EA0E}">
        <p15:presenceInfo xmlns:p15="http://schemas.microsoft.com/office/powerpoint/2012/main" userId="S::maiken@rti.org::2e0e472c-16bf-43d7-9edd-cd3f38cba021" providerId="AD"/>
      </p:ext>
    </p:extLst>
  </p:cmAuthor>
  <p:cmAuthor id="2" name="Linda Wilson" initials="LW" lastIdx="2" clrIdx="1">
    <p:extLst>
      <p:ext uri="{19B8F6BF-5375-455C-9EA6-DF929625EA0E}">
        <p15:presenceInfo xmlns:p15="http://schemas.microsoft.com/office/powerpoint/2012/main" userId="Linda Wilson" providerId="None"/>
      </p:ext>
    </p:extLst>
  </p:cmAuthor>
  <p:cmAuthor id="3" name="Cox, Kendra (CDC/DDID/NCEZID/DHQP)" initials="C(" lastIdx="4" clrIdx="2">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75628" autoAdjust="0"/>
  </p:normalViewPr>
  <p:slideViewPr>
    <p:cSldViewPr snapToGrid="0" showGuides="1">
      <p:cViewPr varScale="1">
        <p:scale>
          <a:sx n="81" d="100"/>
          <a:sy n="81" d="100"/>
        </p:scale>
        <p:origin x="108"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DD25A-24B5-41AF-B39C-D08813D21D5F}" type="datetimeFigureOut">
              <a:rPr lang="en-US" smtClean="0"/>
              <a:t>8/4/2021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39E34-9E05-4A9B-9343-878A2B2EB6ED}" type="slidenum">
              <a:rPr lang="en-US" smtClean="0"/>
              <a:t>‹#›</a:t>
            </a:fld>
            <a:endParaRPr lang="en-US" dirty="0"/>
          </a:p>
        </p:txBody>
      </p:sp>
    </p:spTree>
    <p:extLst>
      <p:ext uri="{BB962C8B-B14F-4D97-AF65-F5344CB8AC3E}">
        <p14:creationId xmlns:p14="http://schemas.microsoft.com/office/powerpoint/2010/main" val="412863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1</a:t>
            </a:fld>
            <a:endParaRPr lang="en-US" dirty="0"/>
          </a:p>
        </p:txBody>
      </p:sp>
    </p:spTree>
    <p:extLst>
      <p:ext uri="{BB962C8B-B14F-4D97-AF65-F5344CB8AC3E}">
        <p14:creationId xmlns:p14="http://schemas.microsoft.com/office/powerpoint/2010/main" val="230986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Share, either in the chat or with a link, the </a:t>
            </a:r>
            <a:r>
              <a:rPr lang="en-US" sz="1800" i="1" dirty="0">
                <a:effectLst/>
                <a:latin typeface="Calibri" panose="020F0502020204030204" pitchFamily="34" charset="0"/>
                <a:ea typeface="Calibri" panose="020F0502020204030204" pitchFamily="34" charset="0"/>
                <a:cs typeface="Arial" panose="020B0604020202020204" pitchFamily="34" charset="0"/>
              </a:rPr>
              <a:t>Frequently Asked Questions About Virus Strains</a:t>
            </a:r>
            <a:r>
              <a:rPr lang="en-US" sz="1800" dirty="0">
                <a:effectLst/>
                <a:latin typeface="Calibri" panose="020F0502020204030204" pitchFamily="34" charset="0"/>
                <a:ea typeface="Calibri" panose="020F0502020204030204" pitchFamily="34" charset="0"/>
                <a:cs typeface="Arial" panose="020B0604020202020204" pitchFamily="34" charset="0"/>
              </a:rPr>
              <a:t> document. </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“There is a lot to think about when we’re thinking about new strains of viruses. I’m putting a link to a </a:t>
            </a:r>
            <a:r>
              <a:rPr lang="en-US" sz="1800" i="1" dirty="0">
                <a:effectLst/>
                <a:latin typeface="Calibri" panose="020F0502020204030204" pitchFamily="34" charset="0"/>
                <a:ea typeface="Calibri" panose="020F0502020204030204" pitchFamily="34" charset="0"/>
                <a:cs typeface="Arial" panose="020B0604020202020204" pitchFamily="34" charset="0"/>
              </a:rPr>
              <a:t>Frequently Asked Questions About Virus Strains</a:t>
            </a:r>
            <a:r>
              <a:rPr lang="en-US" sz="1800" dirty="0">
                <a:effectLst/>
                <a:latin typeface="Calibri" panose="020F0502020204030204" pitchFamily="34" charset="0"/>
                <a:ea typeface="Calibri" panose="020F0502020204030204" pitchFamily="34" charset="0"/>
                <a:cs typeface="Arial" panose="020B0604020202020204" pitchFamily="34" charset="0"/>
              </a:rPr>
              <a:t> document into the chat. You can share it and print it for reference.”</a:t>
            </a:r>
          </a:p>
        </p:txBody>
      </p:sp>
      <p:sp>
        <p:nvSpPr>
          <p:cNvPr id="4" name="Slide Number Placeholder 3"/>
          <p:cNvSpPr>
            <a:spLocks noGrp="1"/>
          </p:cNvSpPr>
          <p:nvPr>
            <p:ph type="sldNum" sz="quarter" idx="5"/>
          </p:nvPr>
        </p:nvSpPr>
        <p:spPr/>
        <p:txBody>
          <a:bodyPr/>
          <a:lstStyle/>
          <a:p>
            <a:fld id="{79C39E34-9E05-4A9B-9343-878A2B2EB6ED}" type="slidenum">
              <a:rPr lang="en-US" smtClean="0"/>
              <a:t>10</a:t>
            </a:fld>
            <a:endParaRPr lang="en-US" dirty="0"/>
          </a:p>
        </p:txBody>
      </p:sp>
    </p:spTree>
    <p:extLst>
      <p:ext uri="{BB962C8B-B14F-4D97-AF65-F5344CB8AC3E}">
        <p14:creationId xmlns:p14="http://schemas.microsoft.com/office/powerpoint/2010/main" val="349453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pPr>
            <a:r>
              <a:rPr lang="en-US" sz="1800" b="1" dirty="0">
                <a:effectLst/>
                <a:latin typeface="Calibri" panose="020F0502020204030204" pitchFamily="34" charset="0"/>
                <a:ea typeface="Times New Roman" panose="02020603050405020304" pitchFamily="18" charset="0"/>
              </a:rPr>
              <a:t>Facilitator Notes</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SimSun" panose="02010600030101010101" pitchFamily="2" charset="-122"/>
              </a:rPr>
              <a:t>Encourage participants to reflect on the content of the session and how they will put their knowledge into practice. </a:t>
            </a:r>
            <a:endParaRPr lang="en-US" sz="1800" dirty="0">
              <a:effectLst/>
              <a:latin typeface="Times New Roman" panose="02020603050405020304" pitchFamily="18" charset="0"/>
              <a:ea typeface="Times New Roman" panose="02020603050405020304" pitchFamily="18" charset="0"/>
            </a:endParaRPr>
          </a:p>
          <a:p>
            <a:pPr marL="0" marR="0" fontAlgn="base">
              <a:lnSpc>
                <a:spcPct val="107000"/>
              </a:lnSpc>
            </a:pPr>
            <a:endParaRPr lang="en-US" sz="1800" b="1" dirty="0">
              <a:effectLst/>
              <a:latin typeface="Calibri" panose="020F0502020204030204" pitchFamily="34" charset="0"/>
              <a:ea typeface="Times New Roman" panose="02020603050405020304" pitchFamily="18" charset="0"/>
            </a:endParaRPr>
          </a:p>
          <a:p>
            <a:pPr marL="0" marR="0" fontAlgn="base">
              <a:lnSpc>
                <a:spcPct val="107000"/>
              </a:lnSpc>
            </a:pPr>
            <a:r>
              <a:rPr lang="en-US" sz="1800" b="1" dirty="0">
                <a:effectLst/>
                <a:latin typeface="Calibri" panose="020F0502020204030204" pitchFamily="34" charset="0"/>
                <a:ea typeface="Times New Roman" panose="02020603050405020304" pitchFamily="18" charset="0"/>
              </a:rPr>
              <a:t>Sample Script</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lnSpc>
                <a:spcPct val="107000"/>
              </a:lnSpc>
            </a:pPr>
            <a:r>
              <a:rPr lang="en-US" sz="1800" dirty="0">
                <a:effectLst/>
                <a:latin typeface="Calibri" panose="020F0502020204030204" pitchFamily="34" charset="0"/>
                <a:ea typeface="Times New Roman" panose="02020603050405020304" pitchFamily="18" charset="0"/>
              </a:rPr>
              <a:t>“Let’s use our last few minutes together to reflect on what we’ve learned and think about how we can put what we’ve learned into practice.”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11</a:t>
            </a:fld>
            <a:endParaRPr lang="en-US" dirty="0"/>
          </a:p>
        </p:txBody>
      </p:sp>
    </p:spTree>
    <p:extLst>
      <p:ext uri="{BB962C8B-B14F-4D97-AF65-F5344CB8AC3E}">
        <p14:creationId xmlns:p14="http://schemas.microsoft.com/office/powerpoint/2010/main" val="253022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Invite additional, remaining questions.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If the answers are information that is already included in this session, please respond.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the questions address content that is not covered in this session, please do not attempt to answer the question. Instead, take note of the questions and consult with CDC resources to follow up with answers after the session.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Please document questions and share back with CDC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ProjectFirstline@cdc.gov</a:t>
            </a:r>
            <a:r>
              <a:rPr lang="en-US" sz="1800" dirty="0">
                <a:effectLst/>
                <a:latin typeface="Calibri" panose="020F0502020204030204" pitchFamily="34" charset="0"/>
                <a:ea typeface="Calibri" panose="020F0502020204030204" pitchFamily="34" charset="0"/>
                <a:cs typeface="Arial" panose="020B0604020202020204" pitchFamily="34" charset="0"/>
              </a:rPr>
              <a:t> for responses.</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“Does anyone have any remaining questions about virus strains?”</a:t>
            </a:r>
          </a:p>
        </p:txBody>
      </p:sp>
      <p:sp>
        <p:nvSpPr>
          <p:cNvPr id="4" name="Slide Number Placeholder 3"/>
          <p:cNvSpPr>
            <a:spLocks noGrp="1"/>
          </p:cNvSpPr>
          <p:nvPr>
            <p:ph type="sldNum" sz="quarter" idx="5"/>
          </p:nvPr>
        </p:nvSpPr>
        <p:spPr/>
        <p:txBody>
          <a:bodyPr/>
          <a:lstStyle/>
          <a:p>
            <a:fld id="{79C39E34-9E05-4A9B-9343-878A2B2EB6ED}" type="slidenum">
              <a:rPr lang="en-US" smtClean="0"/>
              <a:t>12</a:t>
            </a:fld>
            <a:endParaRPr lang="en-US" dirty="0"/>
          </a:p>
        </p:txBody>
      </p:sp>
    </p:spTree>
    <p:extLst>
      <p:ext uri="{BB962C8B-B14F-4D97-AF65-F5344CB8AC3E}">
        <p14:creationId xmlns:p14="http://schemas.microsoft.com/office/powerpoint/2010/main" val="334646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4158C-07AC-4F2A-971A-4FBC161EFB7C}"/>
              </a:ext>
            </a:extLst>
          </p:cNvPr>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If this session is one in a series</a:t>
            </a:r>
            <a:r>
              <a:rPr lang="en-US" sz="1800" dirty="0">
                <a:effectLst/>
                <a:latin typeface="Calibri" panose="020F0502020204030204" pitchFamily="34" charset="0"/>
                <a:ea typeface="Calibri" panose="020F0502020204030204" pitchFamily="34" charset="0"/>
                <a:cs typeface="Arial" panose="020B0604020202020204" pitchFamily="34" charset="0"/>
              </a:rPr>
              <a:t>) “Next time, we will cover [insert next training topic].”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B2F976A-E709-47A9-8421-2FCCB8A6CE59}"/>
              </a:ext>
            </a:extLst>
          </p:cNvPr>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 </a:t>
            </a:r>
          </a:p>
          <a:p>
            <a:pPr marL="285750" marR="0" indent="-285750">
              <a:lnSpc>
                <a:spcPct val="107000"/>
              </a:lnSpc>
              <a:spcBef>
                <a:spcPts val="0"/>
              </a:spcBef>
              <a:spcAft>
                <a:spcPts val="800"/>
              </a:spcAft>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u="sng" dirty="0">
              <a:solidFill>
                <a:srgbClr val="0563C1"/>
              </a:solidFill>
              <a:effectLst/>
              <a:latin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u="none" dirty="0">
                <a:solidFill>
                  <a:srgbClr val="0563C1"/>
                </a:solidFill>
                <a:effectLst/>
                <a:latin typeface="Calibri" panose="020F0502020204030204" pitchFamily="34" charset="0"/>
                <a:cs typeface="Arial" panose="020B0604020202020204" pitchFamily="34" charset="0"/>
              </a:rPr>
              <a:t>After the Session</a:t>
            </a:r>
            <a:endParaRPr lang="en-US" sz="1800" b="1" u="none" dirty="0">
              <a:effectLst/>
              <a:latin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ProjectFirstline@cdc.gov</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fontAlgn="base">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Welcome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Housekeeping, either orally or via chat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If needed, additional notes specific to the platform you’re using (e.g., how to “raise your hand,” how to post questions)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Overview of agenda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If this session is part of an ongoing series, you may choose to say “welcome back,” “thank you for joining us again,” etc.  </a:t>
            </a:r>
          </a:p>
          <a:p>
            <a:pPr marL="342900" marR="0" lvl="0" indent="-342900" fontAlgn="base">
              <a:lnSpc>
                <a:spcPct val="107000"/>
              </a:lnSpc>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Welcome to Project Firstline. Thank you for joining us! Before we begin, a few housekeeping notes. We’ll meet today for twenty minutes. Please keep your videos on, to the extent possible, and keep your microphone muted when you are not contributing to the discussion. It’s great to see you all here today!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“Today, we’ll discuss how new virus strains, or variants, develop, and what that means for infection control. We’ll have an opportunity to reflect before we wrap up for the day.”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2</a:t>
            </a:fld>
            <a:endParaRPr lang="en-US" dirty="0"/>
          </a:p>
        </p:txBody>
      </p:sp>
    </p:spTree>
    <p:extLst>
      <p:ext uri="{BB962C8B-B14F-4D97-AF65-F5344CB8AC3E}">
        <p14:creationId xmlns:p14="http://schemas.microsoft.com/office/powerpoint/2010/main" val="363867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“After today, you will be able to describe how new virus strains develop. You’ll be able to discuss why the infection control actions recommended for COVID-19 work for new strains of SARS-CoV-2, and why they are even more important.”</a:t>
            </a:r>
          </a:p>
          <a:p>
            <a:br>
              <a:rPr lang="en-US" dirty="0"/>
            </a:br>
            <a:r>
              <a:rPr lang="en-US" dirty="0"/>
              <a:t> </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3</a:t>
            </a:fld>
            <a:endParaRPr lang="en-US" dirty="0"/>
          </a:p>
        </p:txBody>
      </p:sp>
    </p:spTree>
    <p:extLst>
      <p:ext uri="{BB962C8B-B14F-4D97-AF65-F5344CB8AC3E}">
        <p14:creationId xmlns:p14="http://schemas.microsoft.com/office/powerpoint/2010/main" val="155855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Clarify the terms used to describe how viruses change.</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“You may be hearing many different terms used when it comes to strains, or variants. Let’s take a minute to talk about these terms and what they mean.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a virus makes copies of itself and small mistakes occur, that is called a mutation. We often talk about mutating or mutations to describe the process through which a virus changes.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changed virus itself is the new variant. The word ‘strain’ is often used the same way as the word ‘variant.’ For the rest of this session, we’ll use the word ‘strain’.”</a:t>
            </a:r>
          </a:p>
        </p:txBody>
      </p:sp>
      <p:sp>
        <p:nvSpPr>
          <p:cNvPr id="4" name="Slide Number Placeholder 3"/>
          <p:cNvSpPr>
            <a:spLocks noGrp="1"/>
          </p:cNvSpPr>
          <p:nvPr>
            <p:ph type="sldNum" sz="quarter" idx="5"/>
          </p:nvPr>
        </p:nvSpPr>
        <p:spPr/>
        <p:txBody>
          <a:bodyPr/>
          <a:lstStyle/>
          <a:p>
            <a:fld id="{79C39E34-9E05-4A9B-9343-878A2B2EB6ED}" type="slidenum">
              <a:rPr lang="en-US" smtClean="0"/>
              <a:t>4</a:t>
            </a:fld>
            <a:endParaRPr lang="en-US" dirty="0"/>
          </a:p>
        </p:txBody>
      </p:sp>
    </p:spTree>
    <p:extLst>
      <p:ext uri="{BB962C8B-B14F-4D97-AF65-F5344CB8AC3E}">
        <p14:creationId xmlns:p14="http://schemas.microsoft.com/office/powerpoint/2010/main" val="144864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Thank participants for responding to the question.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Introduce video episode of </a:t>
            </a:r>
            <a:r>
              <a:rPr lang="en-US" sz="1800" b="0" i="1" dirty="0">
                <a:effectLst/>
                <a:latin typeface="Calibri" panose="020F0502020204030204" pitchFamily="34" charset="0"/>
                <a:ea typeface="Calibri" panose="020F0502020204030204" pitchFamily="34" charset="0"/>
                <a:cs typeface="Arial" panose="020B0604020202020204" pitchFamily="34" charset="0"/>
              </a:rPr>
              <a:t>Inside Infection Control</a:t>
            </a:r>
            <a:r>
              <a:rPr lang="en-US" sz="1800" b="0" dirty="0">
                <a:effectLst/>
                <a:latin typeface="Calibri" panose="020F0502020204030204" pitchFamily="34" charset="0"/>
                <a:ea typeface="Calibri" panose="020F0502020204030204" pitchFamily="34" charset="0"/>
                <a:cs typeface="Arial" panose="020B0604020202020204" pitchFamily="34" charset="0"/>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Ask participants to write down at least three important takeaways from the episode.</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“We’re now going to dive into learning about strains themselves, as well as how we can protect ourselves and each other from new virus strains.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“First, we’ll check in with the CDC’s Dr. Abby Carlson and then discuss together what we’ve learned. As you watch this video, please make note in your Participant Booklet of at least three important takeaways. Dr. Carlson is going to use a particular analogy to explain the concept of strains. We’ll talk about it more after the video.”</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5</a:t>
            </a:fld>
            <a:endParaRPr lang="en-US" dirty="0"/>
          </a:p>
        </p:txBody>
      </p:sp>
    </p:spTree>
    <p:extLst>
      <p:ext uri="{BB962C8B-B14F-4D97-AF65-F5344CB8AC3E}">
        <p14:creationId xmlns:p14="http://schemas.microsoft.com/office/powerpoint/2010/main" val="419186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Arial" panose="020B0604020202020204" pitchFamily="34"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mn-lt"/>
              </a:rPr>
              <a:t>Access the video here: </a:t>
            </a:r>
            <a:br>
              <a:rPr lang="en-US" sz="1800" b="0" i="0" u="none" strike="noStrike" baseline="0" dirty="0">
                <a:solidFill>
                  <a:srgbClr val="211D1E"/>
                </a:solidFill>
                <a:latin typeface="+mn-lt"/>
              </a:rPr>
            </a:br>
            <a:r>
              <a:rPr lang="en-US" sz="1800" b="1" i="0" u="none" strike="noStrike" baseline="0" dirty="0">
                <a:solidFill>
                  <a:srgbClr val="211D1E"/>
                </a:solidFill>
                <a:latin typeface="+mn-lt"/>
              </a:rPr>
              <a:t>CDC Website: </a:t>
            </a:r>
            <a:r>
              <a:rPr lang="en-US" sz="1800" b="0" i="0" u="none" strike="noStrike" baseline="0" dirty="0">
                <a:solidFill>
                  <a:srgbClr val="1F5D9F"/>
                </a:solidFill>
                <a:latin typeface="+mn-lt"/>
              </a:rPr>
              <a:t>https://www.cdc.gov/infectioncontrol/projectfirstline/videos/EP19- Strains-LowRes.mp4 </a:t>
            </a:r>
          </a:p>
          <a:p>
            <a:pPr marL="285750" indent="-285750">
              <a:buFont typeface="Arial" panose="020B0604020202020204" pitchFamily="34" charset="0"/>
              <a:buChar char="•"/>
            </a:pPr>
            <a:r>
              <a:rPr lang="en-US" sz="1800" b="0" i="0" u="none" strike="noStrike" baseline="0" dirty="0">
                <a:solidFill>
                  <a:srgbClr val="211D1E"/>
                </a:solidFill>
                <a:latin typeface="+mn-lt"/>
              </a:rPr>
              <a:t>OR </a:t>
            </a:r>
            <a:br>
              <a:rPr lang="en-US" sz="1800" b="0" i="0" u="none" strike="noStrike" baseline="0" dirty="0">
                <a:solidFill>
                  <a:srgbClr val="211D1E"/>
                </a:solidFill>
                <a:latin typeface="+mn-lt"/>
              </a:rPr>
            </a:br>
            <a:r>
              <a:rPr lang="en-US" sz="1800" b="1" i="0" u="none" strike="noStrike" baseline="0" dirty="0">
                <a:solidFill>
                  <a:srgbClr val="211D1E"/>
                </a:solidFill>
                <a:latin typeface="+mn-lt"/>
              </a:rPr>
              <a:t>Project Firstline YouTube Playlist: </a:t>
            </a:r>
            <a:r>
              <a:rPr lang="en-US" sz="1800" b="0" i="0" u="none" strike="noStrike" baseline="0" dirty="0">
                <a:solidFill>
                  <a:srgbClr val="1F5D9F"/>
                </a:solidFill>
                <a:latin typeface="+mn-lt"/>
              </a:rPr>
              <a:t>https://www.youtube.com/watch?v=U1CmOFG5GJM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C39E34-9E05-4A9B-9343-878A2B2EB6ED}" type="slidenum">
              <a:rPr lang="en-US" smtClean="0"/>
              <a:t>6</a:t>
            </a:fld>
            <a:endParaRPr lang="en-US" dirty="0"/>
          </a:p>
        </p:txBody>
      </p:sp>
    </p:spTree>
    <p:extLst>
      <p:ext uri="{BB962C8B-B14F-4D97-AF65-F5344CB8AC3E}">
        <p14:creationId xmlns:p14="http://schemas.microsoft.com/office/powerpoint/2010/main" val="94282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After the episode, ask the group to discuss: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What is interesting and important about this episode?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What is worth noting?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You may choose to ask participants to share their reactions orally, via chat, or both.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You may wish to use the following talking points to confirm or correct key information, and you may also wish to refer to the Content Outline for this video episode: </a:t>
            </a:r>
          </a:p>
          <a:p>
            <a:pPr marL="800100" marR="0" lvl="1" indent="-34290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Viruses have new strains, variations, or mutations all the time.</a:t>
            </a:r>
          </a:p>
          <a:p>
            <a:pPr marL="800100" marR="0" lvl="1" indent="-34290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Even though new strains are around, the basic pieces of the virus are still the same. This means that the recommended infection control actions still work and are still needed to help stop the spread of COVID-19.</a:t>
            </a:r>
          </a:p>
          <a:p>
            <a:pPr marL="800100" marR="0" lvl="1" indent="-34290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Infection control actions recommended for COVID-19, like using recommended PPE, masking, physical distance, good ventilation, hand hygiene, and environmental cleaning and disinfection, are designed to work on all strains.</a:t>
            </a:r>
          </a:p>
          <a:p>
            <a:pPr marL="800100" marR="0" lvl="1" indent="-34290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Some of the new strains of SARS-CoV-2 spread more easily, so it is even more important to continue using the recommended infection control actions.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If the dog analogy is not mentioned, ask participants if the analogy made sense to them. Why or why not?</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Arial" panose="020B0604020202020204" pitchFamily="34" charset="0"/>
              </a:rPr>
              <a:t>“After watching that video, </a:t>
            </a:r>
            <a:r>
              <a:rPr lang="en-US" sz="1100" b="1" dirty="0">
                <a:effectLst/>
                <a:latin typeface="Calibri" panose="020F0502020204030204" pitchFamily="34" charset="0"/>
                <a:ea typeface="Calibri" panose="020F0502020204030204" pitchFamily="34" charset="0"/>
                <a:cs typeface="Arial" panose="020B0604020202020204" pitchFamily="34" charset="0"/>
              </a:rPr>
              <a:t>what stands out to you as especially important and interesting? What do you see as the most important points to remember?</a:t>
            </a:r>
            <a:r>
              <a:rPr lang="en-US" sz="1100" b="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Pause to allow for responses. Encourage additional discussion.</a:t>
            </a:r>
            <a:r>
              <a:rPr lang="en-US" sz="11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“There were several key points in the video. </a:t>
            </a:r>
            <a:r>
              <a:rPr lang="en-US" sz="1100" b="1" dirty="0">
                <a:effectLst/>
                <a:latin typeface="Calibri" panose="020F0502020204030204" pitchFamily="34" charset="0"/>
                <a:ea typeface="Calibri" panose="020F0502020204030204" pitchFamily="34" charset="0"/>
                <a:cs typeface="Arial" panose="020B0604020202020204" pitchFamily="34" charset="0"/>
              </a:rPr>
              <a:t>What about the dog analogy? Did that make sense to you?</a:t>
            </a:r>
            <a:r>
              <a:rPr lang="en-US" sz="11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79C39E34-9E05-4A9B-9343-878A2B2EB6ED}" type="slidenum">
              <a:rPr lang="en-US" smtClean="0"/>
              <a:t>7</a:t>
            </a:fld>
            <a:endParaRPr lang="en-US" dirty="0"/>
          </a:p>
        </p:txBody>
      </p:sp>
    </p:spTree>
    <p:extLst>
      <p:ext uri="{BB962C8B-B14F-4D97-AF65-F5344CB8AC3E}">
        <p14:creationId xmlns:p14="http://schemas.microsoft.com/office/powerpoint/2010/main" val="241678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Review main messages.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You may wish to refer to the Content Outline of Episode 19 of Inside Infection Control for additional discussion points.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hit many of the key messages in the video through our discussion, but let’s review them one more time. First, Dr. Carlson shared that viruses have new strains, variations, or mutations all the time. This isn’t something unique or special for COVID-19. Strains in viruses are why we can get sick from them more than once. For example, you’ve probably had a cold or the flu more than once in your life.”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“Viruses have genes that carry instructions for making new copies of themselves, and every new copy contains those instructions as well. Sometimes mistakes are made during the copying process. When the instructions are copied wrong, the new viruses come out slightly different, with the mistake included in the instruction genes. Some mistakes make the virus not work anymore, so it’s a dead end. When the new virus is still able to function even with the mistake, that’s how a new strain is created, since all of the copies from that virus will carry that mistake.”</a:t>
            </a:r>
          </a:p>
          <a:p>
            <a:endParaRPr lang="en-US" dirty="0"/>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8</a:t>
            </a:fld>
            <a:endParaRPr lang="en-US" dirty="0"/>
          </a:p>
        </p:txBody>
      </p:sp>
    </p:spTree>
    <p:extLst>
      <p:ext uri="{BB962C8B-B14F-4D97-AF65-F5344CB8AC3E}">
        <p14:creationId xmlns:p14="http://schemas.microsoft.com/office/powerpoint/2010/main" val="406323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Ask participants, either orally or via chat, to recall different recommended infection control actions for COVID-19 and to explain how they work to protect us: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PPE</a:t>
            </a:r>
            <a:r>
              <a:rPr lang="en-US" sz="1100" b="0" dirty="0">
                <a:effectLst/>
                <a:latin typeface="Calibri" panose="020F0502020204030204" pitchFamily="34" charset="0"/>
                <a:ea typeface="Calibri" panose="020F0502020204030204" pitchFamily="34" charset="0"/>
                <a:cs typeface="Arial" panose="020B0604020202020204" pitchFamily="34" charset="0"/>
              </a:rPr>
              <a:t>: The recommended PPE hasn’t changed – an N95 will still prevent you from breathing in virus that’s in respiratory droplets.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Source control</a:t>
            </a:r>
            <a:r>
              <a:rPr lang="en-US" sz="1100" b="0" dirty="0">
                <a:effectLst/>
                <a:latin typeface="Calibri" panose="020F0502020204030204" pitchFamily="34" charset="0"/>
                <a:ea typeface="Calibri" panose="020F0502020204030204" pitchFamily="34" charset="0"/>
                <a:cs typeface="Arial" panose="020B0604020202020204" pitchFamily="34" charset="0"/>
              </a:rPr>
              <a:t>: Masking keeps respiratory droplets out of the air so they can’t be breathed in by others.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Physical distance</a:t>
            </a:r>
            <a:r>
              <a:rPr lang="en-US" sz="1100" b="0" dirty="0">
                <a:effectLst/>
                <a:latin typeface="Calibri" panose="020F0502020204030204" pitchFamily="34" charset="0"/>
                <a:ea typeface="Calibri" panose="020F0502020204030204" pitchFamily="34" charset="0"/>
                <a:cs typeface="Arial" panose="020B0604020202020204" pitchFamily="34" charset="0"/>
              </a:rPr>
              <a:t>: Physical distance helps people avoid breathing in each other’s respiratory droplets.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Ventilation</a:t>
            </a:r>
            <a:r>
              <a:rPr lang="en-US" sz="1100" b="0" dirty="0">
                <a:effectLst/>
                <a:latin typeface="Calibri" panose="020F0502020204030204" pitchFamily="34" charset="0"/>
                <a:ea typeface="Calibri" panose="020F0502020204030204" pitchFamily="34" charset="0"/>
                <a:cs typeface="Arial" panose="020B0604020202020204" pitchFamily="34" charset="0"/>
              </a:rPr>
              <a:t>: Good air handling in healthcare settings can reduce the risk of respiratory infections, including COVID-19, spreading among patients and staff.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Hand hygiene</a:t>
            </a:r>
            <a:r>
              <a:rPr lang="en-US" sz="1100" b="0" dirty="0">
                <a:effectLst/>
                <a:latin typeface="Calibri" panose="020F0502020204030204" pitchFamily="34" charset="0"/>
                <a:ea typeface="Calibri" panose="020F0502020204030204" pitchFamily="34" charset="0"/>
                <a:cs typeface="Arial" panose="020B0604020202020204" pitchFamily="34" charset="0"/>
              </a:rPr>
              <a:t>: Cleaning your hands is important – soap and water and alcohol-based hand sanitizer break apart the envelope that holds the virus together.</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Environmental cleaning and disinfection</a:t>
            </a:r>
            <a:r>
              <a:rPr lang="en-US" sz="1100" b="0" dirty="0">
                <a:effectLst/>
                <a:latin typeface="Calibri" panose="020F0502020204030204" pitchFamily="34" charset="0"/>
                <a:ea typeface="Calibri" panose="020F0502020204030204" pitchFamily="34" charset="0"/>
                <a:cs typeface="Arial" panose="020B0604020202020204" pitchFamily="34" charset="0"/>
              </a:rPr>
              <a:t>: Similarly, for cleaning and disinfection of the environment, the cleaning products on EPA’s list N are known to kill SARS-CoV-2, including the new strains.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If one of the above actions is not mentioned, add it to the discussion.</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Depending on your audience and context, the topic of vaccines may arise in the discussion. You may choose to refer to CDC resources for information:</a:t>
            </a:r>
          </a:p>
          <a:p>
            <a:pPr marL="800100" marR="0" lvl="1"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Key Things to Know About COVID-19 Vaccines: https://www.cdc.gov/coronavirus/2019-ncov/vaccines/keythingstoknow.html</a:t>
            </a:r>
          </a:p>
          <a:p>
            <a:pPr marL="800100" marR="0" lvl="1"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Updated Healthcare Infection Prevention and Control Recommendations in Response to COVID-19 Vaccination: https://www.cdc.gov/coronavirus/2019-ncov/hcp/infection-control-after-vaccination.html</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Emphasize that the recommended actions for preventing the spread of COVID-19 are designed to work on all strains, and that infection control is more important than ever as some of the new strains spread more easily among people.</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“Another important point from the video is that, even though we are still learning about the new strains, our infection control actions are designed to work on all strains. That means one of the best things we can do to keep ourselves and our patients safe is to follow infection control recommendations. </a:t>
            </a:r>
            <a:r>
              <a:rPr lang="en-US" sz="1800" b="1" dirty="0">
                <a:effectLst/>
                <a:latin typeface="Calibri" panose="020F0502020204030204" pitchFamily="34" charset="0"/>
                <a:ea typeface="Calibri" panose="020F0502020204030204" pitchFamily="34" charset="0"/>
                <a:cs typeface="Arial" panose="020B0604020202020204" pitchFamily="34" charset="0"/>
              </a:rPr>
              <a:t>Can anyone recall one of the infection control actions from the video and how it helps stop the spread of the virus?</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Pause for responses.</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all must remember that, because we are seeing strains of the SARS-CoV-2 virus that spread more easily among people, we have even less margin for error. It’s even more important to continue using the recommended infection control actions.”</a:t>
            </a:r>
          </a:p>
          <a:p>
            <a:endParaRPr lang="en-US" dirty="0"/>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9</a:t>
            </a:fld>
            <a:endParaRPr lang="en-US" dirty="0"/>
          </a:p>
        </p:txBody>
      </p:sp>
    </p:spTree>
    <p:extLst>
      <p:ext uri="{BB962C8B-B14F-4D97-AF65-F5344CB8AC3E}">
        <p14:creationId xmlns:p14="http://schemas.microsoft.com/office/powerpoint/2010/main" val="580028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7" name="Subtitle 2">
            <a:extLst>
              <a:ext uri="{FF2B5EF4-FFF2-40B4-BE49-F238E27FC236}">
                <a16:creationId xmlns:a16="http://schemas.microsoft.com/office/drawing/2014/main" id="{692C3EA0-BD3E-4B7A-AEA6-A119823F8F71}"/>
              </a:ext>
            </a:extLst>
          </p:cNvPr>
          <p:cNvSpPr txBox="1">
            <a:spLocks/>
          </p:cNvSpPr>
          <p:nvPr/>
        </p:nvSpPr>
        <p:spPr>
          <a:xfrm>
            <a:off x="6717123" y="5903353"/>
            <a:ext cx="5001904" cy="63803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Avenir LT Std 55 Roman" panose="020B0503020203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venir LT Std 35 Light" panose="020B04020202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LT Std 35 Light" panose="020B04020202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entury Gothic" panose="020B0502020202020204" pitchFamily="34" charset="0"/>
              </a:rPr>
              <a:t>Date of Training</a:t>
            </a:r>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807A57AB-289B-4478-903D-563B0B4333F4}" type="datetimeFigureOut">
              <a:rPr lang="en-US" smtClean="0"/>
              <a:pPr/>
              <a:t>8/4/2021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Variants</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807A57AB-289B-4478-903D-563B0B4333F4}" type="datetimeFigureOut">
              <a:rPr lang="en-US" smtClean="0"/>
              <a:t>8/4/2021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Variants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Variants</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Variants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Variants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Variants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Variants</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807A57AB-289B-4478-903D-563B0B4333F4}" type="datetimeFigureOut">
              <a:rPr lang="en-US" smtClean="0"/>
              <a:pPr/>
              <a:t>8/4/2021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13.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 Id="rId9"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hyperlink" Target="bit.ly/NewCOVIDStrainsAndIC"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p:txBody>
          <a:bodyPr/>
          <a:lstStyle/>
          <a:p>
            <a:r>
              <a:rPr lang="en-US" dirty="0">
                <a:solidFill>
                  <a:schemeClr val="accent6"/>
                </a:solidFill>
              </a:rPr>
              <a:t>Topic 10: </a:t>
            </a:r>
            <a:br>
              <a:rPr lang="en-US" dirty="0">
                <a:solidFill>
                  <a:schemeClr val="accent6"/>
                </a:solidFill>
              </a:rPr>
            </a:br>
            <a:r>
              <a:rPr lang="en-US" dirty="0"/>
              <a:t>virus </a:t>
            </a:r>
            <a:r>
              <a:rPr lang="en-US" dirty="0" err="1"/>
              <a:t>straINs</a:t>
            </a:r>
            <a:endParaRPr lang="en-US" dirty="0"/>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56D40-3A39-4F72-BEAC-97A851A24ADD}"/>
              </a:ext>
            </a:extLst>
          </p:cNvPr>
          <p:cNvSpPr>
            <a:spLocks noGrp="1"/>
          </p:cNvSpPr>
          <p:nvPr>
            <p:ph type="title"/>
          </p:nvPr>
        </p:nvSpPr>
        <p:spPr/>
        <p:txBody>
          <a:bodyPr/>
          <a:lstStyle/>
          <a:p>
            <a:r>
              <a:rPr lang="en-US" dirty="0"/>
              <a:t>Frequently Asked Questions</a:t>
            </a:r>
          </a:p>
        </p:txBody>
      </p:sp>
      <p:sp>
        <p:nvSpPr>
          <p:cNvPr id="5" name="Content Placeholder 4">
            <a:extLst>
              <a:ext uri="{FF2B5EF4-FFF2-40B4-BE49-F238E27FC236}">
                <a16:creationId xmlns:a16="http://schemas.microsoft.com/office/drawing/2014/main" id="{BF4915CF-8673-4135-9EC5-4CC16E8322A5}"/>
              </a:ext>
            </a:extLst>
          </p:cNvPr>
          <p:cNvSpPr>
            <a:spLocks noGrp="1"/>
          </p:cNvSpPr>
          <p:nvPr>
            <p:ph sz="half" idx="1"/>
          </p:nvPr>
        </p:nvSpPr>
        <p:spPr/>
        <p:txBody>
          <a:bodyPr/>
          <a:lstStyle/>
          <a:p>
            <a:pPr marL="0" indent="0">
              <a:buNone/>
            </a:pPr>
            <a:r>
              <a:rPr lang="en-US" b="1" dirty="0">
                <a:solidFill>
                  <a:schemeClr val="accent1"/>
                </a:solidFill>
              </a:rPr>
              <a:t>Reference the FAQs to prepare to communicate about virus strains. </a:t>
            </a:r>
          </a:p>
        </p:txBody>
      </p:sp>
      <p:pic>
        <p:nvPicPr>
          <p:cNvPr id="10" name="Picture 9" descr="screenshot of Virus Strains handout">
            <a:extLst>
              <a:ext uri="{FF2B5EF4-FFF2-40B4-BE49-F238E27FC236}">
                <a16:creationId xmlns:a16="http://schemas.microsoft.com/office/drawing/2014/main" id="{3374167A-5EDA-415E-A4D3-6EC3F084EF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19113" y="325537"/>
            <a:ext cx="4634686" cy="5997830"/>
          </a:xfrm>
          <a:prstGeom prst="rect">
            <a:avLst/>
          </a:prstGeom>
          <a:ln>
            <a:solidFill>
              <a:schemeClr val="tx1"/>
            </a:solidFill>
          </a:ln>
        </p:spPr>
      </p:pic>
      <p:sp>
        <p:nvSpPr>
          <p:cNvPr id="3" name="Footer Placeholder 2">
            <a:extLst>
              <a:ext uri="{FF2B5EF4-FFF2-40B4-BE49-F238E27FC236}">
                <a16:creationId xmlns:a16="http://schemas.microsoft.com/office/drawing/2014/main" id="{F612795E-FC00-4B40-B3F9-450529114E19}"/>
              </a:ext>
            </a:extLst>
          </p:cNvPr>
          <p:cNvSpPr>
            <a:spLocks noGrp="1"/>
          </p:cNvSpPr>
          <p:nvPr>
            <p:ph type="ftr" sz="quarter" idx="11"/>
          </p:nvPr>
        </p:nvSpPr>
        <p:spPr/>
        <p:txBody>
          <a:bodyPr/>
          <a:lstStyle/>
          <a:p>
            <a:r>
              <a:rPr lang="en-US" dirty="0"/>
              <a:t>Virus Strains</a:t>
            </a:r>
          </a:p>
        </p:txBody>
      </p:sp>
      <p:sp>
        <p:nvSpPr>
          <p:cNvPr id="6" name="Slide Number Placeholder 5">
            <a:extLst>
              <a:ext uri="{FF2B5EF4-FFF2-40B4-BE49-F238E27FC236}">
                <a16:creationId xmlns:a16="http://schemas.microsoft.com/office/drawing/2014/main" id="{50D2D00A-6F78-4DFA-ACF9-1C794D0A2076}"/>
              </a:ext>
            </a:extLst>
          </p:cNvPr>
          <p:cNvSpPr>
            <a:spLocks noGrp="1"/>
          </p:cNvSpPr>
          <p:nvPr>
            <p:ph type="sldNum" sz="quarter" idx="12"/>
          </p:nvPr>
        </p:nvSpPr>
        <p:spPr/>
        <p:txBody>
          <a:bodyPr/>
          <a:lstStyle/>
          <a:p>
            <a:fld id="{EF026F98-229B-48B0-BECF-EA1F5459ACF1}" type="slidenum">
              <a:rPr lang="en-US" smtClean="0"/>
              <a:t>10</a:t>
            </a:fld>
            <a:endParaRPr lang="en-US" dirty="0"/>
          </a:p>
        </p:txBody>
      </p:sp>
    </p:spTree>
    <p:custDataLst>
      <p:tags r:id="rId1"/>
    </p:custDataLst>
    <p:extLst>
      <p:ext uri="{BB962C8B-B14F-4D97-AF65-F5344CB8AC3E}">
        <p14:creationId xmlns:p14="http://schemas.microsoft.com/office/powerpoint/2010/main" val="81173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CB100-2DA4-40AE-93BE-5DB491D0C37B}"/>
              </a:ext>
            </a:extLst>
          </p:cNvPr>
          <p:cNvSpPr>
            <a:spLocks noGrp="1"/>
          </p:cNvSpPr>
          <p:nvPr>
            <p:ph type="title"/>
          </p:nvPr>
        </p:nvSpPr>
        <p:spPr/>
        <p:txBody>
          <a:bodyPr/>
          <a:lstStyle/>
          <a:p>
            <a:r>
              <a:rPr lang="en-US" dirty="0"/>
              <a:t>Reflection: What did you learn today? </a:t>
            </a:r>
          </a:p>
        </p:txBody>
      </p:sp>
      <p:sp>
        <p:nvSpPr>
          <p:cNvPr id="6" name="Text Placeholder 5">
            <a:extLst>
              <a:ext uri="{FF2B5EF4-FFF2-40B4-BE49-F238E27FC236}">
                <a16:creationId xmlns:a16="http://schemas.microsoft.com/office/drawing/2014/main" id="{79F97BE4-9468-42B4-97C6-FE4DDB8B1CE5}"/>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4C287052-8600-4B47-B00C-185029FF3774}"/>
              </a:ext>
            </a:extLst>
          </p:cNvPr>
          <p:cNvSpPr>
            <a:spLocks noGrp="1"/>
          </p:cNvSpPr>
          <p:nvPr>
            <p:ph type="ftr" sz="quarter" idx="11"/>
          </p:nvPr>
        </p:nvSpPr>
        <p:spPr/>
        <p:txBody>
          <a:bodyPr/>
          <a:lstStyle/>
          <a:p>
            <a:r>
              <a:rPr lang="en-US" dirty="0"/>
              <a:t>Virus Strains</a:t>
            </a:r>
          </a:p>
        </p:txBody>
      </p:sp>
      <p:sp>
        <p:nvSpPr>
          <p:cNvPr id="3" name="Slide Number Placeholder 2">
            <a:extLst>
              <a:ext uri="{FF2B5EF4-FFF2-40B4-BE49-F238E27FC236}">
                <a16:creationId xmlns:a16="http://schemas.microsoft.com/office/drawing/2014/main" id="{1AF994E7-D43F-4D22-A199-82DA2523D8C7}"/>
              </a:ext>
            </a:extLst>
          </p:cNvPr>
          <p:cNvSpPr>
            <a:spLocks noGrp="1"/>
          </p:cNvSpPr>
          <p:nvPr>
            <p:ph type="sldNum" sz="quarter" idx="12"/>
          </p:nvPr>
        </p:nvSpPr>
        <p:spPr/>
        <p:txBody>
          <a:bodyPr/>
          <a:lstStyle/>
          <a:p>
            <a:fld id="{EF026F98-229B-48B0-BECF-EA1F5459ACF1}" type="slidenum">
              <a:rPr lang="en-US" smtClean="0"/>
              <a:t>11</a:t>
            </a:fld>
            <a:endParaRPr lang="en-US" dirty="0"/>
          </a:p>
        </p:txBody>
      </p:sp>
    </p:spTree>
    <p:extLst>
      <p:ext uri="{BB962C8B-B14F-4D97-AF65-F5344CB8AC3E}">
        <p14:creationId xmlns:p14="http://schemas.microsoft.com/office/powerpoint/2010/main" val="103540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AAD879-2C88-4933-A364-77AE84A1B48D}"/>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6E4078E7-AE89-4047-8BEE-413CD13BD9C2}"/>
              </a:ext>
            </a:extLst>
          </p:cNvPr>
          <p:cNvSpPr>
            <a:spLocks noGrp="1"/>
          </p:cNvSpPr>
          <p:nvPr>
            <p:ph type="body" sz="half" idx="2"/>
          </p:nvPr>
        </p:nvSpPr>
        <p:spPr/>
        <p:txBody>
          <a:bodyPr/>
          <a:lstStyle/>
          <a:p>
            <a:r>
              <a:rPr lang="en-US" dirty="0"/>
              <a:t>Do you have any remaining questions about virus strains?</a:t>
            </a:r>
          </a:p>
        </p:txBody>
      </p:sp>
      <p:sp>
        <p:nvSpPr>
          <p:cNvPr id="2" name="Slide Number Placeholder 1">
            <a:extLst>
              <a:ext uri="{FF2B5EF4-FFF2-40B4-BE49-F238E27FC236}">
                <a16:creationId xmlns:a16="http://schemas.microsoft.com/office/drawing/2014/main" id="{28DE989E-E185-4192-AB20-96E404DF3ED0}"/>
              </a:ext>
            </a:extLst>
          </p:cNvPr>
          <p:cNvSpPr>
            <a:spLocks noGrp="1"/>
          </p:cNvSpPr>
          <p:nvPr>
            <p:ph type="sldNum" sz="quarter" idx="12"/>
          </p:nvPr>
        </p:nvSpPr>
        <p:spPr>
          <a:xfrm>
            <a:off x="11289405" y="6410780"/>
            <a:ext cx="620486" cy="365125"/>
          </a:xfrm>
        </p:spPr>
        <p:txBody>
          <a:bodyPr/>
          <a:lstStyle/>
          <a:p>
            <a:fld id="{82640534-B2B5-4A62-BCD9-9076A5F4FB69}" type="slidenum">
              <a:rPr lang="en-US" smtClean="0"/>
              <a:pPr/>
              <a:t>12</a:t>
            </a:fld>
            <a:endParaRPr lang="en-US" dirty="0"/>
          </a:p>
        </p:txBody>
      </p:sp>
    </p:spTree>
    <p:custDataLst>
      <p:tags r:id="rId1"/>
    </p:custDataLst>
    <p:extLst>
      <p:ext uri="{BB962C8B-B14F-4D97-AF65-F5344CB8AC3E}">
        <p14:creationId xmlns:p14="http://schemas.microsoft.com/office/powerpoint/2010/main" val="210997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lnSpcReduction="10000"/>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12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1200"/>
              </a:spcAft>
              <a:buNone/>
            </a:pPr>
            <a:r>
              <a:rPr lang="en-US" sz="2000" dirty="0">
                <a:latin typeface="+mn-lt"/>
                <a:hlinkClick r:id="rId5"/>
              </a:rPr>
              <a:t>https://www.facebook.com/CDCProjectFirstline/</a:t>
            </a:r>
            <a:r>
              <a:rPr lang="en-US" sz="2000" dirty="0">
                <a:latin typeface="+mn-lt"/>
              </a:rPr>
              <a:t> </a:t>
            </a:r>
          </a:p>
          <a:p>
            <a:pPr marL="0" indent="0">
              <a:lnSpc>
                <a:spcPct val="110000"/>
              </a:lnSpc>
              <a:spcBef>
                <a:spcPts val="0"/>
              </a:spcBef>
              <a:buNone/>
            </a:pPr>
            <a:r>
              <a:rPr lang="en-US" sz="2000" dirty="0">
                <a:latin typeface="+mn-lt"/>
              </a:rPr>
              <a:t>Twitter:</a:t>
            </a:r>
          </a:p>
          <a:p>
            <a:pPr marL="0" indent="0">
              <a:lnSpc>
                <a:spcPct val="110000"/>
              </a:lnSpc>
              <a:spcBef>
                <a:spcPts val="0"/>
              </a:spcBef>
              <a:spcAft>
                <a:spcPts val="12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12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8"/>
              </a:rPr>
              <a:t>https://tools.cdc.gov/campaignproxyservice/subscriptions.aspx?topic_id=USCDC_2104</a:t>
            </a:r>
            <a:r>
              <a:rPr lang="en-US" sz="2000" dirty="0">
                <a:latin typeface="+mn-lt"/>
              </a:rPr>
              <a:t>   </a:t>
            </a: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xfrm>
            <a:off x="4790039" y="6395254"/>
            <a:ext cx="6395357" cy="365125"/>
          </a:xfrm>
          <a:prstGeom prst="rect">
            <a:avLst/>
          </a:prstGeom>
        </p:spPr>
        <p:txBody>
          <a:bodyPr/>
          <a:lstStyle/>
          <a:p>
            <a:r>
              <a:rPr lang="en-US" dirty="0"/>
              <a:t>Virus Strains</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13</a:t>
            </a:fld>
            <a:endParaRPr lang="en-US" dirty="0"/>
          </a:p>
        </p:txBody>
      </p:sp>
      <p:pic>
        <p:nvPicPr>
          <p:cNvPr id="5" name="Picture 4">
            <a:extLst>
              <a:ext uri="{FF2B5EF4-FFF2-40B4-BE49-F238E27FC236}">
                <a16:creationId xmlns:a16="http://schemas.microsoft.com/office/drawing/2014/main" id="{B4DB76B6-FC79-4BA2-879F-0C91995245D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4047" y="2743200"/>
            <a:ext cx="213273" cy="213273"/>
          </a:xfrm>
          <a:prstGeom prst="rect">
            <a:avLst/>
          </a:prstGeom>
        </p:spPr>
      </p:pic>
      <p:pic>
        <p:nvPicPr>
          <p:cNvPr id="9" name="Picture 8">
            <a:extLst>
              <a:ext uri="{FF2B5EF4-FFF2-40B4-BE49-F238E27FC236}">
                <a16:creationId xmlns:a16="http://schemas.microsoft.com/office/drawing/2014/main" id="{93DA2FC6-3BF6-4AC0-9D8B-1013DF30853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6571" y="3498628"/>
            <a:ext cx="213273" cy="213273"/>
          </a:xfrm>
          <a:prstGeom prst="rect">
            <a:avLst/>
          </a:prstGeom>
        </p:spPr>
      </p:pic>
      <p:pic>
        <p:nvPicPr>
          <p:cNvPr id="10" name="Picture 9">
            <a:extLst>
              <a:ext uri="{FF2B5EF4-FFF2-40B4-BE49-F238E27FC236}">
                <a16:creationId xmlns:a16="http://schemas.microsoft.com/office/drawing/2014/main" id="{559133CD-EA8C-4606-8677-CD8C93572DD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33689" y="4267202"/>
            <a:ext cx="213273" cy="213273"/>
          </a:xfrm>
          <a:prstGeom prst="rect">
            <a:avLst/>
          </a:prstGeom>
        </p:spPr>
      </p:pic>
    </p:spTree>
    <p:custDataLst>
      <p:tags r:id="rId1"/>
    </p:custDataLst>
    <p:extLst>
      <p:ext uri="{BB962C8B-B14F-4D97-AF65-F5344CB8AC3E}">
        <p14:creationId xmlns:p14="http://schemas.microsoft.com/office/powerpoint/2010/main" val="152935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Virus Strains</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14</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r>
              <a:rPr lang="en-US" dirty="0"/>
              <a:t>Introductions </a:t>
            </a:r>
          </a:p>
          <a:p>
            <a:r>
              <a:rPr lang="en-US" dirty="0"/>
              <a:t>Virus Strains</a:t>
            </a:r>
          </a:p>
          <a:p>
            <a:pPr lvl="1"/>
            <a:r>
              <a:rPr lang="en-US" dirty="0"/>
              <a:t>Understanding and protecting yourself from variants</a:t>
            </a:r>
          </a:p>
          <a:p>
            <a:pPr lvl="1"/>
            <a:r>
              <a:rPr lang="en-US" dirty="0"/>
              <a:t>Communicating about variants</a:t>
            </a:r>
          </a:p>
          <a:p>
            <a:r>
              <a:rPr lang="en-US" dirty="0"/>
              <a:t>Reflection &amp; Next Steps </a:t>
            </a:r>
          </a:p>
        </p:txBody>
      </p:sp>
      <p:sp>
        <p:nvSpPr>
          <p:cNvPr id="4" name="Footer Placeholder 3">
            <a:extLst>
              <a:ext uri="{FF2B5EF4-FFF2-40B4-BE49-F238E27FC236}">
                <a16:creationId xmlns:a16="http://schemas.microsoft.com/office/drawing/2014/main" id="{FD1CD1DC-D8BB-48C7-889E-D3A94C512877}"/>
              </a:ext>
            </a:extLst>
          </p:cNvPr>
          <p:cNvSpPr>
            <a:spLocks noGrp="1"/>
          </p:cNvSpPr>
          <p:nvPr>
            <p:ph type="ftr" sz="quarter" idx="11"/>
          </p:nvPr>
        </p:nvSpPr>
        <p:spPr/>
        <p:txBody>
          <a:bodyPr/>
          <a:lstStyle/>
          <a:p>
            <a:r>
              <a:rPr lang="en-US" dirty="0"/>
              <a:t>Virus Strains</a:t>
            </a:r>
          </a:p>
        </p:txBody>
      </p:sp>
      <p:sp>
        <p:nvSpPr>
          <p:cNvPr id="5" name="Slide Number Placeholder 4">
            <a:extLst>
              <a:ext uri="{FF2B5EF4-FFF2-40B4-BE49-F238E27FC236}">
                <a16:creationId xmlns:a16="http://schemas.microsoft.com/office/drawing/2014/main" id="{E49CEC31-DE29-4423-B40F-A63D87224A40}"/>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0B60-65F0-44D6-A4E5-EC6AA5AC77ED}"/>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826500F8-8B5F-473C-8C29-DE362512E9CE}"/>
              </a:ext>
            </a:extLst>
          </p:cNvPr>
          <p:cNvSpPr>
            <a:spLocks noGrp="1"/>
          </p:cNvSpPr>
          <p:nvPr>
            <p:ph idx="1"/>
          </p:nvPr>
        </p:nvSpPr>
        <p:spPr/>
        <p:txBody>
          <a:bodyPr/>
          <a:lstStyle/>
          <a:p>
            <a:pPr marR="0">
              <a:spcAft>
                <a:spcPts val="800"/>
              </a:spcAft>
            </a:pPr>
            <a:r>
              <a:rPr lang="en-US" dirty="0"/>
              <a:t>Describe one (1) </a:t>
            </a:r>
            <a:r>
              <a:rPr lang="en-US" b="1" dirty="0">
                <a:solidFill>
                  <a:schemeClr val="accent1"/>
                </a:solidFill>
              </a:rPr>
              <a:t>way that new virus strains develop</a:t>
            </a:r>
            <a:r>
              <a:rPr lang="en-US" dirty="0"/>
              <a:t>.</a:t>
            </a:r>
          </a:p>
          <a:p>
            <a:pPr lvl="0"/>
            <a:r>
              <a:rPr lang="en-US" dirty="0"/>
              <a:t>Discuss </a:t>
            </a:r>
            <a:r>
              <a:rPr lang="en-US" b="1" dirty="0">
                <a:solidFill>
                  <a:schemeClr val="accent1"/>
                </a:solidFill>
              </a:rPr>
              <a:t>why the infection control actions recommended for COVID-19 work </a:t>
            </a:r>
            <a:r>
              <a:rPr lang="en-US" dirty="0"/>
              <a:t>for new strains of SARS-CoV-2, and why they are even more important.</a:t>
            </a:r>
          </a:p>
        </p:txBody>
      </p:sp>
      <p:sp>
        <p:nvSpPr>
          <p:cNvPr id="3" name="Footer Placeholder 2">
            <a:extLst>
              <a:ext uri="{FF2B5EF4-FFF2-40B4-BE49-F238E27FC236}">
                <a16:creationId xmlns:a16="http://schemas.microsoft.com/office/drawing/2014/main" id="{89F5BD27-A3F6-4A13-9C90-633C53CEACBB}"/>
              </a:ext>
            </a:extLst>
          </p:cNvPr>
          <p:cNvSpPr>
            <a:spLocks noGrp="1"/>
          </p:cNvSpPr>
          <p:nvPr>
            <p:ph type="ftr" sz="quarter" idx="11"/>
          </p:nvPr>
        </p:nvSpPr>
        <p:spPr>
          <a:xfrm>
            <a:off x="4680857" y="6424227"/>
            <a:ext cx="6395357" cy="365125"/>
          </a:xfrm>
        </p:spPr>
        <p:txBody>
          <a:bodyPr/>
          <a:lstStyle/>
          <a:p>
            <a:r>
              <a:rPr lang="en-US" dirty="0"/>
              <a:t>Virus Strains</a:t>
            </a:r>
          </a:p>
        </p:txBody>
      </p:sp>
      <p:sp>
        <p:nvSpPr>
          <p:cNvPr id="4" name="Slide Number Placeholder 3">
            <a:extLst>
              <a:ext uri="{FF2B5EF4-FFF2-40B4-BE49-F238E27FC236}">
                <a16:creationId xmlns:a16="http://schemas.microsoft.com/office/drawing/2014/main" id="{5BC6A32D-A1BA-44BC-B1C8-B28CAB04F6C5}"/>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custDataLst>
      <p:tags r:id="rId1"/>
    </p:custDataLst>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260-6066-4F8D-8E45-8E20635CE954}"/>
              </a:ext>
            </a:extLst>
          </p:cNvPr>
          <p:cNvSpPr>
            <a:spLocks noGrp="1"/>
          </p:cNvSpPr>
          <p:nvPr>
            <p:ph type="title"/>
          </p:nvPr>
        </p:nvSpPr>
        <p:spPr/>
        <p:txBody>
          <a:bodyPr/>
          <a:lstStyle/>
          <a:p>
            <a:r>
              <a:rPr lang="en-US" dirty="0"/>
              <a:t>Clarifying terms</a:t>
            </a:r>
          </a:p>
        </p:txBody>
      </p:sp>
      <p:sp>
        <p:nvSpPr>
          <p:cNvPr id="3" name="Content Placeholder 2">
            <a:extLst>
              <a:ext uri="{FF2B5EF4-FFF2-40B4-BE49-F238E27FC236}">
                <a16:creationId xmlns:a16="http://schemas.microsoft.com/office/drawing/2014/main" id="{6C60CA8B-1F34-4CCE-91FB-3540A7577A06}"/>
              </a:ext>
            </a:extLst>
          </p:cNvPr>
          <p:cNvSpPr>
            <a:spLocks noGrp="1"/>
          </p:cNvSpPr>
          <p:nvPr>
            <p:ph sz="half" idx="1"/>
          </p:nvPr>
        </p:nvSpPr>
        <p:spPr/>
        <p:txBody>
          <a:bodyPr/>
          <a:lstStyle/>
          <a:p>
            <a:pPr marL="0" indent="0">
              <a:buNone/>
            </a:pPr>
            <a:r>
              <a:rPr lang="en-US" dirty="0"/>
              <a:t>You may hear different words used to describe new variants of SARS-CoV-2:</a:t>
            </a:r>
          </a:p>
          <a:p>
            <a:r>
              <a:rPr lang="en-US" dirty="0"/>
              <a:t>Mutations</a:t>
            </a:r>
          </a:p>
          <a:p>
            <a:r>
              <a:rPr lang="en-US" dirty="0"/>
              <a:t>Variants</a:t>
            </a:r>
          </a:p>
          <a:p>
            <a:r>
              <a:rPr lang="en-US" dirty="0"/>
              <a:t>Strains</a:t>
            </a:r>
          </a:p>
          <a:p>
            <a:pPr lvl="1"/>
            <a:endParaRPr lang="en-US" dirty="0"/>
          </a:p>
        </p:txBody>
      </p:sp>
      <p:sp>
        <p:nvSpPr>
          <p:cNvPr id="4" name="Content Placeholder 3">
            <a:extLst>
              <a:ext uri="{FF2B5EF4-FFF2-40B4-BE49-F238E27FC236}">
                <a16:creationId xmlns:a16="http://schemas.microsoft.com/office/drawing/2014/main" id="{9B3EDBF3-4DBA-4754-83C6-98E1D5A7E5F3}"/>
              </a:ext>
            </a:extLst>
          </p:cNvPr>
          <p:cNvSpPr>
            <a:spLocks noGrp="1"/>
          </p:cNvSpPr>
          <p:nvPr>
            <p:ph sz="half" idx="2"/>
          </p:nvPr>
        </p:nvSpPr>
        <p:spPr/>
        <p:txBody>
          <a:bodyPr/>
          <a:lstStyle/>
          <a:p>
            <a:r>
              <a:rPr lang="en-US" b="1" dirty="0">
                <a:solidFill>
                  <a:schemeClr val="accent1"/>
                </a:solidFill>
              </a:rPr>
              <a:t>Mutation</a:t>
            </a:r>
            <a:r>
              <a:rPr lang="en-US" dirty="0"/>
              <a:t> describes the process through which the SARS-Cov-2 virus </a:t>
            </a:r>
            <a:r>
              <a:rPr lang="en-US" i="1" dirty="0"/>
              <a:t>changes</a:t>
            </a:r>
            <a:r>
              <a:rPr lang="en-US" dirty="0"/>
              <a:t>.</a:t>
            </a:r>
          </a:p>
          <a:p>
            <a:r>
              <a:rPr lang="en-US" b="1" dirty="0">
                <a:solidFill>
                  <a:schemeClr val="accent1"/>
                </a:solidFill>
              </a:rPr>
              <a:t>Variants</a:t>
            </a:r>
            <a:r>
              <a:rPr lang="en-US" dirty="0"/>
              <a:t> describes the version of the virus that has changed, through mutation, from the original virus. </a:t>
            </a:r>
          </a:p>
          <a:p>
            <a:r>
              <a:rPr lang="en-US" b="1" dirty="0">
                <a:solidFill>
                  <a:schemeClr val="accent1"/>
                </a:solidFill>
              </a:rPr>
              <a:t>Strains</a:t>
            </a:r>
            <a:r>
              <a:rPr lang="en-US" dirty="0"/>
              <a:t> is used in the same way as the word variants.</a:t>
            </a:r>
          </a:p>
        </p:txBody>
      </p:sp>
      <p:sp>
        <p:nvSpPr>
          <p:cNvPr id="5" name="Footer Placeholder 4">
            <a:extLst>
              <a:ext uri="{FF2B5EF4-FFF2-40B4-BE49-F238E27FC236}">
                <a16:creationId xmlns:a16="http://schemas.microsoft.com/office/drawing/2014/main" id="{A1EDC837-6725-498A-A041-B73CF5AE62B9}"/>
              </a:ext>
            </a:extLst>
          </p:cNvPr>
          <p:cNvSpPr>
            <a:spLocks noGrp="1"/>
          </p:cNvSpPr>
          <p:nvPr>
            <p:ph type="ftr" sz="quarter" idx="11"/>
          </p:nvPr>
        </p:nvSpPr>
        <p:spPr>
          <a:xfrm>
            <a:off x="4680857" y="6424227"/>
            <a:ext cx="6395357" cy="365125"/>
          </a:xfrm>
        </p:spPr>
        <p:txBody>
          <a:bodyPr/>
          <a:lstStyle/>
          <a:p>
            <a:r>
              <a:rPr lang="en-US" dirty="0"/>
              <a:t>Virus Strains</a:t>
            </a:r>
          </a:p>
        </p:txBody>
      </p:sp>
      <p:sp>
        <p:nvSpPr>
          <p:cNvPr id="6" name="Slide Number Placeholder 5">
            <a:extLst>
              <a:ext uri="{FF2B5EF4-FFF2-40B4-BE49-F238E27FC236}">
                <a16:creationId xmlns:a16="http://schemas.microsoft.com/office/drawing/2014/main" id="{9D310CFB-D818-4DCD-9F81-A7DDAA7DF1E1}"/>
              </a:ext>
            </a:extLst>
          </p:cNvPr>
          <p:cNvSpPr>
            <a:spLocks noGrp="1"/>
          </p:cNvSpPr>
          <p:nvPr>
            <p:ph type="sldNum" sz="quarter" idx="12"/>
          </p:nvPr>
        </p:nvSpPr>
        <p:spPr/>
        <p:txBody>
          <a:bodyPr/>
          <a:lstStyle/>
          <a:p>
            <a:fld id="{EF026F98-229B-48B0-BECF-EA1F5459ACF1}" type="slidenum">
              <a:rPr lang="en-US" smtClean="0"/>
              <a:t>4</a:t>
            </a:fld>
            <a:endParaRPr lang="en-US" dirty="0"/>
          </a:p>
        </p:txBody>
      </p:sp>
    </p:spTree>
    <p:custDataLst>
      <p:tags r:id="rId1"/>
    </p:custDataLst>
    <p:extLst>
      <p:ext uri="{BB962C8B-B14F-4D97-AF65-F5344CB8AC3E}">
        <p14:creationId xmlns:p14="http://schemas.microsoft.com/office/powerpoint/2010/main" val="255762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2A3E49-3059-4912-A57E-78ABB4CDFC84}"/>
              </a:ext>
            </a:extLst>
          </p:cNvPr>
          <p:cNvSpPr>
            <a:spLocks noGrp="1"/>
          </p:cNvSpPr>
          <p:nvPr>
            <p:ph type="title"/>
          </p:nvPr>
        </p:nvSpPr>
        <p:spPr>
          <a:xfrm>
            <a:off x="839788" y="457199"/>
            <a:ext cx="3932237" cy="2145323"/>
          </a:xfrm>
        </p:spPr>
        <p:txBody>
          <a:bodyPr anchor="b">
            <a:normAutofit/>
          </a:bodyPr>
          <a:lstStyle/>
          <a:p>
            <a:r>
              <a:rPr lang="en-US" dirty="0"/>
              <a:t>Understanding and Protecting Yourself from Virus Strains</a:t>
            </a:r>
          </a:p>
        </p:txBody>
      </p:sp>
      <p:sp>
        <p:nvSpPr>
          <p:cNvPr id="5" name="Content Placeholder 4">
            <a:extLst>
              <a:ext uri="{FF2B5EF4-FFF2-40B4-BE49-F238E27FC236}">
                <a16:creationId xmlns:a16="http://schemas.microsoft.com/office/drawing/2014/main" id="{A4988078-8A8B-4001-BE67-DC192F0DDDB4}"/>
              </a:ext>
            </a:extLst>
          </p:cNvPr>
          <p:cNvSpPr>
            <a:spLocks noGrp="1"/>
          </p:cNvSpPr>
          <p:nvPr>
            <p:ph type="body" sz="half" idx="2"/>
          </p:nvPr>
        </p:nvSpPr>
        <p:spPr>
          <a:xfrm>
            <a:off x="839787" y="3047932"/>
            <a:ext cx="3932237" cy="3545410"/>
          </a:xfrm>
        </p:spPr>
        <p:txBody>
          <a:bodyPr>
            <a:normAutofit/>
          </a:bodyPr>
          <a:lstStyle/>
          <a:p>
            <a:r>
              <a:rPr lang="en-US" dirty="0"/>
              <a:t>As you watch the video, write down three interesting or important takeaways that stand out to you. </a:t>
            </a:r>
          </a:p>
        </p:txBody>
      </p:sp>
      <p:sp>
        <p:nvSpPr>
          <p:cNvPr id="2" name="Slide Number Placeholder 1">
            <a:extLst>
              <a:ext uri="{FF2B5EF4-FFF2-40B4-BE49-F238E27FC236}">
                <a16:creationId xmlns:a16="http://schemas.microsoft.com/office/drawing/2014/main" id="{5AB9285B-24B7-48DE-AE87-64926AFBCF15}"/>
              </a:ext>
            </a:extLst>
          </p:cNvPr>
          <p:cNvSpPr>
            <a:spLocks noGrp="1"/>
          </p:cNvSpPr>
          <p:nvPr>
            <p:ph type="sldNum" sz="quarter" idx="12"/>
          </p:nvPr>
        </p:nvSpPr>
        <p:spPr>
          <a:xfrm>
            <a:off x="11289405" y="6410780"/>
            <a:ext cx="620486" cy="365125"/>
          </a:xfrm>
        </p:spPr>
        <p:txBody>
          <a:bodyPr/>
          <a:lstStyle/>
          <a:p>
            <a:fld id="{82640534-B2B5-4A62-BCD9-9076A5F4FB69}" type="slidenum">
              <a:rPr lang="en-US" smtClean="0"/>
              <a:pPr/>
              <a:t>5</a:t>
            </a:fld>
            <a:endParaRPr lang="en-US" dirty="0"/>
          </a:p>
        </p:txBody>
      </p:sp>
    </p:spTree>
    <p:extLst>
      <p:ext uri="{BB962C8B-B14F-4D97-AF65-F5344CB8AC3E}">
        <p14:creationId xmlns:p14="http://schemas.microsoft.com/office/powerpoint/2010/main" val="116250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CEF355-9C7B-4D22-89AE-09A0324CA963}"/>
              </a:ext>
            </a:extLst>
          </p:cNvPr>
          <p:cNvSpPr>
            <a:spLocks noGrp="1"/>
          </p:cNvSpPr>
          <p:nvPr>
            <p:ph type="title" idx="4294967295"/>
          </p:nvPr>
        </p:nvSpPr>
        <p:spPr>
          <a:xfrm>
            <a:off x="0" y="238125"/>
            <a:ext cx="10515600" cy="701675"/>
          </a:xfrm>
        </p:spPr>
        <p:txBody>
          <a:bodyPr>
            <a:normAutofit fontScale="90000"/>
          </a:bodyPr>
          <a:lstStyle/>
          <a:p>
            <a:r>
              <a:rPr lang="en-US" dirty="0"/>
              <a:t>Episode 19: What do new COVID Strains mean for Infection control?</a:t>
            </a:r>
          </a:p>
        </p:txBody>
      </p:sp>
      <p:pic>
        <p:nvPicPr>
          <p:cNvPr id="7" name="Content Placeholder 5" descr="Inside Infection Control: What do new COVID-19 strains mean for infection control? ">
            <a:hlinkClick r:id="rId4" action="ppaction://hlinkfile"/>
            <a:extLst>
              <a:ext uri="{FF2B5EF4-FFF2-40B4-BE49-F238E27FC236}">
                <a16:creationId xmlns:a16="http://schemas.microsoft.com/office/drawing/2014/main" id="{8AC2216D-2285-4ABB-A977-1E5ABA490566}"/>
              </a:ext>
            </a:extLst>
          </p:cNvPr>
          <p:cNvPicPr>
            <a:picLocks noChangeAspect="1"/>
          </p:cNvPicPr>
          <p:nvPr/>
        </p:nvPicPr>
        <p:blipFill>
          <a:blip r:embed="rId5"/>
          <a:stretch>
            <a:fillRect/>
          </a:stretch>
        </p:blipFill>
        <p:spPr>
          <a:xfrm>
            <a:off x="2109619" y="1188720"/>
            <a:ext cx="7972761" cy="4480560"/>
          </a:xfrm>
          <a:prstGeom prst="rect">
            <a:avLst/>
          </a:prstGeom>
        </p:spPr>
      </p:pic>
      <p:sp>
        <p:nvSpPr>
          <p:cNvPr id="2" name="Footer Placeholder 1">
            <a:extLst>
              <a:ext uri="{FF2B5EF4-FFF2-40B4-BE49-F238E27FC236}">
                <a16:creationId xmlns:a16="http://schemas.microsoft.com/office/drawing/2014/main" id="{B61A7510-7C6C-49A2-B190-C9278EAC4541}"/>
              </a:ext>
            </a:extLst>
          </p:cNvPr>
          <p:cNvSpPr>
            <a:spLocks noGrp="1"/>
          </p:cNvSpPr>
          <p:nvPr>
            <p:ph type="ftr" sz="quarter" idx="11"/>
          </p:nvPr>
        </p:nvSpPr>
        <p:spPr/>
        <p:txBody>
          <a:bodyPr/>
          <a:lstStyle/>
          <a:p>
            <a:r>
              <a:rPr lang="en-US" dirty="0"/>
              <a:t>Virus Strains</a:t>
            </a:r>
          </a:p>
        </p:txBody>
      </p:sp>
      <p:sp>
        <p:nvSpPr>
          <p:cNvPr id="3" name="Slide Number Placeholder 2">
            <a:extLst>
              <a:ext uri="{FF2B5EF4-FFF2-40B4-BE49-F238E27FC236}">
                <a16:creationId xmlns:a16="http://schemas.microsoft.com/office/drawing/2014/main" id="{B4BD4127-8B2F-47D0-A137-5E60C1376160}"/>
              </a:ext>
            </a:extLst>
          </p:cNvPr>
          <p:cNvSpPr>
            <a:spLocks noGrp="1"/>
          </p:cNvSpPr>
          <p:nvPr>
            <p:ph type="sldNum" sz="quarter" idx="12"/>
          </p:nvPr>
        </p:nvSpPr>
        <p:spPr/>
        <p:txBody>
          <a:bodyPr/>
          <a:lstStyle/>
          <a:p>
            <a:fld id="{EF026F98-229B-48B0-BECF-EA1F5459ACF1}" type="slidenum">
              <a:rPr lang="en-US" smtClean="0"/>
              <a:t>6</a:t>
            </a:fld>
            <a:endParaRPr lang="en-US" dirty="0"/>
          </a:p>
        </p:txBody>
      </p:sp>
    </p:spTree>
    <p:custDataLst>
      <p:tags r:id="rId1"/>
    </p:custDataLst>
    <p:extLst>
      <p:ext uri="{BB962C8B-B14F-4D97-AF65-F5344CB8AC3E}">
        <p14:creationId xmlns:p14="http://schemas.microsoft.com/office/powerpoint/2010/main" val="21848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BC65A1-A7B4-4AF5-B821-00079D31308C}"/>
              </a:ext>
            </a:extLst>
          </p:cNvPr>
          <p:cNvSpPr>
            <a:spLocks noGrp="1"/>
          </p:cNvSpPr>
          <p:nvPr>
            <p:ph type="title"/>
          </p:nvPr>
        </p:nvSpPr>
        <p:spPr/>
        <p:txBody>
          <a:bodyPr/>
          <a:lstStyle/>
          <a:p>
            <a:r>
              <a:rPr lang="en-US" dirty="0"/>
              <a:t>Discussion</a:t>
            </a:r>
          </a:p>
        </p:txBody>
      </p:sp>
      <p:sp>
        <p:nvSpPr>
          <p:cNvPr id="5" name="Text Placeholder 4">
            <a:extLst>
              <a:ext uri="{FF2B5EF4-FFF2-40B4-BE49-F238E27FC236}">
                <a16:creationId xmlns:a16="http://schemas.microsoft.com/office/drawing/2014/main" id="{26BE816B-FB3A-4B0A-8371-0A089AAB6272}"/>
              </a:ext>
            </a:extLst>
          </p:cNvPr>
          <p:cNvSpPr>
            <a:spLocks noGrp="1"/>
          </p:cNvSpPr>
          <p:nvPr>
            <p:ph type="body" sz="half" idx="2"/>
          </p:nvPr>
        </p:nvSpPr>
        <p:spPr/>
        <p:txBody>
          <a:bodyPr/>
          <a:lstStyle/>
          <a:p>
            <a:r>
              <a:rPr lang="en-US" dirty="0"/>
              <a:t>What are the interesting or important takeaways you noted? </a:t>
            </a:r>
          </a:p>
        </p:txBody>
      </p:sp>
      <p:sp>
        <p:nvSpPr>
          <p:cNvPr id="2" name="Slide Number Placeholder 1">
            <a:extLst>
              <a:ext uri="{FF2B5EF4-FFF2-40B4-BE49-F238E27FC236}">
                <a16:creationId xmlns:a16="http://schemas.microsoft.com/office/drawing/2014/main" id="{CBE2BB6C-E5BE-42B1-BE94-3F999431ACEA}"/>
              </a:ext>
            </a:extLst>
          </p:cNvPr>
          <p:cNvSpPr>
            <a:spLocks noGrp="1"/>
          </p:cNvSpPr>
          <p:nvPr>
            <p:ph type="sldNum" sz="quarter" idx="12"/>
          </p:nvPr>
        </p:nvSpPr>
        <p:spPr/>
        <p:txBody>
          <a:bodyPr/>
          <a:lstStyle/>
          <a:p>
            <a:fld id="{82640534-B2B5-4A62-BCD9-9076A5F4FB69}" type="slidenum">
              <a:rPr lang="en-US" smtClean="0"/>
              <a:pPr/>
              <a:t>7</a:t>
            </a:fld>
            <a:endParaRPr lang="en-US" dirty="0"/>
          </a:p>
        </p:txBody>
      </p:sp>
    </p:spTree>
    <p:custDataLst>
      <p:tags r:id="rId1"/>
    </p:custDataLst>
    <p:extLst>
      <p:ext uri="{BB962C8B-B14F-4D97-AF65-F5344CB8AC3E}">
        <p14:creationId xmlns:p14="http://schemas.microsoft.com/office/powerpoint/2010/main" val="209328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507F-24DA-483A-B6AF-9D5811C417AE}"/>
              </a:ext>
            </a:extLst>
          </p:cNvPr>
          <p:cNvSpPr>
            <a:spLocks noGrp="1"/>
          </p:cNvSpPr>
          <p:nvPr>
            <p:ph type="title"/>
          </p:nvPr>
        </p:nvSpPr>
        <p:spPr/>
        <p:txBody>
          <a:bodyPr>
            <a:normAutofit/>
          </a:bodyPr>
          <a:lstStyle/>
          <a:p>
            <a:r>
              <a:rPr lang="en-US" dirty="0"/>
              <a:t>Viruses regularly create new strains </a:t>
            </a:r>
          </a:p>
        </p:txBody>
      </p:sp>
      <p:sp>
        <p:nvSpPr>
          <p:cNvPr id="3" name="Content Placeholder 2">
            <a:extLst>
              <a:ext uri="{FF2B5EF4-FFF2-40B4-BE49-F238E27FC236}">
                <a16:creationId xmlns:a16="http://schemas.microsoft.com/office/drawing/2014/main" id="{D3505AB6-EA4D-4BBF-92B5-B51D7FD13B6A}"/>
              </a:ext>
            </a:extLst>
          </p:cNvPr>
          <p:cNvSpPr>
            <a:spLocks noGrp="1"/>
          </p:cNvSpPr>
          <p:nvPr>
            <p:ph idx="1"/>
          </p:nvPr>
        </p:nvSpPr>
        <p:spPr>
          <a:xfrm>
            <a:off x="838199" y="1600200"/>
            <a:ext cx="10057327" cy="4317999"/>
          </a:xfrm>
        </p:spPr>
        <p:txBody>
          <a:bodyPr/>
          <a:lstStyle/>
          <a:p>
            <a:r>
              <a:rPr lang="en-US" dirty="0"/>
              <a:t>Viruses </a:t>
            </a:r>
            <a:r>
              <a:rPr lang="en-US" b="1" dirty="0">
                <a:solidFill>
                  <a:schemeClr val="accent1"/>
                </a:solidFill>
              </a:rPr>
              <a:t>regularly create new strains</a:t>
            </a:r>
            <a:r>
              <a:rPr lang="en-US" dirty="0"/>
              <a:t>. </a:t>
            </a:r>
          </a:p>
          <a:p>
            <a:r>
              <a:rPr lang="en-US" dirty="0"/>
              <a:t>New strains are created when viruses make copies of themselves. When replicating, sometimes mistakes are made. Those </a:t>
            </a:r>
            <a:r>
              <a:rPr lang="en-US" b="1" dirty="0">
                <a:solidFill>
                  <a:schemeClr val="accent1"/>
                </a:solidFill>
              </a:rPr>
              <a:t>mistakes create a slightly different version of the virus – the variant.</a:t>
            </a:r>
          </a:p>
        </p:txBody>
      </p:sp>
      <p:sp>
        <p:nvSpPr>
          <p:cNvPr id="5" name="Footer Placeholder 4">
            <a:extLst>
              <a:ext uri="{FF2B5EF4-FFF2-40B4-BE49-F238E27FC236}">
                <a16:creationId xmlns:a16="http://schemas.microsoft.com/office/drawing/2014/main" id="{7ECB5B62-2FEE-4450-B097-3CF1CFFA7779}"/>
              </a:ext>
            </a:extLst>
          </p:cNvPr>
          <p:cNvSpPr>
            <a:spLocks noGrp="1"/>
          </p:cNvSpPr>
          <p:nvPr>
            <p:ph type="ftr" sz="quarter" idx="11"/>
          </p:nvPr>
        </p:nvSpPr>
        <p:spPr/>
        <p:txBody>
          <a:bodyPr/>
          <a:lstStyle/>
          <a:p>
            <a:r>
              <a:rPr lang="en-US" dirty="0"/>
              <a:t>Virus Strains</a:t>
            </a:r>
          </a:p>
        </p:txBody>
      </p:sp>
      <p:sp>
        <p:nvSpPr>
          <p:cNvPr id="6" name="Slide Number Placeholder 5">
            <a:extLst>
              <a:ext uri="{FF2B5EF4-FFF2-40B4-BE49-F238E27FC236}">
                <a16:creationId xmlns:a16="http://schemas.microsoft.com/office/drawing/2014/main" id="{E10DE0CD-0358-47E4-868D-E15F76AD6F8A}"/>
              </a:ext>
            </a:extLst>
          </p:cNvPr>
          <p:cNvSpPr>
            <a:spLocks noGrp="1"/>
          </p:cNvSpPr>
          <p:nvPr>
            <p:ph type="sldNum" sz="quarter" idx="12"/>
          </p:nvPr>
        </p:nvSpPr>
        <p:spPr/>
        <p:txBody>
          <a:bodyPr/>
          <a:lstStyle/>
          <a:p>
            <a:fld id="{EF026F98-229B-48B0-BECF-EA1F5459ACF1}" type="slidenum">
              <a:rPr lang="en-US" smtClean="0"/>
              <a:t>8</a:t>
            </a:fld>
            <a:endParaRPr lang="en-US" dirty="0"/>
          </a:p>
        </p:txBody>
      </p:sp>
    </p:spTree>
    <p:custDataLst>
      <p:tags r:id="rId1"/>
    </p:custDataLst>
    <p:extLst>
      <p:ext uri="{BB962C8B-B14F-4D97-AF65-F5344CB8AC3E}">
        <p14:creationId xmlns:p14="http://schemas.microsoft.com/office/powerpoint/2010/main" val="197967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D8D0-7DE4-4186-B567-8350953A001F}"/>
              </a:ext>
            </a:extLst>
          </p:cNvPr>
          <p:cNvSpPr>
            <a:spLocks noGrp="1"/>
          </p:cNvSpPr>
          <p:nvPr>
            <p:ph type="title"/>
          </p:nvPr>
        </p:nvSpPr>
        <p:spPr/>
        <p:txBody>
          <a:bodyPr/>
          <a:lstStyle/>
          <a:p>
            <a:r>
              <a:rPr lang="en-US" dirty="0"/>
              <a:t>Infection control actions work</a:t>
            </a:r>
          </a:p>
        </p:txBody>
      </p:sp>
      <p:sp>
        <p:nvSpPr>
          <p:cNvPr id="3" name="Content Placeholder 2">
            <a:extLst>
              <a:ext uri="{FF2B5EF4-FFF2-40B4-BE49-F238E27FC236}">
                <a16:creationId xmlns:a16="http://schemas.microsoft.com/office/drawing/2014/main" id="{CD708A9D-408D-4499-9529-D832541A48A9}"/>
              </a:ext>
            </a:extLst>
          </p:cNvPr>
          <p:cNvSpPr>
            <a:spLocks noGrp="1"/>
          </p:cNvSpPr>
          <p:nvPr>
            <p:ph idx="1"/>
          </p:nvPr>
        </p:nvSpPr>
        <p:spPr/>
        <p:txBody>
          <a:bodyPr/>
          <a:lstStyle/>
          <a:p>
            <a:pPr marL="0" indent="0">
              <a:buNone/>
            </a:pPr>
            <a:r>
              <a:rPr lang="en-US" b="1" dirty="0">
                <a:solidFill>
                  <a:schemeClr val="accent1"/>
                </a:solidFill>
              </a:rPr>
              <a:t>Infection control actions work, and they work against the new strains of SARS-CoV-2</a:t>
            </a:r>
            <a:r>
              <a:rPr lang="en-US" dirty="0"/>
              <a:t>. These include the following recommendations for use of </a:t>
            </a:r>
          </a:p>
          <a:p>
            <a:pPr>
              <a:spcBef>
                <a:spcPts val="600"/>
              </a:spcBef>
            </a:pPr>
            <a:r>
              <a:rPr lang="en-US" dirty="0"/>
              <a:t>PPE</a:t>
            </a:r>
          </a:p>
          <a:p>
            <a:pPr>
              <a:spcBef>
                <a:spcPts val="600"/>
              </a:spcBef>
            </a:pPr>
            <a:r>
              <a:rPr lang="en-US" dirty="0"/>
              <a:t>Source control </a:t>
            </a:r>
          </a:p>
          <a:p>
            <a:pPr>
              <a:spcBef>
                <a:spcPts val="600"/>
              </a:spcBef>
            </a:pPr>
            <a:r>
              <a:rPr lang="en-US" dirty="0"/>
              <a:t>Physical distance</a:t>
            </a:r>
          </a:p>
          <a:p>
            <a:pPr>
              <a:spcBef>
                <a:spcPts val="600"/>
              </a:spcBef>
            </a:pPr>
            <a:r>
              <a:rPr lang="en-US" dirty="0"/>
              <a:t>Ventilation</a:t>
            </a:r>
          </a:p>
          <a:p>
            <a:pPr>
              <a:spcBef>
                <a:spcPts val="600"/>
              </a:spcBef>
            </a:pPr>
            <a:r>
              <a:rPr lang="en-US" dirty="0"/>
              <a:t>Hand hygiene </a:t>
            </a:r>
          </a:p>
          <a:p>
            <a:pPr>
              <a:spcBef>
                <a:spcPts val="600"/>
              </a:spcBef>
            </a:pPr>
            <a:r>
              <a:rPr lang="en-US" dirty="0"/>
              <a:t>Cleaning and disinfection</a:t>
            </a:r>
          </a:p>
        </p:txBody>
      </p:sp>
      <p:sp>
        <p:nvSpPr>
          <p:cNvPr id="4" name="Footer Placeholder 3">
            <a:extLst>
              <a:ext uri="{FF2B5EF4-FFF2-40B4-BE49-F238E27FC236}">
                <a16:creationId xmlns:a16="http://schemas.microsoft.com/office/drawing/2014/main" id="{3181EA40-C4C6-4786-B14E-DF5D69904324}"/>
              </a:ext>
            </a:extLst>
          </p:cNvPr>
          <p:cNvSpPr>
            <a:spLocks noGrp="1"/>
          </p:cNvSpPr>
          <p:nvPr>
            <p:ph type="ftr" sz="quarter" idx="11"/>
          </p:nvPr>
        </p:nvSpPr>
        <p:spPr/>
        <p:txBody>
          <a:bodyPr/>
          <a:lstStyle/>
          <a:p>
            <a:r>
              <a:rPr lang="en-US" dirty="0"/>
              <a:t>Virus Strains</a:t>
            </a:r>
          </a:p>
        </p:txBody>
      </p:sp>
      <p:sp>
        <p:nvSpPr>
          <p:cNvPr id="5" name="Slide Number Placeholder 4">
            <a:extLst>
              <a:ext uri="{FF2B5EF4-FFF2-40B4-BE49-F238E27FC236}">
                <a16:creationId xmlns:a16="http://schemas.microsoft.com/office/drawing/2014/main" id="{B9489FCA-4D92-4E56-9294-B9B8CE1226BA}"/>
              </a:ext>
            </a:extLst>
          </p:cNvPr>
          <p:cNvSpPr>
            <a:spLocks noGrp="1"/>
          </p:cNvSpPr>
          <p:nvPr>
            <p:ph type="sldNum" sz="quarter" idx="12"/>
          </p:nvPr>
        </p:nvSpPr>
        <p:spPr/>
        <p:txBody>
          <a:bodyPr/>
          <a:lstStyle/>
          <a:p>
            <a:fld id="{EF026F98-229B-48B0-BECF-EA1F5459ACF1}" type="slidenum">
              <a:rPr lang="en-US" smtClean="0"/>
              <a:t>9</a:t>
            </a:fld>
            <a:endParaRPr lang="en-US" dirty="0"/>
          </a:p>
        </p:txBody>
      </p:sp>
    </p:spTree>
    <p:custDataLst>
      <p:tags r:id="rId1"/>
    </p:custDataLst>
    <p:extLst>
      <p:ext uri="{BB962C8B-B14F-4D97-AF65-F5344CB8AC3E}">
        <p14:creationId xmlns:p14="http://schemas.microsoft.com/office/powerpoint/2010/main" val="1481409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1008D8-DAA7-4BAE-BFEF-54B66E062571}">
  <ds:schemaRefs>
    <ds:schemaRef ds:uri="7c162c85-2e33-4418-8d6a-3c9ae40ca8a5"/>
    <ds:schemaRef ds:uri="http://purl.org/dc/elements/1.1/"/>
    <ds:schemaRef ds:uri="http://www.w3.org/XML/1998/namespace"/>
    <ds:schemaRef ds:uri="http://purl.org/dc/dcmitype/"/>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9ACB7AD-ABCA-416A-85AD-8A2C82419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608274-2E43-4BAD-B6C5-FC3DC51CC5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1178</TotalTime>
  <Words>2294</Words>
  <Application>Microsoft Office PowerPoint</Application>
  <PresentationFormat>Widescreen</PresentationFormat>
  <Paragraphs>207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Times New Roman</vt:lpstr>
      <vt:lpstr>Courier New</vt:lpstr>
      <vt:lpstr>Arial</vt:lpstr>
      <vt:lpstr>Symbol</vt:lpstr>
      <vt:lpstr>Wingdings</vt:lpstr>
      <vt:lpstr>Century Gothic</vt:lpstr>
      <vt:lpstr>Calibri</vt:lpstr>
      <vt:lpstr>13780_PFL_PPT_template_Avenir_2-26-21_DRAFT</vt:lpstr>
      <vt:lpstr>Topic 10:  virus straINs</vt:lpstr>
      <vt:lpstr>agenda</vt:lpstr>
      <vt:lpstr>Learning Objectives</vt:lpstr>
      <vt:lpstr>Clarifying terms</vt:lpstr>
      <vt:lpstr>Understanding and Protecting Yourself from Virus Strains</vt:lpstr>
      <vt:lpstr>Episode 19: What do new COVID Strains mean for Infection control?</vt:lpstr>
      <vt:lpstr>Discussion</vt:lpstr>
      <vt:lpstr>Viruses regularly create new strains </vt:lpstr>
      <vt:lpstr>Infection control actions work</vt:lpstr>
      <vt:lpstr>Frequently Asked Questions</vt:lpstr>
      <vt:lpstr>Reflection: What did you learn today? </vt:lpstr>
      <vt:lpstr>Questions?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Strains/Variants (20min PPT)</dc:title>
  <dc:subject>Virus Strains</dc:subject>
  <dc:creator>Project Firstline</dc:creator>
  <cp:keywords>virus strains; variants; Project Firstline; training; CDC</cp:keywords>
  <cp:lastModifiedBy>Mink, Teresa</cp:lastModifiedBy>
  <cp:revision>95</cp:revision>
  <dcterms:created xsi:type="dcterms:W3CDTF">2021-03-08T14:20:16Z</dcterms:created>
  <dcterms:modified xsi:type="dcterms:W3CDTF">2021-08-04T19:59:20Z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460E4214-B043-4788-846E-ABCD641F66BC</vt:lpwstr>
  </property>
  <property fmtid="{D5CDD505-2E9C-101B-9397-08002B2CF9AE}" pid="4" name="ArticulatePath">
    <vt:lpwstr>VirusStrains20min</vt:lpwstr>
  </property>
</Properties>
</file>