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3" r:id="rId5"/>
    <p:sldId id="257" r:id="rId6"/>
    <p:sldId id="258" r:id="rId7"/>
    <p:sldId id="259" r:id="rId8"/>
    <p:sldId id="261" r:id="rId9"/>
    <p:sldId id="294" r:id="rId10"/>
    <p:sldId id="262" r:id="rId11"/>
    <p:sldId id="263" r:id="rId12"/>
    <p:sldId id="264" r:id="rId13"/>
    <p:sldId id="265" r:id="rId14"/>
    <p:sldId id="267" r:id="rId15"/>
    <p:sldId id="268" r:id="rId16"/>
    <p:sldId id="290"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8" clrIdx="0">
    <p:extLst>
      <p:ext uri="{19B8F6BF-5375-455C-9EA6-DF929625EA0E}">
        <p15:presenceInfo xmlns:p15="http://schemas.microsoft.com/office/powerpoint/2012/main" userId="S::opv3@cdc.gov::73a478bf-d2c3-4289-a44e-6a671038e6b6" providerId="AD"/>
      </p:ext>
    </p:extLst>
  </p:cmAuthor>
  <p:cmAuthor id="2" name="Carter, Danielle (CDC/DDID/NCEZID/DHQP) (CTR)" initials="CD((" lastIdx="19" clrIdx="1">
    <p:extLst>
      <p:ext uri="{19B8F6BF-5375-455C-9EA6-DF929625EA0E}">
        <p15:presenceInfo xmlns:p15="http://schemas.microsoft.com/office/powerpoint/2012/main" userId="S::lwu9@cdc.gov::79b899af-cedc-48a8-bc74-ef981c2cddb1" providerId="AD"/>
      </p:ext>
    </p:extLst>
  </p:cmAuthor>
  <p:cmAuthor id="3" name="Jessica" initials="J" lastIdx="5" clrIdx="2">
    <p:extLst>
      <p:ext uri="{19B8F6BF-5375-455C-9EA6-DF929625EA0E}">
        <p15:presenceInfo xmlns:p15="http://schemas.microsoft.com/office/powerpoint/2012/main" userId="S::ghq1@cdc.gov::65b9a8aa-06ca-402e-9a86-e01d4050ec0d" providerId="AD"/>
      </p:ext>
    </p:extLst>
  </p:cmAuthor>
  <p:cmAuthor id="4" name="Kendra" initials="K" lastIdx="2" clrIdx="3">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B"/>
    <a:srgbClr val="DE623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BD0B1-3541-0D0B-2F71-C6DAA81DB713}" v="13" dt="2021-05-28T18:59:35.244"/>
    <p1510:client id="{EC4B4541-2091-46CB-8D5F-B42E4C817374}" v="2" dt="2021-03-03T21:34:27.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75" autoAdjust="0"/>
  </p:normalViewPr>
  <p:slideViewPr>
    <p:cSldViewPr snapToGrid="0">
      <p:cViewPr varScale="1">
        <p:scale>
          <a:sx n="64" d="100"/>
          <a:sy n="64" d="100"/>
        </p:scale>
        <p:origin x="78" y="702"/>
      </p:cViewPr>
      <p:guideLst/>
    </p:cSldViewPr>
  </p:slideViewPr>
  <p:outlineViewPr>
    <p:cViewPr>
      <p:scale>
        <a:sx n="33" d="100"/>
        <a:sy n="33" d="100"/>
      </p:scale>
      <p:origin x="0" y="-1632"/>
    </p:cViewPr>
  </p:outlineViewPr>
  <p:notesTextViewPr>
    <p:cViewPr>
      <p:scale>
        <a:sx n="1" d="1"/>
        <a:sy n="1" d="1"/>
      </p:scale>
      <p:origin x="0" y="0"/>
    </p:cViewPr>
  </p:notesTextViewPr>
  <p:sorterViewPr>
    <p:cViewPr varScale="1">
      <p:scale>
        <a:sx n="100" d="100"/>
        <a:sy n="10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ra" userId="3112a3a8-8cbb-4d5b-96ee-72aa1ab53303" providerId="ADAL" clId="{62110DED-0221-455B-86FB-C08454F51EEE}"/>
    <pc:docChg chg="custSel modSld">
      <pc:chgData name="Kendra" userId="3112a3a8-8cbb-4d5b-96ee-72aa1ab53303" providerId="ADAL" clId="{62110DED-0221-455B-86FB-C08454F51EEE}" dt="2021-03-02T01:28:04.348" v="3" actId="947"/>
      <pc:docMkLst>
        <pc:docMk/>
      </pc:docMkLst>
      <pc:sldChg chg="addCm modCm">
        <pc:chgData name="Kendra" userId="3112a3a8-8cbb-4d5b-96ee-72aa1ab53303" providerId="ADAL" clId="{62110DED-0221-455B-86FB-C08454F51EEE}" dt="2021-03-02T01:27:35.563" v="2" actId="1589"/>
        <pc:sldMkLst>
          <pc:docMk/>
          <pc:sldMk cId="3343064951" sldId="264"/>
        </pc:sldMkLst>
      </pc:sldChg>
      <pc:sldChg chg="modSp mod">
        <pc:chgData name="Kendra" userId="3112a3a8-8cbb-4d5b-96ee-72aa1ab53303" providerId="ADAL" clId="{62110DED-0221-455B-86FB-C08454F51EEE}" dt="2021-03-02T01:28:04.348" v="3" actId="947"/>
        <pc:sldMkLst>
          <pc:docMk/>
          <pc:sldMk cId="3622477333" sldId="265"/>
        </pc:sldMkLst>
        <pc:spChg chg="mod">
          <ac:chgData name="Kendra" userId="3112a3a8-8cbb-4d5b-96ee-72aa1ab53303" providerId="ADAL" clId="{62110DED-0221-455B-86FB-C08454F51EEE}" dt="2021-03-02T01:28:04.348" v="3" actId="947"/>
          <ac:spMkLst>
            <pc:docMk/>
            <pc:sldMk cId="3622477333" sldId="265"/>
            <ac:spMk id="6" creationId="{B728F6F8-7991-406B-A96E-C05CAEA20A51}"/>
          </ac:spMkLst>
        </pc:spChg>
      </pc:sldChg>
    </pc:docChg>
  </pc:docChgLst>
  <pc:docChgLst>
    <pc:chgData name="Anna" userId="79b899af-cedc-48a8-bc74-ef981c2cddb1" providerId="ADAL" clId="{EC4B4541-2091-46CB-8D5F-B42E4C817374}"/>
    <pc:docChg chg="custSel modSld">
      <pc:chgData name="Anna" userId="79b899af-cedc-48a8-bc74-ef981c2cddb1" providerId="ADAL" clId="{EC4B4541-2091-46CB-8D5F-B42E4C817374}" dt="2021-03-03T21:35:05.387" v="6" actId="20577"/>
      <pc:docMkLst>
        <pc:docMk/>
      </pc:docMkLst>
      <pc:sldChg chg="modSp mod delCm">
        <pc:chgData name="Anna" userId="79b899af-cedc-48a8-bc74-ef981c2cddb1" providerId="ADAL" clId="{EC4B4541-2091-46CB-8D5F-B42E4C817374}" dt="2021-03-03T21:34:50.788" v="4" actId="255"/>
        <pc:sldMkLst>
          <pc:docMk/>
          <pc:sldMk cId="3343064951" sldId="264"/>
        </pc:sldMkLst>
        <pc:spChg chg="mod">
          <ac:chgData name="Anna" userId="79b899af-cedc-48a8-bc74-ef981c2cddb1" providerId="ADAL" clId="{EC4B4541-2091-46CB-8D5F-B42E4C817374}" dt="2021-03-03T21:34:50.788" v="4" actId="255"/>
          <ac:spMkLst>
            <pc:docMk/>
            <pc:sldMk cId="3343064951" sldId="264"/>
            <ac:spMk id="3" creationId="{80DDD973-9327-4212-9D8D-25DDA8060921}"/>
          </ac:spMkLst>
        </pc:spChg>
      </pc:sldChg>
      <pc:sldChg chg="modSp mod">
        <pc:chgData name="Anna" userId="79b899af-cedc-48a8-bc74-ef981c2cddb1" providerId="ADAL" clId="{EC4B4541-2091-46CB-8D5F-B42E4C817374}" dt="2021-03-03T21:35:05.387" v="6" actId="20577"/>
        <pc:sldMkLst>
          <pc:docMk/>
          <pc:sldMk cId="3622477333" sldId="265"/>
        </pc:sldMkLst>
        <pc:spChg chg="mod">
          <ac:chgData name="Anna" userId="79b899af-cedc-48a8-bc74-ef981c2cddb1" providerId="ADAL" clId="{EC4B4541-2091-46CB-8D5F-B42E4C817374}" dt="2021-03-03T21:35:05.387" v="6" actId="20577"/>
          <ac:spMkLst>
            <pc:docMk/>
            <pc:sldMk cId="3622477333" sldId="265"/>
            <ac:spMk id="6" creationId="{B728F6F8-7991-406B-A96E-C05CAEA20A51}"/>
          </ac:spMkLst>
        </pc:spChg>
      </pc:sldChg>
      <pc:sldChg chg="addSp modSp">
        <pc:chgData name="Anna" userId="79b899af-cedc-48a8-bc74-ef981c2cddb1" providerId="ADAL" clId="{EC4B4541-2091-46CB-8D5F-B42E4C817374}" dt="2021-03-03T21:33:37.562" v="0"/>
        <pc:sldMkLst>
          <pc:docMk/>
          <pc:sldMk cId="140035406" sldId="293"/>
        </pc:sldMkLst>
        <pc:picChg chg="add mod">
          <ac:chgData name="Anna" userId="79b899af-cedc-48a8-bc74-ef981c2cddb1" providerId="ADAL" clId="{EC4B4541-2091-46CB-8D5F-B42E4C817374}" dt="2021-03-03T21:33:37.562" v="0"/>
          <ac:picMkLst>
            <pc:docMk/>
            <pc:sldMk cId="140035406" sldId="293"/>
            <ac:picMk id="10" creationId="{C7D95028-6F4D-4037-97CC-5DE00080C5D9}"/>
          </ac:picMkLst>
        </pc:picChg>
      </pc:sldChg>
    </pc:docChg>
  </pc:docChgLst>
  <pc:docChgLst>
    <pc:chgData name="Woodring, Jacqueline M. (CDC/DDID/NCEZID/DHQP)" userId="S::ime9@cdc.gov::39b54e8a-75b3-4198-bd57-c5a7d40723ea" providerId="AD" clId="Web-{760BD0B1-3541-0D0B-2F71-C6DAA81DB713}"/>
    <pc:docChg chg="modSld">
      <pc:chgData name="Woodring, Jacqueline M. (CDC/DDID/NCEZID/DHQP)" userId="S::ime9@cdc.gov::39b54e8a-75b3-4198-bd57-c5a7d40723ea" providerId="AD" clId="Web-{760BD0B1-3541-0D0B-2F71-C6DAA81DB713}" dt="2021-05-28T18:59:35.244" v="16"/>
      <pc:docMkLst>
        <pc:docMk/>
      </pc:docMkLst>
      <pc:sldChg chg="modSp">
        <pc:chgData name="Woodring, Jacqueline M. (CDC/DDID/NCEZID/DHQP)" userId="S::ime9@cdc.gov::39b54e8a-75b3-4198-bd57-c5a7d40723ea" providerId="AD" clId="Web-{760BD0B1-3541-0D0B-2F71-C6DAA81DB713}" dt="2021-05-28T18:50:50.576" v="0"/>
        <pc:sldMkLst>
          <pc:docMk/>
          <pc:sldMk cId="799745280" sldId="257"/>
        </pc:sldMkLst>
        <pc:picChg chg="mod">
          <ac:chgData name="Woodring, Jacqueline M. (CDC/DDID/NCEZID/DHQP)" userId="S::ime9@cdc.gov::39b54e8a-75b3-4198-bd57-c5a7d40723ea" providerId="AD" clId="Web-{760BD0B1-3541-0D0B-2F71-C6DAA81DB713}" dt="2021-05-28T18:50:50.576" v="0"/>
          <ac:picMkLst>
            <pc:docMk/>
            <pc:sldMk cId="799745280" sldId="257"/>
            <ac:picMk id="15" creationId="{E2287B9A-B21F-4F9C-BF4F-0F8B1830DA3E}"/>
          </ac:picMkLst>
        </pc:picChg>
      </pc:sldChg>
      <pc:sldChg chg="modSp">
        <pc:chgData name="Woodring, Jacqueline M. (CDC/DDID/NCEZID/DHQP)" userId="S::ime9@cdc.gov::39b54e8a-75b3-4198-bd57-c5a7d40723ea" providerId="AD" clId="Web-{760BD0B1-3541-0D0B-2F71-C6DAA81DB713}" dt="2021-05-28T18:51:13.186" v="1"/>
        <pc:sldMkLst>
          <pc:docMk/>
          <pc:sldMk cId="871421552" sldId="258"/>
        </pc:sldMkLst>
        <pc:picChg chg="mod">
          <ac:chgData name="Woodring, Jacqueline M. (CDC/DDID/NCEZID/DHQP)" userId="S::ime9@cdc.gov::39b54e8a-75b3-4198-bd57-c5a7d40723ea" providerId="AD" clId="Web-{760BD0B1-3541-0D0B-2F71-C6DAA81DB713}" dt="2021-05-28T18:51:13.186" v="1"/>
          <ac:picMkLst>
            <pc:docMk/>
            <pc:sldMk cId="871421552" sldId="258"/>
            <ac:picMk id="15" creationId="{49F8E7E9-4148-4504-A9F5-1FFB21A062BA}"/>
          </ac:picMkLst>
        </pc:picChg>
      </pc:sldChg>
      <pc:sldChg chg="modSp">
        <pc:chgData name="Woodring, Jacqueline M. (CDC/DDID/NCEZID/DHQP)" userId="S::ime9@cdc.gov::39b54e8a-75b3-4198-bd57-c5a7d40723ea" providerId="AD" clId="Web-{760BD0B1-3541-0D0B-2F71-C6DAA81DB713}" dt="2021-05-28T18:51:27.545" v="2"/>
        <pc:sldMkLst>
          <pc:docMk/>
          <pc:sldMk cId="3214478573" sldId="259"/>
        </pc:sldMkLst>
        <pc:picChg chg="mod">
          <ac:chgData name="Woodring, Jacqueline M. (CDC/DDID/NCEZID/DHQP)" userId="S::ime9@cdc.gov::39b54e8a-75b3-4198-bd57-c5a7d40723ea" providerId="AD" clId="Web-{760BD0B1-3541-0D0B-2F71-C6DAA81DB713}" dt="2021-05-28T18:51:27.545" v="2"/>
          <ac:picMkLst>
            <pc:docMk/>
            <pc:sldMk cId="3214478573" sldId="259"/>
            <ac:picMk id="16" creationId="{E7A8FE1C-B3E2-443D-9A50-E47E4622F02A}"/>
          </ac:picMkLst>
        </pc:picChg>
      </pc:sldChg>
      <pc:sldChg chg="modSp">
        <pc:chgData name="Woodring, Jacqueline M. (CDC/DDID/NCEZID/DHQP)" userId="S::ime9@cdc.gov::39b54e8a-75b3-4198-bd57-c5a7d40723ea" providerId="AD" clId="Web-{760BD0B1-3541-0D0B-2F71-C6DAA81DB713}" dt="2021-05-28T18:52:56.015" v="4"/>
        <pc:sldMkLst>
          <pc:docMk/>
          <pc:sldMk cId="762523933" sldId="261"/>
        </pc:sldMkLst>
        <pc:picChg chg="mod">
          <ac:chgData name="Woodring, Jacqueline M. (CDC/DDID/NCEZID/DHQP)" userId="S::ime9@cdc.gov::39b54e8a-75b3-4198-bd57-c5a7d40723ea" providerId="AD" clId="Web-{760BD0B1-3541-0D0B-2F71-C6DAA81DB713}" dt="2021-05-28T18:52:56.015" v="4"/>
          <ac:picMkLst>
            <pc:docMk/>
            <pc:sldMk cId="762523933" sldId="261"/>
            <ac:picMk id="15" creationId="{EE787F1F-FC80-46B4-9240-E37A34800166}"/>
          </ac:picMkLst>
        </pc:picChg>
      </pc:sldChg>
      <pc:sldChg chg="modSp">
        <pc:chgData name="Woodring, Jacqueline M. (CDC/DDID/NCEZID/DHQP)" userId="S::ime9@cdc.gov::39b54e8a-75b3-4198-bd57-c5a7d40723ea" providerId="AD" clId="Web-{760BD0B1-3541-0D0B-2F71-C6DAA81DB713}" dt="2021-05-28T18:55:37.955" v="9"/>
        <pc:sldMkLst>
          <pc:docMk/>
          <pc:sldMk cId="1422753653" sldId="262"/>
        </pc:sldMkLst>
        <pc:picChg chg="mod">
          <ac:chgData name="Woodring, Jacqueline M. (CDC/DDID/NCEZID/DHQP)" userId="S::ime9@cdc.gov::39b54e8a-75b3-4198-bd57-c5a7d40723ea" providerId="AD" clId="Web-{760BD0B1-3541-0D0B-2F71-C6DAA81DB713}" dt="2021-05-28T18:55:37.955" v="9"/>
          <ac:picMkLst>
            <pc:docMk/>
            <pc:sldMk cId="1422753653" sldId="262"/>
            <ac:picMk id="15" creationId="{E9BA941F-F10F-45C2-B99F-B483D62B8614}"/>
          </ac:picMkLst>
        </pc:picChg>
      </pc:sldChg>
      <pc:sldChg chg="modSp">
        <pc:chgData name="Woodring, Jacqueline M. (CDC/DDID/NCEZID/DHQP)" userId="S::ime9@cdc.gov::39b54e8a-75b3-4198-bd57-c5a7d40723ea" providerId="AD" clId="Web-{760BD0B1-3541-0D0B-2F71-C6DAA81DB713}" dt="2021-05-28T18:57:54.368" v="10"/>
        <pc:sldMkLst>
          <pc:docMk/>
          <pc:sldMk cId="1722133592" sldId="263"/>
        </pc:sldMkLst>
        <pc:picChg chg="mod">
          <ac:chgData name="Woodring, Jacqueline M. (CDC/DDID/NCEZID/DHQP)" userId="S::ime9@cdc.gov::39b54e8a-75b3-4198-bd57-c5a7d40723ea" providerId="AD" clId="Web-{760BD0B1-3541-0D0B-2F71-C6DAA81DB713}" dt="2021-05-28T18:57:54.368" v="10"/>
          <ac:picMkLst>
            <pc:docMk/>
            <pc:sldMk cId="1722133592" sldId="263"/>
            <ac:picMk id="15" creationId="{FCC049AC-AB59-4BF0-AE13-793054BC948E}"/>
          </ac:picMkLst>
        </pc:picChg>
      </pc:sldChg>
      <pc:sldChg chg="modSp">
        <pc:chgData name="Woodring, Jacqueline M. (CDC/DDID/NCEZID/DHQP)" userId="S::ime9@cdc.gov::39b54e8a-75b3-4198-bd57-c5a7d40723ea" providerId="AD" clId="Web-{760BD0B1-3541-0D0B-2F71-C6DAA81DB713}" dt="2021-05-28T18:58:11.946" v="11"/>
        <pc:sldMkLst>
          <pc:docMk/>
          <pc:sldMk cId="3343064951" sldId="264"/>
        </pc:sldMkLst>
        <pc:picChg chg="mod">
          <ac:chgData name="Woodring, Jacqueline M. (CDC/DDID/NCEZID/DHQP)" userId="S::ime9@cdc.gov::39b54e8a-75b3-4198-bd57-c5a7d40723ea" providerId="AD" clId="Web-{760BD0B1-3541-0D0B-2F71-C6DAA81DB713}" dt="2021-05-28T18:58:11.946" v="11"/>
          <ac:picMkLst>
            <pc:docMk/>
            <pc:sldMk cId="3343064951" sldId="264"/>
            <ac:picMk id="17" creationId="{03E94934-DBA8-44F7-8D79-FD81B7BA0CEC}"/>
          </ac:picMkLst>
        </pc:picChg>
      </pc:sldChg>
      <pc:sldChg chg="modSp">
        <pc:chgData name="Woodring, Jacqueline M. (CDC/DDID/NCEZID/DHQP)" userId="S::ime9@cdc.gov::39b54e8a-75b3-4198-bd57-c5a7d40723ea" providerId="AD" clId="Web-{760BD0B1-3541-0D0B-2F71-C6DAA81DB713}" dt="2021-05-28T18:58:23.087" v="12"/>
        <pc:sldMkLst>
          <pc:docMk/>
          <pc:sldMk cId="3622477333" sldId="265"/>
        </pc:sldMkLst>
        <pc:picChg chg="mod">
          <ac:chgData name="Woodring, Jacqueline M. (CDC/DDID/NCEZID/DHQP)" userId="S::ime9@cdc.gov::39b54e8a-75b3-4198-bd57-c5a7d40723ea" providerId="AD" clId="Web-{760BD0B1-3541-0D0B-2F71-C6DAA81DB713}" dt="2021-05-28T18:58:23.087" v="12"/>
          <ac:picMkLst>
            <pc:docMk/>
            <pc:sldMk cId="3622477333" sldId="265"/>
            <ac:picMk id="18" creationId="{8C6D40D7-D590-45F6-BD0B-39E7F493B458}"/>
          </ac:picMkLst>
        </pc:picChg>
      </pc:sldChg>
      <pc:sldChg chg="modSp">
        <pc:chgData name="Woodring, Jacqueline M. (CDC/DDID/NCEZID/DHQP)" userId="S::ime9@cdc.gov::39b54e8a-75b3-4198-bd57-c5a7d40723ea" providerId="AD" clId="Web-{760BD0B1-3541-0D0B-2F71-C6DAA81DB713}" dt="2021-05-28T18:59:35.244" v="16"/>
        <pc:sldMkLst>
          <pc:docMk/>
          <pc:sldMk cId="2927968747" sldId="266"/>
        </pc:sldMkLst>
        <pc:picChg chg="mod">
          <ac:chgData name="Woodring, Jacqueline M. (CDC/DDID/NCEZID/DHQP)" userId="S::ime9@cdc.gov::39b54e8a-75b3-4198-bd57-c5a7d40723ea" providerId="AD" clId="Web-{760BD0B1-3541-0D0B-2F71-C6DAA81DB713}" dt="2021-05-28T18:59:35.244" v="16"/>
          <ac:picMkLst>
            <pc:docMk/>
            <pc:sldMk cId="2927968747" sldId="266"/>
            <ac:picMk id="15" creationId="{5D8567B3-A92B-4154-8698-796585860147}"/>
          </ac:picMkLst>
        </pc:picChg>
      </pc:sldChg>
      <pc:sldChg chg="modSp">
        <pc:chgData name="Woodring, Jacqueline M. (CDC/DDID/NCEZID/DHQP)" userId="S::ime9@cdc.gov::39b54e8a-75b3-4198-bd57-c5a7d40723ea" providerId="AD" clId="Web-{760BD0B1-3541-0D0B-2F71-C6DAA81DB713}" dt="2021-05-28T18:59:00.900" v="13"/>
        <pc:sldMkLst>
          <pc:docMk/>
          <pc:sldMk cId="3033664924" sldId="267"/>
        </pc:sldMkLst>
        <pc:picChg chg="mod">
          <ac:chgData name="Woodring, Jacqueline M. (CDC/DDID/NCEZID/DHQP)" userId="S::ime9@cdc.gov::39b54e8a-75b3-4198-bd57-c5a7d40723ea" providerId="AD" clId="Web-{760BD0B1-3541-0D0B-2F71-C6DAA81DB713}" dt="2021-05-28T18:59:00.900" v="13"/>
          <ac:picMkLst>
            <pc:docMk/>
            <pc:sldMk cId="3033664924" sldId="267"/>
            <ac:picMk id="17" creationId="{EC4B8F73-101F-4D41-8915-B0A0BD74BC0B}"/>
          </ac:picMkLst>
        </pc:picChg>
      </pc:sldChg>
      <pc:sldChg chg="modSp">
        <pc:chgData name="Woodring, Jacqueline M. (CDC/DDID/NCEZID/DHQP)" userId="S::ime9@cdc.gov::39b54e8a-75b3-4198-bd57-c5a7d40723ea" providerId="AD" clId="Web-{760BD0B1-3541-0D0B-2F71-C6DAA81DB713}" dt="2021-05-28T18:59:13.900" v="14"/>
        <pc:sldMkLst>
          <pc:docMk/>
          <pc:sldMk cId="3900451916" sldId="268"/>
        </pc:sldMkLst>
        <pc:picChg chg="mod">
          <ac:chgData name="Woodring, Jacqueline M. (CDC/DDID/NCEZID/DHQP)" userId="S::ime9@cdc.gov::39b54e8a-75b3-4198-bd57-c5a7d40723ea" providerId="AD" clId="Web-{760BD0B1-3541-0D0B-2F71-C6DAA81DB713}" dt="2021-05-28T18:59:13.900" v="14"/>
          <ac:picMkLst>
            <pc:docMk/>
            <pc:sldMk cId="3900451916" sldId="268"/>
            <ac:picMk id="15" creationId="{822AFD94-7DC7-4DAD-99A6-B88C7A748B3C}"/>
          </ac:picMkLst>
        </pc:picChg>
      </pc:sldChg>
      <pc:sldChg chg="modSp">
        <pc:chgData name="Woodring, Jacqueline M. (CDC/DDID/NCEZID/DHQP)" userId="S::ime9@cdc.gov::39b54e8a-75b3-4198-bd57-c5a7d40723ea" providerId="AD" clId="Web-{760BD0B1-3541-0D0B-2F71-C6DAA81DB713}" dt="2021-05-28T18:59:24.494" v="15"/>
        <pc:sldMkLst>
          <pc:docMk/>
          <pc:sldMk cId="765677078" sldId="290"/>
        </pc:sldMkLst>
        <pc:picChg chg="mod">
          <ac:chgData name="Woodring, Jacqueline M. (CDC/DDID/NCEZID/DHQP)" userId="S::ime9@cdc.gov::39b54e8a-75b3-4198-bd57-c5a7d40723ea" providerId="AD" clId="Web-{760BD0B1-3541-0D0B-2F71-C6DAA81DB713}" dt="2021-05-28T18:59:24.494" v="15"/>
          <ac:picMkLst>
            <pc:docMk/>
            <pc:sldMk cId="765677078" sldId="290"/>
            <ac:picMk id="15" creationId="{CF6A9CED-707A-4F01-80EA-683E97650851}"/>
          </ac:picMkLst>
        </pc:picChg>
      </pc:sldChg>
      <pc:sldChg chg="modSp modNotes">
        <pc:chgData name="Woodring, Jacqueline M. (CDC/DDID/NCEZID/DHQP)" userId="S::ime9@cdc.gov::39b54e8a-75b3-4198-bd57-c5a7d40723ea" providerId="AD" clId="Web-{760BD0B1-3541-0D0B-2F71-C6DAA81DB713}" dt="2021-05-28T18:53:42.719" v="8"/>
        <pc:sldMkLst>
          <pc:docMk/>
          <pc:sldMk cId="2926030185" sldId="294"/>
        </pc:sldMkLst>
        <pc:picChg chg="mod">
          <ac:chgData name="Woodring, Jacqueline M. (CDC/DDID/NCEZID/DHQP)" userId="S::ime9@cdc.gov::39b54e8a-75b3-4198-bd57-c5a7d40723ea" providerId="AD" clId="Web-{760BD0B1-3541-0D0B-2F71-C6DAA81DB713}" dt="2021-05-28T18:52:18.890" v="3"/>
          <ac:picMkLst>
            <pc:docMk/>
            <pc:sldMk cId="2926030185" sldId="294"/>
            <ac:picMk id="5" creationId="{E6F9016C-3D6C-4D6C-B2D2-FF5079F079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68E7A-886C-4303-872A-7D9693CE6CA3}"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C5654-1CBF-4C46-8E8A-D72A4BF5E545}" type="slidenum">
              <a:rPr lang="en-US" smtClean="0"/>
              <a:t>‹#›</a:t>
            </a:fld>
            <a:endParaRPr lang="en-US"/>
          </a:p>
        </p:txBody>
      </p:sp>
    </p:spTree>
    <p:extLst>
      <p:ext uri="{BB962C8B-B14F-4D97-AF65-F5344CB8AC3E}">
        <p14:creationId xmlns:p14="http://schemas.microsoft.com/office/powerpoint/2010/main" val="226621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1-Goal-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atLgq4fsVv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log in and get settled </a:t>
            </a:r>
          </a:p>
        </p:txBody>
      </p:sp>
      <p:sp>
        <p:nvSpPr>
          <p:cNvPr id="4" name="Slide Number Placeholder 3"/>
          <p:cNvSpPr>
            <a:spLocks noGrp="1"/>
          </p:cNvSpPr>
          <p:nvPr>
            <p:ph type="sldNum" sz="quarter" idx="5"/>
          </p:nvPr>
        </p:nvSpPr>
        <p:spPr/>
        <p:txBody>
          <a:bodyPr/>
          <a:lstStyle/>
          <a:p>
            <a:fld id="{D2AC5654-1CBF-4C46-8E8A-D72A4BF5E545}" type="slidenum">
              <a:rPr lang="en-US" smtClean="0"/>
              <a:t>1</a:t>
            </a:fld>
            <a:endParaRPr lang="en-US"/>
          </a:p>
        </p:txBody>
      </p:sp>
    </p:spTree>
    <p:extLst>
      <p:ext uri="{BB962C8B-B14F-4D97-AF65-F5344CB8AC3E}">
        <p14:creationId xmlns:p14="http://schemas.microsoft.com/office/powerpoint/2010/main" val="82686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“Here, you can see some of the specific questions the Project Firstline team has received, and will address, in these upcoming sessions. </a:t>
            </a:r>
          </a:p>
          <a:p>
            <a:r>
              <a:rPr lang="en-US" sz="1200" kern="1200" dirty="0">
                <a:solidFill>
                  <a:schemeClr val="tx1"/>
                </a:solidFill>
                <a:effectLst/>
                <a:latin typeface="+mn-lt"/>
                <a:ea typeface="+mn-ea"/>
                <a:cs typeface="+mn-cs"/>
              </a:rPr>
              <a:t>“At the beginning of today’s session, we generated a list of our own questions.</a:t>
            </a:r>
            <a:r>
              <a:rPr lang="en-US" sz="1200" b="1" kern="1200" dirty="0">
                <a:solidFill>
                  <a:schemeClr val="tx1"/>
                </a:solidFill>
                <a:effectLst/>
                <a:latin typeface="+mn-lt"/>
                <a:ea typeface="+mn-ea"/>
                <a:cs typeface="+mn-cs"/>
              </a:rPr>
              <a:t> Does anyone see their question on this list, or see a question you’re especially interested in?</a:t>
            </a:r>
            <a:r>
              <a:rPr lang="en-US" sz="1200" kern="1200" dirty="0">
                <a:solidFill>
                  <a:schemeClr val="tx1"/>
                </a:solidFill>
                <a:effectLst/>
                <a:latin typeface="+mn-lt"/>
                <a:ea typeface="+mn-ea"/>
                <a:cs typeface="+mn-cs"/>
              </a:rPr>
              <a:t> Please go off mute or respond in chat.”</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Wait for answers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“As I mentioned before, one of the exciting things about Project Firstline is its interactive nature. After today’s session, I’m going to submit our own list of questions to the Project Firstline team. We want to make sure your voices get heard, and your questions get answered. In the chat, I’m going to share the list we compiled at the beginning of today’s session. Please take a moment to review this list and make sure we captured your ideas correctly.”</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10</a:t>
            </a:fld>
            <a:endParaRPr lang="en-US"/>
          </a:p>
        </p:txBody>
      </p:sp>
    </p:spTree>
    <p:extLst>
      <p:ext uri="{BB962C8B-B14F-4D97-AF65-F5344CB8AC3E}">
        <p14:creationId xmlns:p14="http://schemas.microsoft.com/office/powerpoint/2010/main" val="390291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“Before we close today, let’s pause and reflect. We have a lot of questions and challenges to cover in upcoming sessions, but we already know that infection control involves all of us. I have a question on this slide, and I’d like us each to reflect individually. </a:t>
            </a:r>
            <a:r>
              <a:rPr lang="en-US" sz="1200" b="1" kern="1200" dirty="0">
                <a:solidFill>
                  <a:schemeClr val="tx1"/>
                </a:solidFill>
                <a:effectLst/>
                <a:latin typeface="+mn-lt"/>
                <a:ea typeface="+mn-ea"/>
                <a:cs typeface="+mn-cs"/>
              </a:rPr>
              <a:t>Is there something you can do today, now, to support infection control?</a:t>
            </a:r>
            <a:r>
              <a:rPr lang="en-US" sz="1200" kern="1200" dirty="0">
                <a:solidFill>
                  <a:schemeClr val="tx1"/>
                </a:solidFill>
                <a:effectLst/>
                <a:latin typeface="+mn-lt"/>
                <a:ea typeface="+mn-ea"/>
                <a:cs typeface="+mn-cs"/>
              </a:rPr>
              <a:t> Maybe it’s taking time for yourself, so you can recharge. Maybe it’s thanking your team members. Maybe it’s encouraging each other to wear our masks on break. We need to support each other in infection control, every day. I’m going to pause for one minute to give everyone a chance to reflect.</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Give participants one full minute to reflect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“You don’t have to share your answers, but please write it down somewhere you will see it. I’m going to ask you to share how it went the next time we meet.”</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11</a:t>
            </a:fld>
            <a:endParaRPr lang="en-US"/>
          </a:p>
        </p:txBody>
      </p:sp>
    </p:spTree>
    <p:extLst>
      <p:ext uri="{BB962C8B-B14F-4D97-AF65-F5344CB8AC3E}">
        <p14:creationId xmlns:p14="http://schemas.microsoft.com/office/powerpoint/2010/main" val="46936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“Thank you all for coming today. I enjoyed our discussion together. On this slide, I’ve collected the key messages from today’s session. “</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12</a:t>
            </a:fld>
            <a:endParaRPr lang="en-US"/>
          </a:p>
        </p:txBody>
      </p:sp>
    </p:spTree>
    <p:extLst>
      <p:ext uri="{BB962C8B-B14F-4D97-AF65-F5344CB8AC3E}">
        <p14:creationId xmlns:p14="http://schemas.microsoft.com/office/powerpoint/2010/main" val="381201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“Next time, we will dig into some basic microbiology, how viruses work, and how COVID-19 makes us sick. In the meantime, you can keep exploring these topics on your own using the resources on this slide. You can also follow us on social media. Finally, I’d like to share a small welcome gift as a thank you for participating today.”</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Digitally distribute “Project Firstline Is for You” poster</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13</a:t>
            </a:fld>
            <a:endParaRPr lang="en-US"/>
          </a:p>
        </p:txBody>
      </p:sp>
    </p:spTree>
    <p:extLst>
      <p:ext uri="{BB962C8B-B14F-4D97-AF65-F5344CB8AC3E}">
        <p14:creationId xmlns:p14="http://schemas.microsoft.com/office/powerpoint/2010/main" val="245994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14</a:t>
            </a:fld>
            <a:endParaRPr lang="en-US"/>
          </a:p>
        </p:txBody>
      </p:sp>
    </p:spTree>
    <p:extLst>
      <p:ext uri="{BB962C8B-B14F-4D97-AF65-F5344CB8AC3E}">
        <p14:creationId xmlns:p14="http://schemas.microsoft.com/office/powerpoint/2010/main" val="114831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Script </a:t>
            </a:r>
          </a:p>
          <a:p>
            <a:r>
              <a:rPr lang="en-US" sz="1200" kern="1200" dirty="0">
                <a:solidFill>
                  <a:schemeClr val="tx1"/>
                </a:solidFill>
                <a:effectLst/>
                <a:latin typeface="+mn-lt"/>
                <a:ea typeface="+mn-ea"/>
                <a:cs typeface="+mn-cs"/>
              </a:rPr>
              <a:t>“Welcome! Thank you for joining us. We’re so glad to have this time together to discuss infection control on the frontlines. As you see on the slide, today we’ll introduce Project Firstline, and we’ll begin discussing the concept of infection control as it relates to our day-to-day work. We’ll have time to explore these topics together, in smaller groups, and individually. Today’s session will be more general in nature, but in future sessions we’ll get deeper into the details of infection control.</a:t>
            </a:r>
          </a:p>
          <a:p>
            <a:r>
              <a:rPr lang="en-US" sz="1200" kern="1200" dirty="0">
                <a:solidFill>
                  <a:schemeClr val="tx1"/>
                </a:solidFill>
                <a:effectLst/>
                <a:latin typeface="+mn-lt"/>
                <a:ea typeface="+mn-ea"/>
                <a:cs typeface="+mn-cs"/>
              </a:rPr>
              <a:t>“I’d also like to discuss some housekeeping matters. We’ll meet today for one hour. We ask you to keep your videos on, to the extent possible. This helps us have a more authentic discussion. You may use your mute/unmute button at any time to contribute to the discussion, but when you’re not speaking, please keep your microphone muted.” </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2</a:t>
            </a:fld>
            <a:endParaRPr lang="en-US"/>
          </a:p>
        </p:txBody>
      </p:sp>
    </p:spTree>
    <p:extLst>
      <p:ext uri="{BB962C8B-B14F-4D97-AF65-F5344CB8AC3E}">
        <p14:creationId xmlns:p14="http://schemas.microsoft.com/office/powerpoint/2010/main" val="109842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“Before we get started, let’s take some time to get to know each other. I’d love to learn who you are and what your professional role is. I’d also like to learn if you have special interests or questions that we can address today and over the course of this training series. </a:t>
            </a:r>
          </a:p>
          <a:p>
            <a:r>
              <a:rPr lang="en-US" sz="1200" kern="1200" dirty="0">
                <a:solidFill>
                  <a:schemeClr val="tx1"/>
                </a:solidFill>
                <a:effectLst/>
                <a:latin typeface="+mn-lt"/>
                <a:ea typeface="+mn-ea"/>
                <a:cs typeface="+mn-cs"/>
              </a:rPr>
              <a:t>“I’ll start by introducing myself, and then invite you to do the same. On the slide, you’ll find a brief prompt. When I call on you, please answer as much of this as you feel comfortable sharing.”</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After audience introductions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it’s wonderful to learn who’s in the room and I look forward to getting to know you further as we continue these sessions together. We have so much experience in this room. I’ve taken notes on the questions and topics that most interest you, and we’ll be sure to address these during our time together. We may not be able to cover all of these important topics in our time together today, but we’ll be sure to do so in future sessions. As you come up with additional questions or ideas, please share them with us [</a:t>
            </a:r>
            <a:r>
              <a:rPr lang="en-US" sz="1200" i="1" kern="1200" dirty="0">
                <a:solidFill>
                  <a:schemeClr val="tx1"/>
                </a:solidFill>
                <a:effectLst/>
                <a:latin typeface="+mn-lt"/>
                <a:ea typeface="+mn-ea"/>
                <a:cs typeface="+mn-cs"/>
              </a:rPr>
              <a:t>in chat or other preferred means</a:t>
            </a:r>
            <a:r>
              <a:rPr lang="en-US" sz="1200" kern="1200" dirty="0">
                <a:solidFill>
                  <a:schemeClr val="tx1"/>
                </a:solidFill>
                <a:effectLst/>
                <a:latin typeface="+mn-lt"/>
                <a:ea typeface="+mn-ea"/>
                <a:cs typeface="+mn-cs"/>
              </a:rPr>
              <a:t>]. We want this session to be as interactive as possible, and we want it to answer your questions. So, keep the questions coming.”</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3</a:t>
            </a:fld>
            <a:endParaRPr lang="en-US"/>
          </a:p>
        </p:txBody>
      </p:sp>
    </p:spTree>
    <p:extLst>
      <p:ext uri="{BB962C8B-B14F-4D97-AF65-F5344CB8AC3E}">
        <p14:creationId xmlns:p14="http://schemas.microsoft.com/office/powerpoint/2010/main" val="348465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“Let’s get started. I’d like to begin with a question. </a:t>
            </a:r>
            <a:r>
              <a:rPr lang="en-US" sz="1200" b="1" kern="1200" dirty="0">
                <a:solidFill>
                  <a:schemeClr val="tx1"/>
                </a:solidFill>
                <a:effectLst/>
                <a:latin typeface="+mn-lt"/>
                <a:ea typeface="+mn-ea"/>
                <a:cs typeface="+mn-cs"/>
              </a:rPr>
              <a:t>In your opinion, why do you personally do infection control? What’s the goal? What’s the point?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After participants answer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“Great answers. Infection control is important for all these reasons. I’d like to play a brief video for you from a CDC doctor who talks about this.”</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4</a:t>
            </a:fld>
            <a:endParaRPr lang="en-US"/>
          </a:p>
        </p:txBody>
      </p:sp>
    </p:spTree>
    <p:extLst>
      <p:ext uri="{BB962C8B-B14F-4D97-AF65-F5344CB8AC3E}">
        <p14:creationId xmlns:p14="http://schemas.microsoft.com/office/powerpoint/2010/main" val="318114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“As you watch, I’d like you to think about these questions [</a:t>
            </a:r>
            <a:r>
              <a:rPr lang="en-US" sz="1200" i="1" kern="1200" dirty="0">
                <a:solidFill>
                  <a:schemeClr val="tx1"/>
                </a:solidFill>
                <a:effectLst/>
                <a:latin typeface="+mn-lt"/>
                <a:ea typeface="+mn-ea"/>
                <a:cs typeface="+mn-cs"/>
              </a:rPr>
              <a:t>on slide</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jotting down your thoughts as you watch.”</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5</a:t>
            </a:fld>
            <a:endParaRPr lang="en-US"/>
          </a:p>
        </p:txBody>
      </p:sp>
    </p:spTree>
    <p:extLst>
      <p:ext uri="{BB962C8B-B14F-4D97-AF65-F5344CB8AC3E}">
        <p14:creationId xmlns:p14="http://schemas.microsoft.com/office/powerpoint/2010/main" val="358022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the video here: </a:t>
            </a:r>
          </a:p>
          <a:p>
            <a:r>
              <a:rPr lang="en-US" b="1" dirty="0"/>
              <a:t>CDC website</a:t>
            </a:r>
            <a:r>
              <a:rPr lang="en-US" dirty="0"/>
              <a:t>:  </a:t>
            </a:r>
            <a:r>
              <a:rPr lang="en-US" u="sng" dirty="0">
                <a:hlinkClick r:id="rId3"/>
              </a:rPr>
              <a:t>https://www.cdc.gov/infectioncontrol/projectfirstline/videos/Ep1-Goal-LowRes-New.mp4</a:t>
            </a:r>
            <a:endParaRPr lang="en-US"/>
          </a:p>
          <a:p>
            <a:r>
              <a:rPr lang="en-US" dirty="0"/>
              <a:t>OR</a:t>
            </a:r>
            <a:endParaRPr lang="en-US">
              <a:cs typeface="Calibri"/>
            </a:endParaRPr>
          </a:p>
          <a:p>
            <a:pPr marL="0" indent="0">
              <a:buNone/>
            </a:pPr>
            <a:r>
              <a:rPr lang="en-US" sz="1200" b="1" dirty="0"/>
              <a:t>Project Firstline YouTube Playlist:</a:t>
            </a:r>
          </a:p>
          <a:p>
            <a:r>
              <a:rPr lang="en-US" u="sng" dirty="0">
                <a:hlinkClick r:id="rId4"/>
              </a:rPr>
              <a:t>https://www.youtube.com/watch?v=atLgq4fsVvo</a:t>
            </a:r>
            <a:r>
              <a:rPr lang="en-US" dirty="0"/>
              <a:t> </a:t>
            </a:r>
            <a:endParaRPr lang="en-US"/>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6</a:t>
            </a:fld>
            <a:endParaRPr lang="en-US"/>
          </a:p>
        </p:txBody>
      </p:sp>
    </p:spTree>
    <p:extLst>
      <p:ext uri="{BB962C8B-B14F-4D97-AF65-F5344CB8AC3E}">
        <p14:creationId xmlns:p14="http://schemas.microsoft.com/office/powerpoint/2010/main" val="73551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“Now I’d like to break us into four groups to share our thoughts. With your group, please share your answers and spend some time developing group answers to each question. Please be ready to share the highlights of your discussion with the broader group when we reconvene. I am especially interested in your perspectives on questions three and four. Since this is our first session together, be sure to take some time at the beginning to reintroduce yourselves (if needed) and decide who wants to take notes and be the spokesperson for your group.”</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7</a:t>
            </a:fld>
            <a:endParaRPr lang="en-US"/>
          </a:p>
        </p:txBody>
      </p:sp>
    </p:spTree>
    <p:extLst>
      <p:ext uri="{BB962C8B-B14F-4D97-AF65-F5344CB8AC3E}">
        <p14:creationId xmlns:p14="http://schemas.microsoft.com/office/powerpoint/2010/main" val="106599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getting a chance to discuss together in groups. I’d like to go through these questions. The first two are more straightforward. </a:t>
            </a:r>
            <a:r>
              <a:rPr lang="en-US" sz="1200" b="1" kern="1200" dirty="0">
                <a:solidFill>
                  <a:schemeClr val="tx1"/>
                </a:solidFill>
                <a:effectLst/>
                <a:latin typeface="+mn-lt"/>
                <a:ea typeface="+mn-ea"/>
                <a:cs typeface="+mn-cs"/>
              </a:rPr>
              <a:t>Would any of the groups like to volunteer your answers for these two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Wait for answer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“Great, thank you. </a:t>
            </a:r>
            <a:r>
              <a:rPr lang="en-US" sz="1200" b="1" kern="1200" dirty="0">
                <a:solidFill>
                  <a:schemeClr val="tx1"/>
                </a:solidFill>
                <a:effectLst/>
                <a:latin typeface="+mn-lt"/>
                <a:ea typeface="+mn-ea"/>
                <a:cs typeface="+mn-cs"/>
              </a:rPr>
              <a:t>Did any other group have a different answer, or other points to add about those questions?</a:t>
            </a:r>
            <a:r>
              <a:rPr lang="en-US" sz="1200" kern="1200" dirty="0">
                <a:solidFill>
                  <a:schemeClr val="tx1"/>
                </a:solidFill>
                <a:effectLst/>
                <a:latin typeface="+mn-lt"/>
                <a:ea typeface="+mn-ea"/>
                <a:cs typeface="+mn-cs"/>
              </a:rPr>
              <a:t> Spokespeople, please let us know. You can write in chat or go off mute.</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Wait for answers. No need to spend a lot of time on this, but make sure you get confirmation that the other groups don’t wish to say anything further.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“Thank you for sharing these important thoughts. We’re going to work on addressing these challenges in our time together, over a series of sessions together. Project Firstline aims to explain the ‘whys’ of infection control, to explain the reasons for the current guidance, and to give us all a chance to get our own questions answered.</a:t>
            </a:r>
          </a:p>
          <a:p>
            <a:r>
              <a:rPr lang="en-US" sz="1200" kern="1200" dirty="0">
                <a:solidFill>
                  <a:schemeClr val="tx1"/>
                </a:solidFill>
                <a:effectLst/>
                <a:latin typeface="+mn-lt"/>
                <a:ea typeface="+mn-ea"/>
                <a:cs typeface="+mn-cs"/>
              </a:rPr>
              <a:t>“Now let’s talk about the next two questions, which are really important. </a:t>
            </a:r>
            <a:r>
              <a:rPr lang="en-US" sz="1200" b="1" kern="1200" dirty="0">
                <a:solidFill>
                  <a:schemeClr val="tx1"/>
                </a:solidFill>
                <a:effectLst/>
                <a:latin typeface="+mn-lt"/>
                <a:ea typeface="+mn-ea"/>
                <a:cs typeface="+mn-cs"/>
              </a:rPr>
              <a:t>Group 1, could you get us started?”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Wait for answer</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“Thank you. Group 2, what would you like to add?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Wait for answer, and then continue with Groups 3 and 4. Cultivate broader group discussion about the core points that are raised. Invite others not serving as a “spokesperson” to share further thoughts.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“Thank you for sharing these important thoughts. Before we talk about actions we can take, today, to make a difference in our daily work lives, I’d like to show you what’s coming up in this session series.”</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8</a:t>
            </a:fld>
            <a:endParaRPr lang="en-US"/>
          </a:p>
        </p:txBody>
      </p:sp>
    </p:spTree>
    <p:extLst>
      <p:ext uri="{BB962C8B-B14F-4D97-AF65-F5344CB8AC3E}">
        <p14:creationId xmlns:p14="http://schemas.microsoft.com/office/powerpoint/2010/main" val="207363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“As you can see, we have a lot to cover together. In the left-hand column, I’ve listed the specific topics that will be coming up right away. In the right-hand column, I’ve listed the broader themes that are woven into these upcoming sessions, as well as future sessions from Project Firstline. We’re going to focus on understanding the reasons behind the infection control actions we take at work.”</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9</a:t>
            </a:fld>
            <a:endParaRPr lang="en-US"/>
          </a:p>
        </p:txBody>
      </p:sp>
    </p:spTree>
    <p:extLst>
      <p:ext uri="{BB962C8B-B14F-4D97-AF65-F5344CB8AC3E}">
        <p14:creationId xmlns:p14="http://schemas.microsoft.com/office/powerpoint/2010/main" val="163131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2C5CCBAE-D371-4EB4-A475-7363D67B9952}"/>
              </a:ext>
            </a:extLst>
          </p:cNvPr>
          <p:cNvPicPr>
            <a:picLocks noChangeAspect="1"/>
          </p:cNvPicPr>
          <p:nvPr/>
        </p:nvPicPr>
        <p:blipFill rotWithShape="1">
          <a:blip r:embed="rId3">
            <a:extLst>
              <a:ext uri="{28A0092B-C50C-407E-A947-70E740481C1C}">
                <a14:useLocalDpi xmlns:a14="http://schemas.microsoft.com/office/drawing/2010/main" val="0"/>
              </a:ext>
            </a:extLst>
          </a:blip>
          <a:srcRect t="6201" b="5314"/>
          <a:stretch/>
        </p:blipFill>
        <p:spPr>
          <a:xfrm>
            <a:off x="423746" y="308791"/>
            <a:ext cx="11161239" cy="5555252"/>
          </a:xfrm>
          <a:prstGeom prst="rect">
            <a:avLst/>
          </a:prstGeom>
        </p:spPr>
      </p:pic>
      <p:grpSp>
        <p:nvGrpSpPr>
          <p:cNvPr id="37" name="Group 36">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38" name="Freeform: Shape 37">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43" name="Freeform: Shape 38">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44" name="Freeform: Shape 39">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45" name="Freeform: Shape 40">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Title 3">
            <a:extLst>
              <a:ext uri="{FF2B5EF4-FFF2-40B4-BE49-F238E27FC236}">
                <a16:creationId xmlns:a16="http://schemas.microsoft.com/office/drawing/2014/main" id="{DACA38CF-DB73-4525-9072-DA7A8616B3CF}"/>
              </a:ext>
            </a:extLst>
          </p:cNvPr>
          <p:cNvSpPr txBox="1">
            <a:spLocks noGrp="1"/>
          </p:cNvSpPr>
          <p:nvPr>
            <p:ph type="title" idx="4294967295"/>
          </p:nvPr>
        </p:nvSpPr>
        <p:spPr>
          <a:xfrm>
            <a:off x="1700310" y="5844330"/>
            <a:ext cx="8791074" cy="13542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75000"/>
                  </a:schemeClr>
                </a:solidFill>
                <a:effectLst/>
                <a:uLnTx/>
                <a:uFillTx/>
                <a:latin typeface="+mn-lt"/>
                <a:ea typeface="+mn-ea"/>
                <a:cs typeface="+mn-cs"/>
              </a:rPr>
              <a:t>Topic 1: The Concept of Infection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75000"/>
                  </a:schemeClr>
                </a:solidFill>
                <a:effectLst/>
                <a:uLnTx/>
                <a:uFillTx/>
                <a:latin typeface="+mn-lt"/>
                <a:ea typeface="+mn-ea"/>
                <a:cs typeface="+mn-cs"/>
              </a:rPr>
              <a:t>[Date of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C7D95028-6F4D-4037-97CC-5DE00080C5D9}"/>
              </a:ext>
            </a:extLst>
          </p:cNvPr>
          <p:cNvPicPr>
            <a:picLocks noChangeAspect="1"/>
          </p:cNvPicPr>
          <p:nvPr/>
        </p:nvPicPr>
        <p:blipFill>
          <a:blip r:embed="rId4"/>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14003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909DB1-4E0A-4E41-A4CE-060CCBB4A137}"/>
              </a:ext>
            </a:extLst>
          </p:cNvPr>
          <p:cNvSpPr>
            <a:spLocks noGrp="1"/>
          </p:cNvSpPr>
          <p:nvPr>
            <p:ph type="title"/>
          </p:nvPr>
        </p:nvSpPr>
        <p:spPr>
          <a:xfrm>
            <a:off x="178323" y="79952"/>
            <a:ext cx="10515600" cy="1325563"/>
          </a:xfrm>
        </p:spPr>
        <p:txBody>
          <a:bodyPr/>
          <a:lstStyle/>
          <a:p>
            <a:r>
              <a:rPr lang="en-US" b="1" dirty="0">
                <a:latin typeface="+mn-lt"/>
              </a:rPr>
              <a:t>Questions Covered</a:t>
            </a:r>
          </a:p>
        </p:txBody>
      </p:sp>
      <p:sp>
        <p:nvSpPr>
          <p:cNvPr id="6" name="Content Placeholder 5">
            <a:extLst>
              <a:ext uri="{FF2B5EF4-FFF2-40B4-BE49-F238E27FC236}">
                <a16:creationId xmlns:a16="http://schemas.microsoft.com/office/drawing/2014/main" id="{B728F6F8-7991-406B-A96E-C05CAEA20A51}"/>
              </a:ext>
            </a:extLst>
          </p:cNvPr>
          <p:cNvSpPr>
            <a:spLocks noGrp="1"/>
          </p:cNvSpPr>
          <p:nvPr>
            <p:ph idx="1"/>
          </p:nvPr>
        </p:nvSpPr>
        <p:spPr>
          <a:xfrm>
            <a:off x="103695" y="1386201"/>
            <a:ext cx="12264271" cy="4989783"/>
          </a:xfrm>
        </p:spPr>
        <p:txBody>
          <a:bodyPr numCol="3">
            <a:normAutofit/>
          </a:bodyPr>
          <a:lstStyle/>
          <a:p>
            <a:r>
              <a:rPr lang="en-US" sz="2400" dirty="0"/>
              <a:t>SARS-CoV-2 is a virus. What’s a virus?</a:t>
            </a:r>
          </a:p>
          <a:p>
            <a:r>
              <a:rPr lang="en-US" sz="2400" dirty="0"/>
              <a:t>How do viruses make you sick?</a:t>
            </a:r>
          </a:p>
          <a:p>
            <a:r>
              <a:rPr lang="en-US" sz="2400" dirty="0"/>
              <a:t>How does a virus like SARS-CoV-2 get from one person to another: what is a respiratory droplet?</a:t>
            </a:r>
          </a:p>
          <a:p>
            <a:r>
              <a:rPr lang="en-US" sz="2400" dirty="0"/>
              <a:t>What happens when we breathe in these droplets?</a:t>
            </a:r>
          </a:p>
          <a:p>
            <a:r>
              <a:rPr lang="en-US" sz="2400" dirty="0"/>
              <a:t>What happens when these droplets get in our eyes?</a:t>
            </a:r>
          </a:p>
          <a:p>
            <a:pPr lvl="0"/>
            <a:r>
              <a:rPr lang="en-US" sz="2400"/>
              <a:t>Exposure </a:t>
            </a:r>
            <a:r>
              <a:rPr lang="en-US" sz="2400" dirty="0"/>
              <a:t>does not always mean infection: why?</a:t>
            </a:r>
          </a:p>
          <a:p>
            <a:pPr lvl="0"/>
            <a:r>
              <a:rPr lang="en-US" sz="2400" dirty="0"/>
              <a:t>What makes us feel sick?</a:t>
            </a:r>
          </a:p>
          <a:p>
            <a:endParaRPr lang="en-US" sz="2400" dirty="0"/>
          </a:p>
        </p:txBody>
      </p:sp>
      <p:sp>
        <p:nvSpPr>
          <p:cNvPr id="7" name="Title 4">
            <a:extLst>
              <a:ext uri="{FF2B5EF4-FFF2-40B4-BE49-F238E27FC236}">
                <a16:creationId xmlns:a16="http://schemas.microsoft.com/office/drawing/2014/main" id="{56F92DF1-6A62-4239-912C-1E9F5E422A1D}"/>
              </a:ext>
            </a:extLst>
          </p:cNvPr>
          <p:cNvSpPr txBox="1">
            <a:spLocks/>
          </p:cNvSpPr>
          <p:nvPr/>
        </p:nvSpPr>
        <p:spPr>
          <a:xfrm>
            <a:off x="8117572" y="3881092"/>
            <a:ext cx="42774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…and many more</a:t>
            </a:r>
          </a:p>
        </p:txBody>
      </p:sp>
      <p:sp>
        <p:nvSpPr>
          <p:cNvPr id="11" name="Rectangle 10">
            <a:extLst>
              <a:ext uri="{FF2B5EF4-FFF2-40B4-BE49-F238E27FC236}">
                <a16:creationId xmlns:a16="http://schemas.microsoft.com/office/drawing/2014/main" id="{C9224E72-EAB1-40B6-982E-83D497CE551D}"/>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BD894F-13CE-4AAB-B1EA-88822ABB9E7D}"/>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4B2F78-C3EA-45F4-B515-926BDE2066D6}"/>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C6D40D7-D590-45F6-BD0B-39E7F493B458}"/>
              </a:ext>
            </a:extLst>
          </p:cNvPr>
          <p:cNvPicPr>
            <a:picLocks noChangeAspect="1"/>
          </p:cNvPicPr>
          <p:nvPr/>
        </p:nvPicPr>
        <p:blipFill>
          <a:blip r:embed="rId3"/>
          <a:stretch>
            <a:fillRect/>
          </a:stretch>
        </p:blipFill>
        <p:spPr>
          <a:xfrm>
            <a:off x="10453471" y="6124211"/>
            <a:ext cx="1634834" cy="613913"/>
          </a:xfrm>
          <a:prstGeom prst="rect">
            <a:avLst/>
          </a:prstGeom>
        </p:spPr>
      </p:pic>
    </p:spTree>
    <p:extLst>
      <p:ext uri="{BB962C8B-B14F-4D97-AF65-F5344CB8AC3E}">
        <p14:creationId xmlns:p14="http://schemas.microsoft.com/office/powerpoint/2010/main" val="362247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DEB-D356-4D03-B688-283B1EB1BBB6}"/>
              </a:ext>
            </a:extLst>
          </p:cNvPr>
          <p:cNvSpPr>
            <a:spLocks noGrp="1"/>
          </p:cNvSpPr>
          <p:nvPr>
            <p:ph type="title"/>
          </p:nvPr>
        </p:nvSpPr>
        <p:spPr>
          <a:xfrm>
            <a:off x="838200" y="808667"/>
            <a:ext cx="10515600" cy="2852737"/>
          </a:xfrm>
        </p:spPr>
        <p:txBody>
          <a:bodyPr>
            <a:normAutofit/>
          </a:bodyPr>
          <a:lstStyle/>
          <a:p>
            <a:pPr algn="ctr"/>
            <a:r>
              <a:rPr lang="en-US" sz="5400" b="1" dirty="0">
                <a:latin typeface="+mn-lt"/>
              </a:rPr>
              <a:t>What’s one action you can take to support infection control in the workplace? </a:t>
            </a:r>
          </a:p>
        </p:txBody>
      </p:sp>
      <p:sp>
        <p:nvSpPr>
          <p:cNvPr id="5" name="Text Placeholder 4">
            <a:extLst>
              <a:ext uri="{FF2B5EF4-FFF2-40B4-BE49-F238E27FC236}">
                <a16:creationId xmlns:a16="http://schemas.microsoft.com/office/drawing/2014/main" id="{A14A3647-177E-4A95-BB08-E7A9DAAEC8A0}"/>
              </a:ext>
            </a:extLst>
          </p:cNvPr>
          <p:cNvSpPr>
            <a:spLocks noGrp="1"/>
          </p:cNvSpPr>
          <p:nvPr>
            <p:ph type="body" idx="1"/>
          </p:nvPr>
        </p:nvSpPr>
        <p:spPr>
          <a:xfrm>
            <a:off x="916691" y="4070989"/>
            <a:ext cx="10515600" cy="1500187"/>
          </a:xfrm>
        </p:spPr>
        <p:txBody>
          <a:bodyPr>
            <a:normAutofit/>
          </a:bodyPr>
          <a:lstStyle/>
          <a:p>
            <a:r>
              <a:rPr lang="en-US" dirty="0"/>
              <a:t>Is it something you can do for yourself? Does it build on something you already do? </a:t>
            </a:r>
          </a:p>
          <a:p>
            <a:r>
              <a:rPr lang="en-US" dirty="0"/>
              <a:t>Is it something you can do for others?</a:t>
            </a:r>
          </a:p>
          <a:p>
            <a:r>
              <a:rPr lang="en-US" dirty="0"/>
              <a:t>Is it thanking some else for something that makes your job easier?</a:t>
            </a:r>
          </a:p>
        </p:txBody>
      </p:sp>
      <p:sp>
        <p:nvSpPr>
          <p:cNvPr id="9" name="Rectangle 8">
            <a:extLst>
              <a:ext uri="{FF2B5EF4-FFF2-40B4-BE49-F238E27FC236}">
                <a16:creationId xmlns:a16="http://schemas.microsoft.com/office/drawing/2014/main" id="{D37CE92B-1226-46E2-8C2D-FCFD71CF0298}"/>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C07E56-BAAF-4CEA-B8CB-3C15AFD9A9E4}"/>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2BB7D5-2664-4412-A192-3DB548F08807}"/>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C4B8F73-101F-4D41-8915-B0A0BD74BC0B}"/>
              </a:ext>
            </a:extLst>
          </p:cNvPr>
          <p:cNvPicPr>
            <a:picLocks noChangeAspect="1"/>
          </p:cNvPicPr>
          <p:nvPr/>
        </p:nvPicPr>
        <p:blipFill>
          <a:blip r:embed="rId3"/>
          <a:stretch>
            <a:fillRect/>
          </a:stretch>
        </p:blipFill>
        <p:spPr>
          <a:xfrm>
            <a:off x="10426715" y="6195331"/>
            <a:ext cx="1634834" cy="613913"/>
          </a:xfrm>
          <a:prstGeom prst="rect">
            <a:avLst/>
          </a:prstGeom>
        </p:spPr>
      </p:pic>
    </p:spTree>
    <p:extLst>
      <p:ext uri="{BB962C8B-B14F-4D97-AF65-F5344CB8AC3E}">
        <p14:creationId xmlns:p14="http://schemas.microsoft.com/office/powerpoint/2010/main" val="303366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E2B0-3CEB-40AF-8442-8F27CD638863}"/>
              </a:ext>
            </a:extLst>
          </p:cNvPr>
          <p:cNvSpPr>
            <a:spLocks noGrp="1"/>
          </p:cNvSpPr>
          <p:nvPr>
            <p:ph type="title"/>
          </p:nvPr>
        </p:nvSpPr>
        <p:spPr>
          <a:xfrm>
            <a:off x="443060" y="411679"/>
            <a:ext cx="10515600" cy="1325563"/>
          </a:xfrm>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931D63A8-6E58-4B60-BA6F-600072B5F844}"/>
              </a:ext>
            </a:extLst>
          </p:cNvPr>
          <p:cNvSpPr>
            <a:spLocks noGrp="1"/>
          </p:cNvSpPr>
          <p:nvPr>
            <p:ph idx="1"/>
          </p:nvPr>
        </p:nvSpPr>
        <p:spPr>
          <a:xfrm>
            <a:off x="443060" y="1888875"/>
            <a:ext cx="11425286" cy="5532725"/>
          </a:xfrm>
        </p:spPr>
        <p:txBody>
          <a:bodyPr>
            <a:normAutofit/>
          </a:bodyPr>
          <a:lstStyle/>
          <a:p>
            <a:pPr lvl="0"/>
            <a:r>
              <a:rPr lang="en-US" sz="3600" dirty="0"/>
              <a:t>The goal of everything we do in infection control, for any disease, is to keep people from getting sick.</a:t>
            </a:r>
          </a:p>
          <a:p>
            <a:pPr marL="0" lvl="0" indent="0">
              <a:buNone/>
            </a:pPr>
            <a:endParaRPr lang="en-US" sz="3600" dirty="0"/>
          </a:p>
          <a:p>
            <a:pPr lvl="0"/>
            <a:r>
              <a:rPr lang="en-US" sz="3600" dirty="0"/>
              <a:t>The goal of Project Firstline is to make sure you have the infection control knowledge that you need and deserve to keep yourself, your patients, your colleagues, and your family safe.</a:t>
            </a:r>
          </a:p>
          <a:p>
            <a:pPr lvl="0"/>
            <a:endParaRPr lang="en-US" sz="2400" dirty="0"/>
          </a:p>
        </p:txBody>
      </p:sp>
      <p:sp>
        <p:nvSpPr>
          <p:cNvPr id="7" name="Rectangle 6">
            <a:extLst>
              <a:ext uri="{FF2B5EF4-FFF2-40B4-BE49-F238E27FC236}">
                <a16:creationId xmlns:a16="http://schemas.microsoft.com/office/drawing/2014/main" id="{05F229C1-B8B7-4FEE-8749-7F3E3FE4ED7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411E33-1ECD-4FDE-B799-BE53C7CEA6B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B70AF4-56A1-44D5-B382-E50AD72428CE}"/>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22AFD94-7DC7-4DAD-99A6-B88C7A748B3C}"/>
              </a:ext>
            </a:extLst>
          </p:cNvPr>
          <p:cNvPicPr>
            <a:picLocks noChangeAspect="1"/>
          </p:cNvPicPr>
          <p:nvPr/>
        </p:nvPicPr>
        <p:blipFill>
          <a:blip r:embed="rId3"/>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390045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600175" y="51885"/>
            <a:ext cx="10515600" cy="1095272"/>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600175" y="1147157"/>
            <a:ext cx="11253246" cy="5054748"/>
          </a:xfrm>
        </p:spPr>
        <p:txBody>
          <a:bodyPr numCol="1">
            <a:normAutofit fontScale="92500" lnSpcReduction="20000"/>
          </a:bodyPr>
          <a:lstStyle/>
          <a:p>
            <a:pPr marL="0" indent="0">
              <a:buNone/>
            </a:pPr>
            <a:r>
              <a:rPr lang="en-US" sz="2400" b="1" dirty="0"/>
              <a:t>Project Firstline on CDC:</a:t>
            </a:r>
          </a:p>
          <a:p>
            <a:pPr marL="0" indent="0">
              <a:buNone/>
            </a:pPr>
            <a:r>
              <a:rPr lang="en-US" sz="2400" dirty="0">
                <a:hlinkClick r:id="rId3"/>
              </a:rPr>
              <a:t>https://www.cdc.gov/infectioncontrol/projectfirstline/index.html</a:t>
            </a:r>
            <a:endParaRPr lang="en-US" sz="2400" dirty="0"/>
          </a:p>
          <a:p>
            <a:pPr marL="0" indent="0">
              <a:buNone/>
            </a:pPr>
            <a:endParaRPr lang="en-US" sz="2400" b="1" dirty="0"/>
          </a:p>
          <a:p>
            <a:pPr marL="0" indent="0">
              <a:buNone/>
            </a:pPr>
            <a:r>
              <a:rPr lang="en-US" sz="2400" b="1" dirty="0"/>
              <a:t>Project Firstline on Facebook:</a:t>
            </a:r>
          </a:p>
          <a:p>
            <a:pPr marL="0" indent="0">
              <a:buNone/>
            </a:pPr>
            <a:r>
              <a:rPr lang="en-US" sz="2400" dirty="0">
                <a:hlinkClick r:id="rId4"/>
              </a:rPr>
              <a:t>https://www.facebook.com/CDCProjectFirstline/</a:t>
            </a:r>
            <a:endParaRPr lang="en-US" sz="2400" dirty="0"/>
          </a:p>
          <a:p>
            <a:pPr marL="0" indent="0">
              <a:buNone/>
            </a:pPr>
            <a:endParaRPr lang="en-US" sz="2400" b="1" dirty="0"/>
          </a:p>
          <a:p>
            <a:pPr marL="0" indent="0">
              <a:buNone/>
            </a:pPr>
            <a:r>
              <a:rPr lang="en-US" sz="2400" b="1" dirty="0"/>
              <a:t>Project Firstline on Twitter:</a:t>
            </a:r>
          </a:p>
          <a:p>
            <a:pPr marL="0" indent="0">
              <a:buNone/>
            </a:pPr>
            <a:r>
              <a:rPr lang="en-US" sz="2400" dirty="0">
                <a:hlinkClick r:id="rId5"/>
              </a:rPr>
              <a:t>https://twitter.com/CDC_Firstline</a:t>
            </a:r>
            <a:endParaRPr lang="en-US" sz="2400" dirty="0"/>
          </a:p>
          <a:p>
            <a:pPr marL="0" indent="0">
              <a:buNone/>
            </a:pPr>
            <a:endParaRPr lang="en-US" sz="2400" dirty="0"/>
          </a:p>
          <a:p>
            <a:pPr marL="0" indent="0">
              <a:buNone/>
            </a:pPr>
            <a:r>
              <a:rPr lang="en-US" sz="2400" b="1" dirty="0"/>
              <a:t>Project Firstline YouTube Playlist:</a:t>
            </a:r>
          </a:p>
          <a:p>
            <a:pPr marL="0" indent="0">
              <a:buNone/>
            </a:pPr>
            <a:r>
              <a:rPr lang="en-US" sz="2400" dirty="0">
                <a:hlinkClick r:id="rId6"/>
              </a:rPr>
              <a:t>https://www.youtube.com/playlist?list=PLvrp9iOILTQZQGtDnSDGViKDdRtIc13VX</a:t>
            </a:r>
            <a:r>
              <a:rPr lang="en-US" sz="2400" dirty="0"/>
              <a:t> </a:t>
            </a:r>
          </a:p>
          <a:p>
            <a:pPr marL="0" indent="0">
              <a:buNone/>
            </a:pPr>
            <a:endParaRPr lang="en-US" sz="2400" b="1" dirty="0"/>
          </a:p>
          <a:p>
            <a:pPr marL="0" indent="0">
              <a:buNone/>
            </a:pPr>
            <a:r>
              <a:rPr lang="en-US" sz="2400" b="1" dirty="0"/>
              <a:t>To sign up for Project Firstline e-mails from CDC, click here: </a:t>
            </a:r>
            <a:r>
              <a:rPr lang="en-US" sz="2400" dirty="0">
                <a:hlinkClick r:id="rId7"/>
              </a:rPr>
              <a:t>https://tools.cdc.gov/campaignproxyservice/subscriptions.aspx?topic_id=USCDC_2104</a:t>
            </a:r>
            <a:r>
              <a:rPr lang="en-US" sz="2400" dirty="0"/>
              <a:t>   </a:t>
            </a:r>
          </a:p>
          <a:p>
            <a:pPr marL="0" indent="0">
              <a:buNone/>
            </a:pPr>
            <a:endParaRPr lang="en-US" sz="2400" dirty="0"/>
          </a:p>
          <a:p>
            <a:pPr marL="0" indent="0">
              <a:buNone/>
            </a:pPr>
            <a:endParaRPr lang="en-US" sz="2400" dirty="0"/>
          </a:p>
        </p:txBody>
      </p:sp>
      <p:sp>
        <p:nvSpPr>
          <p:cNvPr id="7" name="Rectangle 6">
            <a:extLst>
              <a:ext uri="{FF2B5EF4-FFF2-40B4-BE49-F238E27FC236}">
                <a16:creationId xmlns:a16="http://schemas.microsoft.com/office/drawing/2014/main" id="{EE1F734D-670C-4407-8A11-3DCA8BF9F215}"/>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5C181E-92A7-4757-A377-149DDCCCA95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C8BC56-A102-4C19-AFA0-AA347A8790CC}"/>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F6A9CED-707A-4F01-80EA-683E97650851}"/>
              </a:ext>
            </a:extLst>
          </p:cNvPr>
          <p:cNvPicPr>
            <a:picLocks noChangeAspect="1"/>
          </p:cNvPicPr>
          <p:nvPr/>
        </p:nvPicPr>
        <p:blipFill>
          <a:blip r:embed="rId8"/>
          <a:stretch>
            <a:fillRect/>
          </a:stretch>
        </p:blipFill>
        <p:spPr>
          <a:xfrm>
            <a:off x="10298358" y="6168251"/>
            <a:ext cx="1634834" cy="613913"/>
          </a:xfrm>
          <a:prstGeom prst="rect">
            <a:avLst/>
          </a:prstGeom>
        </p:spPr>
      </p:pic>
    </p:spTree>
    <p:extLst>
      <p:ext uri="{BB962C8B-B14F-4D97-AF65-F5344CB8AC3E}">
        <p14:creationId xmlns:p14="http://schemas.microsoft.com/office/powerpoint/2010/main" val="76567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ispanic female healthcare worker is pictured with pink, blue, yellow and tan background. Picture includes title: Project Firstline is for You.">
            <a:extLst>
              <a:ext uri="{FF2B5EF4-FFF2-40B4-BE49-F238E27FC236}">
                <a16:creationId xmlns:a16="http://schemas.microsoft.com/office/drawing/2014/main" id="{A2DFDB86-812D-4A60-A7BB-33D12E4B7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515" y="987063"/>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493459" y="260046"/>
            <a:ext cx="10515600" cy="1325563"/>
          </a:xfrm>
        </p:spPr>
        <p:txBody>
          <a:bodyPr/>
          <a:lstStyle/>
          <a:p>
            <a:r>
              <a:rPr lang="en-US" b="1" dirty="0">
                <a:latin typeface="+mn-lt"/>
              </a:rPr>
              <a:t>Feedback Form</a:t>
            </a:r>
          </a:p>
        </p:txBody>
      </p:sp>
      <p:sp>
        <p:nvSpPr>
          <p:cNvPr id="7" name="Rectangle 6">
            <a:extLst>
              <a:ext uri="{FF2B5EF4-FFF2-40B4-BE49-F238E27FC236}">
                <a16:creationId xmlns:a16="http://schemas.microsoft.com/office/drawing/2014/main" id="{8500209F-E102-499C-B4F5-65EEFA771EC7}"/>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99FE3F-87FE-486A-9BC2-F7A4B1BBF2D5}"/>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84E7B9-A7D6-44EF-A118-2DAAFF421BFE}"/>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D8567B3-A92B-4154-8698-796585860147}"/>
              </a:ext>
            </a:extLst>
          </p:cNvPr>
          <p:cNvPicPr>
            <a:picLocks noChangeAspect="1"/>
          </p:cNvPicPr>
          <p:nvPr/>
        </p:nvPicPr>
        <p:blipFill>
          <a:blip r:embed="rId4"/>
          <a:stretch>
            <a:fillRect/>
          </a:stretch>
        </p:blipFill>
        <p:spPr>
          <a:xfrm>
            <a:off x="10557166" y="6182054"/>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D3E039-5D37-4DD3-B456-30CAFDA7BAA6}"/>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8E3B12-1155-4D3A-9049-468424E2B7E5}"/>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285348-3DB0-4F70-897C-04B85C726DBF}"/>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37E44E-C09B-4823-8BE9-5B13697AB3A7}"/>
              </a:ext>
              <a:ext uri="{C183D7F6-B498-43B3-948B-1728B52AA6E4}">
                <adec:decorative xmlns:adec="http://schemas.microsoft.com/office/drawing/2017/decorative" val="0"/>
              </a:ext>
            </a:extLst>
          </p:cNvPr>
          <p:cNvSpPr>
            <a:spLocks noGrp="1"/>
          </p:cNvSpPr>
          <p:nvPr>
            <p:ph type="title" idx="4294967295"/>
          </p:nvPr>
        </p:nvSpPr>
        <p:spPr>
          <a:xfrm>
            <a:off x="711200" y="898525"/>
            <a:ext cx="10769600" cy="5300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Introduction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Project Firstline and the concept of infection control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Video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Discussion and reflection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Session feedback form and next steps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Learning Objectives: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Articulate at least one (1) primary goal of infection control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14">
            <a:extLst>
              <a:ext uri="{FF2B5EF4-FFF2-40B4-BE49-F238E27FC236}">
                <a16:creationId xmlns:a16="http://schemas.microsoft.com/office/drawing/2014/main" id="{E2287B9A-B21F-4F9C-BF4F-0F8B1830DA3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278008" y="6179003"/>
            <a:ext cx="1634834" cy="613913"/>
          </a:xfrm>
          <a:prstGeom prst="rect">
            <a:avLst/>
          </a:prstGeom>
        </p:spPr>
      </p:pic>
    </p:spTree>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0CBE0-32E1-4497-9BC2-754D77A353F9}"/>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257375-DDCA-4A5E-958D-1835C135ACF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4D9402-0D98-4393-AE79-2C3E5EC360E2}"/>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Introduction Slide">
            <a:extLst>
              <a:ext uri="{FF2B5EF4-FFF2-40B4-BE49-F238E27FC236}">
                <a16:creationId xmlns:a16="http://schemas.microsoft.com/office/drawing/2014/main" id="{8DC308AE-15D6-4D31-8575-D70DD2B545B0}"/>
              </a:ext>
              <a:ext uri="{C183D7F6-B498-43B3-948B-1728B52AA6E4}">
                <adec:decorative xmlns:adec="http://schemas.microsoft.com/office/drawing/2017/decorative" val="0"/>
              </a:ext>
            </a:extLst>
          </p:cNvPr>
          <p:cNvSpPr>
            <a:spLocks noGrp="1"/>
          </p:cNvSpPr>
          <p:nvPr>
            <p:ph type="title"/>
          </p:nvPr>
        </p:nvSpPr>
        <p:spPr>
          <a:xfrm>
            <a:off x="379262" y="365261"/>
            <a:ext cx="10515600" cy="1325563"/>
          </a:xfrm>
        </p:spPr>
        <p:txBody>
          <a:bodyPr/>
          <a:lstStyle/>
          <a:p>
            <a:r>
              <a:rPr lang="en-US" b="1" dirty="0">
                <a:latin typeface="+mn-lt"/>
              </a:rPr>
              <a:t>Introductions</a:t>
            </a:r>
          </a:p>
        </p:txBody>
      </p:sp>
      <p:sp>
        <p:nvSpPr>
          <p:cNvPr id="3" name="Content Placeholder 2" descr="Description of content. ">
            <a:extLst>
              <a:ext uri="{FF2B5EF4-FFF2-40B4-BE49-F238E27FC236}">
                <a16:creationId xmlns:a16="http://schemas.microsoft.com/office/drawing/2014/main" id="{7C9FF744-A9EF-4E79-82A3-F7B1E29B93D3}"/>
              </a:ext>
              <a:ext uri="{C183D7F6-B498-43B3-948B-1728B52AA6E4}">
                <adec:decorative xmlns:adec="http://schemas.microsoft.com/office/drawing/2017/decorative" val="0"/>
              </a:ext>
            </a:extLst>
          </p:cNvPr>
          <p:cNvSpPr>
            <a:spLocks noGrp="1"/>
          </p:cNvSpPr>
          <p:nvPr>
            <p:ph idx="1"/>
          </p:nvPr>
        </p:nvSpPr>
        <p:spPr>
          <a:xfrm>
            <a:off x="379262" y="1585676"/>
            <a:ext cx="10831286" cy="4635252"/>
          </a:xfrm>
        </p:spPr>
        <p:txBody>
          <a:bodyPr>
            <a:normAutofit/>
          </a:bodyPr>
          <a:lstStyle/>
          <a:p>
            <a:r>
              <a:rPr lang="en-US" sz="3200" dirty="0"/>
              <a:t>Please be prepared to introduce yourself, answering the questions below:</a:t>
            </a:r>
          </a:p>
          <a:p>
            <a:pPr lvl="1"/>
            <a:r>
              <a:rPr lang="en-US" sz="2800" dirty="0"/>
              <a:t>Name, title, affiliation</a:t>
            </a:r>
          </a:p>
          <a:p>
            <a:pPr lvl="1"/>
            <a:r>
              <a:rPr lang="en-US" sz="2800" dirty="0"/>
              <a:t>What brings you here today?</a:t>
            </a:r>
          </a:p>
          <a:p>
            <a:pPr lvl="1"/>
            <a:r>
              <a:rPr lang="en-US" sz="2800" dirty="0"/>
              <a:t> Is there something you’re especially hoping to discuss?</a:t>
            </a:r>
          </a:p>
          <a:p>
            <a:endParaRPr lang="en-US" dirty="0"/>
          </a:p>
        </p:txBody>
      </p:sp>
      <p:pic>
        <p:nvPicPr>
          <p:cNvPr id="15" name="Picture 14">
            <a:extLst>
              <a:ext uri="{FF2B5EF4-FFF2-40B4-BE49-F238E27FC236}">
                <a16:creationId xmlns:a16="http://schemas.microsoft.com/office/drawing/2014/main" id="{49F8E7E9-4148-4504-A9F5-1FFB21A062BA}"/>
              </a:ext>
            </a:extLst>
          </p:cNvPr>
          <p:cNvPicPr>
            <a:picLocks noChangeAspect="1"/>
          </p:cNvPicPr>
          <p:nvPr/>
        </p:nvPicPr>
        <p:blipFill>
          <a:blip r:embed="rId3"/>
          <a:stretch>
            <a:fillRect/>
          </a:stretch>
        </p:blipFill>
        <p:spPr>
          <a:xfrm>
            <a:off x="10393131" y="6185782"/>
            <a:ext cx="1634834" cy="613913"/>
          </a:xfrm>
          <a:prstGeom prst="rect">
            <a:avLst/>
          </a:prstGeom>
        </p:spPr>
      </p:pic>
    </p:spTree>
    <p:extLst>
      <p:ext uri="{BB962C8B-B14F-4D97-AF65-F5344CB8AC3E}">
        <p14:creationId xmlns:p14="http://schemas.microsoft.com/office/powerpoint/2010/main" val="87142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8200" y="973468"/>
            <a:ext cx="10515600" cy="2852737"/>
          </a:xfrm>
        </p:spPr>
        <p:txBody>
          <a:bodyPr/>
          <a:lstStyle/>
          <a:p>
            <a:pPr algn="ctr"/>
            <a:r>
              <a:rPr lang="en-US" b="1" i="1" dirty="0">
                <a:latin typeface="+mn-lt"/>
              </a:rPr>
              <a:t>Why do we do infection control? </a:t>
            </a:r>
          </a:p>
        </p:txBody>
      </p:sp>
      <p:sp>
        <p:nvSpPr>
          <p:cNvPr id="9" name="Rectangle 8">
            <a:extLst>
              <a:ext uri="{FF2B5EF4-FFF2-40B4-BE49-F238E27FC236}">
                <a16:creationId xmlns:a16="http://schemas.microsoft.com/office/drawing/2014/main" id="{054691B3-EF4C-406D-8A3E-D7736ACEF88C}"/>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C082E0-6542-440C-A15A-8D4586B7132C}"/>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CDD86A-39A2-438A-8764-B8207FA96CB1}"/>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7A8FE1C-B3E2-443D-9A50-E47E4622F02A}"/>
              </a:ext>
            </a:extLst>
          </p:cNvPr>
          <p:cNvPicPr>
            <a:picLocks noChangeAspect="1"/>
          </p:cNvPicPr>
          <p:nvPr/>
        </p:nvPicPr>
        <p:blipFill>
          <a:blip r:embed="rId3"/>
          <a:stretch>
            <a:fillRect/>
          </a:stretch>
        </p:blipFill>
        <p:spPr>
          <a:xfrm>
            <a:off x="10347202" y="6195331"/>
            <a:ext cx="1634834" cy="613913"/>
          </a:xfrm>
          <a:prstGeom prst="rect">
            <a:avLst/>
          </a:prstGeom>
        </p:spPr>
      </p:pic>
    </p:spTree>
    <p:extLst>
      <p:ext uri="{BB962C8B-B14F-4D97-AF65-F5344CB8AC3E}">
        <p14:creationId xmlns:p14="http://schemas.microsoft.com/office/powerpoint/2010/main" val="321447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a:xfrm>
            <a:off x="356260" y="182391"/>
            <a:ext cx="12192000" cy="1325563"/>
          </a:xfrm>
        </p:spPr>
        <p:txBody>
          <a:bodyPr/>
          <a:lstStyle/>
          <a:p>
            <a:r>
              <a:rPr lang="en-US" b="1" dirty="0">
                <a:latin typeface="+mn-lt"/>
              </a:rPr>
              <a:t>As you watch, consider the following questions:</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a:xfrm>
            <a:off x="356260" y="1377538"/>
            <a:ext cx="10997540" cy="5682342"/>
          </a:xfrm>
        </p:spPr>
        <p:txBody>
          <a:bodyPr>
            <a:normAutofit/>
          </a:bodyPr>
          <a:lstStyle/>
          <a:p>
            <a:pPr marL="514350" lvl="0" indent="-514350">
              <a:buFont typeface="+mj-lt"/>
              <a:buAutoNum type="arabicPeriod"/>
            </a:pPr>
            <a:r>
              <a:rPr lang="en-US" dirty="0"/>
              <a:t>What does Dr. Carlson highlight as the goal of infection control? How closely does it match our own personal reasons for engaging in infection control?</a:t>
            </a:r>
          </a:p>
          <a:p>
            <a:pPr marL="514350" lvl="0" indent="-514350">
              <a:buFont typeface="+mj-lt"/>
              <a:buAutoNum type="arabicPeriod"/>
            </a:pPr>
            <a:endParaRPr lang="en-US" dirty="0"/>
          </a:p>
          <a:p>
            <a:pPr marL="514350" lvl="0" indent="-514350">
              <a:buFont typeface="+mj-lt"/>
              <a:buAutoNum type="arabicPeriod"/>
            </a:pPr>
            <a:r>
              <a:rPr lang="en-US" dirty="0"/>
              <a:t>What is Project Firstline?</a:t>
            </a:r>
          </a:p>
          <a:p>
            <a:pPr marL="514350" lvl="0" indent="-514350">
              <a:buFont typeface="+mj-lt"/>
              <a:buAutoNum type="arabicPeriod"/>
            </a:pPr>
            <a:endParaRPr lang="en-US" dirty="0"/>
          </a:p>
          <a:p>
            <a:pPr marL="514350" lvl="0" indent="-514350">
              <a:buFont typeface="+mj-lt"/>
              <a:buAutoNum type="arabicPeriod"/>
            </a:pPr>
            <a:r>
              <a:rPr lang="en-US" dirty="0"/>
              <a:t>What ideas from this video seem most important to you? Why?</a:t>
            </a:r>
          </a:p>
          <a:p>
            <a:pPr marL="514350" lvl="0" indent="-514350">
              <a:buFont typeface="+mj-lt"/>
              <a:buAutoNum type="arabicPeriod"/>
            </a:pPr>
            <a:endParaRPr lang="en-US" dirty="0"/>
          </a:p>
          <a:p>
            <a:pPr marL="514350" lvl="0" indent="-514350">
              <a:buFont typeface="+mj-lt"/>
              <a:buAutoNum type="arabicPeriod"/>
            </a:pPr>
            <a:r>
              <a:rPr lang="en-US" dirty="0"/>
              <a:t>Dr. Carlson talks about several challenges we face working in healthcare right now. Which of these issues are most important to you?</a:t>
            </a:r>
          </a:p>
        </p:txBody>
      </p:sp>
      <p:sp>
        <p:nvSpPr>
          <p:cNvPr id="7" name="Rectangle 6">
            <a:extLst>
              <a:ext uri="{FF2B5EF4-FFF2-40B4-BE49-F238E27FC236}">
                <a16:creationId xmlns:a16="http://schemas.microsoft.com/office/drawing/2014/main" id="{DDB9CF2B-5CFA-4076-A564-91EC5A3C49D7}"/>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DF431C-D764-4FC5-ABAD-F7EC9A5E35A3}"/>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F5E61D-E633-49CC-B56A-DFA7C55B8D28}"/>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E787F1F-FC80-46B4-9240-E37A34800166}"/>
              </a:ext>
            </a:extLst>
          </p:cNvPr>
          <p:cNvPicPr>
            <a:picLocks noChangeAspect="1"/>
          </p:cNvPicPr>
          <p:nvPr/>
        </p:nvPicPr>
        <p:blipFill>
          <a:blip r:embed="rId3"/>
          <a:stretch>
            <a:fillRect/>
          </a:stretch>
        </p:blipFill>
        <p:spPr>
          <a:xfrm>
            <a:off x="10536383" y="6172993"/>
            <a:ext cx="1634834" cy="613913"/>
          </a:xfrm>
          <a:prstGeom prst="rect">
            <a:avLst/>
          </a:prstGeom>
        </p:spPr>
      </p:pic>
    </p:spTree>
    <p:extLst>
      <p:ext uri="{BB962C8B-B14F-4D97-AF65-F5344CB8AC3E}">
        <p14:creationId xmlns:p14="http://schemas.microsoft.com/office/powerpoint/2010/main" val="76252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9016C-3D6C-4D6C-B2D2-FF5079F07975}"/>
              </a:ext>
            </a:extLst>
          </p:cNvPr>
          <p:cNvPicPr>
            <a:picLocks noChangeAspect="1"/>
          </p:cNvPicPr>
          <p:nvPr/>
        </p:nvPicPr>
        <p:blipFill>
          <a:blip r:embed="rId3"/>
          <a:stretch>
            <a:fillRect/>
          </a:stretch>
        </p:blipFill>
        <p:spPr>
          <a:xfrm>
            <a:off x="-2" y="3567"/>
            <a:ext cx="12192002" cy="6850865"/>
          </a:xfrm>
          <a:prstGeom prst="rect">
            <a:avLst/>
          </a:prstGeom>
        </p:spPr>
      </p:pic>
      <p:sp>
        <p:nvSpPr>
          <p:cNvPr id="6" name="Title 5">
            <a:extLst>
              <a:ext uri="{FF2B5EF4-FFF2-40B4-BE49-F238E27FC236}">
                <a16:creationId xmlns:a16="http://schemas.microsoft.com/office/drawing/2014/main" id="{562E6B11-F88E-4F9B-B66E-2DB8C891357D}"/>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dirty="0"/>
              <a:t>Video: What’s the Goal of Infection Control?</a:t>
            </a:r>
          </a:p>
        </p:txBody>
      </p:sp>
    </p:spTree>
    <p:extLst>
      <p:ext uri="{BB962C8B-B14F-4D97-AF65-F5344CB8AC3E}">
        <p14:creationId xmlns:p14="http://schemas.microsoft.com/office/powerpoint/2010/main" val="292603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p:txBody>
          <a:bodyPr/>
          <a:lstStyle/>
          <a:p>
            <a:r>
              <a:rPr lang="en-US" b="1" dirty="0">
                <a:latin typeface="+mn-lt"/>
              </a:rPr>
              <a:t>Breakout Session (with group)</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a:xfrm>
            <a:off x="838200" y="1690688"/>
            <a:ext cx="10515600" cy="5267307"/>
          </a:xfrm>
        </p:spPr>
        <p:txBody>
          <a:bodyPr>
            <a:normAutofit/>
          </a:bodyPr>
          <a:lstStyle/>
          <a:p>
            <a:pPr marL="0" lvl="0" indent="0">
              <a:buNone/>
            </a:pPr>
            <a:r>
              <a:rPr lang="en-US" dirty="0">
                <a:solidFill>
                  <a:srgbClr val="FF0000"/>
                </a:solidFill>
              </a:rPr>
              <a:t>Reintroduce yourselves (if needed) and decide who will take notes and be your spokesperson when we reconvene</a:t>
            </a:r>
          </a:p>
          <a:p>
            <a:pPr marL="514350" lvl="0" indent="-514350">
              <a:buFont typeface="+mj-lt"/>
              <a:buAutoNum type="arabicPeriod"/>
            </a:pPr>
            <a:r>
              <a:rPr lang="en-US" dirty="0"/>
              <a:t>What does Dr. Carlson highlight as the goal of infection control? How closely does it match our own personal reasons for engaging in infection control?</a:t>
            </a:r>
          </a:p>
          <a:p>
            <a:pPr marL="514350" lvl="0" indent="-514350">
              <a:buFont typeface="+mj-lt"/>
              <a:buAutoNum type="arabicPeriod"/>
            </a:pPr>
            <a:r>
              <a:rPr lang="en-US" dirty="0"/>
              <a:t>What is Project Firstline?</a:t>
            </a:r>
          </a:p>
          <a:p>
            <a:pPr marL="514350" lvl="0" indent="-514350">
              <a:buFont typeface="+mj-lt"/>
              <a:buAutoNum type="arabicPeriod"/>
            </a:pPr>
            <a:r>
              <a:rPr lang="en-US" dirty="0"/>
              <a:t>What concepts from this video seem most important to you? Why?</a:t>
            </a:r>
          </a:p>
          <a:p>
            <a:pPr marL="514350" lvl="0" indent="-514350">
              <a:buFont typeface="+mj-lt"/>
              <a:buAutoNum type="arabicPeriod"/>
            </a:pPr>
            <a:r>
              <a:rPr lang="en-US" dirty="0"/>
              <a:t>Dr. Carlson talks about several challenges we face working in healthcare right now. Which of these issues are most important to you?</a:t>
            </a:r>
          </a:p>
        </p:txBody>
      </p:sp>
      <p:sp>
        <p:nvSpPr>
          <p:cNvPr id="7" name="Rectangle 6">
            <a:extLst>
              <a:ext uri="{FF2B5EF4-FFF2-40B4-BE49-F238E27FC236}">
                <a16:creationId xmlns:a16="http://schemas.microsoft.com/office/drawing/2014/main" id="{43AFD25E-8B2F-4693-92B6-6700CC2E7A44}"/>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4E61A7-9621-405F-8F68-B77F2D3CC164}"/>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A3EB97-6689-4BCC-9B8F-43B27982DA97}"/>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9BA941F-F10F-45C2-B99F-B483D62B8614}"/>
              </a:ext>
            </a:extLst>
          </p:cNvPr>
          <p:cNvPicPr>
            <a:picLocks noChangeAspect="1"/>
          </p:cNvPicPr>
          <p:nvPr/>
        </p:nvPicPr>
        <p:blipFill>
          <a:blip r:embed="rId3"/>
          <a:stretch>
            <a:fillRect/>
          </a:stretch>
        </p:blipFill>
        <p:spPr>
          <a:xfrm>
            <a:off x="10439967" y="6185918"/>
            <a:ext cx="1634834" cy="613913"/>
          </a:xfrm>
          <a:prstGeom prst="rect">
            <a:avLst/>
          </a:prstGeom>
        </p:spPr>
      </p:pic>
    </p:spTree>
    <p:extLst>
      <p:ext uri="{BB962C8B-B14F-4D97-AF65-F5344CB8AC3E}">
        <p14:creationId xmlns:p14="http://schemas.microsoft.com/office/powerpoint/2010/main" val="142275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24CF-E0DE-408B-BB00-E21930468E85}"/>
              </a:ext>
            </a:extLst>
          </p:cNvPr>
          <p:cNvSpPr>
            <a:spLocks noGrp="1"/>
          </p:cNvSpPr>
          <p:nvPr>
            <p:ph type="title"/>
          </p:nvPr>
        </p:nvSpPr>
        <p:spPr/>
        <p:txBody>
          <a:bodyPr/>
          <a:lstStyle/>
          <a:p>
            <a:r>
              <a:rPr lang="en-US" b="1" dirty="0">
                <a:latin typeface="+mn-lt"/>
              </a:rPr>
              <a:t>Let’s Reconvene</a:t>
            </a:r>
          </a:p>
        </p:txBody>
      </p:sp>
      <p:sp>
        <p:nvSpPr>
          <p:cNvPr id="3" name="Content Placeholder 2">
            <a:extLst>
              <a:ext uri="{FF2B5EF4-FFF2-40B4-BE49-F238E27FC236}">
                <a16:creationId xmlns:a16="http://schemas.microsoft.com/office/drawing/2014/main" id="{0E4CACCA-0CCC-4B99-BF70-AF70D11D2254}"/>
              </a:ext>
            </a:extLst>
          </p:cNvPr>
          <p:cNvSpPr>
            <a:spLocks noGrp="1"/>
          </p:cNvSpPr>
          <p:nvPr>
            <p:ph idx="1"/>
          </p:nvPr>
        </p:nvSpPr>
        <p:spPr/>
        <p:txBody>
          <a:bodyPr/>
          <a:lstStyle/>
          <a:p>
            <a:pPr marL="514350" lvl="0" indent="-514350">
              <a:buFont typeface="+mj-lt"/>
              <a:buAutoNum type="arabicPeriod"/>
            </a:pPr>
            <a:r>
              <a:rPr lang="en-US" dirty="0"/>
              <a:t>What does Dr. Carlson highlight as the goal of infection control? How closely does it match our own personal reasons for engaging in infection control?</a:t>
            </a:r>
          </a:p>
          <a:p>
            <a:pPr marL="514350" lvl="0" indent="-514350">
              <a:buFont typeface="+mj-lt"/>
              <a:buAutoNum type="arabicPeriod"/>
            </a:pPr>
            <a:r>
              <a:rPr lang="en-US" dirty="0"/>
              <a:t>What is Project Firstline?</a:t>
            </a:r>
          </a:p>
          <a:p>
            <a:pPr marL="514350" lvl="0" indent="-514350">
              <a:buFont typeface="+mj-lt"/>
              <a:buAutoNum type="arabicPeriod"/>
            </a:pPr>
            <a:r>
              <a:rPr lang="en-US" dirty="0"/>
              <a:t>What concepts from this video seem most important to you? Why?</a:t>
            </a:r>
          </a:p>
          <a:p>
            <a:pPr marL="514350" lvl="0" indent="-514350">
              <a:buFont typeface="+mj-lt"/>
              <a:buAutoNum type="arabicPeriod"/>
            </a:pPr>
            <a:r>
              <a:rPr lang="en-US" dirty="0"/>
              <a:t>Dr. Carlson raises several challenges related to working in healthcare right now. Which of these issues are most important to you?</a:t>
            </a:r>
          </a:p>
          <a:p>
            <a:endParaRPr lang="en-US" dirty="0"/>
          </a:p>
        </p:txBody>
      </p:sp>
      <p:sp>
        <p:nvSpPr>
          <p:cNvPr id="7" name="Rectangle 6">
            <a:extLst>
              <a:ext uri="{FF2B5EF4-FFF2-40B4-BE49-F238E27FC236}">
                <a16:creationId xmlns:a16="http://schemas.microsoft.com/office/drawing/2014/main" id="{7325846B-F3CF-43E8-984F-9FC30CA48DDB}"/>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918D26-486D-40D7-BF55-A49C1A1241F3}"/>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E69DBF-A158-412B-8460-AB79C911EF26}"/>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CC049AC-AB59-4BF0-AE13-793054BC948E}"/>
              </a:ext>
            </a:extLst>
          </p:cNvPr>
          <p:cNvPicPr>
            <a:picLocks noChangeAspect="1"/>
          </p:cNvPicPr>
          <p:nvPr/>
        </p:nvPicPr>
        <p:blipFill>
          <a:blip r:embed="rId3"/>
          <a:stretch>
            <a:fillRect/>
          </a:stretch>
        </p:blipFill>
        <p:spPr>
          <a:xfrm>
            <a:off x="10373706" y="6185918"/>
            <a:ext cx="1634834" cy="613913"/>
          </a:xfrm>
          <a:prstGeom prst="rect">
            <a:avLst/>
          </a:prstGeom>
        </p:spPr>
      </p:pic>
    </p:spTree>
    <p:extLst>
      <p:ext uri="{BB962C8B-B14F-4D97-AF65-F5344CB8AC3E}">
        <p14:creationId xmlns:p14="http://schemas.microsoft.com/office/powerpoint/2010/main" val="172213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29CF-80B2-47E8-A428-F7D094BD64F9}"/>
              </a:ext>
            </a:extLst>
          </p:cNvPr>
          <p:cNvSpPr>
            <a:spLocks noGrp="1"/>
          </p:cNvSpPr>
          <p:nvPr>
            <p:ph type="title"/>
          </p:nvPr>
        </p:nvSpPr>
        <p:spPr>
          <a:xfrm>
            <a:off x="508262" y="70327"/>
            <a:ext cx="10515600" cy="1325563"/>
          </a:xfrm>
        </p:spPr>
        <p:txBody>
          <a:bodyPr/>
          <a:lstStyle/>
          <a:p>
            <a:r>
              <a:rPr lang="en-US" b="1" dirty="0">
                <a:latin typeface="+mn-lt"/>
              </a:rPr>
              <a:t>Upcoming Session Topics</a:t>
            </a:r>
          </a:p>
        </p:txBody>
      </p:sp>
      <p:sp>
        <p:nvSpPr>
          <p:cNvPr id="3" name="Content Placeholder 2">
            <a:extLst>
              <a:ext uri="{FF2B5EF4-FFF2-40B4-BE49-F238E27FC236}">
                <a16:creationId xmlns:a16="http://schemas.microsoft.com/office/drawing/2014/main" id="{80DDD973-9327-4212-9D8D-25DDA8060921}"/>
              </a:ext>
            </a:extLst>
          </p:cNvPr>
          <p:cNvSpPr>
            <a:spLocks noGrp="1"/>
          </p:cNvSpPr>
          <p:nvPr>
            <p:ph sz="half" idx="1"/>
          </p:nvPr>
        </p:nvSpPr>
        <p:spPr>
          <a:xfrm>
            <a:off x="508262" y="1467379"/>
            <a:ext cx="3852421" cy="5202063"/>
          </a:xfrm>
        </p:spPr>
        <p:txBody>
          <a:bodyPr>
            <a:normAutofit/>
          </a:bodyPr>
          <a:lstStyle/>
          <a:p>
            <a:pPr marL="0" indent="0">
              <a:buNone/>
            </a:pPr>
            <a:r>
              <a:rPr lang="en-US" b="1" dirty="0"/>
              <a:t>Coming Up Next:</a:t>
            </a:r>
          </a:p>
          <a:p>
            <a:r>
              <a:rPr lang="en-US" sz="2400" dirty="0"/>
              <a:t>The Basic Science of Viruses</a:t>
            </a:r>
          </a:p>
          <a:p>
            <a:r>
              <a:rPr lang="en-US" sz="2400" dirty="0"/>
              <a:t>How Respiratory Droplets Spread COVID-19</a:t>
            </a:r>
          </a:p>
          <a:p>
            <a:r>
              <a:rPr lang="en-US" sz="2400" dirty="0"/>
              <a:t>How Viruses Spread from Surfaces to People</a:t>
            </a:r>
          </a:p>
          <a:p>
            <a:r>
              <a:rPr lang="en-US" sz="2400" dirty="0"/>
              <a:t>How COVID-19 Spreads: A Review</a:t>
            </a:r>
          </a:p>
        </p:txBody>
      </p:sp>
      <p:sp>
        <p:nvSpPr>
          <p:cNvPr id="4" name="Content Placeholder 3">
            <a:extLst>
              <a:ext uri="{FF2B5EF4-FFF2-40B4-BE49-F238E27FC236}">
                <a16:creationId xmlns:a16="http://schemas.microsoft.com/office/drawing/2014/main" id="{7700FA5A-D93F-4C3F-A64A-1BA27061FBEE}"/>
              </a:ext>
            </a:extLst>
          </p:cNvPr>
          <p:cNvSpPr>
            <a:spLocks noGrp="1"/>
          </p:cNvSpPr>
          <p:nvPr>
            <p:ph sz="half" idx="2"/>
          </p:nvPr>
        </p:nvSpPr>
        <p:spPr>
          <a:xfrm>
            <a:off x="4600280" y="1904885"/>
            <a:ext cx="7484884" cy="4840330"/>
          </a:xfrm>
        </p:spPr>
        <p:txBody>
          <a:bodyPr numCol="2">
            <a:normAutofit/>
          </a:bodyPr>
          <a:lstStyle/>
          <a:p>
            <a:pPr lvl="1"/>
            <a:r>
              <a:rPr lang="en-US" dirty="0"/>
              <a:t>Infection Control: The Basics</a:t>
            </a:r>
          </a:p>
          <a:p>
            <a:pPr lvl="1"/>
            <a:r>
              <a:rPr lang="en-US" dirty="0"/>
              <a:t>Source Control</a:t>
            </a:r>
          </a:p>
          <a:p>
            <a:pPr lvl="1"/>
            <a:r>
              <a:rPr lang="en-US" dirty="0"/>
              <a:t>PPE: Basics</a:t>
            </a:r>
          </a:p>
          <a:p>
            <a:pPr lvl="1"/>
            <a:r>
              <a:rPr lang="en-US" dirty="0"/>
              <a:t>PPE: Donning and Doffing</a:t>
            </a:r>
          </a:p>
          <a:p>
            <a:pPr lvl="1"/>
            <a:r>
              <a:rPr lang="en-US" dirty="0"/>
              <a:t>Hand Hygiene</a:t>
            </a:r>
          </a:p>
          <a:p>
            <a:pPr lvl="1"/>
            <a:r>
              <a:rPr lang="en-US" dirty="0"/>
              <a:t>Crisis Standards of Care</a:t>
            </a:r>
          </a:p>
          <a:p>
            <a:pPr lvl="1"/>
            <a:r>
              <a:rPr lang="en-US" dirty="0"/>
              <a:t>Triage</a:t>
            </a:r>
          </a:p>
          <a:p>
            <a:pPr lvl="1"/>
            <a:r>
              <a:rPr lang="en-US" dirty="0"/>
              <a:t>Standard and Transmission-Based Precautions</a:t>
            </a:r>
          </a:p>
          <a:p>
            <a:pPr lvl="1"/>
            <a:r>
              <a:rPr lang="en-US" dirty="0"/>
              <a:t>Microbiology Basics</a:t>
            </a:r>
          </a:p>
          <a:p>
            <a:pPr lvl="1"/>
            <a:r>
              <a:rPr lang="en-US" dirty="0"/>
              <a:t>Recognizing Risk</a:t>
            </a:r>
          </a:p>
          <a:p>
            <a:pPr lvl="1"/>
            <a:r>
              <a:rPr lang="en-US" dirty="0"/>
              <a:t>Environmental Cleaning and Disinfection</a:t>
            </a:r>
          </a:p>
        </p:txBody>
      </p:sp>
      <p:sp>
        <p:nvSpPr>
          <p:cNvPr id="8" name="Rectangle 7">
            <a:extLst>
              <a:ext uri="{FF2B5EF4-FFF2-40B4-BE49-F238E27FC236}">
                <a16:creationId xmlns:a16="http://schemas.microsoft.com/office/drawing/2014/main" id="{073AE457-5889-4B5D-8F21-FC9B601CA433}"/>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FC1091-B54F-4CDF-80C5-5EE5A4EF056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87C66D-2A89-4246-99F3-303F6A4E20C5}"/>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FF3D61-B0DC-4012-BCC8-7C2135C8ADAF}"/>
              </a:ext>
              <a:ext uri="{C183D7F6-B498-43B3-948B-1728B52AA6E4}">
                <adec:decorative xmlns:adec="http://schemas.microsoft.com/office/drawing/2017/decorative" val="0"/>
              </a:ext>
            </a:extLst>
          </p:cNvPr>
          <p:cNvSpPr txBox="1"/>
          <p:nvPr/>
        </p:nvSpPr>
        <p:spPr>
          <a:xfrm>
            <a:off x="5043340" y="1398928"/>
            <a:ext cx="4434292" cy="523220"/>
          </a:xfrm>
          <a:prstGeom prst="rect">
            <a:avLst/>
          </a:prstGeom>
          <a:noFill/>
        </p:spPr>
        <p:txBody>
          <a:bodyPr wrap="square" rtlCol="0">
            <a:spAutoFit/>
          </a:bodyPr>
          <a:lstStyle/>
          <a:p>
            <a:r>
              <a:rPr lang="en-US" sz="2800" b="1" dirty="0"/>
              <a:t>Broader Themes and Topics:</a:t>
            </a:r>
          </a:p>
        </p:txBody>
      </p:sp>
      <p:pic>
        <p:nvPicPr>
          <p:cNvPr id="17" name="Picture 16">
            <a:extLst>
              <a:ext uri="{FF2B5EF4-FFF2-40B4-BE49-F238E27FC236}">
                <a16:creationId xmlns:a16="http://schemas.microsoft.com/office/drawing/2014/main" id="{03E94934-DBA8-44F7-8D79-FD81B7BA0CEC}"/>
              </a:ext>
            </a:extLst>
          </p:cNvPr>
          <p:cNvPicPr>
            <a:picLocks noChangeAspect="1"/>
          </p:cNvPicPr>
          <p:nvPr/>
        </p:nvPicPr>
        <p:blipFill>
          <a:blip r:embed="rId3"/>
          <a:stretch>
            <a:fillRect/>
          </a:stretch>
        </p:blipFill>
        <p:spPr>
          <a:xfrm>
            <a:off x="10450330" y="6195331"/>
            <a:ext cx="1634834" cy="613913"/>
          </a:xfrm>
          <a:prstGeom prst="rect">
            <a:avLst/>
          </a:prstGeom>
        </p:spPr>
      </p:pic>
    </p:spTree>
    <p:extLst>
      <p:ext uri="{BB962C8B-B14F-4D97-AF65-F5344CB8AC3E}">
        <p14:creationId xmlns:p14="http://schemas.microsoft.com/office/powerpoint/2010/main" val="3343064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B1B31E-4BA8-41E9-8017-0CD3B8CFD9CC}">
  <ds:schemaRefs>
    <ds:schemaRef ds:uri="http://schemas.microsoft.com/sharepoint/v3/contenttype/forms"/>
  </ds:schemaRefs>
</ds:datastoreItem>
</file>

<file path=customXml/itemProps2.xml><?xml version="1.0" encoding="utf-8"?>
<ds:datastoreItem xmlns:ds="http://schemas.openxmlformats.org/officeDocument/2006/customXml" ds:itemID="{583CB6EE-5CD2-405C-A7C7-544980BB26A9}">
  <ds:schemaRefs>
    <ds:schemaRef ds:uri="http://purl.org/dc/terms/"/>
    <ds:schemaRef ds:uri="http://www.w3.org/XML/1998/namespace"/>
    <ds:schemaRef ds:uri="http://schemas.microsoft.com/office/2006/documentManagement/types"/>
    <ds:schemaRef ds:uri="http://schemas.microsoft.com/office/2006/metadata/properties"/>
    <ds:schemaRef ds:uri="1483b978-e15e-4754-9528-54c1cd79355d"/>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A2EC17EA-1C66-437F-A231-EB904C267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432</TotalTime>
  <Words>2291</Words>
  <Application>Microsoft Office PowerPoint</Application>
  <PresentationFormat>Widescreen</PresentationFormat>
  <Paragraphs>155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Topic 1: The Concept of Infection Control [Date of training] </vt:lpstr>
      <vt:lpstr>Agenda: Introduction Project Firstline and the concept of infection control Video Discussion and reflection Session feedback form and next steps   Learning Objectives: Articulate at least one (1) primary goal of infection control </vt:lpstr>
      <vt:lpstr>Introductions</vt:lpstr>
      <vt:lpstr>Why do we do infection control? </vt:lpstr>
      <vt:lpstr>As you watch, consider the following questions:</vt:lpstr>
      <vt:lpstr>Video: What’s the Goal of Infection Control?</vt:lpstr>
      <vt:lpstr>Breakout Session (with group)</vt:lpstr>
      <vt:lpstr>Let’s Reconvene</vt:lpstr>
      <vt:lpstr>Upcoming Session Topics</vt:lpstr>
      <vt:lpstr>Questions Covered</vt:lpstr>
      <vt:lpstr>What’s one action you can take to support infection control in the workplace? </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Anna</cp:lastModifiedBy>
  <cp:revision>61</cp:revision>
  <dcterms:created xsi:type="dcterms:W3CDTF">2021-01-06T14:58:52Z</dcterms:created>
  <dcterms:modified xsi:type="dcterms:W3CDTF">2021-05-28T19:00:17Z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2021-01-06T15:07:27Z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f7c66c56-b4f5-4991-88ec-9096d6b6a172</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