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85_D74E029E.xml" ContentType="application/vnd.ms-powerpoint.comments+xml"/>
  <Override PartName="/ppt/notesSlides/notesSlide6.xml" ContentType="application/vnd.openxmlformats-officedocument.presentationml.notesSlide+xml"/>
  <Override PartName="/ppt/comments/modernComment_187_A2303CBD.xml" ContentType="application/vnd.ms-powerpoint.comments+xml"/>
  <Override PartName="/ppt/notesSlides/notesSlide7.xml" ContentType="application/vnd.openxmlformats-officedocument.presentationml.notesSlide+xml"/>
  <Override PartName="/ppt/comments/modernComment_183_B4EE7F03.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74_F8E5CBC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7B_256CAD0E.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 id="2147483889" r:id="rId6"/>
  </p:sldMasterIdLst>
  <p:notesMasterIdLst>
    <p:notesMasterId r:id="rId45"/>
  </p:notesMasterIdLst>
  <p:handoutMasterIdLst>
    <p:handoutMasterId r:id="rId46"/>
  </p:handoutMasterIdLst>
  <p:sldIdLst>
    <p:sldId id="339" r:id="rId7"/>
    <p:sldId id="340" r:id="rId8"/>
    <p:sldId id="396" r:id="rId9"/>
    <p:sldId id="386" r:id="rId10"/>
    <p:sldId id="390" r:id="rId11"/>
    <p:sldId id="354" r:id="rId12"/>
    <p:sldId id="389" r:id="rId13"/>
    <p:sldId id="391" r:id="rId14"/>
    <p:sldId id="387" r:id="rId15"/>
    <p:sldId id="392" r:id="rId16"/>
    <p:sldId id="393" r:id="rId17"/>
    <p:sldId id="388" r:id="rId18"/>
    <p:sldId id="362" r:id="rId19"/>
    <p:sldId id="363" r:id="rId20"/>
    <p:sldId id="364" r:id="rId21"/>
    <p:sldId id="365" r:id="rId22"/>
    <p:sldId id="366" r:id="rId23"/>
    <p:sldId id="367" r:id="rId24"/>
    <p:sldId id="368" r:id="rId25"/>
    <p:sldId id="369" r:id="rId26"/>
    <p:sldId id="370" r:id="rId27"/>
    <p:sldId id="371" r:id="rId28"/>
    <p:sldId id="373" r:id="rId29"/>
    <p:sldId id="372" r:id="rId30"/>
    <p:sldId id="374" r:id="rId31"/>
    <p:sldId id="351" r:id="rId32"/>
    <p:sldId id="375" r:id="rId33"/>
    <p:sldId id="376" r:id="rId34"/>
    <p:sldId id="377" r:id="rId35"/>
    <p:sldId id="378" r:id="rId36"/>
    <p:sldId id="379" r:id="rId37"/>
    <p:sldId id="380" r:id="rId38"/>
    <p:sldId id="381" r:id="rId39"/>
    <p:sldId id="382" r:id="rId40"/>
    <p:sldId id="383" r:id="rId41"/>
    <p:sldId id="394" r:id="rId42"/>
    <p:sldId id="385" r:id="rId43"/>
    <p:sldId id="395" r:id="rId44"/>
  </p:sldIdLst>
  <p:sldSz cx="9144000" cy="5143500" type="screen16x9"/>
  <p:notesSz cx="7315200" cy="9601200"/>
  <p:embeddedFontLst>
    <p:embeddedFont>
      <p:font typeface="Avenir Next LT Pro" panose="020B0504020202020204" pitchFamily="34" charset="0"/>
      <p:regular r:id="rId47"/>
      <p:bold r:id="rId48"/>
      <p:italic r:id="rId49"/>
      <p:boldItalic r:id="rId50"/>
    </p:embeddedFont>
    <p:embeddedFont>
      <p:font typeface="Myriad Web Pro" panose="020B0604020202020204" charset="0"/>
      <p:regular r:id="rId51"/>
      <p:bold r:id="rId52"/>
      <p:italic r:id="rId53"/>
      <p:boldItalic r:id="rId54"/>
    </p:embeddedFont>
    <p:embeddedFont>
      <p:font typeface="Nunito" pitchFamily="2" charset="0"/>
      <p:regular r:id="rId55"/>
      <p:bold r:id="rId56"/>
      <p:italic r:id="rId57"/>
      <p:boldItalic r:id="rId5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143557AA-A8F3-BEE8-DB93-2015E0BA929F}" name="Hart, Olivia P (CDC/PHIC/DWD) (CTR)" initials="H(" userId="S::umd2@cdc.gov::b08296dd-42cc-410d-b535-ea94fff84875" providerId="AD"/>
  <p188:author id="{E97215BE-457A-B0F7-EAC3-3A8AEDA643C2}" name="Lowery, Debra (CDC/IOD/OC)" initials="L(" userId="S::wzi7@cdc.gov::dcb381a2-fed9-4f25-97a8-dd5a0cc7b66f" providerId="AD"/>
  <p188:author id="{08E214EA-2E8F-5384-21E8-70FC30A9D689}" name="Smith, Teresa M. (CDC/PHIC/DWD)" initials="TS" userId="S::tbn9@cdc.gov::92411d7d-8f53-4def-80d5-3665316025df" providerId="AD"/>
  <p188:author id="{5D2969EB-8883-3F2C-1E91-1519AEFBCB17}" name="Folkman, Kimberley L. (CDC/IOD/OC)" initials="F(" userId="S::ycy7@cdc.gov::b42431f4-0dbb-4c7e-8925-0c5b63fb3e7b" providerId="AD"/>
  <p188:author id="{630D20F1-F937-9380-AFFF-35D1DAF18AE6}" name="Norris, Jennifer (CDC/PHIC/DWD)" initials="JN" userId="S::qoi7@cdc.gov::9f3bc799-67bc-4a2c-8a59-73cab1885523"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B7"/>
    <a:srgbClr val="1D1D1D"/>
    <a:srgbClr val="B9B9B9"/>
    <a:srgbClr val="FFFFFF"/>
    <a:srgbClr val="003774"/>
    <a:srgbClr val="194D93"/>
    <a:srgbClr val="164380"/>
    <a:srgbClr val="1C56A4"/>
    <a:srgbClr val="1E5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FE564-1DCE-23B9-0677-B00C2AB0ABD0}" v="3" dt="2025-12-18T17:00:20.837"/>
    <p1510:client id="{D739AA82-3F28-ACDC-BBC6-2429EF6DAA22}" v="118" dt="2025-12-17T20:51:40.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64"/>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6.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omments/modernComment_174_F8E5CBC0.xml><?xml version="1.0" encoding="utf-8"?>
<p188:cmLst xmlns:a="http://schemas.openxmlformats.org/drawingml/2006/main" xmlns:r="http://schemas.openxmlformats.org/officeDocument/2006/relationships" xmlns:p188="http://schemas.microsoft.com/office/powerpoint/2018/8/main">
  <p188:cm id="{10B1B680-C437-44DB-8FB2-DC2BAF269BCC}" authorId="{08E214EA-2E8F-5384-21E8-70FC30A9D689}" status="resolved" created="2025-12-15T16:41:05.776" complete="100000">
    <ac:txMkLst xmlns:ac="http://schemas.microsoft.com/office/drawing/2013/main/command">
      <pc:docMk xmlns:pc="http://schemas.microsoft.com/office/powerpoint/2013/main/command"/>
      <pc:sldMk xmlns:pc="http://schemas.microsoft.com/office/powerpoint/2013/main/command" cId="4175809472" sldId="372"/>
      <ac:spMk id="5" creationId="{48C7493F-B7EE-E93B-C74B-DC277044A7C8}"/>
      <ac:txMk cp="70">
        <ac:context len="434" hash="1515878268"/>
      </ac:txMk>
    </ac:txMkLst>
    <p188:pos x="1586285" y="550886"/>
    <p188:txBody>
      <a:bodyPr/>
      <a:lstStyle/>
      <a:p>
        <a:r>
          <a:rPr lang="en-US"/>
          <a:t>Use consistent terms throughout: Host site</a:t>
        </a:r>
      </a:p>
    </p188:txBody>
  </p188:cm>
</p188:cmLst>
</file>

<file path=ppt/comments/modernComment_17B_256CAD0E.xml><?xml version="1.0" encoding="utf-8"?>
<p188:cmLst xmlns:a="http://schemas.openxmlformats.org/drawingml/2006/main" xmlns:r="http://schemas.openxmlformats.org/officeDocument/2006/relationships" xmlns:p188="http://schemas.microsoft.com/office/powerpoint/2018/8/main">
  <p188:cm id="{45D045DE-47DA-4878-BBEC-3F505D4B2C41}" authorId="{08E214EA-2E8F-5384-21E8-70FC30A9D689}" status="resolved" created="2025-12-15T16:47:20.142" complete="100000">
    <ac:txMkLst xmlns:ac="http://schemas.microsoft.com/office/drawing/2013/main/command">
      <pc:docMk xmlns:pc="http://schemas.microsoft.com/office/powerpoint/2013/main/command"/>
      <pc:sldMk xmlns:pc="http://schemas.microsoft.com/office/powerpoint/2013/main/command" cId="627879182" sldId="379"/>
      <ac:spMk id="5" creationId="{34C8FC68-FBAA-6F8B-B37A-011D9FE3CF07}"/>
      <ac:txMk cp="380" len="63">
        <ac:context len="544" hash="2552161263"/>
      </ac:txMk>
    </ac:txMkLst>
    <p188:pos x="5879990" y="2894937"/>
    <p188:replyLst>
      <p188:reply id="{8A447F10-695F-4784-8654-2127D7B33837}" authorId="{143557AA-A8F3-BEE8-DB93-2015E0BA929F}" created="2025-12-15T21:10:30.922">
        <p188:txBody>
          <a:bodyPr/>
          <a:lstStyle/>
          <a:p>
            <a:r>
              <a:rPr lang="en-US"/>
              <a:t>Again, added language here from branch-proposed new website content https://cdc.sharepoint.com/:w:/r/sites/CSELS/DSEPD/CDCWide/FSWB/PHAP/2026%20Recruitment/PHAP%20Sitewide%20Updates%2012152025.docx?d=wdb1d08da7571446097f95f42ac124425&amp;csf=1&amp;web=1&amp;e=xoc9ge</a:t>
            </a:r>
          </a:p>
        </p188:txBody>
      </p188:reply>
    </p188:replyLst>
    <p188:txBody>
      <a:bodyPr/>
      <a:lstStyle/>
      <a:p>
        <a:r>
          <a:rPr lang="en-US"/>
          <a:t>Clarify: Does this mean their experience is limited for federal grant writing?  Or is it that associate’s activities that involve federal grant writing have some restrictions? </a:t>
        </a:r>
      </a:p>
    </p188:txBody>
  </p188:cm>
</p188:cmLst>
</file>

<file path=ppt/comments/modernComment_183_B4EE7F03.xml><?xml version="1.0" encoding="utf-8"?>
<p188:cmLst xmlns:a="http://schemas.openxmlformats.org/drawingml/2006/main" xmlns:r="http://schemas.openxmlformats.org/officeDocument/2006/relationships" xmlns:p188="http://schemas.microsoft.com/office/powerpoint/2018/8/main">
  <p188:cm id="{A92A7DD8-B76F-4918-9E7C-B9FE511F366B}" authorId="{630D20F1-F937-9380-AFFF-35D1DAF18AE6}" status="resolved" created="2025-12-12T15:49:26.875" complete="100000">
    <pc:sldMkLst xmlns:pc="http://schemas.microsoft.com/office/powerpoint/2013/main/command">
      <pc:docMk/>
      <pc:sldMk cId="3035528963" sldId="387"/>
    </pc:sldMkLst>
    <p188:txBody>
      <a:bodyPr/>
      <a:lstStyle/>
      <a:p>
        <a:r>
          <a:rPr lang="en-US"/>
          <a:t>Remove “?” in second arrow</a:t>
        </a:r>
      </a:p>
    </p188:txBody>
  </p188:cm>
  <p188:cm id="{5BDB8486-FC33-4EAA-8221-53AF76F16C13}" authorId="{08E214EA-2E8F-5384-21E8-70FC30A9D689}" status="resolved" created="2025-12-15T17:13:33.180" complete="100000">
    <ac:deMkLst xmlns:ac="http://schemas.microsoft.com/office/drawing/2013/main/command">
      <pc:docMk xmlns:pc="http://schemas.microsoft.com/office/powerpoint/2013/main/command"/>
      <pc:sldMk xmlns:pc="http://schemas.microsoft.com/office/powerpoint/2013/main/command" cId="3035528963" sldId="387"/>
      <ac:graphicFrameMk id="15" creationId="{B7147B73-E422-EBAB-896F-A1E2178872EA}"/>
    </ac:deMkLst>
    <p188:txBody>
      <a:bodyPr/>
      <a:lstStyle/>
      <a:p>
        <a:r>
          <a:rPr lang="en-US"/>
          <a:t>There’s a lot of information in this timeline. If it is not critical to integrate the associate application information, suggest removing section 2 and 4 and limit to the host site application</a:t>
        </a:r>
      </a:p>
    </p188:txBody>
  </p188:cm>
</p188:cmLst>
</file>

<file path=ppt/comments/modernComment_185_D74E029E.xml><?xml version="1.0" encoding="utf-8"?>
<p188:cmLst xmlns:a="http://schemas.openxmlformats.org/drawingml/2006/main" xmlns:r="http://schemas.openxmlformats.org/officeDocument/2006/relationships" xmlns:p188="http://schemas.microsoft.com/office/powerpoint/2018/8/main">
  <p188:cm id="{51D71063-9AF1-437E-A5FF-8D7C5E93C07D}" authorId="{08E214EA-2E8F-5384-21E8-70FC30A9D689}" status="resolved" created="2025-12-15T17:02:52.505" complete="100000">
    <ac:deMkLst xmlns:ac="http://schemas.microsoft.com/office/drawing/2013/main/command">
      <pc:docMk xmlns:pc="http://schemas.microsoft.com/office/powerpoint/2013/main/command"/>
      <pc:sldMk xmlns:pc="http://schemas.microsoft.com/office/powerpoint/2013/main/command" cId="3612213918" sldId="389"/>
      <ac:spMk id="9" creationId="{B99304EF-B4CB-4762-D7B0-1FC798E1253D}"/>
    </ac:deMkLst>
    <p188:txBody>
      <a:bodyPr/>
      <a:lstStyle/>
      <a:p>
        <a:r>
          <a:rPr lang="en-US"/>
          <a:t>Not sure if it belongs here or somewhere else in the presentation, but seems important to mention that salary and benefits are paid for by CDC.</a:t>
        </a:r>
      </a:p>
    </p188:txBody>
  </p188:cm>
</p188:cmLst>
</file>

<file path=ppt/comments/modernComment_187_A2303CBD.xml><?xml version="1.0" encoding="utf-8"?>
<p188:cmLst xmlns:a="http://schemas.openxmlformats.org/drawingml/2006/main" xmlns:r="http://schemas.openxmlformats.org/officeDocument/2006/relationships" xmlns:p188="http://schemas.microsoft.com/office/powerpoint/2018/8/main">
  <p188:cm id="{497C7DEF-3A7F-4AA2-995E-032600C8781E}" authorId="{08E214EA-2E8F-5384-21E8-70FC30A9D689}" status="resolved" created="2025-12-15T16:36:22.411" complete="100000">
    <ac:txMkLst xmlns:ac="http://schemas.microsoft.com/office/drawing/2013/main/command">
      <pc:docMk xmlns:pc="http://schemas.microsoft.com/office/powerpoint/2013/main/command"/>
      <pc:sldMk xmlns:pc="http://schemas.microsoft.com/office/powerpoint/2013/main/command" cId="2721070269" sldId="391"/>
      <ac:spMk id="3" creationId="{A55DA906-22DD-A206-7AB3-ABBA6DB6C578}"/>
      <ac:txMk cp="765" len="36">
        <ac:context len="802" hash="2737014078"/>
      </ac:txMk>
    </ac:txMkLst>
    <p188:pos x="3256059" y="3740736"/>
    <p188:replyLst>
      <p188:reply id="{DA05061C-2EE1-42DF-8767-901D7F75D115}" authorId="{143557AA-A8F3-BEE8-DB93-2015E0BA929F}" created="2025-12-15T21:00:08.395">
        <p188:txBody>
          <a:bodyPr/>
          <a:lstStyle/>
          <a:p>
            <a:r>
              <a:rPr lang="en-US"/>
              <a:t>Added clarifying language pulled from web updates document: "Associates must report to the host site workplace on a full-time basis"</a:t>
            </a:r>
          </a:p>
        </p188:txBody>
      </p188:reply>
    </p188:replyLst>
    <p188:txBody>
      <a:bodyPr/>
      <a:lstStyle/>
      <a:p>
        <a:r>
          <a:rPr lang="en-US"/>
          <a:t>Clarify: Host sites cannot be 100% remote. Does this mean the supervisors?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7DEC2-D66F-446B-B7F0-431619D4575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4E845F0-F0DF-49B8-9433-B8DE23034F66}">
      <dgm:prSet phldrT="[Text]"/>
      <dgm:spPr>
        <a:xfrm>
          <a:off x="2846"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Jan 14-Feb 13</a:t>
          </a:r>
        </a:p>
      </dgm:t>
    </dgm:pt>
    <dgm:pt modelId="{CE8C353D-7E99-4D7E-AEFE-68DF95109D36}" type="parTrans" cxnId="{9A06B39A-CFEB-4343-86DD-34B642B1227C}">
      <dgm:prSet/>
      <dgm:spPr/>
      <dgm:t>
        <a:bodyPr/>
        <a:lstStyle/>
        <a:p>
          <a:endParaRPr lang="en-US"/>
        </a:p>
      </dgm:t>
    </dgm:pt>
    <dgm:pt modelId="{3DA8F1A0-4428-442A-9876-EFEDB01CCAFB}" type="sibTrans" cxnId="{9A06B39A-CFEB-4343-86DD-34B642B1227C}">
      <dgm:prSet/>
      <dgm:spPr/>
      <dgm:t>
        <a:bodyPr/>
        <a:lstStyle/>
        <a:p>
          <a:endParaRPr lang="en-US"/>
        </a:p>
      </dgm:t>
    </dgm:pt>
    <dgm:pt modelId="{5BCE7CE7-5D84-4AE9-8BB3-99E85DD6EEE0}">
      <dgm:prSet phldrT="[Text]"/>
      <dgm:spPr>
        <a:xfrm>
          <a:off x="3869" y="1480296"/>
          <a:ext cx="1435804" cy="1378125"/>
        </a:xfrm>
        <a:noFill/>
        <a:ln>
          <a:noFill/>
        </a:ln>
        <a:effectLst/>
      </dgm:spPr>
      <dgm:t>
        <a:bodyPr/>
        <a:lstStyle/>
        <a:p>
          <a:pPr>
            <a:buChar char="•"/>
          </a:pPr>
          <a:r>
            <a:rPr lang="en-US">
              <a:solidFill>
                <a:srgbClr val="000000"/>
              </a:solidFill>
              <a:latin typeface="Avenir Next LT Pro"/>
              <a:ea typeface="+mn-ea"/>
              <a:cs typeface="+mn-cs"/>
            </a:rPr>
            <a:t>Host site application period</a:t>
          </a:r>
        </a:p>
      </dgm:t>
    </dgm:pt>
    <dgm:pt modelId="{6C0232CD-E091-4C9A-BDC3-A457CC74A1FB}" type="parTrans" cxnId="{9EDADEC4-E0D3-4C85-B34F-F7CD12693729}">
      <dgm:prSet/>
      <dgm:spPr/>
      <dgm:t>
        <a:bodyPr/>
        <a:lstStyle/>
        <a:p>
          <a:endParaRPr lang="en-US"/>
        </a:p>
      </dgm:t>
    </dgm:pt>
    <dgm:pt modelId="{D7A7FCE9-14BA-4F60-B955-4DD412575AF4}" type="sibTrans" cxnId="{9EDADEC4-E0D3-4C85-B34F-F7CD12693729}">
      <dgm:prSet/>
      <dgm:spPr/>
      <dgm:t>
        <a:bodyPr/>
        <a:lstStyle/>
        <a:p>
          <a:endParaRPr lang="en-US"/>
        </a:p>
      </dgm:t>
    </dgm:pt>
    <dgm:pt modelId="{C991F9BE-B352-4D9C-A8E4-EDFB48785C03}">
      <dgm:prSet phldrT="[Text]"/>
      <dgm:spPr>
        <a:xfrm>
          <a:off x="3160358"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Mid-Feb through March</a:t>
          </a:r>
        </a:p>
      </dgm:t>
    </dgm:pt>
    <dgm:pt modelId="{17BD1A92-DBCF-403C-85A4-43114F080482}" type="parTrans" cxnId="{4BE5FEEF-9F1F-449A-8B69-C8B21CC57F27}">
      <dgm:prSet/>
      <dgm:spPr/>
      <dgm:t>
        <a:bodyPr/>
        <a:lstStyle/>
        <a:p>
          <a:endParaRPr lang="en-US"/>
        </a:p>
      </dgm:t>
    </dgm:pt>
    <dgm:pt modelId="{1D45424E-FE61-4802-8DF3-4EEA569173B3}" type="sibTrans" cxnId="{4BE5FEEF-9F1F-449A-8B69-C8B21CC57F27}">
      <dgm:prSet/>
      <dgm:spPr/>
      <dgm:t>
        <a:bodyPr/>
        <a:lstStyle/>
        <a:p>
          <a:endParaRPr lang="en-US"/>
        </a:p>
      </dgm:t>
    </dgm:pt>
    <dgm:pt modelId="{9E89D91A-73B8-4DB6-A1A0-C0C2E92E9237}">
      <dgm:prSet phldrT="[Text]"/>
      <dgm:spPr>
        <a:xfrm>
          <a:off x="3161381" y="1480296"/>
          <a:ext cx="1435804" cy="1378125"/>
        </a:xfrm>
        <a:noFill/>
        <a:ln>
          <a:noFill/>
        </a:ln>
        <a:effectLst/>
      </dgm:spPr>
      <dgm:t>
        <a:bodyPr/>
        <a:lstStyle/>
        <a:p>
          <a:pPr>
            <a:buChar char="•"/>
          </a:pPr>
          <a:r>
            <a:rPr lang="en-US">
              <a:solidFill>
                <a:srgbClr val="000000"/>
              </a:solidFill>
              <a:latin typeface="Avenir Next LT Pro"/>
              <a:ea typeface="+mn-ea"/>
              <a:cs typeface="+mn-cs"/>
            </a:rPr>
            <a:t>Host site application review process</a:t>
          </a:r>
        </a:p>
      </dgm:t>
    </dgm:pt>
    <dgm:pt modelId="{62A9495C-DE4E-43ED-BCED-B5D71A881A0E}" type="parTrans" cxnId="{64B854CE-8011-435F-A8E4-98B8B55E6322}">
      <dgm:prSet/>
      <dgm:spPr/>
      <dgm:t>
        <a:bodyPr/>
        <a:lstStyle/>
        <a:p>
          <a:endParaRPr lang="en-US"/>
        </a:p>
      </dgm:t>
    </dgm:pt>
    <dgm:pt modelId="{CF6F0BCE-FC36-472F-B74A-4644E8CE5B49}" type="sibTrans" cxnId="{64B854CE-8011-435F-A8E4-98B8B55E6322}">
      <dgm:prSet/>
      <dgm:spPr/>
      <dgm:t>
        <a:bodyPr/>
        <a:lstStyle/>
        <a:p>
          <a:endParaRPr lang="en-US"/>
        </a:p>
      </dgm:t>
    </dgm:pt>
    <dgm:pt modelId="{C55F64C3-5CE2-4ADD-A363-CFB05FED63F1}">
      <dgm:prSet phldrT="[Text]"/>
      <dgm:spPr>
        <a:xfrm>
          <a:off x="6318892"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Late spring</a:t>
          </a:r>
        </a:p>
      </dgm:t>
    </dgm:pt>
    <dgm:pt modelId="{82DD6267-E579-4BEE-9769-9D64311D622B}" type="parTrans" cxnId="{E522D429-4BD5-48D5-869C-9CD19E372418}">
      <dgm:prSet/>
      <dgm:spPr/>
      <dgm:t>
        <a:bodyPr/>
        <a:lstStyle/>
        <a:p>
          <a:endParaRPr lang="en-US"/>
        </a:p>
      </dgm:t>
    </dgm:pt>
    <dgm:pt modelId="{F9D727CE-B5AB-40E1-BD15-CEC0FDB298CE}" type="sibTrans" cxnId="{E522D429-4BD5-48D5-869C-9CD19E372418}">
      <dgm:prSet/>
      <dgm:spPr/>
      <dgm:t>
        <a:bodyPr/>
        <a:lstStyle/>
        <a:p>
          <a:endParaRPr lang="en-US"/>
        </a:p>
      </dgm:t>
    </dgm:pt>
    <dgm:pt modelId="{E09A36E0-E86A-4CAE-B209-2FBB03C54DB2}">
      <dgm:prSet phldrT="[Text]"/>
      <dgm:spPr>
        <a:xfrm>
          <a:off x="6318892" y="1480296"/>
          <a:ext cx="1435804" cy="1378125"/>
        </a:xfrm>
        <a:noFill/>
        <a:ln>
          <a:noFill/>
        </a:ln>
        <a:effectLst/>
      </dgm:spPr>
      <dgm:t>
        <a:bodyPr/>
        <a:lstStyle/>
        <a:p>
          <a:pPr>
            <a:buChar char="•"/>
          </a:pPr>
          <a:r>
            <a:rPr lang="en-US">
              <a:solidFill>
                <a:srgbClr val="000000"/>
              </a:solidFill>
              <a:latin typeface="Avenir Next LT Pro"/>
              <a:ea typeface="+mn-ea"/>
              <a:cs typeface="+mn-cs"/>
            </a:rPr>
            <a:t>Selection and matching of associates and host sites</a:t>
          </a:r>
        </a:p>
      </dgm:t>
    </dgm:pt>
    <dgm:pt modelId="{DEF32E8A-F1C2-4C72-A974-47A0FB5EC048}" type="parTrans" cxnId="{171E6EE2-9F20-4DE5-9F6B-32CEE97E3B89}">
      <dgm:prSet/>
      <dgm:spPr/>
      <dgm:t>
        <a:bodyPr/>
        <a:lstStyle/>
        <a:p>
          <a:endParaRPr lang="en-US"/>
        </a:p>
      </dgm:t>
    </dgm:pt>
    <dgm:pt modelId="{CC3BF507-CF03-40B4-87F9-3274D1C0375E}" type="sibTrans" cxnId="{171E6EE2-9F20-4DE5-9F6B-32CEE97E3B89}">
      <dgm:prSet/>
      <dgm:spPr/>
      <dgm:t>
        <a:bodyPr/>
        <a:lstStyle/>
        <a:p>
          <a:endParaRPr lang="en-US"/>
        </a:p>
      </dgm:t>
    </dgm:pt>
    <dgm:pt modelId="{1D0BED08-728E-4F34-A577-81A5E3DC10E0}">
      <dgm:prSet phldrT="[Text]"/>
      <dgm:spPr>
        <a:xfrm>
          <a:off x="7897648"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Early summer</a:t>
          </a:r>
        </a:p>
      </dgm:t>
    </dgm:pt>
    <dgm:pt modelId="{176EEAD2-3F4C-44B0-A36F-FB328FD64840}" type="parTrans" cxnId="{68855E60-E6F5-4C99-8680-9AF24E3A6E24}">
      <dgm:prSet/>
      <dgm:spPr/>
      <dgm:t>
        <a:bodyPr/>
        <a:lstStyle/>
        <a:p>
          <a:endParaRPr lang="en-US"/>
        </a:p>
      </dgm:t>
    </dgm:pt>
    <dgm:pt modelId="{843919CF-58D3-4C58-9E70-914CF1E09590}" type="sibTrans" cxnId="{68855E60-E6F5-4C99-8680-9AF24E3A6E24}">
      <dgm:prSet/>
      <dgm:spPr/>
      <dgm:t>
        <a:bodyPr/>
        <a:lstStyle/>
        <a:p>
          <a:endParaRPr lang="en-US"/>
        </a:p>
      </dgm:t>
    </dgm:pt>
    <dgm:pt modelId="{0C936310-28F8-4F1A-A777-1A100496C74D}">
      <dgm:prSet phldrT="[Text]"/>
      <dgm:spPr>
        <a:xfrm>
          <a:off x="7897648" y="1480296"/>
          <a:ext cx="1435804" cy="1378125"/>
        </a:xfrm>
        <a:noFill/>
        <a:ln>
          <a:noFill/>
        </a:ln>
        <a:effectLst/>
      </dgm:spPr>
      <dgm:t>
        <a:bodyPr/>
        <a:lstStyle/>
        <a:p>
          <a:pPr>
            <a:buChar char="•"/>
          </a:pPr>
          <a:r>
            <a:rPr lang="en-US">
              <a:solidFill>
                <a:srgbClr val="000000"/>
              </a:solidFill>
              <a:latin typeface="Avenir Next LT Pro"/>
              <a:ea typeface="+mn-ea"/>
              <a:cs typeface="+mn-cs"/>
            </a:rPr>
            <a:t>Offers extended to associates</a:t>
          </a:r>
        </a:p>
      </dgm:t>
    </dgm:pt>
    <dgm:pt modelId="{EFC9DCFB-1385-4FD3-A882-AAB42CC3DE9B}" type="parTrans" cxnId="{99DEA613-6A57-49B0-8BA3-E973FA714A12}">
      <dgm:prSet/>
      <dgm:spPr/>
      <dgm:t>
        <a:bodyPr/>
        <a:lstStyle/>
        <a:p>
          <a:endParaRPr lang="en-US"/>
        </a:p>
      </dgm:t>
    </dgm:pt>
    <dgm:pt modelId="{76A6E94E-CDCC-413C-8313-ED14E5955D38}" type="sibTrans" cxnId="{99DEA613-6A57-49B0-8BA3-E973FA714A12}">
      <dgm:prSet/>
      <dgm:spPr/>
      <dgm:t>
        <a:bodyPr/>
        <a:lstStyle/>
        <a:p>
          <a:endParaRPr lang="en-US"/>
        </a:p>
      </dgm:t>
    </dgm:pt>
    <dgm:pt modelId="{47189D77-F8A4-4015-A15E-C4B0A219ADFB}">
      <dgm:prSet phldrT="[Text]"/>
      <dgm:spPr>
        <a:xfrm>
          <a:off x="9476404" y="398550"/>
          <a:ext cx="1794755" cy="9285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Mid-July</a:t>
          </a:r>
        </a:p>
      </dgm:t>
    </dgm:pt>
    <dgm:pt modelId="{1C219F92-F8C9-45A9-9394-2BE1F0258ED4}" type="parTrans" cxnId="{DCD6FBCB-FBF2-4B4B-9708-7C72C77CB47F}">
      <dgm:prSet/>
      <dgm:spPr/>
      <dgm:t>
        <a:bodyPr/>
        <a:lstStyle/>
        <a:p>
          <a:endParaRPr lang="en-US"/>
        </a:p>
      </dgm:t>
    </dgm:pt>
    <dgm:pt modelId="{36D85D7F-F39B-4D91-978E-B0B449C1D488}" type="sibTrans" cxnId="{DCD6FBCB-FBF2-4B4B-9708-7C72C77CB47F}">
      <dgm:prSet/>
      <dgm:spPr/>
      <dgm:t>
        <a:bodyPr/>
        <a:lstStyle/>
        <a:p>
          <a:endParaRPr lang="en-US"/>
        </a:p>
      </dgm:t>
    </dgm:pt>
    <dgm:pt modelId="{6E82ACDE-E57F-470A-9C08-4172098E19BF}">
      <dgm:prSet phldrT="[Text]"/>
      <dgm:spPr>
        <a:xfrm>
          <a:off x="9476404" y="1480296"/>
          <a:ext cx="1435804" cy="1378125"/>
        </a:xfrm>
        <a:noFill/>
        <a:ln>
          <a:noFill/>
        </a:ln>
        <a:effectLst/>
      </dgm:spPr>
      <dgm:t>
        <a:bodyPr/>
        <a:lstStyle/>
        <a:p>
          <a:pPr>
            <a:buChar char="•"/>
          </a:pPr>
          <a:r>
            <a:rPr lang="en-US">
              <a:solidFill>
                <a:srgbClr val="000000"/>
              </a:solidFill>
              <a:latin typeface="Avenir Next LT Pro"/>
              <a:ea typeface="+mn-ea"/>
              <a:cs typeface="+mn-cs"/>
            </a:rPr>
            <a:t>Associates’ first day at PHAP host sites</a:t>
          </a:r>
        </a:p>
      </dgm:t>
    </dgm:pt>
    <dgm:pt modelId="{ED4E7D8A-1A15-4EF7-8C8A-F7115B8A74A9}" type="parTrans" cxnId="{1044BB90-DF8E-4DF1-B634-3280A331DE0A}">
      <dgm:prSet/>
      <dgm:spPr/>
      <dgm:t>
        <a:bodyPr/>
        <a:lstStyle/>
        <a:p>
          <a:endParaRPr lang="en-US"/>
        </a:p>
      </dgm:t>
    </dgm:pt>
    <dgm:pt modelId="{52C22FBF-2530-495B-BCB2-797FC20C8CE9}" type="sibTrans" cxnId="{1044BB90-DF8E-4DF1-B634-3280A331DE0A}">
      <dgm:prSet/>
      <dgm:spPr/>
      <dgm:t>
        <a:bodyPr/>
        <a:lstStyle/>
        <a:p>
          <a:endParaRPr lang="en-US"/>
        </a:p>
      </dgm:t>
    </dgm:pt>
    <dgm:pt modelId="{2AAE12A4-7C7C-447E-BB83-CCB4F5EF50FB}">
      <dgm:prSet phldrT="[Text]"/>
      <dgm:spPr>
        <a:xfrm>
          <a:off x="7897648" y="1480296"/>
          <a:ext cx="1435804" cy="1378125"/>
        </a:xfrm>
        <a:noFill/>
        <a:ln>
          <a:noFill/>
        </a:ln>
        <a:effectLst/>
      </dgm:spPr>
      <dgm:t>
        <a:bodyPr/>
        <a:lstStyle/>
        <a:p>
          <a:pPr>
            <a:buChar char="•"/>
          </a:pPr>
          <a:r>
            <a:rPr lang="en-US">
              <a:solidFill>
                <a:srgbClr val="000000"/>
              </a:solidFill>
              <a:latin typeface="Avenir Next LT Pro"/>
              <a:ea typeface="+mn-ea"/>
              <a:cs typeface="+mn-cs"/>
            </a:rPr>
            <a:t>Host sites notified</a:t>
          </a:r>
        </a:p>
      </dgm:t>
    </dgm:pt>
    <dgm:pt modelId="{6694579B-F483-407C-8637-1431E01E7E76}" type="parTrans" cxnId="{8EEAAC2A-EE98-424B-8DE2-ECC5F7A3F021}">
      <dgm:prSet/>
      <dgm:spPr/>
      <dgm:t>
        <a:bodyPr/>
        <a:lstStyle/>
        <a:p>
          <a:endParaRPr lang="en-US"/>
        </a:p>
      </dgm:t>
    </dgm:pt>
    <dgm:pt modelId="{9A1F8E73-8C8D-4FAD-A4E6-BFCF6B20609B}" type="sibTrans" cxnId="{8EEAAC2A-EE98-424B-8DE2-ECC5F7A3F021}">
      <dgm:prSet/>
      <dgm:spPr/>
      <dgm:t>
        <a:bodyPr/>
        <a:lstStyle/>
        <a:p>
          <a:endParaRPr lang="en-US"/>
        </a:p>
      </dgm:t>
    </dgm:pt>
    <dgm:pt modelId="{34BEEAFF-B726-4611-ACAB-58BD76396A0F}">
      <dgm:prSet phldrT="[Text]"/>
      <dgm:spPr>
        <a:xfrm>
          <a:off x="3869" y="1480296"/>
          <a:ext cx="1435804" cy="1378125"/>
        </a:xfrm>
        <a:noFill/>
        <a:ln>
          <a:noFill/>
        </a:ln>
        <a:effectLst/>
      </dgm:spPr>
      <dgm:t>
        <a:bodyPr/>
        <a:lstStyle/>
        <a:p>
          <a:pPr>
            <a:buChar char="•"/>
          </a:pPr>
          <a:r>
            <a:rPr lang="en-US">
              <a:solidFill>
                <a:srgbClr val="000000"/>
              </a:solidFill>
              <a:latin typeface="Avenir Next LT Pro"/>
              <a:ea typeface="+mn-ea"/>
              <a:cs typeface="+mn-cs"/>
            </a:rPr>
            <a:t>Closes at 5:00 pm (EST) on 2/13</a:t>
          </a:r>
        </a:p>
      </dgm:t>
    </dgm:pt>
    <dgm:pt modelId="{37459C83-5674-43EB-B047-6298E1C29C95}" type="parTrans" cxnId="{658EC358-51DD-427C-B995-D286CF8BF564}">
      <dgm:prSet/>
      <dgm:spPr/>
      <dgm:t>
        <a:bodyPr/>
        <a:lstStyle/>
        <a:p>
          <a:endParaRPr lang="en-US"/>
        </a:p>
      </dgm:t>
    </dgm:pt>
    <dgm:pt modelId="{7ED9B6E5-0124-4BD2-8FE0-49A20B1374FF}" type="sibTrans" cxnId="{658EC358-51DD-427C-B995-D286CF8BF564}">
      <dgm:prSet/>
      <dgm:spPr/>
      <dgm:t>
        <a:bodyPr/>
        <a:lstStyle/>
        <a:p>
          <a:endParaRPr lang="en-US"/>
        </a:p>
      </dgm:t>
    </dgm:pt>
    <dgm:pt modelId="{D51FA43B-11D5-46B7-8897-DE6419BFCAE2}" type="pres">
      <dgm:prSet presAssocID="{E457DEC2-D66F-446B-B7F0-431619D4575E}" presName="Name0" presStyleCnt="0">
        <dgm:presLayoutVars>
          <dgm:dir/>
          <dgm:animLvl val="lvl"/>
          <dgm:resizeHandles val="exact"/>
        </dgm:presLayoutVars>
      </dgm:prSet>
      <dgm:spPr/>
    </dgm:pt>
    <dgm:pt modelId="{5F6842BC-4FC7-4791-B617-98A06FA02650}" type="pres">
      <dgm:prSet presAssocID="{74E845F0-F0DF-49B8-9433-B8DE23034F66}" presName="composite" presStyleCnt="0"/>
      <dgm:spPr/>
    </dgm:pt>
    <dgm:pt modelId="{0D0E8032-A4A1-4525-9BB6-CFC501F606F7}" type="pres">
      <dgm:prSet presAssocID="{74E845F0-F0DF-49B8-9433-B8DE23034F66}" presName="parTx" presStyleLbl="node1" presStyleIdx="0" presStyleCnt="5" custScaleY="129343" custLinFactNeighborX="-57" custLinFactNeighborY="-23510">
        <dgm:presLayoutVars>
          <dgm:chMax val="0"/>
          <dgm:chPref val="0"/>
          <dgm:bulletEnabled val="1"/>
        </dgm:presLayoutVars>
      </dgm:prSet>
      <dgm:spPr>
        <a:prstGeom prst="chevron">
          <a:avLst/>
        </a:prstGeom>
      </dgm:spPr>
    </dgm:pt>
    <dgm:pt modelId="{A8763453-D4D4-40AD-A042-D9FB3F4B4D9C}" type="pres">
      <dgm:prSet presAssocID="{74E845F0-F0DF-49B8-9433-B8DE23034F66}" presName="desTx" presStyleLbl="revTx" presStyleIdx="0" presStyleCnt="5">
        <dgm:presLayoutVars>
          <dgm:bulletEnabled val="1"/>
        </dgm:presLayoutVars>
      </dgm:prSet>
      <dgm:spPr>
        <a:prstGeom prst="rect">
          <a:avLst/>
        </a:prstGeom>
      </dgm:spPr>
    </dgm:pt>
    <dgm:pt modelId="{953C6A2D-CBE9-428F-90E9-B74B89EA0C6A}" type="pres">
      <dgm:prSet presAssocID="{3DA8F1A0-4428-442A-9876-EFEDB01CCAFB}" presName="space" presStyleCnt="0"/>
      <dgm:spPr/>
    </dgm:pt>
    <dgm:pt modelId="{AC48395C-0498-4565-AC4E-C23460EDF0CC}" type="pres">
      <dgm:prSet presAssocID="{C991F9BE-B352-4D9C-A8E4-EDFB48785C03}" presName="composite" presStyleCnt="0"/>
      <dgm:spPr/>
    </dgm:pt>
    <dgm:pt modelId="{027AA210-437F-40DA-AB9C-99F04AA67DE9}" type="pres">
      <dgm:prSet presAssocID="{C991F9BE-B352-4D9C-A8E4-EDFB48785C03}" presName="parTx" presStyleLbl="node1" presStyleIdx="1" presStyleCnt="5" custScaleY="129343" custLinFactNeighborX="-57" custLinFactNeighborY="-23510">
        <dgm:presLayoutVars>
          <dgm:chMax val="0"/>
          <dgm:chPref val="0"/>
          <dgm:bulletEnabled val="1"/>
        </dgm:presLayoutVars>
      </dgm:prSet>
      <dgm:spPr>
        <a:prstGeom prst="chevron">
          <a:avLst/>
        </a:prstGeom>
      </dgm:spPr>
    </dgm:pt>
    <dgm:pt modelId="{55BF6C86-46FB-4880-89FC-133AC90597D5}" type="pres">
      <dgm:prSet presAssocID="{C991F9BE-B352-4D9C-A8E4-EDFB48785C03}" presName="desTx" presStyleLbl="revTx" presStyleIdx="1" presStyleCnt="5">
        <dgm:presLayoutVars>
          <dgm:bulletEnabled val="1"/>
        </dgm:presLayoutVars>
      </dgm:prSet>
      <dgm:spPr>
        <a:prstGeom prst="rect">
          <a:avLst/>
        </a:prstGeom>
      </dgm:spPr>
    </dgm:pt>
    <dgm:pt modelId="{5A523454-293B-461B-9EAF-1C342998FB10}" type="pres">
      <dgm:prSet presAssocID="{1D45424E-FE61-4802-8DF3-4EEA569173B3}" presName="space" presStyleCnt="0"/>
      <dgm:spPr/>
    </dgm:pt>
    <dgm:pt modelId="{A77AF3EF-9A1C-4426-9108-EE01F9BC4856}" type="pres">
      <dgm:prSet presAssocID="{C55F64C3-5CE2-4ADD-A363-CFB05FED63F1}" presName="composite" presStyleCnt="0"/>
      <dgm:spPr/>
    </dgm:pt>
    <dgm:pt modelId="{5F84E62A-11AA-420F-9B89-A4A25C44B524}" type="pres">
      <dgm:prSet presAssocID="{C55F64C3-5CE2-4ADD-A363-CFB05FED63F1}" presName="parTx" presStyleLbl="node1" presStyleIdx="2" presStyleCnt="5" custScaleY="129343" custLinFactNeighborX="0" custLinFactNeighborY="-23510">
        <dgm:presLayoutVars>
          <dgm:chMax val="0"/>
          <dgm:chPref val="0"/>
          <dgm:bulletEnabled val="1"/>
        </dgm:presLayoutVars>
      </dgm:prSet>
      <dgm:spPr>
        <a:prstGeom prst="chevron">
          <a:avLst/>
        </a:prstGeom>
      </dgm:spPr>
    </dgm:pt>
    <dgm:pt modelId="{00E04253-A66B-411D-979F-BC44EB0D1280}" type="pres">
      <dgm:prSet presAssocID="{C55F64C3-5CE2-4ADD-A363-CFB05FED63F1}" presName="desTx" presStyleLbl="revTx" presStyleIdx="2" presStyleCnt="5">
        <dgm:presLayoutVars>
          <dgm:bulletEnabled val="1"/>
        </dgm:presLayoutVars>
      </dgm:prSet>
      <dgm:spPr>
        <a:prstGeom prst="rect">
          <a:avLst/>
        </a:prstGeom>
      </dgm:spPr>
    </dgm:pt>
    <dgm:pt modelId="{3F17ED01-F624-429C-8EDE-59B85844931C}" type="pres">
      <dgm:prSet presAssocID="{F9D727CE-B5AB-40E1-BD15-CEC0FDB298CE}" presName="space" presStyleCnt="0"/>
      <dgm:spPr/>
    </dgm:pt>
    <dgm:pt modelId="{2B070019-3A8B-4095-8D6D-17D838F00891}" type="pres">
      <dgm:prSet presAssocID="{1D0BED08-728E-4F34-A577-81A5E3DC10E0}" presName="composite" presStyleCnt="0"/>
      <dgm:spPr/>
    </dgm:pt>
    <dgm:pt modelId="{F20D6B98-E47E-44DF-81E0-DB5339FDB6CD}" type="pres">
      <dgm:prSet presAssocID="{1D0BED08-728E-4F34-A577-81A5E3DC10E0}" presName="parTx" presStyleLbl="node1" presStyleIdx="3" presStyleCnt="5" custScaleY="129343" custLinFactNeighborX="0" custLinFactNeighborY="-23510">
        <dgm:presLayoutVars>
          <dgm:chMax val="0"/>
          <dgm:chPref val="0"/>
          <dgm:bulletEnabled val="1"/>
        </dgm:presLayoutVars>
      </dgm:prSet>
      <dgm:spPr>
        <a:prstGeom prst="chevron">
          <a:avLst/>
        </a:prstGeom>
      </dgm:spPr>
    </dgm:pt>
    <dgm:pt modelId="{1944EFF9-9AAB-4D06-8C02-3675F40C96CC}" type="pres">
      <dgm:prSet presAssocID="{1D0BED08-728E-4F34-A577-81A5E3DC10E0}" presName="desTx" presStyleLbl="revTx" presStyleIdx="3" presStyleCnt="5">
        <dgm:presLayoutVars>
          <dgm:bulletEnabled val="1"/>
        </dgm:presLayoutVars>
      </dgm:prSet>
      <dgm:spPr>
        <a:prstGeom prst="rect">
          <a:avLst/>
        </a:prstGeom>
      </dgm:spPr>
    </dgm:pt>
    <dgm:pt modelId="{E05009C7-2156-45F2-BF6D-C230F73C78BC}" type="pres">
      <dgm:prSet presAssocID="{843919CF-58D3-4C58-9E70-914CF1E09590}" presName="space" presStyleCnt="0"/>
      <dgm:spPr/>
    </dgm:pt>
    <dgm:pt modelId="{37A0D8CB-B039-472B-B5FE-5C167A74F92F}" type="pres">
      <dgm:prSet presAssocID="{47189D77-F8A4-4015-A15E-C4B0A219ADFB}" presName="composite" presStyleCnt="0"/>
      <dgm:spPr/>
    </dgm:pt>
    <dgm:pt modelId="{49009DB8-84EA-4F2E-B466-BB7CF8A4020A}" type="pres">
      <dgm:prSet presAssocID="{47189D77-F8A4-4015-A15E-C4B0A219ADFB}" presName="parTx" presStyleLbl="node1" presStyleIdx="4" presStyleCnt="5" custScaleY="129343" custLinFactNeighborX="0" custLinFactNeighborY="-23510">
        <dgm:presLayoutVars>
          <dgm:chMax val="0"/>
          <dgm:chPref val="0"/>
          <dgm:bulletEnabled val="1"/>
        </dgm:presLayoutVars>
      </dgm:prSet>
      <dgm:spPr>
        <a:prstGeom prst="chevron">
          <a:avLst/>
        </a:prstGeom>
      </dgm:spPr>
    </dgm:pt>
    <dgm:pt modelId="{BA508843-E177-43A5-9B4D-64B33CC623E6}" type="pres">
      <dgm:prSet presAssocID="{47189D77-F8A4-4015-A15E-C4B0A219ADFB}" presName="desTx" presStyleLbl="revTx" presStyleIdx="4" presStyleCnt="5">
        <dgm:presLayoutVars>
          <dgm:bulletEnabled val="1"/>
        </dgm:presLayoutVars>
      </dgm:prSet>
      <dgm:spPr>
        <a:prstGeom prst="rect">
          <a:avLst/>
        </a:prstGeom>
      </dgm:spPr>
    </dgm:pt>
  </dgm:ptLst>
  <dgm:cxnLst>
    <dgm:cxn modelId="{04B32A0D-EC19-4ADA-B241-981EADF38CE2}" type="presOf" srcId="{C55F64C3-5CE2-4ADD-A363-CFB05FED63F1}" destId="{5F84E62A-11AA-420F-9B89-A4A25C44B524}" srcOrd="0" destOrd="0" presId="urn:microsoft.com/office/officeart/2005/8/layout/chevron1"/>
    <dgm:cxn modelId="{99DEA613-6A57-49B0-8BA3-E973FA714A12}" srcId="{1D0BED08-728E-4F34-A577-81A5E3DC10E0}" destId="{0C936310-28F8-4F1A-A777-1A100496C74D}" srcOrd="0" destOrd="0" parTransId="{EFC9DCFB-1385-4FD3-A882-AAB42CC3DE9B}" sibTransId="{76A6E94E-CDCC-413C-8313-ED14E5955D38}"/>
    <dgm:cxn modelId="{B6978D16-DCD4-4F16-86A8-89ABB45D7FB1}" type="presOf" srcId="{0C936310-28F8-4F1A-A777-1A100496C74D}" destId="{1944EFF9-9AAB-4D06-8C02-3675F40C96CC}" srcOrd="0" destOrd="0" presId="urn:microsoft.com/office/officeart/2005/8/layout/chevron1"/>
    <dgm:cxn modelId="{3DEE0A23-EE96-46CD-8C4A-AE3886C923BB}" type="presOf" srcId="{E457DEC2-D66F-446B-B7F0-431619D4575E}" destId="{D51FA43B-11D5-46B7-8897-DE6419BFCAE2}" srcOrd="0" destOrd="0" presId="urn:microsoft.com/office/officeart/2005/8/layout/chevron1"/>
    <dgm:cxn modelId="{E522D429-4BD5-48D5-869C-9CD19E372418}" srcId="{E457DEC2-D66F-446B-B7F0-431619D4575E}" destId="{C55F64C3-5CE2-4ADD-A363-CFB05FED63F1}" srcOrd="2" destOrd="0" parTransId="{82DD6267-E579-4BEE-9769-9D64311D622B}" sibTransId="{F9D727CE-B5AB-40E1-BD15-CEC0FDB298CE}"/>
    <dgm:cxn modelId="{8EEAAC2A-EE98-424B-8DE2-ECC5F7A3F021}" srcId="{1D0BED08-728E-4F34-A577-81A5E3DC10E0}" destId="{2AAE12A4-7C7C-447E-BB83-CCB4F5EF50FB}" srcOrd="1" destOrd="0" parTransId="{6694579B-F483-407C-8637-1431E01E7E76}" sibTransId="{9A1F8E73-8C8D-4FAD-A4E6-BFCF6B20609B}"/>
    <dgm:cxn modelId="{DDF69A40-2836-4C0F-B4F8-49A7EA3E5015}" type="presOf" srcId="{2AAE12A4-7C7C-447E-BB83-CCB4F5EF50FB}" destId="{1944EFF9-9AAB-4D06-8C02-3675F40C96CC}" srcOrd="0" destOrd="1" presId="urn:microsoft.com/office/officeart/2005/8/layout/chevron1"/>
    <dgm:cxn modelId="{68855E60-E6F5-4C99-8680-9AF24E3A6E24}" srcId="{E457DEC2-D66F-446B-B7F0-431619D4575E}" destId="{1D0BED08-728E-4F34-A577-81A5E3DC10E0}" srcOrd="3" destOrd="0" parTransId="{176EEAD2-3F4C-44B0-A36F-FB328FD64840}" sibTransId="{843919CF-58D3-4C58-9E70-914CF1E09590}"/>
    <dgm:cxn modelId="{CA83BC77-A232-41D4-80AE-0C0EACCCBE83}" type="presOf" srcId="{5BCE7CE7-5D84-4AE9-8BB3-99E85DD6EEE0}" destId="{A8763453-D4D4-40AD-A042-D9FB3F4B4D9C}" srcOrd="0" destOrd="0" presId="urn:microsoft.com/office/officeart/2005/8/layout/chevron1"/>
    <dgm:cxn modelId="{658EC358-51DD-427C-B995-D286CF8BF564}" srcId="{74E845F0-F0DF-49B8-9433-B8DE23034F66}" destId="{34BEEAFF-B726-4611-ACAB-58BD76396A0F}" srcOrd="1" destOrd="0" parTransId="{37459C83-5674-43EB-B047-6298E1C29C95}" sibTransId="{7ED9B6E5-0124-4BD2-8FE0-49A20B1374FF}"/>
    <dgm:cxn modelId="{CECF937A-D387-42C8-AB45-5DC1E368456C}" type="presOf" srcId="{E09A36E0-E86A-4CAE-B209-2FBB03C54DB2}" destId="{00E04253-A66B-411D-979F-BC44EB0D1280}" srcOrd="0" destOrd="0" presId="urn:microsoft.com/office/officeart/2005/8/layout/chevron1"/>
    <dgm:cxn modelId="{9055A57B-4D98-406D-84AE-36A997551942}" type="presOf" srcId="{34BEEAFF-B726-4611-ACAB-58BD76396A0F}" destId="{A8763453-D4D4-40AD-A042-D9FB3F4B4D9C}" srcOrd="0" destOrd="1" presId="urn:microsoft.com/office/officeart/2005/8/layout/chevron1"/>
    <dgm:cxn modelId="{8AAB4B8D-C02C-4CC1-AA08-3D264D7D8A14}" type="presOf" srcId="{C991F9BE-B352-4D9C-A8E4-EDFB48785C03}" destId="{027AA210-437F-40DA-AB9C-99F04AA67DE9}" srcOrd="0" destOrd="0" presId="urn:microsoft.com/office/officeart/2005/8/layout/chevron1"/>
    <dgm:cxn modelId="{1044BB90-DF8E-4DF1-B634-3280A331DE0A}" srcId="{47189D77-F8A4-4015-A15E-C4B0A219ADFB}" destId="{6E82ACDE-E57F-470A-9C08-4172098E19BF}" srcOrd="0" destOrd="0" parTransId="{ED4E7D8A-1A15-4EF7-8C8A-F7115B8A74A9}" sibTransId="{52C22FBF-2530-495B-BCB2-797FC20C8CE9}"/>
    <dgm:cxn modelId="{9A06B39A-CFEB-4343-86DD-34B642B1227C}" srcId="{E457DEC2-D66F-446B-B7F0-431619D4575E}" destId="{74E845F0-F0DF-49B8-9433-B8DE23034F66}" srcOrd="0" destOrd="0" parTransId="{CE8C353D-7E99-4D7E-AEFE-68DF95109D36}" sibTransId="{3DA8F1A0-4428-442A-9876-EFEDB01CCAFB}"/>
    <dgm:cxn modelId="{253EB39F-BE0C-419A-8F9F-023D98A0E315}" type="presOf" srcId="{74E845F0-F0DF-49B8-9433-B8DE23034F66}" destId="{0D0E8032-A4A1-4525-9BB6-CFC501F606F7}" srcOrd="0" destOrd="0" presId="urn:microsoft.com/office/officeart/2005/8/layout/chevron1"/>
    <dgm:cxn modelId="{E0E5EBA4-FB8F-4B1C-ABE6-F8F43B87C062}" type="presOf" srcId="{1D0BED08-728E-4F34-A577-81A5E3DC10E0}" destId="{F20D6B98-E47E-44DF-81E0-DB5339FDB6CD}" srcOrd="0" destOrd="0" presId="urn:microsoft.com/office/officeart/2005/8/layout/chevron1"/>
    <dgm:cxn modelId="{E31139B2-446C-4B6E-89C6-8F540E4B9178}" type="presOf" srcId="{6E82ACDE-E57F-470A-9C08-4172098E19BF}" destId="{BA508843-E177-43A5-9B4D-64B33CC623E6}" srcOrd="0" destOrd="0" presId="urn:microsoft.com/office/officeart/2005/8/layout/chevron1"/>
    <dgm:cxn modelId="{9EDADEC4-E0D3-4C85-B34F-F7CD12693729}" srcId="{74E845F0-F0DF-49B8-9433-B8DE23034F66}" destId="{5BCE7CE7-5D84-4AE9-8BB3-99E85DD6EEE0}" srcOrd="0" destOrd="0" parTransId="{6C0232CD-E091-4C9A-BDC3-A457CC74A1FB}" sibTransId="{D7A7FCE9-14BA-4F60-B955-4DD412575AF4}"/>
    <dgm:cxn modelId="{DCD6FBCB-FBF2-4B4B-9708-7C72C77CB47F}" srcId="{E457DEC2-D66F-446B-B7F0-431619D4575E}" destId="{47189D77-F8A4-4015-A15E-C4B0A219ADFB}" srcOrd="4" destOrd="0" parTransId="{1C219F92-F8C9-45A9-9394-2BE1F0258ED4}" sibTransId="{36D85D7F-F39B-4D91-978E-B0B449C1D488}"/>
    <dgm:cxn modelId="{64B854CE-8011-435F-A8E4-98B8B55E6322}" srcId="{C991F9BE-B352-4D9C-A8E4-EDFB48785C03}" destId="{9E89D91A-73B8-4DB6-A1A0-C0C2E92E9237}" srcOrd="0" destOrd="0" parTransId="{62A9495C-DE4E-43ED-BCED-B5D71A881A0E}" sibTransId="{CF6F0BCE-FC36-472F-B74A-4644E8CE5B49}"/>
    <dgm:cxn modelId="{941D5FD8-BA1A-4D63-9205-0FFB0C95603A}" type="presOf" srcId="{9E89D91A-73B8-4DB6-A1A0-C0C2E92E9237}" destId="{55BF6C86-46FB-4880-89FC-133AC90597D5}" srcOrd="0" destOrd="0" presId="urn:microsoft.com/office/officeart/2005/8/layout/chevron1"/>
    <dgm:cxn modelId="{A7C375DB-0BFF-49A7-BC11-6ADE3A62ECD0}" type="presOf" srcId="{47189D77-F8A4-4015-A15E-C4B0A219ADFB}" destId="{49009DB8-84EA-4F2E-B466-BB7CF8A4020A}" srcOrd="0" destOrd="0" presId="urn:microsoft.com/office/officeart/2005/8/layout/chevron1"/>
    <dgm:cxn modelId="{171E6EE2-9F20-4DE5-9F6B-32CEE97E3B89}" srcId="{C55F64C3-5CE2-4ADD-A363-CFB05FED63F1}" destId="{E09A36E0-E86A-4CAE-B209-2FBB03C54DB2}" srcOrd="0" destOrd="0" parTransId="{DEF32E8A-F1C2-4C72-A974-47A0FB5EC048}" sibTransId="{CC3BF507-CF03-40B4-87F9-3274D1C0375E}"/>
    <dgm:cxn modelId="{4BE5FEEF-9F1F-449A-8B69-C8B21CC57F27}" srcId="{E457DEC2-D66F-446B-B7F0-431619D4575E}" destId="{C991F9BE-B352-4D9C-A8E4-EDFB48785C03}" srcOrd="1" destOrd="0" parTransId="{17BD1A92-DBCF-403C-85A4-43114F080482}" sibTransId="{1D45424E-FE61-4802-8DF3-4EEA569173B3}"/>
    <dgm:cxn modelId="{9A948FFA-7496-413C-9CFF-12C07E7A57AD}" type="presParOf" srcId="{D51FA43B-11D5-46B7-8897-DE6419BFCAE2}" destId="{5F6842BC-4FC7-4791-B617-98A06FA02650}" srcOrd="0" destOrd="0" presId="urn:microsoft.com/office/officeart/2005/8/layout/chevron1"/>
    <dgm:cxn modelId="{FA4544E5-F5F1-4DC2-8AF8-02F8FA454E9A}" type="presParOf" srcId="{5F6842BC-4FC7-4791-B617-98A06FA02650}" destId="{0D0E8032-A4A1-4525-9BB6-CFC501F606F7}" srcOrd="0" destOrd="0" presId="urn:microsoft.com/office/officeart/2005/8/layout/chevron1"/>
    <dgm:cxn modelId="{96B52F75-5C8B-42D1-932D-AC52906413F0}" type="presParOf" srcId="{5F6842BC-4FC7-4791-B617-98A06FA02650}" destId="{A8763453-D4D4-40AD-A042-D9FB3F4B4D9C}" srcOrd="1" destOrd="0" presId="urn:microsoft.com/office/officeart/2005/8/layout/chevron1"/>
    <dgm:cxn modelId="{0BE5F404-5090-4839-AB60-A597C3B6BD11}" type="presParOf" srcId="{D51FA43B-11D5-46B7-8897-DE6419BFCAE2}" destId="{953C6A2D-CBE9-428F-90E9-B74B89EA0C6A}" srcOrd="1" destOrd="0" presId="urn:microsoft.com/office/officeart/2005/8/layout/chevron1"/>
    <dgm:cxn modelId="{A53853ED-CB53-4743-9C69-69F33C1AE2DA}" type="presParOf" srcId="{D51FA43B-11D5-46B7-8897-DE6419BFCAE2}" destId="{AC48395C-0498-4565-AC4E-C23460EDF0CC}" srcOrd="2" destOrd="0" presId="urn:microsoft.com/office/officeart/2005/8/layout/chevron1"/>
    <dgm:cxn modelId="{0D2D609B-E63C-4341-9906-D4092BD19CD9}" type="presParOf" srcId="{AC48395C-0498-4565-AC4E-C23460EDF0CC}" destId="{027AA210-437F-40DA-AB9C-99F04AA67DE9}" srcOrd="0" destOrd="0" presId="urn:microsoft.com/office/officeart/2005/8/layout/chevron1"/>
    <dgm:cxn modelId="{E5A4BCE7-645C-4A2B-8815-D353F89B7F5A}" type="presParOf" srcId="{AC48395C-0498-4565-AC4E-C23460EDF0CC}" destId="{55BF6C86-46FB-4880-89FC-133AC90597D5}" srcOrd="1" destOrd="0" presId="urn:microsoft.com/office/officeart/2005/8/layout/chevron1"/>
    <dgm:cxn modelId="{C8DC1ADF-1958-4750-9FCD-191CAE649EDD}" type="presParOf" srcId="{D51FA43B-11D5-46B7-8897-DE6419BFCAE2}" destId="{5A523454-293B-461B-9EAF-1C342998FB10}" srcOrd="3" destOrd="0" presId="urn:microsoft.com/office/officeart/2005/8/layout/chevron1"/>
    <dgm:cxn modelId="{835E9EFD-EE13-4C89-9E26-13AFA402778A}" type="presParOf" srcId="{D51FA43B-11D5-46B7-8897-DE6419BFCAE2}" destId="{A77AF3EF-9A1C-4426-9108-EE01F9BC4856}" srcOrd="4" destOrd="0" presId="urn:microsoft.com/office/officeart/2005/8/layout/chevron1"/>
    <dgm:cxn modelId="{98838E29-D5C0-4567-8C0A-9B694621A11D}" type="presParOf" srcId="{A77AF3EF-9A1C-4426-9108-EE01F9BC4856}" destId="{5F84E62A-11AA-420F-9B89-A4A25C44B524}" srcOrd="0" destOrd="0" presId="urn:microsoft.com/office/officeart/2005/8/layout/chevron1"/>
    <dgm:cxn modelId="{005B3D93-C551-4CCF-B858-102757F25615}" type="presParOf" srcId="{A77AF3EF-9A1C-4426-9108-EE01F9BC4856}" destId="{00E04253-A66B-411D-979F-BC44EB0D1280}" srcOrd="1" destOrd="0" presId="urn:microsoft.com/office/officeart/2005/8/layout/chevron1"/>
    <dgm:cxn modelId="{013B77C1-6094-48CE-BA97-A9AD39C4AB69}" type="presParOf" srcId="{D51FA43B-11D5-46B7-8897-DE6419BFCAE2}" destId="{3F17ED01-F624-429C-8EDE-59B85844931C}" srcOrd="5" destOrd="0" presId="urn:microsoft.com/office/officeart/2005/8/layout/chevron1"/>
    <dgm:cxn modelId="{E6A6462A-0CFA-423B-B5A4-93ED1115F9F9}" type="presParOf" srcId="{D51FA43B-11D5-46B7-8897-DE6419BFCAE2}" destId="{2B070019-3A8B-4095-8D6D-17D838F00891}" srcOrd="6" destOrd="0" presId="urn:microsoft.com/office/officeart/2005/8/layout/chevron1"/>
    <dgm:cxn modelId="{9DFD97C7-E4B2-423F-8322-E0C8D728A727}" type="presParOf" srcId="{2B070019-3A8B-4095-8D6D-17D838F00891}" destId="{F20D6B98-E47E-44DF-81E0-DB5339FDB6CD}" srcOrd="0" destOrd="0" presId="urn:microsoft.com/office/officeart/2005/8/layout/chevron1"/>
    <dgm:cxn modelId="{75F09F75-E52C-4217-9193-A32AD26DF233}" type="presParOf" srcId="{2B070019-3A8B-4095-8D6D-17D838F00891}" destId="{1944EFF9-9AAB-4D06-8C02-3675F40C96CC}" srcOrd="1" destOrd="0" presId="urn:microsoft.com/office/officeart/2005/8/layout/chevron1"/>
    <dgm:cxn modelId="{85A2D5AF-FCD2-4A69-9916-6AF4E92514D3}" type="presParOf" srcId="{D51FA43B-11D5-46B7-8897-DE6419BFCAE2}" destId="{E05009C7-2156-45F2-BF6D-C230F73C78BC}" srcOrd="7" destOrd="0" presId="urn:microsoft.com/office/officeart/2005/8/layout/chevron1"/>
    <dgm:cxn modelId="{E3785F28-2298-46BF-AC85-8492618C6BCD}" type="presParOf" srcId="{D51FA43B-11D5-46B7-8897-DE6419BFCAE2}" destId="{37A0D8CB-B039-472B-B5FE-5C167A74F92F}" srcOrd="8" destOrd="0" presId="urn:microsoft.com/office/officeart/2005/8/layout/chevron1"/>
    <dgm:cxn modelId="{7081EAD2-5568-450B-BBBF-64913F5B34D2}" type="presParOf" srcId="{37A0D8CB-B039-472B-B5FE-5C167A74F92F}" destId="{49009DB8-84EA-4F2E-B466-BB7CF8A4020A}" srcOrd="0" destOrd="0" presId="urn:microsoft.com/office/officeart/2005/8/layout/chevron1"/>
    <dgm:cxn modelId="{FCC5A42A-4394-4294-9BD4-0BB4D8CE2B31}" type="presParOf" srcId="{37A0D8CB-B039-472B-B5FE-5C167A74F92F}" destId="{BA508843-E177-43A5-9B4D-64B33CC623E6}"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E8032-A4A1-4525-9BB6-CFC501F606F7}">
      <dsp:nvSpPr>
        <dsp:cNvPr id="0" name=""/>
        <dsp:cNvSpPr/>
      </dsp:nvSpPr>
      <dsp:spPr>
        <a:xfrm>
          <a:off x="3136"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Jan 14-Feb 13</a:t>
          </a:r>
        </a:p>
      </dsp:txBody>
      <dsp:txXfrm>
        <a:off x="455839" y="0"/>
        <a:ext cx="844604" cy="905406"/>
      </dsp:txXfrm>
    </dsp:sp>
    <dsp:sp modelId="{A8763453-D4D4-40AD-A042-D9FB3F4B4D9C}">
      <dsp:nvSpPr>
        <dsp:cNvPr id="0" name=""/>
        <dsp:cNvSpPr/>
      </dsp:nvSpPr>
      <dsp:spPr>
        <a:xfrm>
          <a:off x="4133"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Host site application period</a:t>
          </a:r>
        </a:p>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Closes at 5:00 pm (EST) on 2/13</a:t>
          </a:r>
        </a:p>
      </dsp:txBody>
      <dsp:txXfrm>
        <a:off x="4133" y="891360"/>
        <a:ext cx="1400008" cy="1140750"/>
      </dsp:txXfrm>
    </dsp:sp>
    <dsp:sp modelId="{027AA210-437F-40DA-AB9C-99F04AA67DE9}">
      <dsp:nvSpPr>
        <dsp:cNvPr id="0" name=""/>
        <dsp:cNvSpPr/>
      </dsp:nvSpPr>
      <dsp:spPr>
        <a:xfrm>
          <a:off x="1537147"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Mid-Feb through March</a:t>
          </a:r>
        </a:p>
      </dsp:txBody>
      <dsp:txXfrm>
        <a:off x="1989850" y="0"/>
        <a:ext cx="844604" cy="905406"/>
      </dsp:txXfrm>
    </dsp:sp>
    <dsp:sp modelId="{55BF6C86-46FB-4880-89FC-133AC90597D5}">
      <dsp:nvSpPr>
        <dsp:cNvPr id="0" name=""/>
        <dsp:cNvSpPr/>
      </dsp:nvSpPr>
      <dsp:spPr>
        <a:xfrm>
          <a:off x="1538144"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Host site application review process</a:t>
          </a:r>
        </a:p>
      </dsp:txBody>
      <dsp:txXfrm>
        <a:off x="1538144" y="891360"/>
        <a:ext cx="1400008" cy="1140750"/>
      </dsp:txXfrm>
    </dsp:sp>
    <dsp:sp modelId="{5F84E62A-11AA-420F-9B89-A4A25C44B524}">
      <dsp:nvSpPr>
        <dsp:cNvPr id="0" name=""/>
        <dsp:cNvSpPr/>
      </dsp:nvSpPr>
      <dsp:spPr>
        <a:xfrm>
          <a:off x="3072155"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Late spring</a:t>
          </a:r>
        </a:p>
      </dsp:txBody>
      <dsp:txXfrm>
        <a:off x="3524858" y="0"/>
        <a:ext cx="844604" cy="905406"/>
      </dsp:txXfrm>
    </dsp:sp>
    <dsp:sp modelId="{00E04253-A66B-411D-979F-BC44EB0D1280}">
      <dsp:nvSpPr>
        <dsp:cNvPr id="0" name=""/>
        <dsp:cNvSpPr/>
      </dsp:nvSpPr>
      <dsp:spPr>
        <a:xfrm>
          <a:off x="3072155"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Selection and matching of associates and host sites</a:t>
          </a:r>
        </a:p>
      </dsp:txBody>
      <dsp:txXfrm>
        <a:off x="3072155" y="891360"/>
        <a:ext cx="1400008" cy="1140750"/>
      </dsp:txXfrm>
    </dsp:sp>
    <dsp:sp modelId="{F20D6B98-E47E-44DF-81E0-DB5339FDB6CD}">
      <dsp:nvSpPr>
        <dsp:cNvPr id="0" name=""/>
        <dsp:cNvSpPr/>
      </dsp:nvSpPr>
      <dsp:spPr>
        <a:xfrm>
          <a:off x="4606165"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Early summer</a:t>
          </a:r>
        </a:p>
      </dsp:txBody>
      <dsp:txXfrm>
        <a:off x="5058868" y="0"/>
        <a:ext cx="844604" cy="905406"/>
      </dsp:txXfrm>
    </dsp:sp>
    <dsp:sp modelId="{1944EFF9-9AAB-4D06-8C02-3675F40C96CC}">
      <dsp:nvSpPr>
        <dsp:cNvPr id="0" name=""/>
        <dsp:cNvSpPr/>
      </dsp:nvSpPr>
      <dsp:spPr>
        <a:xfrm>
          <a:off x="4606165"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Offers extended to associates</a:t>
          </a:r>
        </a:p>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Host sites notified</a:t>
          </a:r>
        </a:p>
      </dsp:txBody>
      <dsp:txXfrm>
        <a:off x="4606165" y="891360"/>
        <a:ext cx="1400008" cy="1140750"/>
      </dsp:txXfrm>
    </dsp:sp>
    <dsp:sp modelId="{49009DB8-84EA-4F2E-B466-BB7CF8A4020A}">
      <dsp:nvSpPr>
        <dsp:cNvPr id="0" name=""/>
        <dsp:cNvSpPr/>
      </dsp:nvSpPr>
      <dsp:spPr>
        <a:xfrm>
          <a:off x="6140176" y="0"/>
          <a:ext cx="1750010" cy="90540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Avenir Next LT Pro"/>
              <a:ea typeface="+mn-ea"/>
              <a:cs typeface="+mn-cs"/>
            </a:rPr>
            <a:t>Mid-July</a:t>
          </a:r>
        </a:p>
      </dsp:txBody>
      <dsp:txXfrm>
        <a:off x="6592879" y="0"/>
        <a:ext cx="844604" cy="905406"/>
      </dsp:txXfrm>
    </dsp:sp>
    <dsp:sp modelId="{BA508843-E177-43A5-9B4D-64B33CC623E6}">
      <dsp:nvSpPr>
        <dsp:cNvPr id="0" name=""/>
        <dsp:cNvSpPr/>
      </dsp:nvSpPr>
      <dsp:spPr>
        <a:xfrm>
          <a:off x="6140176" y="891360"/>
          <a:ext cx="1400008" cy="114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Avenir Next LT Pro"/>
              <a:ea typeface="+mn-ea"/>
              <a:cs typeface="+mn-cs"/>
            </a:rPr>
            <a:t>Associates’ first day at PHAP host sites</a:t>
          </a:r>
        </a:p>
      </dsp:txBody>
      <dsp:txXfrm>
        <a:off x="6140176" y="891360"/>
        <a:ext cx="1400008" cy="11407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12/18/2025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12/18/2025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93404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69453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89043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72462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81324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00880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71478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05606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51401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40529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589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338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42287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114034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534311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764972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a:effectLst/>
                <a:latin typeface="Calibri" panose="020F0502020204030204" pitchFamily="34" charset="0"/>
                <a:ea typeface="Calibri" panose="020F0502020204030204" pitchFamily="34" charset="0"/>
                <a:cs typeface="Times New Roman" panose="02020603050405020304" pitchFamily="18" charset="0"/>
              </a:rPr>
              <a:t>Research</a:t>
            </a:r>
            <a:r>
              <a:rPr lang="en-US" sz="1200" kern="100">
                <a:effectLst/>
                <a:latin typeface="Calibri" panose="020F0502020204030204" pitchFamily="34" charset="0"/>
                <a:ea typeface="Calibri" panose="020F0502020204030204" pitchFamily="34" charset="0"/>
                <a:cs typeface="Times New Roman" panose="02020603050405020304" pitchFamily="18" charset="0"/>
              </a:rPr>
              <a:t> refers to the creation of generalizable knowledge to be disseminated broadly (e.g., published) outside of the host site. Activities that would not be considered research can include surveillance, assessments, and public health evaluations, as well as translating research into practice for the communities served by the host site.</a:t>
            </a:r>
            <a:endParaRPr lang="en-US" sz="120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127289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35697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83707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73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3D4EB-0F29-EC89-BBE1-5BD80B6A6AE9}"/>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AF32F3-E2C5-9881-5809-CD9BEFC4B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FC40E1B-44FB-7D99-57E0-6BC3427D9F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a:extLst>
              <a:ext uri="{FF2B5EF4-FFF2-40B4-BE49-F238E27FC236}">
                <a16:creationId xmlns:a16="http://schemas.microsoft.com/office/drawing/2014/main" id="{3A65CF94-AC97-33F1-9BD2-EA5100210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282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12609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0" i="0">
                <a:solidFill>
                  <a:srgbClr val="1C1D1F"/>
                </a:solidFill>
                <a:effectLst/>
                <a:latin typeface="Nunito" pitchFamily="2" charset="0"/>
              </a:rPr>
              <a:t> </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59620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23634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66077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01544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54645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rgbClr val="00377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3503559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31205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692896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200"/>
              </a:lnSpc>
              <a:defRPr sz="32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215887"/>
            <a:ext cx="8229600" cy="3293142"/>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4661423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5500735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ct val="100000"/>
              </a:lnSpc>
              <a:defRPr sz="32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379372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
        <p:nvSpPr>
          <p:cNvPr id="9" name="Content Placeholder 8">
            <a:extLst>
              <a:ext uri="{FF2B5EF4-FFF2-40B4-BE49-F238E27FC236}">
                <a16:creationId xmlns:a16="http://schemas.microsoft.com/office/drawing/2014/main" id="{9D8B9AF6-A376-6197-C225-054EBE16F56A}"/>
              </a:ext>
            </a:extLst>
          </p:cNvPr>
          <p:cNvSpPr>
            <a:spLocks noGrp="1"/>
          </p:cNvSpPr>
          <p:nvPr>
            <p:ph sz="quarter" idx="12"/>
          </p:nvPr>
        </p:nvSpPr>
        <p:spPr>
          <a:xfrm>
            <a:off x="457200" y="1136650"/>
            <a:ext cx="7885113" cy="27495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6818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rgbClr val="003774"/>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rgbClr val="00377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377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FFFFFF"/>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B9B9B9"/>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
        <p:nvSpPr>
          <p:cNvPr id="6" name="Text Placeholder 4">
            <a:extLst>
              <a:ext uri="{FF2B5EF4-FFF2-40B4-BE49-F238E27FC236}">
                <a16:creationId xmlns:a16="http://schemas.microsoft.com/office/drawing/2014/main" id="{C96517F4-150F-876E-6FE2-FF7CEDF2528A}"/>
              </a:ext>
            </a:extLst>
          </p:cNvPr>
          <p:cNvSpPr>
            <a:spLocks noGrp="1"/>
          </p:cNvSpPr>
          <p:nvPr>
            <p:ph type="body" sz="quarter" idx="18"/>
          </p:nvPr>
        </p:nvSpPr>
        <p:spPr>
          <a:xfrm>
            <a:off x="4797425"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bg>
      <p:bgPr>
        <a:solidFill>
          <a:srgbClr val="00377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bg>
      <p:bgPr>
        <a:solidFill>
          <a:srgbClr val="0037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657599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1509" y="-507"/>
            <a:ext cx="8229600" cy="857250"/>
          </a:xfrm>
          <a:prstGeom prst="rect">
            <a:avLst/>
          </a:prstGeom>
        </p:spPr>
        <p:txBody>
          <a:bodyPr anchor="ctr"/>
          <a:lstStyle>
            <a:lvl1pPr algn="l">
              <a:lnSpc>
                <a:spcPts val="3000"/>
              </a:lnSpc>
              <a:defRPr sz="32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1509" y="1225367"/>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1728882"/>
            <a:ext cx="6400800" cy="2202182"/>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0300426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774"/>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52" r:id="rId5"/>
    <p:sldLayoutId id="2147483883" r:id="rId6"/>
    <p:sldLayoutId id="2147483885"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FFFFF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FFFFF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FFFFF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9389462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8" r:id="rId8"/>
    <p:sldLayoutId id="2147483899"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74_F8E5CBC0.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1.xml.rels><?xml version="1.0" encoding="UTF-8" standalone="yes"?>
<Relationships xmlns="http://schemas.openxmlformats.org/package/2006/relationships"><Relationship Id="rId3" Type="http://schemas.microsoft.com/office/2018/10/relationships/comments" Target="../comments/modernComment_17B_256CAD0E.xm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openclipart.org/detail/169719/checklist-by-dako" TargetMode="Externa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mailto:phap@cdc.gov" TargetMode="External"/><Relationship Id="rId2" Type="http://schemas.openxmlformats.org/officeDocument/2006/relationships/hyperlink" Target="http://www.cdc.gov/PHAP"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PHAP"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hyperlink" Target="http://www.atsdr.cdc.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5_D74E029E.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187_A2303CBD.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83_B4EE7F03.xm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sz="2800" dirty="0">
                <a:latin typeface="Calibri"/>
                <a:ea typeface="Calibri"/>
                <a:cs typeface="Calibri"/>
              </a:rPr>
              <a:t>The 2026 PHAP Host Site Application Process: </a:t>
            </a:r>
            <a:br>
              <a:rPr lang="en-US" sz="2800" dirty="0"/>
            </a:br>
            <a:r>
              <a:rPr lang="en-US" sz="2800" dirty="0">
                <a:latin typeface="Calibri"/>
                <a:ea typeface="Calibri"/>
                <a:cs typeface="Calibri"/>
              </a:rPr>
              <a:t>Program Overview and Updates</a:t>
            </a:r>
            <a:endParaRPr lang="en-US" altLang="en-US" dirty="0">
              <a:latin typeface="Calibri"/>
              <a:ea typeface="Calibri"/>
              <a:cs typeface="Calibri"/>
            </a:endParaRP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7199" y="2144512"/>
            <a:ext cx="8229599" cy="2218482"/>
          </a:xfrm>
        </p:spPr>
        <p:txBody>
          <a:bodyPr>
            <a:normAutofit/>
          </a:bodyPr>
          <a:lstStyle/>
          <a:p>
            <a:pPr>
              <a:lnSpc>
                <a:spcPct val="150000"/>
              </a:lnSpc>
              <a:spcBef>
                <a:spcPts val="0"/>
              </a:spcBef>
            </a:pPr>
            <a:r>
              <a:rPr lang="en-US"/>
              <a:t>Public Health Associate Program for Recent Graduates (PHAP)</a:t>
            </a:r>
          </a:p>
          <a:p>
            <a:pPr>
              <a:spcBef>
                <a:spcPts val="0"/>
              </a:spcBef>
            </a:pPr>
            <a:endParaRPr lang="en-US"/>
          </a:p>
          <a:p>
            <a:pPr>
              <a:spcBef>
                <a:spcPts val="0"/>
              </a:spcBef>
            </a:pPr>
            <a:r>
              <a:rPr lang="en-US"/>
              <a:t>National Center for State, Tribal, Local, and Territorial Public Health Infrastructure and Workforce (PHIC)</a:t>
            </a:r>
          </a:p>
          <a:p>
            <a:pPr>
              <a:spcBef>
                <a:spcPts val="0"/>
              </a:spcBef>
            </a:pPr>
            <a:r>
              <a:rPr lang="en-US"/>
              <a:t>Centers for Disease Control and Prevention (CDC) </a:t>
            </a:r>
          </a:p>
        </p:txBody>
      </p:sp>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49372" y="4570596"/>
            <a:ext cx="6408628" cy="454852"/>
          </a:xfrm>
        </p:spPr>
        <p:txBody>
          <a:bodyPr/>
          <a:lstStyle/>
          <a:p>
            <a:r>
              <a:rPr lang="en-US"/>
              <a:t>January 8, 2026</a:t>
            </a:r>
          </a:p>
        </p:txBody>
      </p:sp>
      <p:sp>
        <p:nvSpPr>
          <p:cNvPr id="5" name="Slide Number Placeholder 4">
            <a:extLst>
              <a:ext uri="{FF2B5EF4-FFF2-40B4-BE49-F238E27FC236}">
                <a16:creationId xmlns:a16="http://schemas.microsoft.com/office/drawing/2014/main" id="{C062A4F0-3713-1D4D-BD40-78463CB04428}"/>
              </a:ext>
              <a:ext uri="{C183D7F6-B498-43B3-948B-1728B52AA6E4}">
                <adec:decorative xmlns:adec="http://schemas.microsoft.com/office/drawing/2017/decorative" val="1"/>
              </a:ext>
            </a:extLst>
          </p:cNvPr>
          <p:cNvSpPr>
            <a:spLocks noGrp="1"/>
          </p:cNvSpPr>
          <p:nvPr>
            <p:ph type="sldNum" sz="quarter" idx="13"/>
          </p:nvPr>
        </p:nvSpPr>
        <p:spPr>
          <a:xfrm>
            <a:off x="8637939" y="4760465"/>
            <a:ext cx="355552" cy="2688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55513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A39871-5F6F-3613-70C8-109CF2D736E6}"/>
              </a:ext>
            </a:extLst>
          </p:cNvPr>
          <p:cNvSpPr>
            <a:spLocks noGrp="1"/>
          </p:cNvSpPr>
          <p:nvPr>
            <p:ph type="title"/>
          </p:nvPr>
        </p:nvSpPr>
        <p:spPr/>
        <p:txBody>
          <a:bodyPr lIns="91440" tIns="45720" rIns="91440" bIns="45720" anchor="ctr"/>
          <a:lstStyle/>
          <a:p>
            <a:r>
              <a:rPr lang="en-US">
                <a:latin typeface="Calibri"/>
                <a:ea typeface="Calibri"/>
                <a:cs typeface="Calibri"/>
              </a:rPr>
              <a:t>Seven Characteristics of a Quality PHAP Host Site Training Experience</a:t>
            </a:r>
          </a:p>
        </p:txBody>
      </p:sp>
      <p:sp>
        <p:nvSpPr>
          <p:cNvPr id="8" name="Subtitle 7">
            <a:extLst>
              <a:ext uri="{FF2B5EF4-FFF2-40B4-BE49-F238E27FC236}">
                <a16:creationId xmlns:a16="http://schemas.microsoft.com/office/drawing/2014/main" id="{A2BE8FA6-49D5-E07D-1DD4-3320FCCED022}"/>
              </a:ext>
            </a:extLst>
          </p:cNvPr>
          <p:cNvSpPr>
            <a:spLocks noGrp="1"/>
          </p:cNvSpPr>
          <p:nvPr>
            <p:ph type="subTitle" idx="1"/>
          </p:nvPr>
        </p:nvSpPr>
        <p:spPr>
          <a:xfrm>
            <a:off x="483284" y="2616102"/>
            <a:ext cx="2386157" cy="511921"/>
          </a:xfrm>
        </p:spPr>
        <p:txBody>
          <a:bodyPr/>
          <a:lstStyle/>
          <a:p>
            <a:pPr marL="0" marR="0" lvl="0" indent="0" defTabSz="914400" rtl="0" eaLnBrk="0" fontAlgn="base" latinLnBrk="0" hangingPunct="0">
              <a:lnSpc>
                <a:spcPct val="100000"/>
              </a:lnSpc>
              <a:spcBef>
                <a:spcPct val="0"/>
              </a:spcBef>
              <a:spcAft>
                <a:spcPts val="600"/>
              </a:spcAft>
              <a:buClr>
                <a:srgbClr val="003399"/>
              </a:buClr>
              <a:buSzTx/>
              <a:buFontTx/>
              <a:buNone/>
              <a:tabLst/>
              <a:defRPr/>
            </a:pPr>
            <a:r>
              <a:rPr kumimoji="0" lang="en-US" sz="3600" b="1"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CO-STARR</a:t>
            </a:r>
            <a:endParaRPr kumimoji="0" lang="en-US" sz="18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240E4B62-89A1-B071-321C-61F6C6B55474}"/>
              </a:ext>
            </a:extLst>
          </p:cNvPr>
          <p:cNvSpPr>
            <a:spLocks noGrp="1"/>
          </p:cNvSpPr>
          <p:nvPr>
            <p:ph type="body" sz="quarter" idx="10"/>
          </p:nvPr>
        </p:nvSpPr>
        <p:spPr>
          <a:xfrm>
            <a:off x="2951499" y="1402079"/>
            <a:ext cx="6059442" cy="3522972"/>
          </a:xfrm>
        </p:spPr>
        <p:txBody>
          <a:bodyPr/>
          <a:lstStyle/>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C</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ompetency-based work plan</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O</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pportunities for advancement</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S</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upervisor involvement</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T</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raining, education, and development are ongoing</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A</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ligns with host site program goals and strategy</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R</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ealistic for an early-career public health professional</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a:ln>
                  <a:noFill/>
                </a:ln>
                <a:solidFill>
                  <a:srgbClr val="002060">
                    <a:lumMod val="50000"/>
                    <a:lumOff val="50000"/>
                  </a:srgbClr>
                </a:solidFill>
                <a:effectLst/>
                <a:uLnTx/>
                <a:uFillTx/>
                <a:ea typeface="Calibri" panose="020F0502020204030204" pitchFamily="34" charset="0"/>
                <a:cs typeface="Calibri" panose="020F0502020204030204" pitchFamily="34" charset="0"/>
              </a:rPr>
              <a:t>R</a:t>
            </a:r>
            <a:r>
              <a:rPr kumimoji="0" lang="en-US" sz="2000"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obust public health learning experience</a:t>
            </a:r>
            <a:endParaRPr lang="en-US" sz="2000">
              <a:solidFill>
                <a:srgbClr val="000000"/>
              </a:solidFill>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
        <p:nvSpPr>
          <p:cNvPr id="7" name="Left Brace 6">
            <a:extLst>
              <a:ext uri="{FF2B5EF4-FFF2-40B4-BE49-F238E27FC236}">
                <a16:creationId xmlns:a16="http://schemas.microsoft.com/office/drawing/2014/main" id="{3950CF5D-4A55-1DBA-0E78-77F31467CF60}"/>
              </a:ext>
              <a:ext uri="{C183D7F6-B498-43B3-948B-1728B52AA6E4}">
                <adec:decorative xmlns:adec="http://schemas.microsoft.com/office/drawing/2017/decorative" val="1"/>
              </a:ext>
            </a:extLst>
          </p:cNvPr>
          <p:cNvSpPr/>
          <p:nvPr/>
        </p:nvSpPr>
        <p:spPr>
          <a:xfrm>
            <a:off x="2595157" y="1402079"/>
            <a:ext cx="644434" cy="3520168"/>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74706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5E6E-7FBF-DB22-2C9B-C5CD25D28F89}"/>
              </a:ext>
            </a:extLst>
          </p:cNvPr>
          <p:cNvSpPr>
            <a:spLocks noGrp="1"/>
          </p:cNvSpPr>
          <p:nvPr>
            <p:ph type="title"/>
          </p:nvPr>
        </p:nvSpPr>
        <p:spPr>
          <a:xfrm>
            <a:off x="457200" y="205979"/>
            <a:ext cx="8229600" cy="857250"/>
          </a:xfrm>
        </p:spPr>
        <p:txBody>
          <a:bodyPr lIns="91440" tIns="45720" rIns="91440" bIns="45720" anchor="ctr" anchorCtr="0"/>
          <a:lstStyle/>
          <a:p>
            <a:r>
              <a:rPr lang="en-US">
                <a:latin typeface="Calibri"/>
                <a:ea typeface="Calibri"/>
                <a:cs typeface="Calibri"/>
              </a:rPr>
              <a:t>“C” Competency-Based Work Plan</a:t>
            </a:r>
          </a:p>
        </p:txBody>
      </p:sp>
      <p:sp>
        <p:nvSpPr>
          <p:cNvPr id="5" name="Text Placeholder 2">
            <a:extLst>
              <a:ext uri="{FF2B5EF4-FFF2-40B4-BE49-F238E27FC236}">
                <a16:creationId xmlns:a16="http://schemas.microsoft.com/office/drawing/2014/main" id="{A246DFA1-8114-C127-688A-2AA43F1A049B}"/>
              </a:ext>
            </a:extLst>
          </p:cNvPr>
          <p:cNvSpPr>
            <a:spLocks noGrp="1"/>
          </p:cNvSpPr>
          <p:nvPr>
            <p:ph type="body" sz="quarter" idx="10"/>
          </p:nvPr>
        </p:nvSpPr>
        <p:spPr>
          <a:xfrm>
            <a:off x="457200" y="1216025"/>
            <a:ext cx="8229600" cy="3507787"/>
          </a:xfrm>
        </p:spPr>
        <p:txBody>
          <a:bodyPr/>
          <a:lstStyle/>
          <a:p>
            <a:r>
              <a:rPr lang="en-US"/>
              <a:t>Program structure and work plan should provide opportunities for associate to meet PHAP competencies</a:t>
            </a:r>
          </a:p>
          <a:p>
            <a:r>
              <a:rPr lang="en-US"/>
              <a:t>“See, Do, Teach” approach</a:t>
            </a:r>
          </a:p>
          <a:p>
            <a:r>
              <a:rPr lang="en-US"/>
              <a:t>Skills and performance; not just observation</a:t>
            </a:r>
          </a:p>
          <a:p>
            <a:pPr lvl="1"/>
            <a:r>
              <a:rPr lang="en-US"/>
              <a:t>Disease intervention specialist </a:t>
            </a:r>
          </a:p>
          <a:p>
            <a:pPr lvl="1"/>
            <a:r>
              <a:rPr lang="en-US"/>
              <a:t>Community education</a:t>
            </a:r>
          </a:p>
          <a:p>
            <a:pPr lvl="1"/>
            <a:r>
              <a:rPr lang="en-US"/>
              <a:t>Collaboration efforts</a:t>
            </a:r>
          </a:p>
          <a:p>
            <a:pPr lvl="1"/>
            <a:r>
              <a:rPr lang="en-US"/>
              <a:t>Water sampling</a:t>
            </a:r>
          </a:p>
          <a:p>
            <a:pPr lvl="1"/>
            <a:r>
              <a:rPr lang="en-US"/>
              <a:t>Health promotion</a:t>
            </a:r>
          </a:p>
          <a:p>
            <a:pPr lvl="1"/>
            <a:r>
              <a:rPr lang="en-US"/>
              <a:t>Community needs assessment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11</a:t>
            </a:fld>
            <a:endParaRPr lang="en-US" noProof="0"/>
          </a:p>
        </p:txBody>
      </p:sp>
    </p:spTree>
    <p:extLst>
      <p:ext uri="{BB962C8B-B14F-4D97-AF65-F5344CB8AC3E}">
        <p14:creationId xmlns:p14="http://schemas.microsoft.com/office/powerpoint/2010/main" val="502891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057B7D-733B-6E46-0ED2-42AD961C50F2}"/>
              </a:ext>
            </a:extLst>
          </p:cNvPr>
          <p:cNvSpPr>
            <a:spLocks noGrp="1"/>
          </p:cNvSpPr>
          <p:nvPr>
            <p:ph type="title"/>
          </p:nvPr>
        </p:nvSpPr>
        <p:spPr>
          <a:xfrm>
            <a:off x="457200" y="205979"/>
            <a:ext cx="8229600" cy="857250"/>
          </a:xfrm>
        </p:spPr>
        <p:txBody>
          <a:bodyPr lIns="91440" tIns="45720" rIns="91440" bIns="45720" anchor="ctr" anchorCtr="0"/>
          <a:lstStyle/>
          <a:p>
            <a:r>
              <a:rPr lang="en-US">
                <a:latin typeface="Calibri"/>
                <a:ea typeface="Calibri"/>
                <a:cs typeface="Calibri"/>
              </a:rPr>
              <a:t>PHAP Competencies (revised 12/2025)</a:t>
            </a:r>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2583407"/>
            <a:ext cx="6865061" cy="2371178"/>
          </a:xfrm>
        </p:spPr>
        <p:txBody>
          <a:bodyPr>
            <a:normAutofit/>
          </a:bodyPr>
          <a:lstStyle/>
          <a:p>
            <a:pPr marL="0" indent="0">
              <a:buNone/>
            </a:pPr>
            <a:r>
              <a:rPr lang="en-US" sz="1600"/>
              <a:t>Domains:</a:t>
            </a:r>
          </a:p>
          <a:p>
            <a:pPr marL="0" indent="0">
              <a:buNone/>
            </a:pPr>
            <a:r>
              <a:rPr lang="en-US" sz="1600"/>
              <a:t>1.0: Analytic &amp; Assessment Skills</a:t>
            </a:r>
          </a:p>
          <a:p>
            <a:pPr marL="0" indent="0">
              <a:buNone/>
            </a:pPr>
            <a:r>
              <a:rPr lang="en-US" sz="1600"/>
              <a:t>2.0: Public Health Systems &amp; Services</a:t>
            </a:r>
          </a:p>
          <a:p>
            <a:pPr marL="0" indent="0">
              <a:buNone/>
            </a:pPr>
            <a:r>
              <a:rPr lang="en-US" sz="1600"/>
              <a:t>3.0: Communication Skills</a:t>
            </a:r>
          </a:p>
          <a:p>
            <a:pPr marL="0" indent="0">
              <a:buNone/>
            </a:pPr>
            <a:r>
              <a:rPr lang="en-US" sz="1600"/>
              <a:t>4.0: Community Engagement &amp; Partnerships</a:t>
            </a:r>
          </a:p>
          <a:p>
            <a:pPr marL="0" indent="0">
              <a:buNone/>
            </a:pPr>
            <a:r>
              <a:rPr lang="en-US" sz="1600"/>
              <a:t>5.0: Public Health Emergency Preparedness &amp; Response</a:t>
            </a:r>
          </a:p>
          <a:p>
            <a:pPr marL="0" indent="0">
              <a:buNone/>
            </a:pPr>
            <a:r>
              <a:rPr lang="en-US" sz="1600"/>
              <a:t>6.0: Professional Practice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p:spPr>
        <p:txBody>
          <a:bodyPr/>
          <a:lstStyle/>
          <a:p>
            <a:pPr lvl="0"/>
            <a:fld id="{BE1A0740-F252-4427-A288-A0F9AF0CD4D9}" type="slidenum">
              <a:rPr lang="en-US" noProof="0" smtClean="0"/>
              <a:pPr lvl="0"/>
              <a:t>12</a:t>
            </a:fld>
            <a:endParaRPr lang="en-US" noProof="0"/>
          </a:p>
        </p:txBody>
      </p:sp>
      <p:pic>
        <p:nvPicPr>
          <p:cNvPr id="5" name="Graphic 4">
            <a:extLst>
              <a:ext uri="{FF2B5EF4-FFF2-40B4-BE49-F238E27FC236}">
                <a16:creationId xmlns:a16="http://schemas.microsoft.com/office/drawing/2014/main" id="{D71D189A-9B43-3D5A-44B5-40CDDB9DAC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1133" y="2882715"/>
            <a:ext cx="1536887" cy="1536887"/>
          </a:xfrm>
          <a:prstGeom prst="rect">
            <a:avLst/>
          </a:prstGeom>
        </p:spPr>
      </p:pic>
      <p:sp>
        <p:nvSpPr>
          <p:cNvPr id="2" name="Text Placeholder 2">
            <a:extLst>
              <a:ext uri="{FF2B5EF4-FFF2-40B4-BE49-F238E27FC236}">
                <a16:creationId xmlns:a16="http://schemas.microsoft.com/office/drawing/2014/main" id="{90A1D49C-4A92-6A76-408E-A89A6818C850}"/>
              </a:ext>
            </a:extLst>
          </p:cNvPr>
          <p:cNvSpPr txBox="1">
            <a:spLocks/>
          </p:cNvSpPr>
          <p:nvPr/>
        </p:nvSpPr>
        <p:spPr bwMode="auto">
          <a:xfrm>
            <a:off x="352164" y="1035220"/>
            <a:ext cx="8229600" cy="12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28600" indent="-228600" algn="l" rtl="0" eaLnBrk="0" fontAlgn="base" hangingPunct="0">
              <a:spcBef>
                <a:spcPct val="20000"/>
              </a:spcBef>
              <a:spcAft>
                <a:spcPct val="0"/>
              </a:spcAft>
              <a:buClr>
                <a:srgbClr val="003BC0"/>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457200" indent="-171450" algn="l" rtl="0" eaLnBrk="0" fontAlgn="base" hangingPunct="0">
              <a:spcBef>
                <a:spcPct val="20000"/>
              </a:spcBef>
              <a:spcAft>
                <a:spcPct val="0"/>
              </a:spcAft>
              <a:buClr>
                <a:srgbClr val="005761"/>
              </a:buClr>
              <a:buFont typeface="Arial" panose="020B0604020202020204" pitchFamily="34" charset="0"/>
              <a:buChar char="-"/>
              <a:defRPr sz="1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a:t>Competencies revised to be more focused and manageable</a:t>
            </a:r>
          </a:p>
          <a:p>
            <a:r>
              <a:rPr lang="en-US" sz="1600"/>
              <a:t>New version: 6 domains, 15 competencies</a:t>
            </a:r>
          </a:p>
          <a:p>
            <a:pPr lvl="1"/>
            <a:r>
              <a:rPr lang="en-US" sz="1400"/>
              <a:t>Vs. 11 domains, 45 competencies</a:t>
            </a:r>
          </a:p>
          <a:p>
            <a:r>
              <a:rPr lang="en-US" sz="1600"/>
              <a:t>Each domain should be addressed at least once in host site application</a:t>
            </a:r>
          </a:p>
          <a:p>
            <a:r>
              <a:rPr lang="en-US" sz="1600"/>
              <a:t>More guidance will be shared to clarify expectations and activities to support each competency</a:t>
            </a:r>
          </a:p>
        </p:txBody>
      </p:sp>
    </p:spTree>
    <p:extLst>
      <p:ext uri="{BB962C8B-B14F-4D97-AF65-F5344CB8AC3E}">
        <p14:creationId xmlns:p14="http://schemas.microsoft.com/office/powerpoint/2010/main" val="28548928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D72B-2853-07CF-1C97-FE6BFF1CB143}"/>
              </a:ext>
            </a:extLst>
          </p:cNvPr>
          <p:cNvSpPr>
            <a:spLocks noGrp="1"/>
          </p:cNvSpPr>
          <p:nvPr>
            <p:ph type="title"/>
          </p:nvPr>
        </p:nvSpPr>
        <p:spPr/>
        <p:txBody>
          <a:bodyPr lIns="91440" tIns="45720" rIns="91440" bIns="45720" anchor="ctr" anchorCtr="0"/>
          <a:lstStyle/>
          <a:p>
            <a:r>
              <a:rPr lang="en-US">
                <a:latin typeface="Calibri"/>
                <a:ea typeface="Calibri"/>
                <a:cs typeface="Calibri"/>
              </a:rPr>
              <a:t>“O” Opportunities to Build Skills</a:t>
            </a:r>
          </a:p>
        </p:txBody>
      </p:sp>
      <p:sp>
        <p:nvSpPr>
          <p:cNvPr id="3" name="Text Placeholder 2">
            <a:extLst>
              <a:ext uri="{FF2B5EF4-FFF2-40B4-BE49-F238E27FC236}">
                <a16:creationId xmlns:a16="http://schemas.microsoft.com/office/drawing/2014/main" id="{78B79B25-1F5A-4D6F-EC06-F37D675A0D68}"/>
              </a:ext>
            </a:extLst>
          </p:cNvPr>
          <p:cNvSpPr>
            <a:spLocks noGrp="1"/>
          </p:cNvSpPr>
          <p:nvPr>
            <p:ph type="body" sz="quarter" idx="10"/>
          </p:nvPr>
        </p:nvSpPr>
        <p:spPr/>
        <p:txBody>
          <a:bodyPr/>
          <a:lstStyle/>
          <a:p>
            <a:pPr>
              <a:lnSpc>
                <a:spcPct val="100000"/>
              </a:lnSpc>
            </a:pPr>
            <a:r>
              <a:rPr lang="en-US"/>
              <a:t>Associate’s work should be progressive to build skills over the two-year training program</a:t>
            </a:r>
          </a:p>
          <a:p>
            <a:pPr>
              <a:lnSpc>
                <a:spcPct val="100000"/>
              </a:lnSpc>
            </a:pPr>
            <a:endParaRPr lang="en-US"/>
          </a:p>
          <a:p>
            <a:pPr>
              <a:lnSpc>
                <a:spcPct val="100000"/>
              </a:lnSpc>
            </a:pPr>
            <a:r>
              <a:rPr lang="en-US"/>
              <a:t>Provide additional experiences to reinforce acquired skills, for example—</a:t>
            </a:r>
          </a:p>
          <a:p>
            <a:pPr lvl="1">
              <a:lnSpc>
                <a:spcPct val="100000"/>
              </a:lnSpc>
            </a:pPr>
            <a:r>
              <a:rPr lang="en-US"/>
              <a:t>Implement a survey </a:t>
            </a:r>
            <a:r>
              <a:rPr lang="en-US">
                <a:sym typeface="Wingdings" panose="05000000000000000000" pitchFamily="2" charset="2"/>
              </a:rPr>
              <a:t> assist in data analyses </a:t>
            </a:r>
          </a:p>
          <a:p>
            <a:pPr lvl="1">
              <a:lnSpc>
                <a:spcPct val="100000"/>
              </a:lnSpc>
            </a:pPr>
            <a:r>
              <a:rPr lang="en-US"/>
              <a:t>Interview contacts </a:t>
            </a:r>
            <a:r>
              <a:rPr lang="en-US">
                <a:sym typeface="Wingdings" panose="05000000000000000000" pitchFamily="2" charset="2"/>
              </a:rPr>
              <a:t> </a:t>
            </a:r>
            <a:r>
              <a:rPr lang="en-US"/>
              <a:t>assist supervisor in managing local disease </a:t>
            </a:r>
            <a:br>
              <a:rPr lang="en-US"/>
            </a:br>
            <a:r>
              <a:rPr lang="en-US"/>
              <a:t>control efforts</a:t>
            </a:r>
          </a:p>
          <a:p>
            <a:pPr lvl="1">
              <a:lnSpc>
                <a:spcPct val="100000"/>
              </a:lnSpc>
            </a:pPr>
            <a:r>
              <a:rPr lang="en-US"/>
              <a:t>Conduct Directly Observed Therapy </a:t>
            </a:r>
            <a:r>
              <a:rPr lang="en-US">
                <a:sym typeface="Wingdings" panose="05000000000000000000" pitchFamily="2" charset="2"/>
              </a:rPr>
              <a:t> a</a:t>
            </a:r>
            <a:r>
              <a:rPr lang="en-US"/>
              <a:t>ssist tuberculosis manager to identify barriers to care</a:t>
            </a:r>
          </a:p>
          <a:p>
            <a:pPr lvl="1">
              <a:lnSpc>
                <a:spcPct val="100000"/>
              </a:lnSpc>
            </a:pPr>
            <a:r>
              <a:rPr lang="en-US"/>
              <a:t>Help conduct immunization assessments </a:t>
            </a:r>
            <a:r>
              <a:rPr lang="en-US">
                <a:sym typeface="Wingdings" panose="05000000000000000000" pitchFamily="2" charset="2"/>
              </a:rPr>
              <a:t> </a:t>
            </a:r>
            <a:r>
              <a:rPr lang="en-US"/>
              <a:t>interact directly with health care providers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63844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0996-3F8B-6D39-0D14-B0244BE86C77}"/>
              </a:ext>
            </a:extLst>
          </p:cNvPr>
          <p:cNvSpPr>
            <a:spLocks noGrp="1"/>
          </p:cNvSpPr>
          <p:nvPr>
            <p:ph type="title"/>
          </p:nvPr>
        </p:nvSpPr>
        <p:spPr/>
        <p:txBody>
          <a:bodyPr lIns="91440" tIns="45720" rIns="91440" bIns="45720" anchor="ctr" anchorCtr="0"/>
          <a:lstStyle/>
          <a:p>
            <a:r>
              <a:rPr lang="en-US">
                <a:latin typeface="Calibri"/>
                <a:ea typeface="Calibri"/>
                <a:cs typeface="Calibri"/>
              </a:rPr>
              <a:t>“S” Supervisor Involvement</a:t>
            </a:r>
            <a:endParaRPr lang="en-US"/>
          </a:p>
        </p:txBody>
      </p:sp>
      <p:sp>
        <p:nvSpPr>
          <p:cNvPr id="5" name="Text Placeholder 2">
            <a:extLst>
              <a:ext uri="{FF2B5EF4-FFF2-40B4-BE49-F238E27FC236}">
                <a16:creationId xmlns:a16="http://schemas.microsoft.com/office/drawing/2014/main" id="{CBC03096-2EFF-AD37-9F03-D8AE311E311F}"/>
              </a:ext>
            </a:extLst>
          </p:cNvPr>
          <p:cNvSpPr>
            <a:spLocks noGrp="1"/>
          </p:cNvSpPr>
          <p:nvPr>
            <p:ph type="body" sz="quarter" idx="10"/>
          </p:nvPr>
        </p:nvSpPr>
        <p:spPr>
          <a:xfrm>
            <a:off x="457200" y="1215886"/>
            <a:ext cx="8229600" cy="3652447"/>
          </a:xfrm>
        </p:spPr>
        <p:txBody>
          <a:bodyPr>
            <a:normAutofit fontScale="92500" lnSpcReduction="20000"/>
          </a:bodyPr>
          <a:lstStyle/>
          <a:p>
            <a:pPr>
              <a:lnSpc>
                <a:spcPct val="120000"/>
              </a:lnSpc>
            </a:pPr>
            <a:r>
              <a:rPr lang="en-US" sz="2200"/>
              <a:t>Proximity</a:t>
            </a:r>
          </a:p>
          <a:p>
            <a:pPr lvl="1">
              <a:lnSpc>
                <a:spcPct val="120000"/>
              </a:lnSpc>
            </a:pPr>
            <a:r>
              <a:rPr lang="en-US" sz="1500"/>
              <a:t>Direct oversight of associate’s day-to-day work activities </a:t>
            </a:r>
          </a:p>
          <a:p>
            <a:pPr lvl="1">
              <a:lnSpc>
                <a:spcPct val="120000"/>
              </a:lnSpc>
            </a:pPr>
            <a:r>
              <a:rPr lang="en-US" sz="1500"/>
              <a:t>Close to the work the associate will be doing</a:t>
            </a:r>
          </a:p>
          <a:p>
            <a:pPr>
              <a:lnSpc>
                <a:spcPct val="120000"/>
              </a:lnSpc>
            </a:pPr>
            <a:r>
              <a:rPr lang="en-US" sz="2200"/>
              <a:t>Time commitment</a:t>
            </a:r>
          </a:p>
          <a:p>
            <a:pPr lvl="1">
              <a:lnSpc>
                <a:spcPct val="120000"/>
              </a:lnSpc>
            </a:pPr>
            <a:r>
              <a:rPr lang="en-US" sz="1500"/>
              <a:t>At least 10% of time (~4 hours per week)</a:t>
            </a:r>
          </a:p>
          <a:p>
            <a:pPr lvl="1">
              <a:lnSpc>
                <a:spcPct val="120000"/>
              </a:lnSpc>
            </a:pPr>
            <a:r>
              <a:rPr lang="en-US" sz="1500"/>
              <a:t>Can be direct observation, one-on-one meetings, shadowing, email communication, etc. </a:t>
            </a:r>
          </a:p>
          <a:p>
            <a:pPr>
              <a:lnSpc>
                <a:spcPct val="120000"/>
              </a:lnSpc>
            </a:pPr>
            <a:r>
              <a:rPr lang="en-US" sz="2200"/>
              <a:t>Capacity</a:t>
            </a:r>
          </a:p>
          <a:p>
            <a:pPr lvl="1">
              <a:lnSpc>
                <a:spcPct val="120000"/>
              </a:lnSpc>
            </a:pPr>
            <a:r>
              <a:rPr lang="en-US" sz="1500"/>
              <a:t>Staffing infrastructure of host site can support an associate</a:t>
            </a:r>
          </a:p>
          <a:p>
            <a:pPr>
              <a:lnSpc>
                <a:spcPct val="120000"/>
              </a:lnSpc>
            </a:pPr>
            <a:r>
              <a:rPr lang="en-US" sz="2200"/>
              <a:t>Experience</a:t>
            </a:r>
          </a:p>
          <a:p>
            <a:pPr lvl="1">
              <a:lnSpc>
                <a:spcPct val="120000"/>
              </a:lnSpc>
            </a:pPr>
            <a:r>
              <a:rPr lang="en-US" sz="1500"/>
              <a:t>Minimum of 2 years’ experience required</a:t>
            </a:r>
          </a:p>
          <a:p>
            <a:pPr lvl="1">
              <a:lnSpc>
                <a:spcPct val="120000"/>
              </a:lnSpc>
            </a:pPr>
            <a:r>
              <a:rPr lang="en-US" sz="1500"/>
              <a:t>Host site supervisor’s subject matter expertise, supervisory experience (e.g., supervising early-career staff, fellows, interns, students), mentoring experience, and interest in supervising associate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94628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3356-6939-0526-0E90-B85C0E222334}"/>
              </a:ext>
            </a:extLst>
          </p:cNvPr>
          <p:cNvSpPr>
            <a:spLocks noGrp="1"/>
          </p:cNvSpPr>
          <p:nvPr>
            <p:ph type="title"/>
          </p:nvPr>
        </p:nvSpPr>
        <p:spPr/>
        <p:txBody>
          <a:bodyPr lIns="91440" tIns="45720" rIns="91440" bIns="45720" anchor="ctr" anchorCtr="0"/>
          <a:lstStyle/>
          <a:p>
            <a:r>
              <a:rPr lang="en-US">
                <a:latin typeface="Calibri"/>
                <a:ea typeface="Calibri"/>
                <a:cs typeface="Calibri"/>
              </a:rPr>
              <a:t>“T” Training, Education, and Development </a:t>
            </a:r>
            <a:br>
              <a:rPr lang="en-US"/>
            </a:br>
            <a:r>
              <a:rPr lang="en-US">
                <a:latin typeface="Calibri"/>
                <a:ea typeface="Calibri"/>
                <a:cs typeface="Calibri"/>
              </a:rPr>
              <a:t>are Ongoing</a:t>
            </a:r>
          </a:p>
        </p:txBody>
      </p:sp>
      <p:sp>
        <p:nvSpPr>
          <p:cNvPr id="3" name="Text Placeholder 2">
            <a:extLst>
              <a:ext uri="{FF2B5EF4-FFF2-40B4-BE49-F238E27FC236}">
                <a16:creationId xmlns:a16="http://schemas.microsoft.com/office/drawing/2014/main" id="{D50685B7-E374-5A5F-36AB-3DB781F19589}"/>
              </a:ext>
            </a:extLst>
          </p:cNvPr>
          <p:cNvSpPr>
            <a:spLocks noGrp="1"/>
          </p:cNvSpPr>
          <p:nvPr>
            <p:ph type="body" sz="quarter" idx="10"/>
          </p:nvPr>
        </p:nvSpPr>
        <p:spPr>
          <a:xfrm>
            <a:off x="457200" y="1351354"/>
            <a:ext cx="8229600" cy="3293142"/>
          </a:xfrm>
        </p:spPr>
        <p:txBody>
          <a:bodyPr>
            <a:normAutofit lnSpcReduction="10000"/>
          </a:bodyPr>
          <a:lstStyle/>
          <a:p>
            <a:pPr>
              <a:lnSpc>
                <a:spcPct val="100000"/>
              </a:lnSpc>
            </a:pPr>
            <a:r>
              <a:rPr lang="en-US"/>
              <a:t>Develop a well-rounded training plan for the two-year assignment</a:t>
            </a:r>
          </a:p>
          <a:p>
            <a:pPr>
              <a:lnSpc>
                <a:spcPct val="100000"/>
              </a:lnSpc>
            </a:pPr>
            <a:r>
              <a:rPr lang="en-US"/>
              <a:t>Three components to a quality training plan:</a:t>
            </a:r>
          </a:p>
          <a:p>
            <a:pPr marL="914400" lvl="1" indent="-457200">
              <a:lnSpc>
                <a:spcPct val="100000"/>
              </a:lnSpc>
              <a:buFont typeface="+mj-lt"/>
              <a:buAutoNum type="arabicPeriod"/>
            </a:pPr>
            <a:r>
              <a:rPr lang="en-US" sz="1900" b="1"/>
              <a:t>Host site orientation </a:t>
            </a:r>
          </a:p>
          <a:p>
            <a:pPr lvl="2">
              <a:lnSpc>
                <a:spcPct val="100000"/>
              </a:lnSpc>
            </a:pPr>
            <a:r>
              <a:rPr lang="en-US" sz="1600"/>
              <a:t>Local regulations, policies, and procedures (e.g., security, use of IT, professional attire, training for ethics, sexual harassment, bloodborne pathogens, HIPAA)  </a:t>
            </a:r>
          </a:p>
          <a:p>
            <a:pPr marL="914400" lvl="1" indent="-457200">
              <a:lnSpc>
                <a:spcPct val="100000"/>
              </a:lnSpc>
              <a:buFont typeface="+mj-lt"/>
              <a:buAutoNum type="arabicPeriod"/>
            </a:pPr>
            <a:r>
              <a:rPr lang="en-US" sz="1900" b="1"/>
              <a:t>Technical training</a:t>
            </a:r>
          </a:p>
          <a:p>
            <a:pPr lvl="2">
              <a:lnSpc>
                <a:spcPct val="100000"/>
              </a:lnSpc>
            </a:pPr>
            <a:r>
              <a:rPr lang="en-US" sz="1600"/>
              <a:t>Provide specific knowledge and skills needed to complete work activities</a:t>
            </a:r>
          </a:p>
          <a:p>
            <a:pPr marL="914400" lvl="1" indent="-457200">
              <a:lnSpc>
                <a:spcPct val="100000"/>
              </a:lnSpc>
              <a:buFont typeface="+mj-lt"/>
              <a:buAutoNum type="arabicPeriod"/>
            </a:pPr>
            <a:r>
              <a:rPr lang="en-US" b="1"/>
              <a:t>Public health and professional education</a:t>
            </a:r>
          </a:p>
          <a:p>
            <a:pPr lvl="2">
              <a:lnSpc>
                <a:spcPct val="100000"/>
              </a:lnSpc>
            </a:pPr>
            <a:r>
              <a:rPr lang="en-US" sz="1600"/>
              <a:t>Collaboration among public health program areas</a:t>
            </a:r>
          </a:p>
          <a:p>
            <a:pPr lvl="2">
              <a:lnSpc>
                <a:spcPct val="100000"/>
              </a:lnSpc>
            </a:pPr>
            <a:r>
              <a:rPr lang="en-US" sz="1600"/>
              <a:t>Provide broader training of public health concepts, methods, and issues to foster professional growth</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428595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5843CE-DA10-4262-29CF-3FEB47F555E7}"/>
              </a:ext>
            </a:extLst>
          </p:cNvPr>
          <p:cNvSpPr>
            <a:spLocks noGrp="1"/>
          </p:cNvSpPr>
          <p:nvPr>
            <p:ph type="title"/>
          </p:nvPr>
        </p:nvSpPr>
        <p:spPr>
          <a:xfrm>
            <a:off x="457200" y="205979"/>
            <a:ext cx="8229600" cy="857250"/>
          </a:xfrm>
        </p:spPr>
        <p:txBody>
          <a:bodyPr lIns="91440" tIns="45720" rIns="91440" bIns="45720" anchor="ctr" anchorCtr="0"/>
          <a:lstStyle/>
          <a:p>
            <a:r>
              <a:rPr lang="en-US">
                <a:latin typeface="Calibri"/>
                <a:ea typeface="Calibri"/>
                <a:cs typeface="Calibri"/>
              </a:rPr>
              <a:t>“T” Training, Education, and Development </a:t>
            </a:r>
            <a:br>
              <a:rPr lang="en-US"/>
            </a:br>
            <a:r>
              <a:rPr lang="en-US">
                <a:latin typeface="Calibri"/>
                <a:ea typeface="Calibri"/>
                <a:cs typeface="Calibri"/>
              </a:rPr>
              <a:t>are Ongoing (cont'd.)</a:t>
            </a:r>
          </a:p>
        </p:txBody>
      </p:sp>
      <p:sp>
        <p:nvSpPr>
          <p:cNvPr id="5" name="Text Placeholder 2">
            <a:extLst>
              <a:ext uri="{FF2B5EF4-FFF2-40B4-BE49-F238E27FC236}">
                <a16:creationId xmlns:a16="http://schemas.microsoft.com/office/drawing/2014/main" id="{86A0CC0B-6097-03AD-7D3F-56114674439E}"/>
              </a:ext>
            </a:extLst>
          </p:cNvPr>
          <p:cNvSpPr>
            <a:spLocks noGrp="1"/>
          </p:cNvSpPr>
          <p:nvPr>
            <p:ph type="body" sz="quarter" idx="10"/>
          </p:nvPr>
        </p:nvSpPr>
        <p:spPr/>
        <p:txBody>
          <a:bodyPr/>
          <a:lstStyle/>
          <a:p>
            <a:r>
              <a:rPr lang="en-US"/>
              <a:t>Progressive training and creative opportunities to build knowledge, skill, and ability </a:t>
            </a:r>
          </a:p>
          <a:p>
            <a:r>
              <a:rPr lang="en-US"/>
              <a:t>Include a variety of training methods, including—</a:t>
            </a:r>
          </a:p>
          <a:p>
            <a:pPr lvl="1"/>
            <a:r>
              <a:rPr lang="en-US"/>
              <a:t>Instructor-led</a:t>
            </a:r>
          </a:p>
          <a:p>
            <a:pPr lvl="1"/>
            <a:r>
              <a:rPr lang="en-US"/>
              <a:t>Web-based/online learning</a:t>
            </a:r>
          </a:p>
          <a:p>
            <a:pPr lvl="1"/>
            <a:r>
              <a:rPr lang="en-US"/>
              <a:t>One-on-one</a:t>
            </a:r>
          </a:p>
          <a:p>
            <a:pPr lvl="1"/>
            <a:r>
              <a:rPr lang="en-US"/>
              <a:t>Self-paced study</a:t>
            </a:r>
          </a:p>
          <a:p>
            <a:pPr lvl="1"/>
            <a:r>
              <a:rPr lang="en-US"/>
              <a:t>Independent study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78189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F3835F-8945-417C-BAAD-0A582982DEC3}"/>
              </a:ext>
            </a:extLst>
          </p:cNvPr>
          <p:cNvSpPr>
            <a:spLocks noGrp="1"/>
          </p:cNvSpPr>
          <p:nvPr>
            <p:ph type="title"/>
          </p:nvPr>
        </p:nvSpPr>
        <p:spPr/>
        <p:txBody>
          <a:bodyPr lIns="91440" tIns="45720" rIns="91440" bIns="45720" anchor="ctr" anchorCtr="0"/>
          <a:lstStyle/>
          <a:p>
            <a:r>
              <a:rPr lang="en-US">
                <a:latin typeface="Calibri"/>
                <a:ea typeface="Calibri"/>
                <a:cs typeface="Calibri"/>
              </a:rPr>
              <a:t>“A” Aligns with Host Site Goals</a:t>
            </a:r>
            <a:endParaRPr lang="en-US"/>
          </a:p>
        </p:txBody>
      </p:sp>
      <p:sp>
        <p:nvSpPr>
          <p:cNvPr id="8" name="Text Placeholder 7">
            <a:extLst>
              <a:ext uri="{FF2B5EF4-FFF2-40B4-BE49-F238E27FC236}">
                <a16:creationId xmlns:a16="http://schemas.microsoft.com/office/drawing/2014/main" id="{EB51726B-D108-AB1B-1C5E-2420E292178E}"/>
              </a:ext>
            </a:extLst>
          </p:cNvPr>
          <p:cNvSpPr>
            <a:spLocks noGrp="1"/>
          </p:cNvSpPr>
          <p:nvPr>
            <p:ph type="body" sz="quarter" idx="10"/>
          </p:nvPr>
        </p:nvSpPr>
        <p:spPr>
          <a:xfrm>
            <a:off x="457200" y="1150194"/>
            <a:ext cx="8229600" cy="3418104"/>
          </a:xfrm>
        </p:spPr>
        <p:txBody>
          <a:bodyPr/>
          <a:lstStyle/>
          <a:p>
            <a:pPr>
              <a:lnSpc>
                <a:spcPct val="100000"/>
              </a:lnSpc>
              <a:spcBef>
                <a:spcPts val="1200"/>
              </a:spcBef>
            </a:pPr>
            <a:r>
              <a:rPr lang="en-US" sz="1800" b="0"/>
              <a:t>Associate’s work should support your effort to meet your program goals</a:t>
            </a:r>
          </a:p>
          <a:p>
            <a:pPr>
              <a:lnSpc>
                <a:spcPct val="100000"/>
              </a:lnSpc>
              <a:spcBef>
                <a:spcPts val="1200"/>
              </a:spcBef>
            </a:pPr>
            <a:r>
              <a:rPr lang="en-US" sz="1800" b="0"/>
              <a:t>Focus on work activities that provide hands-on, front line public health experience  </a:t>
            </a:r>
          </a:p>
          <a:p>
            <a:pPr>
              <a:lnSpc>
                <a:spcPct val="100000"/>
              </a:lnSpc>
              <a:spcBef>
                <a:spcPts val="1200"/>
              </a:spcBef>
            </a:pPr>
            <a:r>
              <a:rPr lang="en-US" sz="1800" b="0"/>
              <a:t>Examples include conducting the following:</a:t>
            </a:r>
          </a:p>
          <a:p>
            <a:pPr lvl="1">
              <a:lnSpc>
                <a:spcPct val="100000"/>
              </a:lnSpc>
              <a:spcBef>
                <a:spcPts val="1200"/>
              </a:spcBef>
            </a:pPr>
            <a:r>
              <a:rPr lang="en-US" sz="1600"/>
              <a:t>Disease investigation </a:t>
            </a:r>
          </a:p>
          <a:p>
            <a:pPr lvl="1">
              <a:lnSpc>
                <a:spcPct val="100000"/>
              </a:lnSpc>
              <a:spcBef>
                <a:spcPts val="1200"/>
              </a:spcBef>
            </a:pPr>
            <a:r>
              <a:rPr lang="en-US" sz="1600"/>
              <a:t>Disease-specific surveillance </a:t>
            </a:r>
          </a:p>
          <a:p>
            <a:pPr lvl="1">
              <a:lnSpc>
                <a:spcPct val="100000"/>
              </a:lnSpc>
              <a:spcBef>
                <a:spcPts val="1200"/>
              </a:spcBef>
            </a:pPr>
            <a:r>
              <a:rPr lang="en-US" sz="1600"/>
              <a:t>Community needs assessment</a:t>
            </a:r>
          </a:p>
          <a:p>
            <a:pPr lvl="1">
              <a:lnSpc>
                <a:spcPct val="100000"/>
              </a:lnSpc>
              <a:spcBef>
                <a:spcPts val="1200"/>
              </a:spcBef>
            </a:pPr>
            <a:r>
              <a:rPr lang="en-US" sz="1600"/>
              <a:t>Health promotion inventory</a:t>
            </a:r>
            <a:endParaRPr lang="en-US"/>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2057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18568B-48EE-DB31-C766-0FAE2C1D5E33}"/>
              </a:ext>
            </a:extLst>
          </p:cNvPr>
          <p:cNvSpPr>
            <a:spLocks noGrp="1"/>
          </p:cNvSpPr>
          <p:nvPr>
            <p:ph type="title"/>
          </p:nvPr>
        </p:nvSpPr>
        <p:spPr>
          <a:xfrm>
            <a:off x="457200" y="205979"/>
            <a:ext cx="7701790" cy="857250"/>
          </a:xfrm>
        </p:spPr>
        <p:txBody>
          <a:bodyPr/>
          <a:lstStyle/>
          <a:p>
            <a:r>
              <a:rPr lang="en-US"/>
              <a:t>“R” Realistic</a:t>
            </a:r>
          </a:p>
        </p:txBody>
      </p:sp>
      <p:sp>
        <p:nvSpPr>
          <p:cNvPr id="5" name="Text Placeholder 4">
            <a:extLst>
              <a:ext uri="{FF2B5EF4-FFF2-40B4-BE49-F238E27FC236}">
                <a16:creationId xmlns:a16="http://schemas.microsoft.com/office/drawing/2014/main" id="{EBC5373A-FED8-CC2B-33B4-7282FBE0147C}"/>
              </a:ext>
            </a:extLst>
          </p:cNvPr>
          <p:cNvSpPr>
            <a:spLocks noGrp="1"/>
          </p:cNvSpPr>
          <p:nvPr>
            <p:ph type="body" sz="quarter" idx="10"/>
          </p:nvPr>
        </p:nvSpPr>
        <p:spPr>
          <a:xfrm>
            <a:off x="457200" y="1103894"/>
            <a:ext cx="8229600" cy="3405135"/>
          </a:xfrm>
        </p:spPr>
        <p:txBody>
          <a:bodyPr/>
          <a:lstStyle/>
          <a:p>
            <a:pPr>
              <a:spcBef>
                <a:spcPts val="1200"/>
              </a:spcBef>
            </a:pPr>
            <a:r>
              <a:rPr lang="en-US"/>
              <a:t>Work plan should be realistic and appropriate for an early-career public health professional</a:t>
            </a:r>
          </a:p>
          <a:p>
            <a:pPr>
              <a:spcBef>
                <a:spcPts val="1200"/>
              </a:spcBef>
            </a:pPr>
            <a:r>
              <a:rPr lang="en-US"/>
              <a:t>Work activities should be progressive, with specific measurable deliverables and clear timelines</a:t>
            </a:r>
          </a:p>
          <a:p>
            <a:pPr>
              <a:spcBef>
                <a:spcPts val="1200"/>
              </a:spcBef>
            </a:pPr>
            <a:r>
              <a:rPr lang="en-US"/>
              <a:t>Associates are </a:t>
            </a:r>
            <a:r>
              <a:rPr lang="en-US" b="1" u="sng"/>
              <a:t>NOT</a:t>
            </a:r>
            <a:r>
              <a:rPr lang="en-US" b="1"/>
              <a:t>:</a:t>
            </a:r>
          </a:p>
          <a:p>
            <a:pPr lvl="1">
              <a:spcBef>
                <a:spcPts val="1200"/>
              </a:spcBef>
            </a:pPr>
            <a:r>
              <a:rPr lang="en-US"/>
              <a:t>Supervisors</a:t>
            </a:r>
          </a:p>
          <a:p>
            <a:pPr lvl="1">
              <a:spcBef>
                <a:spcPts val="1200"/>
              </a:spcBef>
            </a:pPr>
            <a:r>
              <a:rPr lang="en-US"/>
              <a:t>Spokespersons for CDC or their host site</a:t>
            </a:r>
          </a:p>
          <a:p>
            <a:pPr lvl="1">
              <a:spcBef>
                <a:spcPts val="1200"/>
              </a:spcBef>
            </a:pPr>
            <a:r>
              <a:rPr lang="en-US"/>
              <a:t>CDC subject matter experts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66964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EB4A-0CE6-1C74-06ED-6E5FC60DEED8}"/>
              </a:ext>
            </a:extLst>
          </p:cNvPr>
          <p:cNvSpPr>
            <a:spLocks noGrp="1"/>
          </p:cNvSpPr>
          <p:nvPr>
            <p:ph type="title"/>
          </p:nvPr>
        </p:nvSpPr>
        <p:spPr/>
        <p:txBody>
          <a:bodyPr lIns="91440" tIns="45720" rIns="91440" bIns="45720" anchor="ctr" anchorCtr="0"/>
          <a:lstStyle/>
          <a:p>
            <a:r>
              <a:rPr lang="en-US">
                <a:latin typeface="Calibri"/>
                <a:ea typeface="Calibri"/>
                <a:cs typeface="Calibri"/>
              </a:rPr>
              <a:t>“R” Robust Public Health Experience</a:t>
            </a:r>
          </a:p>
        </p:txBody>
      </p:sp>
      <p:sp>
        <p:nvSpPr>
          <p:cNvPr id="5" name="Text Placeholder 4">
            <a:extLst>
              <a:ext uri="{FF2B5EF4-FFF2-40B4-BE49-F238E27FC236}">
                <a16:creationId xmlns:a16="http://schemas.microsoft.com/office/drawing/2014/main" id="{5BD5437D-088B-A5D9-B1A8-99A7E2A5B3D4}"/>
              </a:ext>
            </a:extLst>
          </p:cNvPr>
          <p:cNvSpPr>
            <a:spLocks noGrp="1"/>
          </p:cNvSpPr>
          <p:nvPr>
            <p:ph type="body" sz="quarter" idx="10"/>
          </p:nvPr>
        </p:nvSpPr>
        <p:spPr>
          <a:xfrm>
            <a:off x="457200" y="1004400"/>
            <a:ext cx="8229600" cy="3504629"/>
          </a:xfrm>
        </p:spPr>
        <p:txBody>
          <a:bodyPr/>
          <a:lstStyle/>
          <a:p>
            <a:r>
              <a:rPr lang="en-US"/>
              <a:t>Develop work activities to provide broad public health experience  </a:t>
            </a:r>
          </a:p>
          <a:p>
            <a:r>
              <a:rPr lang="en-US"/>
              <a:t>Examples:</a:t>
            </a:r>
          </a:p>
          <a:p>
            <a:pPr lvl="1">
              <a:lnSpc>
                <a:spcPct val="100000"/>
              </a:lnSpc>
            </a:pPr>
            <a:r>
              <a:rPr lang="en-US" sz="1600"/>
              <a:t>Survey implementation</a:t>
            </a:r>
          </a:p>
          <a:p>
            <a:pPr lvl="1">
              <a:lnSpc>
                <a:spcPct val="100000"/>
              </a:lnSpc>
            </a:pPr>
            <a:r>
              <a:rPr lang="en-US" sz="1600"/>
              <a:t>Track/interview STD contacts (DIS)</a:t>
            </a:r>
          </a:p>
          <a:p>
            <a:pPr lvl="1">
              <a:lnSpc>
                <a:spcPct val="100000"/>
              </a:lnSpc>
            </a:pPr>
            <a:r>
              <a:rPr lang="en-US" sz="1600"/>
              <a:t>Provide TB Directly-Observed Therapy (DOT)</a:t>
            </a:r>
          </a:p>
          <a:p>
            <a:pPr lvl="1">
              <a:lnSpc>
                <a:spcPct val="100000"/>
              </a:lnSpc>
            </a:pPr>
            <a:r>
              <a:rPr lang="en-US" sz="1600"/>
              <a:t>Develop communications tools</a:t>
            </a:r>
          </a:p>
          <a:p>
            <a:pPr lvl="1">
              <a:lnSpc>
                <a:spcPct val="100000"/>
              </a:lnSpc>
            </a:pPr>
            <a:r>
              <a:rPr lang="en-US" sz="1600"/>
              <a:t>Support partnership and collaboration efforts </a:t>
            </a:r>
          </a:p>
          <a:p>
            <a:pPr lvl="1">
              <a:lnSpc>
                <a:spcPct val="100000"/>
              </a:lnSpc>
            </a:pPr>
            <a:r>
              <a:rPr lang="en-US" sz="1600"/>
              <a:t>Support host site policy development, systems improvement</a:t>
            </a:r>
          </a:p>
          <a:p>
            <a:pPr lvl="1">
              <a:lnSpc>
                <a:spcPct val="100000"/>
              </a:lnSpc>
            </a:pPr>
            <a:r>
              <a:rPr lang="en-US" sz="1600"/>
              <a:t>Conduct immunization record audits (e.g., school, daycare, or healthcare-provider-based)</a:t>
            </a:r>
          </a:p>
          <a:p>
            <a:pPr lvl="1">
              <a:lnSpc>
                <a:spcPct val="100000"/>
              </a:lnSpc>
            </a:pPr>
            <a:r>
              <a:rPr lang="en-US" sz="1600"/>
              <a:t>Assist with developing and staging preparedness and response exercises for key community-based partners</a:t>
            </a:r>
          </a:p>
          <a:p>
            <a:pPr lvl="1">
              <a:lnSpc>
                <a:spcPct val="100000"/>
              </a:lnSpc>
            </a:pPr>
            <a:r>
              <a:rPr lang="en-US" sz="1600"/>
              <a:t>Develop and deliver public health education to community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399687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EDCA7B8-30AA-AD0B-0C61-57F6919FB54D}"/>
              </a:ext>
            </a:extLst>
          </p:cNvPr>
          <p:cNvSpPr>
            <a:spLocks noGrp="1"/>
          </p:cNvSpPr>
          <p:nvPr>
            <p:ph type="title"/>
          </p:nvPr>
        </p:nvSpPr>
        <p:spPr/>
        <p:txBody>
          <a:bodyPr/>
          <a:lstStyle/>
          <a:p>
            <a:r>
              <a:rPr lang="en-US"/>
              <a:t>Welcome</a:t>
            </a: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1509" y="1225367"/>
            <a:ext cx="6400800" cy="342900"/>
          </a:xfrm>
        </p:spPr>
        <p:txBody>
          <a:bodyPr>
            <a:noAutofit/>
          </a:bodyPr>
          <a:lstStyle/>
          <a:p>
            <a:r>
              <a:rPr lang="en-US"/>
              <a:t>Heidi Davidson, MPH</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6719FC4-8843-F677-11EB-A72BA7D7C2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50850" y="1846243"/>
            <a:ext cx="5473332" cy="2496274"/>
          </a:xfrm>
        </p:spPr>
        <p:txBody>
          <a:bodyPr/>
          <a:lstStyle/>
          <a:p>
            <a:pPr>
              <a:spcBef>
                <a:spcPts val="600"/>
              </a:spcBef>
            </a:pPr>
            <a:r>
              <a:rPr lang="en-US"/>
              <a:t>Team Lead, PHAP Data Management Team (DMT) </a:t>
            </a:r>
          </a:p>
          <a:p>
            <a:pPr>
              <a:spcBef>
                <a:spcPts val="600"/>
              </a:spcBef>
            </a:pPr>
            <a:r>
              <a:rPr lang="en-US"/>
              <a:t>Field Services Workforce Branch (FSWB)</a:t>
            </a:r>
          </a:p>
          <a:p>
            <a:pPr>
              <a:spcBef>
                <a:spcPts val="600"/>
              </a:spcBef>
            </a:pPr>
            <a:r>
              <a:rPr lang="en-US"/>
              <a:t>Division of Workforce Development (DWD)</a:t>
            </a:r>
          </a:p>
          <a:p>
            <a:pPr>
              <a:spcBef>
                <a:spcPts val="600"/>
              </a:spcBef>
            </a:pPr>
            <a:r>
              <a:rPr lang="en-US"/>
              <a:t>National Center for State, Tribal, Local, and Territorial Public Health Infrastructure and Workforce (PHIC)</a:t>
            </a:r>
          </a:p>
          <a:p>
            <a:pPr>
              <a:spcBef>
                <a:spcPts val="600"/>
              </a:spcBef>
            </a:pPr>
            <a:r>
              <a:rPr lang="en-US"/>
              <a:t>Centers for Disease Control and Prevention (CDC)</a:t>
            </a:r>
          </a:p>
        </p:txBody>
      </p:sp>
      <p:pic>
        <p:nvPicPr>
          <p:cNvPr id="9" name="Picture 4" descr="Heidi Davidson, MPH&#10;">
            <a:extLst>
              <a:ext uri="{FF2B5EF4-FFF2-40B4-BE49-F238E27FC236}">
                <a16:creationId xmlns:a16="http://schemas.microsoft.com/office/drawing/2014/main" id="{410C49F6-F6BB-EFFA-3DFE-86C0C1B04E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788" y="1095395"/>
            <a:ext cx="2346434" cy="2319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1"/>
              </a:ext>
            </a:extLst>
          </p:cNvPr>
          <p:cNvSpPr>
            <a:spLocks noGrp="1"/>
          </p:cNvSpPr>
          <p:nvPr>
            <p:ph type="sldNum" sz="quarter" idx="13"/>
          </p:nvPr>
        </p:nvSpPr>
        <p:spPr>
          <a:xfrm>
            <a:off x="6953541" y="4767262"/>
            <a:ext cx="2057400" cy="274637"/>
          </a:xfrm>
        </p:spPr>
        <p:txBody>
          <a:bodyPr/>
          <a:lstStyle/>
          <a:p>
            <a:pPr lvl="0"/>
            <a:fld id="{D8E7DCDC-E408-4B61-982D-00D1D5E6AEFC}" type="slidenum">
              <a:rPr lang="en-US" noProof="0" smtClean="0"/>
              <a:pPr lvl="0"/>
              <a:t>2</a:t>
            </a:fld>
            <a:endParaRPr lang="en-US" noProof="0"/>
          </a:p>
        </p:txBody>
      </p:sp>
    </p:spTree>
    <p:extLst>
      <p:ext uri="{BB962C8B-B14F-4D97-AF65-F5344CB8AC3E}">
        <p14:creationId xmlns:p14="http://schemas.microsoft.com/office/powerpoint/2010/main" val="158731725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8738FD-D912-297D-408C-235939E5F213}"/>
              </a:ext>
            </a:extLst>
          </p:cNvPr>
          <p:cNvSpPr>
            <a:spLocks noGrp="1"/>
          </p:cNvSpPr>
          <p:nvPr>
            <p:ph type="title"/>
          </p:nvPr>
        </p:nvSpPr>
        <p:spPr/>
        <p:txBody>
          <a:bodyPr lIns="91440" tIns="45720" rIns="91440" bIns="45720" anchor="ctr" anchorCtr="0"/>
          <a:lstStyle/>
          <a:p>
            <a:r>
              <a:rPr lang="en-US">
                <a:latin typeface="Calibri"/>
                <a:ea typeface="Calibri"/>
                <a:cs typeface="Calibri"/>
              </a:rPr>
              <a:t>Additional Examples of Robust Assignments</a:t>
            </a:r>
          </a:p>
        </p:txBody>
      </p:sp>
      <p:sp>
        <p:nvSpPr>
          <p:cNvPr id="2" name="Text Placeholder 2">
            <a:extLst>
              <a:ext uri="{FF2B5EF4-FFF2-40B4-BE49-F238E27FC236}">
                <a16:creationId xmlns:a16="http://schemas.microsoft.com/office/drawing/2014/main" id="{DFEF4051-8C63-DDF9-25AB-38899C8FB145}"/>
              </a:ext>
            </a:extLst>
          </p:cNvPr>
          <p:cNvSpPr>
            <a:spLocks noGrp="1"/>
          </p:cNvSpPr>
          <p:nvPr>
            <p:ph type="body" sz="quarter" idx="10"/>
          </p:nvPr>
        </p:nvSpPr>
        <p:spPr>
          <a:xfrm>
            <a:off x="457200" y="1063229"/>
            <a:ext cx="8229600" cy="3445800"/>
          </a:xfrm>
        </p:spPr>
        <p:txBody>
          <a:bodyPr>
            <a:noAutofit/>
          </a:bodyPr>
          <a:lstStyle/>
          <a:p>
            <a:pPr lvl="1">
              <a:lnSpc>
                <a:spcPct val="100000"/>
              </a:lnSpc>
              <a:spcBef>
                <a:spcPts val="300"/>
              </a:spcBef>
              <a:spcAft>
                <a:spcPts val="0"/>
              </a:spcAft>
            </a:pPr>
            <a:r>
              <a:rPr lang="en-US" sz="1600"/>
              <a:t>Sexually transmitted infections (testing/outreach)</a:t>
            </a:r>
          </a:p>
          <a:p>
            <a:pPr lvl="1">
              <a:lnSpc>
                <a:spcPct val="100000"/>
              </a:lnSpc>
              <a:spcBef>
                <a:spcPts val="300"/>
              </a:spcBef>
              <a:spcAft>
                <a:spcPts val="0"/>
              </a:spcAft>
            </a:pPr>
            <a:r>
              <a:rPr lang="en-US" sz="1600"/>
              <a:t>Tuberculosis (cluster investigations)</a:t>
            </a:r>
          </a:p>
          <a:p>
            <a:pPr lvl="1">
              <a:lnSpc>
                <a:spcPct val="100000"/>
              </a:lnSpc>
              <a:spcBef>
                <a:spcPts val="300"/>
              </a:spcBef>
              <a:spcAft>
                <a:spcPts val="0"/>
              </a:spcAft>
            </a:pPr>
            <a:r>
              <a:rPr lang="en-US" sz="1600"/>
              <a:t>Notifiable disease reporting, surveillance and case/outbreak investigations</a:t>
            </a:r>
          </a:p>
          <a:p>
            <a:pPr lvl="1">
              <a:lnSpc>
                <a:spcPct val="100000"/>
              </a:lnSpc>
              <a:spcBef>
                <a:spcPts val="300"/>
              </a:spcBef>
              <a:spcAft>
                <a:spcPts val="0"/>
              </a:spcAft>
            </a:pPr>
            <a:r>
              <a:rPr lang="en-US" sz="1600"/>
              <a:t>Emergency preparedness (Medical Reserve Corps, review/update response plans)</a:t>
            </a:r>
          </a:p>
          <a:p>
            <a:pPr lvl="1">
              <a:lnSpc>
                <a:spcPct val="100000"/>
              </a:lnSpc>
              <a:spcBef>
                <a:spcPts val="300"/>
              </a:spcBef>
              <a:spcAft>
                <a:spcPts val="0"/>
              </a:spcAft>
            </a:pPr>
            <a:r>
              <a:rPr lang="en-US" sz="1600"/>
              <a:t>Chronic Disease Self-Management Program (training leader)</a:t>
            </a:r>
          </a:p>
          <a:p>
            <a:pPr lvl="1">
              <a:lnSpc>
                <a:spcPct val="100000"/>
              </a:lnSpc>
              <a:spcBef>
                <a:spcPts val="300"/>
              </a:spcBef>
              <a:spcAft>
                <a:spcPts val="0"/>
              </a:spcAft>
            </a:pPr>
            <a:r>
              <a:rPr lang="en-US" sz="1600"/>
              <a:t>Healthy Eating Active Living (cooking/healthy eating demonstrations)</a:t>
            </a:r>
          </a:p>
          <a:p>
            <a:pPr lvl="1">
              <a:lnSpc>
                <a:spcPct val="100000"/>
              </a:lnSpc>
              <a:spcBef>
                <a:spcPts val="300"/>
              </a:spcBef>
              <a:spcAft>
                <a:spcPts val="0"/>
              </a:spcAft>
            </a:pPr>
            <a:r>
              <a:rPr lang="en-US" sz="1600"/>
              <a:t>Physical activity/obesity prevention (Girls on the Run coordination)</a:t>
            </a:r>
          </a:p>
          <a:p>
            <a:pPr lvl="1">
              <a:lnSpc>
                <a:spcPct val="100000"/>
              </a:lnSpc>
              <a:spcBef>
                <a:spcPts val="300"/>
              </a:spcBef>
              <a:spcAft>
                <a:spcPts val="0"/>
              </a:spcAft>
            </a:pPr>
            <a:r>
              <a:rPr lang="en-US" sz="1600"/>
              <a:t>Injury Prevention (car seat installation/checks, bike helmet distribution)</a:t>
            </a:r>
          </a:p>
          <a:p>
            <a:pPr lvl="1">
              <a:lnSpc>
                <a:spcPct val="100000"/>
              </a:lnSpc>
              <a:spcBef>
                <a:spcPts val="300"/>
              </a:spcBef>
              <a:spcAft>
                <a:spcPts val="0"/>
              </a:spcAft>
            </a:pPr>
            <a:r>
              <a:rPr lang="en-US" sz="1600"/>
              <a:t>CHIP/CHA (Community Health Improvement Plan/Community Health Assessment): coalition work</a:t>
            </a:r>
          </a:p>
          <a:p>
            <a:pPr lvl="1">
              <a:lnSpc>
                <a:spcPct val="100000"/>
              </a:lnSpc>
              <a:spcBef>
                <a:spcPts val="300"/>
              </a:spcBef>
              <a:spcAft>
                <a:spcPts val="0"/>
              </a:spcAft>
            </a:pPr>
            <a:r>
              <a:rPr lang="en-US" sz="1600"/>
              <a:t>Environmental health (drinking water testing, rabies vaccinations)</a:t>
            </a:r>
          </a:p>
          <a:p>
            <a:pPr lvl="1">
              <a:lnSpc>
                <a:spcPct val="100000"/>
              </a:lnSpc>
              <a:spcBef>
                <a:spcPts val="300"/>
              </a:spcBef>
              <a:spcAft>
                <a:spcPts val="0"/>
              </a:spcAft>
            </a:pPr>
            <a:r>
              <a:rPr lang="en-US" sz="1600"/>
              <a:t>Data analysis/translation (Youth Risk behavior survey, community health profiles)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873255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a:latin typeface="Calibri"/>
                <a:ea typeface="Calibri"/>
                <a:cs typeface="Calibri"/>
              </a:rPr>
              <a:t>Break- 5 Minutes</a:t>
            </a:r>
            <a:endParaRPr lang="en-US"/>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404B016-2621-68B8-3E37-1962E5D7593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415" b="1"/>
          <a:stretch/>
        </p:blipFill>
        <p:spPr bwMode="auto">
          <a:xfrm>
            <a:off x="5032432" y="1384813"/>
            <a:ext cx="2878769" cy="3022138"/>
          </a:xfrm>
          <a:prstGeom prst="rect">
            <a:avLst/>
          </a:prstGeom>
          <a:ln>
            <a:solidFill>
              <a:schemeClr val="accent6">
                <a:lumMod val="90000"/>
                <a:lumOff val="1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360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a:latin typeface="Calibri"/>
                <a:ea typeface="Calibri"/>
                <a:cs typeface="Calibri"/>
              </a:rPr>
              <a:t>PHAP Host Site Application Submission &amp; Selection Process</a:t>
            </a:r>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87363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04ACD-F8B6-3DA1-592F-9EA3072500CA}"/>
              </a:ext>
            </a:extLst>
          </p:cNvPr>
          <p:cNvSpPr>
            <a:spLocks noGrp="1"/>
          </p:cNvSpPr>
          <p:nvPr>
            <p:ph type="title"/>
          </p:nvPr>
        </p:nvSpPr>
        <p:spPr/>
        <p:txBody>
          <a:bodyPr lIns="91440" tIns="45720" rIns="91440" bIns="45720" anchor="ctr"/>
          <a:lstStyle/>
          <a:p>
            <a:r>
              <a:rPr lang="en-US">
                <a:latin typeface="Calibri"/>
                <a:ea typeface="Calibri"/>
                <a:cs typeface="Calibri"/>
              </a:rPr>
              <a:t>Host Site Application Process </a:t>
            </a:r>
          </a:p>
        </p:txBody>
      </p:sp>
      <p:sp>
        <p:nvSpPr>
          <p:cNvPr id="9" name="Text Placeholder 8">
            <a:extLst>
              <a:ext uri="{FF2B5EF4-FFF2-40B4-BE49-F238E27FC236}">
                <a16:creationId xmlns:a16="http://schemas.microsoft.com/office/drawing/2014/main" id="{93592C28-A769-9695-8500-10CF65F0CC79}"/>
              </a:ext>
            </a:extLst>
          </p:cNvPr>
          <p:cNvSpPr>
            <a:spLocks noGrp="1"/>
          </p:cNvSpPr>
          <p:nvPr>
            <p:ph type="body" sz="quarter" idx="10"/>
          </p:nvPr>
        </p:nvSpPr>
        <p:spPr>
          <a:xfrm>
            <a:off x="457199" y="1292165"/>
            <a:ext cx="8223909" cy="3569336"/>
          </a:xfrm>
        </p:spPr>
        <p:txBody>
          <a:bodyPr/>
          <a:lstStyle/>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Applications submitted via </a:t>
            </a:r>
            <a:r>
              <a:rPr kumimoji="0" lang="en-US" b="0" i="0" u="none" strike="noStrike" kern="1200" cap="none" spc="0" normalizeH="0" baseline="0" noProof="0" err="1">
                <a:ln>
                  <a:noFill/>
                </a:ln>
                <a:solidFill>
                  <a:srgbClr val="000000"/>
                </a:solidFill>
                <a:effectLst/>
                <a:uLnTx/>
                <a:uFillTx/>
                <a:ea typeface="Calibri" panose="020F0502020204030204" pitchFamily="34" charset="0"/>
                <a:cs typeface="Calibri" panose="020F0502020204030204" pitchFamily="34" charset="0"/>
              </a:rPr>
              <a:t>eFMS</a:t>
            </a: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 3.0 (link on PHAP website)</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Approximately 300 host site applications received each year</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Class of 2024: 46 associates matched</a:t>
            </a:r>
            <a:endParaRPr lang="en-US">
              <a:solidFill>
                <a:srgbClr val="000000"/>
              </a:solidFill>
              <a:ea typeface="Calibri" panose="020F0502020204030204" pitchFamily="34" charset="0"/>
              <a:cs typeface="Calibri" panose="020F0502020204030204" pitchFamily="34" charset="0"/>
            </a:endParaRPr>
          </a:p>
          <a:p>
            <a:pPr marL="171450" indent="-171450">
              <a:lnSpc>
                <a:spcPct val="100000"/>
              </a:lnSpc>
              <a:spcBef>
                <a:spcPct val="0"/>
              </a:spcBef>
              <a:spcAft>
                <a:spcPts val="1200"/>
              </a:spcAft>
              <a:buClrTx/>
              <a:buFont typeface="Arial" panose="020B0604020202020204" pitchFamily="34" charset="0"/>
              <a:buChar char="•"/>
              <a:defRPr/>
            </a:pPr>
            <a:r>
              <a:rPr lang="en-US">
                <a:solidFill>
                  <a:srgbClr val="000000"/>
                </a:solidFill>
                <a:ea typeface="Calibri" panose="020F0502020204030204" pitchFamily="34" charset="0"/>
                <a:cs typeface="Calibri" panose="020F0502020204030204" pitchFamily="34" charset="0"/>
              </a:rPr>
              <a:t>Class of 2025: No class</a:t>
            </a:r>
            <a:endPar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endParaRP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Class of 2026: ~40-50 associates</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Matched host sites - a mix of local and state health departments, some federal agencies (not CDC </a:t>
            </a:r>
            <a:r>
              <a:rPr lang="en-US">
                <a:solidFill>
                  <a:srgbClr val="000000"/>
                </a:solidFill>
                <a:ea typeface="Calibri" panose="020F0502020204030204" pitchFamily="34" charset="0"/>
                <a:cs typeface="Calibri" panose="020F0502020204030204" pitchFamily="34" charset="0"/>
              </a:rPr>
              <a:t>headquarters</a:t>
            </a: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 academia, Tribal, non-governmental organizations</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Can apply for more than one associate, must submit separate application for each</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ea typeface="Calibri" panose="020F0502020204030204" pitchFamily="34" charset="0"/>
                <a:cs typeface="Calibri" panose="020F0502020204030204" pitchFamily="34" charset="0"/>
              </a:rPr>
              <a:t>PHAP does not provide feedback on submitted applications</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86677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69B3-8BE5-6552-508C-05FEE9916B1F}"/>
              </a:ext>
            </a:extLst>
          </p:cNvPr>
          <p:cNvSpPr>
            <a:spLocks noGrp="1"/>
          </p:cNvSpPr>
          <p:nvPr>
            <p:ph type="title"/>
          </p:nvPr>
        </p:nvSpPr>
        <p:spPr/>
        <p:txBody>
          <a:bodyPr lIns="91440" tIns="45720" rIns="91440" bIns="45720" anchor="ctr" anchorCtr="0"/>
          <a:lstStyle/>
          <a:p>
            <a:r>
              <a:rPr lang="en-US">
                <a:latin typeface="Calibri"/>
                <a:ea typeface="Calibri"/>
                <a:cs typeface="Calibri"/>
              </a:rPr>
              <a:t>Components of the PHAP Host Site Application</a:t>
            </a:r>
            <a:endParaRPr lang="en-US"/>
          </a:p>
        </p:txBody>
      </p:sp>
      <p:sp>
        <p:nvSpPr>
          <p:cNvPr id="5" name="Text Placeholder 19">
            <a:extLst>
              <a:ext uri="{FF2B5EF4-FFF2-40B4-BE49-F238E27FC236}">
                <a16:creationId xmlns:a16="http://schemas.microsoft.com/office/drawing/2014/main" id="{48C7493F-B7EE-E93B-C74B-DC277044A7C8}"/>
              </a:ext>
            </a:extLst>
          </p:cNvPr>
          <p:cNvSpPr>
            <a:spLocks noGrp="1"/>
          </p:cNvSpPr>
          <p:nvPr>
            <p:ph type="body" sz="quarter" idx="10"/>
          </p:nvPr>
        </p:nvSpPr>
        <p:spPr>
          <a:xfrm>
            <a:off x="457200" y="1088396"/>
            <a:ext cx="8229600" cy="3445800"/>
          </a:xfrm>
        </p:spPr>
        <p:txBody>
          <a:bodyPr>
            <a:noAutofit/>
          </a:bodyPr>
          <a:lstStyle/>
          <a:p>
            <a:pPr marL="342900" indent="-342900">
              <a:lnSpc>
                <a:spcPct val="100000"/>
              </a:lnSpc>
              <a:spcAft>
                <a:spcPts val="300"/>
              </a:spcAft>
            </a:pPr>
            <a:r>
              <a:rPr lang="en-US" sz="1800" b="0">
                <a:latin typeface="Calibri"/>
                <a:ea typeface="Calibri"/>
                <a:cs typeface="Calibri"/>
              </a:rPr>
              <a:t>Acknowledgement of PHAP program requirements </a:t>
            </a:r>
            <a:r>
              <a:rPr lang="en-US" sz="1800" b="0">
                <a:solidFill>
                  <a:srgbClr val="C00000"/>
                </a:solidFill>
                <a:latin typeface="Calibri"/>
                <a:ea typeface="Calibri"/>
                <a:cs typeface="Calibri"/>
              </a:rPr>
              <a:t>***NEW-</a:t>
            </a:r>
            <a:r>
              <a:rPr lang="en-US" sz="1800" b="0" err="1">
                <a:solidFill>
                  <a:srgbClr val="C00000"/>
                </a:solidFill>
                <a:latin typeface="Calibri"/>
                <a:ea typeface="Calibri"/>
                <a:cs typeface="Calibri"/>
              </a:rPr>
              <a:t>ish</a:t>
            </a:r>
            <a:r>
              <a:rPr lang="en-US" sz="1800" b="0">
                <a:solidFill>
                  <a:srgbClr val="C00000"/>
                </a:solidFill>
                <a:latin typeface="Calibri"/>
                <a:ea typeface="Calibri"/>
                <a:cs typeface="Calibri"/>
              </a:rPr>
              <a:t>!!***</a:t>
            </a:r>
          </a:p>
          <a:p>
            <a:pPr marL="342900" indent="-342900">
              <a:lnSpc>
                <a:spcPct val="100000"/>
              </a:lnSpc>
              <a:spcAft>
                <a:spcPts val="300"/>
              </a:spcAft>
            </a:pPr>
            <a:r>
              <a:rPr lang="en-US" sz="1800" b="0">
                <a:latin typeface="Calibri"/>
                <a:ea typeface="Calibri"/>
                <a:cs typeface="Calibri"/>
              </a:rPr>
              <a:t>Host site contact info, point of contact</a:t>
            </a:r>
          </a:p>
          <a:p>
            <a:pPr marL="342900" indent="-342900">
              <a:lnSpc>
                <a:spcPct val="100000"/>
              </a:lnSpc>
              <a:spcAft>
                <a:spcPts val="300"/>
              </a:spcAft>
            </a:pPr>
            <a:r>
              <a:rPr lang="en-US" sz="1800" b="0">
                <a:latin typeface="Calibri"/>
                <a:ea typeface="Calibri"/>
                <a:cs typeface="Calibri"/>
              </a:rPr>
              <a:t>Description of host site and mission, worksite environment </a:t>
            </a:r>
          </a:p>
          <a:p>
            <a:pPr marL="342900" indent="-342900">
              <a:lnSpc>
                <a:spcPct val="100000"/>
              </a:lnSpc>
              <a:spcAft>
                <a:spcPts val="300"/>
              </a:spcAft>
            </a:pPr>
            <a:r>
              <a:rPr lang="en-US" sz="1800" b="0">
                <a:latin typeface="Calibri"/>
                <a:ea typeface="Calibri"/>
                <a:cs typeface="Calibri"/>
              </a:rPr>
              <a:t>Population served</a:t>
            </a:r>
          </a:p>
          <a:p>
            <a:pPr marL="342900" indent="-342900">
              <a:lnSpc>
                <a:spcPct val="100000"/>
              </a:lnSpc>
              <a:spcAft>
                <a:spcPts val="300"/>
              </a:spcAft>
            </a:pPr>
            <a:r>
              <a:rPr lang="en-US" sz="1800" b="0">
                <a:latin typeface="Calibri"/>
                <a:ea typeface="Calibri"/>
                <a:cs typeface="Calibri"/>
              </a:rPr>
              <a:t>Description of need for associate</a:t>
            </a:r>
          </a:p>
          <a:p>
            <a:pPr marL="342900" indent="-342900">
              <a:lnSpc>
                <a:spcPct val="100000"/>
              </a:lnSpc>
              <a:spcAft>
                <a:spcPts val="300"/>
              </a:spcAft>
            </a:pPr>
            <a:r>
              <a:rPr lang="en-US" sz="1800" b="0">
                <a:latin typeface="Calibri"/>
                <a:ea typeface="Calibri"/>
                <a:cs typeface="Calibri"/>
              </a:rPr>
              <a:t>Proposed work for associate (activities, dates, deliverables)</a:t>
            </a:r>
          </a:p>
          <a:p>
            <a:pPr marL="342900" indent="-342900">
              <a:lnSpc>
                <a:spcPct val="100000"/>
              </a:lnSpc>
              <a:spcAft>
                <a:spcPts val="300"/>
              </a:spcAft>
            </a:pPr>
            <a:r>
              <a:rPr lang="en-US" sz="1800" b="0">
                <a:latin typeface="Calibri"/>
                <a:ea typeface="Calibri"/>
                <a:cs typeface="Calibri"/>
              </a:rPr>
              <a:t>Training and orientation plans </a:t>
            </a:r>
          </a:p>
          <a:p>
            <a:pPr marL="342900" indent="-342900">
              <a:lnSpc>
                <a:spcPct val="100000"/>
              </a:lnSpc>
              <a:spcAft>
                <a:spcPts val="300"/>
              </a:spcAft>
            </a:pPr>
            <a:r>
              <a:rPr lang="en-US" sz="1800" b="0">
                <a:latin typeface="Calibri"/>
                <a:ea typeface="Calibri"/>
                <a:cs typeface="Calibri"/>
              </a:rPr>
              <a:t>Supervision plan </a:t>
            </a:r>
          </a:p>
          <a:p>
            <a:pPr marL="342900" indent="-342900">
              <a:lnSpc>
                <a:spcPct val="100000"/>
              </a:lnSpc>
              <a:spcAft>
                <a:spcPts val="300"/>
              </a:spcAft>
            </a:pPr>
            <a:r>
              <a:rPr lang="en-US" sz="1800" b="0">
                <a:latin typeface="Calibri"/>
                <a:ea typeface="Calibri"/>
                <a:cs typeface="Calibri"/>
              </a:rPr>
              <a:t>Special requests (language proficiency, driver’s license)</a:t>
            </a:r>
          </a:p>
          <a:p>
            <a:pPr marL="342900" indent="-342900">
              <a:lnSpc>
                <a:spcPct val="100000"/>
              </a:lnSpc>
              <a:spcAft>
                <a:spcPts val="300"/>
              </a:spcAft>
            </a:pPr>
            <a:r>
              <a:rPr lang="en-US" sz="1800" b="0">
                <a:latin typeface="Calibri"/>
                <a:ea typeface="Calibri"/>
                <a:cs typeface="Calibri"/>
              </a:rPr>
              <a:t>Letter of support, host site organizational chart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75809472"/>
      </p:ext>
    </p:extLst>
  </p:cSld>
  <p:clrMapOvr>
    <a:masterClrMapping/>
  </p:clrMapOvr>
  <p:transition>
    <p:fade/>
  </p:transition>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FFEA-DDBD-AC2F-083F-3EE8570367E7}"/>
              </a:ext>
            </a:extLst>
          </p:cNvPr>
          <p:cNvSpPr>
            <a:spLocks noGrp="1"/>
          </p:cNvSpPr>
          <p:nvPr>
            <p:ph type="title"/>
          </p:nvPr>
        </p:nvSpPr>
        <p:spPr/>
        <p:txBody>
          <a:bodyPr lIns="91440" tIns="45720" rIns="91440" bIns="45720" anchor="ctr" anchorCtr="0"/>
          <a:lstStyle/>
          <a:p>
            <a:r>
              <a:rPr lang="en-US">
                <a:latin typeface="Calibri"/>
                <a:ea typeface="Calibri"/>
                <a:cs typeface="Calibri"/>
              </a:rPr>
              <a:t>Selection of Host Site Applications</a:t>
            </a:r>
            <a:endParaRPr lang="en-US"/>
          </a:p>
        </p:txBody>
      </p:sp>
      <p:sp>
        <p:nvSpPr>
          <p:cNvPr id="3" name="Text Placeholder 19">
            <a:extLst>
              <a:ext uri="{FF2B5EF4-FFF2-40B4-BE49-F238E27FC236}">
                <a16:creationId xmlns:a16="http://schemas.microsoft.com/office/drawing/2014/main" id="{F5925E3A-F135-96A7-906B-077674855FBC}"/>
              </a:ext>
            </a:extLst>
          </p:cNvPr>
          <p:cNvSpPr>
            <a:spLocks noGrp="1"/>
          </p:cNvSpPr>
          <p:nvPr>
            <p:ph type="body" sz="quarter" idx="10"/>
          </p:nvPr>
        </p:nvSpPr>
        <p:spPr>
          <a:xfrm>
            <a:off x="430566" y="1135985"/>
            <a:ext cx="8229600" cy="3659736"/>
          </a:xfrm>
        </p:spPr>
        <p:txBody>
          <a:bodyPr>
            <a:normAutofit fontScale="85000" lnSpcReduction="20000"/>
          </a:bodyPr>
          <a:lstStyle/>
          <a:p>
            <a:pPr>
              <a:lnSpc>
                <a:spcPct val="120000"/>
              </a:lnSpc>
            </a:pPr>
            <a:r>
              <a:rPr lang="en-US" sz="2200" b="0"/>
              <a:t>Primarily based on CDC priorities (e.g., target population, subject area, funding, location, impact)</a:t>
            </a:r>
          </a:p>
          <a:p>
            <a:pPr>
              <a:lnSpc>
                <a:spcPct val="120000"/>
              </a:lnSpc>
            </a:pPr>
            <a:r>
              <a:rPr lang="en-US" sz="2200" b="0"/>
              <a:t>Heavy emphasis this year on priority areas: Emergency preparedness/response, outbreak investigation, infectious disease response</a:t>
            </a:r>
          </a:p>
          <a:p>
            <a:pPr>
              <a:lnSpc>
                <a:spcPct val="120000"/>
              </a:lnSpc>
            </a:pPr>
            <a:r>
              <a:rPr lang="en-US" sz="2200" b="0"/>
              <a:t>Systematic review, multiple reviewers</a:t>
            </a:r>
          </a:p>
          <a:p>
            <a:pPr>
              <a:lnSpc>
                <a:spcPct val="120000"/>
              </a:lnSpc>
            </a:pPr>
            <a:r>
              <a:rPr lang="en-US" sz="2200" b="0"/>
              <a:t>Scores are given for the following sections:</a:t>
            </a:r>
          </a:p>
          <a:p>
            <a:pPr marL="928370" lvl="2" indent="-212725">
              <a:lnSpc>
                <a:spcPct val="100000"/>
              </a:lnSpc>
            </a:pPr>
            <a:r>
              <a:rPr lang="en-US" sz="1900"/>
              <a:t>Public Health Agency statement (workplace environment, need for associate)</a:t>
            </a:r>
            <a:endParaRPr lang="en-US" sz="1900">
              <a:cs typeface="Calibri" panose="020F0502020204030204" pitchFamily="34" charset="0"/>
            </a:endParaRPr>
          </a:p>
          <a:p>
            <a:pPr marL="928370" lvl="2" indent="-212725">
              <a:lnSpc>
                <a:spcPct val="100000"/>
              </a:lnSpc>
            </a:pPr>
            <a:r>
              <a:rPr lang="en-US" sz="1900"/>
              <a:t>Assignment details*</a:t>
            </a:r>
            <a:endParaRPr lang="en-US" sz="1900">
              <a:cs typeface="Calibri" panose="020F0502020204030204" pitchFamily="34" charset="0"/>
            </a:endParaRPr>
          </a:p>
          <a:p>
            <a:pPr marL="928370" lvl="2" indent="-212725">
              <a:lnSpc>
                <a:spcPct val="100000"/>
              </a:lnSpc>
            </a:pPr>
            <a:r>
              <a:rPr lang="en-US" sz="1900"/>
              <a:t>Training</a:t>
            </a:r>
            <a:endParaRPr lang="en-US" sz="1900">
              <a:cs typeface="Calibri" panose="020F0502020204030204" pitchFamily="34" charset="0"/>
            </a:endParaRPr>
          </a:p>
          <a:p>
            <a:pPr marL="928370" lvl="2" indent="-212725">
              <a:lnSpc>
                <a:spcPct val="100000"/>
              </a:lnSpc>
            </a:pPr>
            <a:r>
              <a:rPr lang="en-US" sz="1900"/>
              <a:t>Supervision*</a:t>
            </a:r>
          </a:p>
          <a:p>
            <a:pPr marL="13970" indent="-212725">
              <a:lnSpc>
                <a:spcPct val="120000"/>
              </a:lnSpc>
            </a:pPr>
            <a:r>
              <a:rPr lang="en-US" sz="2400" b="0">
                <a:cs typeface="Calibri"/>
              </a:rPr>
              <a:t>Scores are not given for requested language skills or car/driver’s license, or for population served</a:t>
            </a:r>
            <a:endParaRPr lang="en-US" sz="2400" b="0"/>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14445" y="4720697"/>
            <a:ext cx="402336" cy="27432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cxnSp>
        <p:nvCxnSpPr>
          <p:cNvPr id="6" name="Straight Arrow Connector 5">
            <a:extLst>
              <a:ext uri="{FF2B5EF4-FFF2-40B4-BE49-F238E27FC236}">
                <a16:creationId xmlns:a16="http://schemas.microsoft.com/office/drawing/2014/main" id="{7A9EE3D5-469B-5400-1474-40A9F65AED23}"/>
              </a:ext>
              <a:ext uri="{C183D7F6-B498-43B3-948B-1728B52AA6E4}">
                <adec:decorative xmlns:adec="http://schemas.microsoft.com/office/drawing/2017/decorative" val="1"/>
              </a:ext>
            </a:extLst>
          </p:cNvPr>
          <p:cNvCxnSpPr>
            <a:cxnSpLocks/>
          </p:cNvCxnSpPr>
          <p:nvPr/>
        </p:nvCxnSpPr>
        <p:spPr>
          <a:xfrm>
            <a:off x="3116061" y="3497799"/>
            <a:ext cx="1269914" cy="698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C38FD1-56B0-17B7-0D30-A40152731974}"/>
              </a:ext>
              <a:ext uri="{C183D7F6-B498-43B3-948B-1728B52AA6E4}">
                <adec:decorative xmlns:adec="http://schemas.microsoft.com/office/drawing/2017/decorative" val="1"/>
              </a:ext>
            </a:extLst>
          </p:cNvPr>
          <p:cNvCxnSpPr>
            <a:cxnSpLocks/>
          </p:cNvCxnSpPr>
          <p:nvPr/>
        </p:nvCxnSpPr>
        <p:spPr>
          <a:xfrm flipV="1">
            <a:off x="2580944" y="3816294"/>
            <a:ext cx="1805031" cy="1869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0AB5D6-A5A3-F827-23B3-B2C88A64795B}"/>
              </a:ext>
            </a:extLst>
          </p:cNvPr>
          <p:cNvSpPr txBox="1"/>
          <p:nvPr/>
        </p:nvSpPr>
        <p:spPr>
          <a:xfrm>
            <a:off x="4517669" y="3427133"/>
            <a:ext cx="3066329" cy="584775"/>
          </a:xfrm>
          <a:prstGeom prst="rect">
            <a:avLst/>
          </a:prstGeom>
          <a:noFill/>
          <a:ln>
            <a:solidFill>
              <a:srgbClr val="0057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0000"/>
                </a:solidFill>
                <a:cs typeface="Calibri"/>
              </a:rPr>
              <a:t>*These sections account for 70% of total application score</a:t>
            </a:r>
          </a:p>
        </p:txBody>
      </p:sp>
    </p:spTree>
    <p:extLst>
      <p:ext uri="{BB962C8B-B14F-4D97-AF65-F5344CB8AC3E}">
        <p14:creationId xmlns:p14="http://schemas.microsoft.com/office/powerpoint/2010/main" val="20472451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F381F1-A394-6984-F880-E8D3A0F56C1D}"/>
              </a:ext>
            </a:extLst>
          </p:cNvPr>
          <p:cNvSpPr>
            <a:spLocks noGrp="1"/>
          </p:cNvSpPr>
          <p:nvPr>
            <p:ph type="title"/>
          </p:nvPr>
        </p:nvSpPr>
        <p:spPr>
          <a:xfrm>
            <a:off x="457200" y="0"/>
            <a:ext cx="8229600" cy="859536"/>
          </a:xfrm>
        </p:spPr>
        <p:txBody>
          <a:bodyPr/>
          <a:lstStyle/>
          <a:p>
            <a:r>
              <a:rPr lang="en-US">
                <a:solidFill>
                  <a:schemeClr val="bg1"/>
                </a:solidFill>
              </a:rPr>
              <a:t>PHAP </a:t>
            </a:r>
            <a:r>
              <a:rPr lang="en-US" err="1">
                <a:solidFill>
                  <a:schemeClr val="bg1"/>
                </a:solidFill>
              </a:rPr>
              <a:t>eFMS</a:t>
            </a:r>
            <a:r>
              <a:rPr lang="en-US">
                <a:solidFill>
                  <a:schemeClr val="bg1"/>
                </a:solidFill>
              </a:rPr>
              <a:t> 3.0 and Program Updates</a:t>
            </a: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p:txBody>
          <a:bodyPr>
            <a:noAutofit/>
          </a:bodyPr>
          <a:lstStyle/>
          <a:p>
            <a:r>
              <a:rPr lang="en-US" sz="2400"/>
              <a:t>Thomas George, MPH</a:t>
            </a:r>
          </a:p>
        </p:txBody>
      </p:sp>
      <p:sp>
        <p:nvSpPr>
          <p:cNvPr id="7" name="Oval 6" descr="Thomas George">
            <a:extLst>
              <a:ext uri="{FF2B5EF4-FFF2-40B4-BE49-F238E27FC236}">
                <a16:creationId xmlns:a16="http://schemas.microsoft.com/office/drawing/2014/main" id="{8C0C4B65-41B7-99E8-4BC4-849244BDEE28}"/>
              </a:ext>
            </a:extLst>
          </p:cNvPr>
          <p:cNvSpPr/>
          <p:nvPr/>
        </p:nvSpPr>
        <p:spPr>
          <a:xfrm>
            <a:off x="6042615" y="1335594"/>
            <a:ext cx="2097144" cy="207295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50800" dir="5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p:txBody>
          <a:bodyPr/>
          <a:lstStyle/>
          <a:p>
            <a:r>
              <a:rPr lang="en-US"/>
              <a:t>Public Health Advisor</a:t>
            </a:r>
          </a:p>
          <a:p>
            <a:r>
              <a:rPr lang="en-US"/>
              <a:t>PHAP Data Management Team (DMT) </a:t>
            </a:r>
          </a:p>
          <a:p>
            <a:r>
              <a:rPr lang="en-US"/>
              <a:t>CDC/PHIC/DWD/FSWB</a:t>
            </a:r>
          </a:p>
        </p:txBody>
      </p:sp>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5" name="Graphic 4">
            <a:extLst>
              <a:ext uri="{FF2B5EF4-FFF2-40B4-BE49-F238E27FC236}">
                <a16:creationId xmlns:a16="http://schemas.microsoft.com/office/drawing/2014/main" id="{16719FC4-8843-F677-11EB-A72BA7D7C22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39759" y="166171"/>
            <a:ext cx="873428" cy="553690"/>
          </a:xfrm>
          <a:prstGeom prst="rect">
            <a:avLst/>
          </a:prstGeom>
        </p:spPr>
      </p:pic>
    </p:spTree>
    <p:extLst>
      <p:ext uri="{BB962C8B-B14F-4D97-AF65-F5344CB8AC3E}">
        <p14:creationId xmlns:p14="http://schemas.microsoft.com/office/powerpoint/2010/main" val="375432249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DBF-10CC-0E80-DE43-CEF21D727A9D}"/>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(contd.1)</a:t>
            </a:r>
          </a:p>
        </p:txBody>
      </p:sp>
      <p:sp>
        <p:nvSpPr>
          <p:cNvPr id="5" name="Text Placeholder 4">
            <a:extLst>
              <a:ext uri="{FF2B5EF4-FFF2-40B4-BE49-F238E27FC236}">
                <a16:creationId xmlns:a16="http://schemas.microsoft.com/office/drawing/2014/main" id="{CE8DF5DE-965F-29BC-1D38-6B1725274998}"/>
              </a:ext>
            </a:extLst>
          </p:cNvPr>
          <p:cNvSpPr>
            <a:spLocks noGrp="1"/>
          </p:cNvSpPr>
          <p:nvPr>
            <p:ph type="body" sz="quarter" idx="10"/>
          </p:nvPr>
        </p:nvSpPr>
        <p:spPr/>
        <p:txBody>
          <a:bodyPr/>
          <a:lstStyle/>
          <a:p>
            <a:pPr marL="0" indent="0">
              <a:spcAft>
                <a:spcPts val="600"/>
              </a:spcAft>
              <a:buNone/>
            </a:pPr>
            <a:r>
              <a:rPr lang="en-US" b="1" err="1">
                <a:cs typeface="Calibri"/>
              </a:rPr>
              <a:t>eFMS</a:t>
            </a:r>
            <a:r>
              <a:rPr lang="en-US" b="1">
                <a:cs typeface="Calibri"/>
              </a:rPr>
              <a:t> 3.0 updates</a:t>
            </a:r>
          </a:p>
          <a:p>
            <a:pPr marL="342900" indent="-342900">
              <a:spcAft>
                <a:spcPts val="600"/>
              </a:spcAft>
            </a:pPr>
            <a:r>
              <a:rPr lang="en-US" sz="1800" b="0">
                <a:cs typeface="Calibri"/>
              </a:rPr>
              <a:t>New PHAP requirements page - must accept to proceed with application</a:t>
            </a:r>
          </a:p>
          <a:p>
            <a:pPr marL="342900" indent="-342900">
              <a:spcAft>
                <a:spcPts val="600"/>
              </a:spcAft>
            </a:pPr>
            <a:r>
              <a:rPr lang="en-US" sz="1800" b="0">
                <a:latin typeface="Calibri"/>
                <a:ea typeface="Calibri"/>
                <a:cs typeface="Calibri"/>
              </a:rPr>
              <a:t>Host site organization name: Port Health stations - select your city location</a:t>
            </a:r>
          </a:p>
          <a:p>
            <a:pPr marL="342900" indent="-342900">
              <a:spcAft>
                <a:spcPts val="600"/>
              </a:spcAft>
            </a:pPr>
            <a:r>
              <a:rPr lang="en-US" sz="1800" b="0">
                <a:cs typeface="Calibri"/>
              </a:rPr>
              <a:t>ADA resource links now provided to determine if worksite is ADA compliant</a:t>
            </a:r>
          </a:p>
          <a:p>
            <a:pPr marL="800100" lvl="1" indent="-342900">
              <a:spcAft>
                <a:spcPts val="600"/>
              </a:spcAft>
            </a:pPr>
            <a:r>
              <a:rPr lang="en-US">
                <a:cs typeface="Calibri"/>
              </a:rPr>
              <a:t>All state and local government work sites for federal staff assignments must be ADA compliant</a:t>
            </a:r>
          </a:p>
          <a:p>
            <a:pPr marL="342900" indent="-342900">
              <a:spcAft>
                <a:spcPts val="600"/>
              </a:spcAft>
            </a:pPr>
            <a:r>
              <a:rPr lang="en-US" sz="1800" b="0">
                <a:cs typeface="Calibri"/>
              </a:rPr>
              <a:t>Subject area - can only select one, pick list revised to reflect agency priorities </a:t>
            </a:r>
          </a:p>
          <a:p>
            <a:pPr marL="342900" indent="-342900">
              <a:spcAft>
                <a:spcPts val="600"/>
              </a:spcAft>
            </a:pPr>
            <a:r>
              <a:rPr lang="en-US" sz="1800" b="0">
                <a:cs typeface="Calibri"/>
              </a:rPr>
              <a:t>Removed a lot of fields, condensed some into fewer fields, some sections moved</a:t>
            </a:r>
          </a:p>
          <a:p>
            <a:pPr marL="342900" indent="-342900">
              <a:spcAft>
                <a:spcPts val="600"/>
              </a:spcAft>
            </a:pPr>
            <a:r>
              <a:rPr lang="en-US" sz="1800" b="0">
                <a:cs typeface="Calibri"/>
              </a:rPr>
              <a:t>Most fields are now mandatory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36888398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21C8B-774A-2A60-C023-B49DDBDA1AC2}"/>
              </a:ext>
            </a:extLst>
          </p:cNvPr>
          <p:cNvSpPr>
            <a:spLocks noGrp="1"/>
          </p:cNvSpPr>
          <p:nvPr>
            <p:ph type="title"/>
          </p:nvPr>
        </p:nvSpPr>
        <p:spPr/>
        <p:txBody>
          <a:bodyPr lIns="91440" tIns="45720" rIns="91440" bIns="45720" anchor="ctr" anchorCtr="0"/>
          <a:lstStyle/>
          <a:p>
            <a:r>
              <a:rPr lang="en-US">
                <a:latin typeface="Calibri"/>
                <a:ea typeface="Calibri"/>
                <a:cs typeface="Calibri"/>
              </a:rPr>
              <a:t>New PHAP Requirements for Host Sites – Must Accept to Proceed With Application</a:t>
            </a:r>
          </a:p>
        </p:txBody>
      </p:sp>
      <p:sp>
        <p:nvSpPr>
          <p:cNvPr id="2" name="Text Placeholder 19">
            <a:extLst>
              <a:ext uri="{FF2B5EF4-FFF2-40B4-BE49-F238E27FC236}">
                <a16:creationId xmlns:a16="http://schemas.microsoft.com/office/drawing/2014/main" id="{79918DCB-C928-A73A-4F6B-F66523A907B1}"/>
              </a:ext>
            </a:extLst>
          </p:cNvPr>
          <p:cNvSpPr>
            <a:spLocks noGrp="1"/>
          </p:cNvSpPr>
          <p:nvPr>
            <p:ph type="body" sz="quarter" idx="10"/>
          </p:nvPr>
        </p:nvSpPr>
        <p:spPr>
          <a:xfrm>
            <a:off x="577237" y="1243247"/>
            <a:ext cx="8229600" cy="3557352"/>
          </a:xfrm>
        </p:spPr>
        <p:txBody>
          <a:bodyPr>
            <a:noAutofit/>
          </a:bodyPr>
          <a:lstStyle/>
          <a:p>
            <a:pPr marL="0">
              <a:spcAft>
                <a:spcPts val="0"/>
              </a:spcAft>
              <a:tabLst>
                <a:tab pos="230188" algn="l"/>
              </a:tabLst>
            </a:pPr>
            <a:r>
              <a:rPr lang="en-US" sz="1400" b="0">
                <a:latin typeface="Calibri"/>
                <a:ea typeface="Calibri"/>
                <a:cs typeface="Calibri"/>
              </a:rPr>
              <a:t>Health and safety of associate</a:t>
            </a:r>
          </a:p>
          <a:p>
            <a:pPr marL="731520" lvl="3" indent="-226695">
              <a:spcAft>
                <a:spcPts val="600"/>
              </a:spcAft>
              <a:buFont typeface="Wingdings" panose="05000000000000000000" pitchFamily="2" charset="2"/>
              <a:buChar char="ü"/>
            </a:pPr>
            <a:r>
              <a:rPr lang="en-US" sz="1400" i="1">
                <a:solidFill>
                  <a:srgbClr val="0057B7"/>
                </a:solidFill>
                <a:latin typeface="Calibri"/>
                <a:ea typeface="Calibri"/>
                <a:cs typeface="Calibri"/>
              </a:rPr>
              <a:t>“As the host site applicant, we acknowledge that the host site will be responsible for meeting all health, safety, and security requirements (and related fees/costs) for the Associate to fully perform any duties, responsibilities, activities, and roles at the host site. This includes but not limited to: TB testing and respirator fit testing, health screenings, immunizations or titer tests, trainings and certifications, and orientation to host site emergency response procedures.”</a:t>
            </a:r>
          </a:p>
          <a:p>
            <a:pPr marL="0">
              <a:spcAft>
                <a:spcPts val="0"/>
              </a:spcAft>
            </a:pPr>
            <a:r>
              <a:rPr lang="en-US" sz="1400" b="0">
                <a:latin typeface="Calibri"/>
                <a:ea typeface="Calibri"/>
                <a:cs typeface="Calibri"/>
              </a:rPr>
              <a:t>Host site work status (100% remote sites not eligible), elimination of routine telework for associates</a:t>
            </a:r>
          </a:p>
          <a:p>
            <a:pPr marL="731520" lvl="3" indent="-226695">
              <a:spcAft>
                <a:spcPts val="600"/>
              </a:spcAft>
              <a:buFont typeface="Wingdings" panose="05000000000000000000" pitchFamily="2" charset="2"/>
              <a:buChar char="ü"/>
            </a:pPr>
            <a:r>
              <a:rPr lang="en-US" sz="1400" i="1">
                <a:latin typeface="Calibri"/>
                <a:ea typeface="Calibri"/>
                <a:cs typeface="Calibri"/>
              </a:rPr>
              <a:t>“</a:t>
            </a:r>
            <a:r>
              <a:rPr lang="en-US" sz="1400" i="1">
                <a:solidFill>
                  <a:srgbClr val="0057B7"/>
                </a:solidFill>
                <a:latin typeface="Calibri"/>
                <a:ea typeface="Calibri"/>
                <a:cs typeface="Calibri"/>
              </a:rPr>
              <a:t>As the host site applicant, we acknowledge that the host site is fully open at the working facilities and office spaces and not operating as 100% remote or 100% teleworking status. We understand that associates are not permitted to participate in regularly scheduled telework, and we will provide dedicated workspace for the associate to work at the host site on a full-time basis.”</a:t>
            </a:r>
          </a:p>
          <a:p>
            <a:pPr marL="0">
              <a:spcAft>
                <a:spcPts val="0"/>
              </a:spcAft>
            </a:pPr>
            <a:r>
              <a:rPr lang="en-US" sz="1400" b="0">
                <a:latin typeface="Calibri"/>
                <a:ea typeface="Calibri"/>
                <a:cs typeface="Calibri"/>
              </a:rPr>
              <a:t>Host supervision</a:t>
            </a:r>
          </a:p>
          <a:p>
            <a:pPr marL="731520" lvl="3" indent="-226695">
              <a:spcAft>
                <a:spcPts val="600"/>
              </a:spcAft>
              <a:buFont typeface="Wingdings" panose="05000000000000000000" pitchFamily="2" charset="2"/>
              <a:buChar char="ü"/>
            </a:pPr>
            <a:r>
              <a:rPr lang="en-US" sz="1400" i="1">
                <a:latin typeface="Calibri"/>
                <a:ea typeface="Calibri"/>
                <a:cs typeface="Calibri"/>
              </a:rPr>
              <a:t>“</a:t>
            </a:r>
            <a:r>
              <a:rPr lang="en-US" sz="1400" i="1">
                <a:solidFill>
                  <a:srgbClr val="0057B7"/>
                </a:solidFill>
                <a:latin typeface="Calibri"/>
                <a:ea typeface="Calibri"/>
                <a:cs typeface="Calibri"/>
              </a:rPr>
              <a:t>As the host site applicant, we will provide a primary and a secondary supervisor. One or both will be onsite, with the Associate, at least three days per week</a:t>
            </a:r>
            <a:r>
              <a:rPr lang="en-US" sz="1400" i="1">
                <a:latin typeface="Calibri"/>
                <a:ea typeface="Calibri"/>
                <a:cs typeface="Calibri"/>
              </a:rPr>
              <a: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855406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4D9A-BF87-2A41-09AE-7BA48524D40D}"/>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(cont'd.2)</a:t>
            </a:r>
            <a:endParaRPr lang="en-US" sz="1600" b="0">
              <a:solidFill>
                <a:srgbClr val="000000"/>
              </a:solidFill>
              <a:latin typeface="Calibri"/>
              <a:ea typeface="Calibri"/>
              <a:cs typeface="Calibri"/>
            </a:endParaRPr>
          </a:p>
        </p:txBody>
      </p:sp>
      <p:sp>
        <p:nvSpPr>
          <p:cNvPr id="5" name="Text Placeholder 4">
            <a:extLst>
              <a:ext uri="{FF2B5EF4-FFF2-40B4-BE49-F238E27FC236}">
                <a16:creationId xmlns:a16="http://schemas.microsoft.com/office/drawing/2014/main" id="{FA8CB50C-C553-FA03-8BF3-99E8F403908D}"/>
              </a:ext>
            </a:extLst>
          </p:cNvPr>
          <p:cNvSpPr>
            <a:spLocks noGrp="1"/>
          </p:cNvSpPr>
          <p:nvPr>
            <p:ph type="body" sz="quarter" idx="10"/>
          </p:nvPr>
        </p:nvSpPr>
        <p:spPr/>
        <p:txBody>
          <a:bodyPr/>
          <a:lstStyle/>
          <a:p>
            <a:pPr marL="0" indent="0">
              <a:spcAft>
                <a:spcPts val="600"/>
              </a:spcAft>
              <a:buNone/>
            </a:pPr>
            <a:r>
              <a:rPr lang="en-US" b="1">
                <a:cs typeface="Calibri"/>
              </a:rPr>
              <a:t>New info and reminders</a:t>
            </a:r>
            <a:endParaRPr lang="en-US">
              <a:cs typeface="Calibri"/>
            </a:endParaRPr>
          </a:p>
          <a:p>
            <a:pPr marL="342900" indent="-342900">
              <a:spcAft>
                <a:spcPts val="600"/>
              </a:spcAft>
            </a:pPr>
            <a:r>
              <a:rPr lang="en-US" sz="1800" b="0">
                <a:cs typeface="Calibri"/>
              </a:rPr>
              <a:t>Subject area of proposed work</a:t>
            </a:r>
          </a:p>
          <a:p>
            <a:pPr marL="800100" lvl="1" indent="-342900">
              <a:spcAft>
                <a:spcPts val="600"/>
              </a:spcAft>
            </a:pPr>
            <a:r>
              <a:rPr lang="en-US">
                <a:cs typeface="Calibri"/>
              </a:rPr>
              <a:t>Majority of work must focus on </a:t>
            </a:r>
            <a:r>
              <a:rPr lang="en-US" u="sng">
                <a:cs typeface="Calibri"/>
              </a:rPr>
              <a:t>one subject area </a:t>
            </a:r>
            <a:r>
              <a:rPr lang="en-US">
                <a:cs typeface="Calibri"/>
              </a:rPr>
              <a:t>for entire assignment</a:t>
            </a:r>
          </a:p>
          <a:p>
            <a:pPr marL="342900" indent="-342900">
              <a:spcAft>
                <a:spcPts val="600"/>
              </a:spcAft>
            </a:pPr>
            <a:r>
              <a:rPr lang="en-US" sz="1800" b="0">
                <a:cs typeface="Calibri"/>
              </a:rPr>
              <a:t>Position assignment environment</a:t>
            </a:r>
          </a:p>
          <a:p>
            <a:pPr marL="800100" lvl="1" indent="-342900">
              <a:spcAft>
                <a:spcPts val="600"/>
              </a:spcAft>
            </a:pPr>
            <a:r>
              <a:rPr lang="en-US">
                <a:latin typeface="Calibri"/>
                <a:ea typeface="Calibri"/>
                <a:cs typeface="Calibri"/>
              </a:rPr>
              <a:t>Host site must provide access around IT firewall or provide alternate means of access to CDC intranet systems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20663012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E0F4-948B-0531-AC9A-AAA8EB05676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C65650A-16F8-A60F-C2D0-14342918FD0C}"/>
              </a:ext>
            </a:extLst>
          </p:cNvPr>
          <p:cNvSpPr>
            <a:spLocks noGrp="1"/>
          </p:cNvSpPr>
          <p:nvPr>
            <p:ph type="title"/>
          </p:nvPr>
        </p:nvSpPr>
        <p:spPr>
          <a:xfrm>
            <a:off x="451509" y="-507"/>
            <a:ext cx="6507272" cy="857250"/>
          </a:xfrm>
        </p:spPr>
        <p:txBody>
          <a:bodyPr/>
          <a:lstStyle/>
          <a:p>
            <a:r>
              <a:rPr lang="en-US"/>
              <a:t>Greetings from PHAP Leadership</a:t>
            </a:r>
          </a:p>
        </p:txBody>
      </p:sp>
      <p:sp>
        <p:nvSpPr>
          <p:cNvPr id="3" name="Subtitle 2">
            <a:extLst>
              <a:ext uri="{FF2B5EF4-FFF2-40B4-BE49-F238E27FC236}">
                <a16:creationId xmlns:a16="http://schemas.microsoft.com/office/drawing/2014/main" id="{68D08608-5ACF-0ED6-7306-59F9ACADF9D7}"/>
              </a:ext>
              <a:ext uri="{C183D7F6-B498-43B3-948B-1728B52AA6E4}">
                <adec:decorative xmlns:adec="http://schemas.microsoft.com/office/drawing/2017/decorative" val="0"/>
              </a:ext>
            </a:extLst>
          </p:cNvPr>
          <p:cNvSpPr>
            <a:spLocks noGrp="1"/>
          </p:cNvSpPr>
          <p:nvPr>
            <p:ph type="subTitle" idx="1"/>
          </p:nvPr>
        </p:nvSpPr>
        <p:spPr>
          <a:xfrm>
            <a:off x="451509" y="1225367"/>
            <a:ext cx="4835047" cy="342900"/>
          </a:xfrm>
        </p:spPr>
        <p:txBody>
          <a:bodyPr>
            <a:noAutofit/>
          </a:bodyPr>
          <a:lstStyle/>
          <a:p>
            <a:r>
              <a:rPr lang="en-US"/>
              <a:t>Russ Cantrell, MPA</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F47E668-8A86-0667-BCC7-4B1591DBD3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EFF7C140-C569-2125-6BE8-2B54A67A7C24}"/>
              </a:ext>
              <a:ext uri="{C183D7F6-B498-43B3-948B-1728B52AA6E4}">
                <adec:decorative xmlns:adec="http://schemas.microsoft.com/office/drawing/2017/decorative" val="0"/>
              </a:ext>
            </a:extLst>
          </p:cNvPr>
          <p:cNvSpPr>
            <a:spLocks noGrp="1"/>
          </p:cNvSpPr>
          <p:nvPr>
            <p:ph type="body" sz="quarter" idx="10"/>
          </p:nvPr>
        </p:nvSpPr>
        <p:spPr>
          <a:xfrm>
            <a:off x="450850" y="1846243"/>
            <a:ext cx="5473332" cy="1768199"/>
          </a:xfrm>
        </p:spPr>
        <p:txBody>
          <a:bodyPr/>
          <a:lstStyle/>
          <a:p>
            <a:pPr>
              <a:spcBef>
                <a:spcPts val="600"/>
              </a:spcBef>
            </a:pPr>
            <a:r>
              <a:rPr lang="en-US"/>
              <a:t>Chief, Field Services Workforce Branch (FSWB)</a:t>
            </a:r>
          </a:p>
          <a:p>
            <a:pPr>
              <a:spcBef>
                <a:spcPts val="600"/>
              </a:spcBef>
            </a:pPr>
            <a:r>
              <a:rPr lang="en-US"/>
              <a:t>Division of Workforce Development (DWD)</a:t>
            </a:r>
          </a:p>
          <a:p>
            <a:pPr>
              <a:spcBef>
                <a:spcPts val="600"/>
              </a:spcBef>
            </a:pPr>
            <a:r>
              <a:rPr lang="en-US"/>
              <a:t>National Center for State, Tribal, Local, and Territorial Public Health Infrastructure and Workforce (PHIC)</a:t>
            </a:r>
          </a:p>
          <a:p>
            <a:pPr>
              <a:spcBef>
                <a:spcPts val="600"/>
              </a:spcBef>
            </a:pPr>
            <a:r>
              <a:rPr lang="en-US"/>
              <a:t>Centers for Disease Control and Prevention (CDC)</a:t>
            </a:r>
          </a:p>
        </p:txBody>
      </p:sp>
      <p:pic>
        <p:nvPicPr>
          <p:cNvPr id="1026" name="Picture 4" descr="Photo of Russ Cantrell, MPA">
            <a:extLst>
              <a:ext uri="{FF2B5EF4-FFF2-40B4-BE49-F238E27FC236}">
                <a16:creationId xmlns:a16="http://schemas.microsoft.com/office/drawing/2014/main" id="{48DE5CC1-EA08-6F1B-8A47-46B126A363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721" y="1396817"/>
            <a:ext cx="1868038" cy="1849078"/>
          </a:xfrm>
          <a:prstGeom prst="round2DiagRect">
            <a:avLst>
              <a:gd name="adj1" fmla="val 16667"/>
              <a:gd name="adj2" fmla="val 0"/>
            </a:avLst>
          </a:prstGeom>
          <a:ln w="88900" cap="sq">
            <a:solidFill>
              <a:srgbClr val="FFFFFF"/>
            </a:solidFill>
            <a:miter lim="800000"/>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D2561E4-14DD-E4AA-E85B-9B24B9EFC1BD}"/>
              </a:ext>
              <a:ext uri="{C183D7F6-B498-43B3-948B-1728B52AA6E4}">
                <adec:decorative xmlns:adec="http://schemas.microsoft.com/office/drawing/2017/decorative" val="1"/>
              </a:ext>
            </a:extLst>
          </p:cNvPr>
          <p:cNvSpPr>
            <a:spLocks noGrp="1"/>
          </p:cNvSpPr>
          <p:nvPr>
            <p:ph type="sldNum" sz="quarter" idx="13"/>
          </p:nvPr>
        </p:nvSpPr>
        <p:spPr>
          <a:xfrm>
            <a:off x="6953541" y="4767262"/>
            <a:ext cx="2057400" cy="274637"/>
          </a:xfrm>
        </p:spPr>
        <p:txBody>
          <a:bodyPr/>
          <a:lstStyle/>
          <a:p>
            <a:pPr lvl="0"/>
            <a:fld id="{D8E7DCDC-E408-4B61-982D-00D1D5E6AEFC}" type="slidenum">
              <a:rPr lang="en-US" noProof="0" smtClean="0"/>
              <a:pPr lvl="0"/>
              <a:t>3</a:t>
            </a:fld>
            <a:endParaRPr lang="en-US" noProof="0"/>
          </a:p>
        </p:txBody>
      </p:sp>
    </p:spTree>
    <p:extLst>
      <p:ext uri="{BB962C8B-B14F-4D97-AF65-F5344CB8AC3E}">
        <p14:creationId xmlns:p14="http://schemas.microsoft.com/office/powerpoint/2010/main" val="42593918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D96E-7429-3DC5-16B1-FDB54D6A5EB1}"/>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(cont'd.3)</a:t>
            </a:r>
            <a:endParaRPr lang="en-US" sz="1600" b="0">
              <a:solidFill>
                <a:srgbClr val="000000"/>
              </a:solidFill>
              <a:latin typeface="Calibri"/>
              <a:ea typeface="Calibri"/>
              <a:cs typeface="Calibri"/>
            </a:endParaRPr>
          </a:p>
        </p:txBody>
      </p:sp>
      <p:sp>
        <p:nvSpPr>
          <p:cNvPr id="5" name="Text Placeholder 4">
            <a:extLst>
              <a:ext uri="{FF2B5EF4-FFF2-40B4-BE49-F238E27FC236}">
                <a16:creationId xmlns:a16="http://schemas.microsoft.com/office/drawing/2014/main" id="{7EC8E67C-C22B-0EDF-1EBF-6DF536720392}"/>
              </a:ext>
            </a:extLst>
          </p:cNvPr>
          <p:cNvSpPr>
            <a:spLocks noGrp="1"/>
          </p:cNvSpPr>
          <p:nvPr>
            <p:ph type="body" sz="quarter" idx="10"/>
          </p:nvPr>
        </p:nvSpPr>
        <p:spPr/>
        <p:txBody>
          <a:bodyPr/>
          <a:lstStyle/>
          <a:p>
            <a:pPr marL="0" indent="0">
              <a:spcAft>
                <a:spcPts val="600"/>
              </a:spcAft>
              <a:buNone/>
            </a:pPr>
            <a:r>
              <a:rPr lang="en-US" b="1">
                <a:cs typeface="Calibri"/>
              </a:rPr>
              <a:t>New info and reminders</a:t>
            </a:r>
            <a:endParaRPr lang="en-US">
              <a:cs typeface="Calibri"/>
            </a:endParaRPr>
          </a:p>
          <a:p>
            <a:pPr marL="342900" indent="-342900">
              <a:spcAft>
                <a:spcPts val="600"/>
              </a:spcAft>
            </a:pPr>
            <a:r>
              <a:rPr lang="en-US" sz="1800" b="0">
                <a:cs typeface="Calibri"/>
              </a:rPr>
              <a:t>Language</a:t>
            </a:r>
          </a:p>
          <a:p>
            <a:pPr marL="800100" lvl="1" indent="-342900">
              <a:spcAft>
                <a:spcPts val="600"/>
              </a:spcAft>
            </a:pPr>
            <a:r>
              <a:rPr lang="en-US">
                <a:cs typeface="Calibri"/>
              </a:rPr>
              <a:t>Host site requests for language fluency (other than English) are not guaranteed, dependent upon associate applicant pool</a:t>
            </a:r>
          </a:p>
          <a:p>
            <a:pPr marL="1257300" lvl="2" indent="-342900">
              <a:spcAft>
                <a:spcPts val="600"/>
              </a:spcAft>
            </a:pPr>
            <a:r>
              <a:rPr lang="en-US" sz="1800">
                <a:cs typeface="Calibri"/>
              </a:rPr>
              <a:t>Should not be a requirement for the work to be performed</a:t>
            </a:r>
          </a:p>
          <a:p>
            <a:pPr marL="342900" indent="-342900">
              <a:spcAft>
                <a:spcPts val="600"/>
              </a:spcAft>
            </a:pPr>
            <a:r>
              <a:rPr lang="en-US" sz="1800" b="0">
                <a:cs typeface="Calibri"/>
              </a:rPr>
              <a:t>Host site related travel</a:t>
            </a:r>
          </a:p>
          <a:p>
            <a:pPr marL="800100" lvl="1" indent="-342900">
              <a:spcAft>
                <a:spcPts val="600"/>
              </a:spcAft>
            </a:pPr>
            <a:r>
              <a:rPr lang="en-US">
                <a:cs typeface="Calibri"/>
              </a:rPr>
              <a:t>No federal funds can be used for travel or training of associate</a:t>
            </a:r>
          </a:p>
          <a:p>
            <a:pPr marL="800100" lvl="1" indent="-342900">
              <a:spcAft>
                <a:spcPts val="600"/>
              </a:spcAft>
            </a:pPr>
            <a:r>
              <a:rPr lang="en-US">
                <a:cs typeface="Calibri"/>
              </a:rPr>
              <a:t>Host site is fully responsible for local travel costs (&lt;100 miles from host site)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28216532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DEB0-AAC3-0AC3-478D-197DAFF7D08E}"/>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 </a:t>
            </a:r>
            <a:r>
              <a:rPr lang="en-US" sz="1600">
                <a:latin typeface="Calibri"/>
                <a:ea typeface="Calibri"/>
                <a:cs typeface="Calibri"/>
              </a:rPr>
              <a:t>(cont'd.4)</a:t>
            </a:r>
          </a:p>
        </p:txBody>
      </p:sp>
      <p:sp>
        <p:nvSpPr>
          <p:cNvPr id="5" name="Text Placeholder 4">
            <a:extLst>
              <a:ext uri="{FF2B5EF4-FFF2-40B4-BE49-F238E27FC236}">
                <a16:creationId xmlns:a16="http://schemas.microsoft.com/office/drawing/2014/main" id="{34C8FC68-FBAA-6F8B-B37A-011D9FE3CF07}"/>
              </a:ext>
            </a:extLst>
          </p:cNvPr>
          <p:cNvSpPr>
            <a:spLocks noGrp="1"/>
          </p:cNvSpPr>
          <p:nvPr>
            <p:ph type="body" sz="quarter" idx="10"/>
          </p:nvPr>
        </p:nvSpPr>
        <p:spPr/>
        <p:txBody>
          <a:bodyPr/>
          <a:lstStyle/>
          <a:p>
            <a:pPr marL="0" indent="0">
              <a:spcAft>
                <a:spcPts val="600"/>
              </a:spcAft>
              <a:buNone/>
            </a:pPr>
            <a:r>
              <a:rPr lang="en-US" b="1">
                <a:latin typeface="Calibri"/>
                <a:ea typeface="Calibri"/>
                <a:cs typeface="Calibri"/>
              </a:rPr>
              <a:t>New info and reminders</a:t>
            </a:r>
            <a:endParaRPr lang="en-US">
              <a:latin typeface="Calibri"/>
              <a:ea typeface="Calibri"/>
              <a:cs typeface="Calibri"/>
            </a:endParaRPr>
          </a:p>
          <a:p>
            <a:pPr marL="342900" indent="-342900">
              <a:spcAft>
                <a:spcPts val="600"/>
              </a:spcAft>
            </a:pPr>
            <a:r>
              <a:rPr lang="en-US" sz="1800">
                <a:latin typeface="Calibri"/>
                <a:ea typeface="Calibri"/>
                <a:cs typeface="Calibri"/>
              </a:rPr>
              <a:t>Activity</a:t>
            </a:r>
          </a:p>
          <a:p>
            <a:pPr marL="800100" lvl="1" indent="-342900">
              <a:spcAft>
                <a:spcPts val="600"/>
              </a:spcAft>
            </a:pPr>
            <a:r>
              <a:rPr lang="en-US" sz="1600">
                <a:latin typeface="Calibri"/>
                <a:ea typeface="Calibri"/>
                <a:cs typeface="Calibri"/>
              </a:rPr>
              <a:t>Proposed activities will be identified as Year 1, Year 2, or both</a:t>
            </a:r>
          </a:p>
          <a:p>
            <a:pPr marL="800100" lvl="1" indent="-342900">
              <a:spcAft>
                <a:spcPts val="600"/>
              </a:spcAft>
            </a:pPr>
            <a:r>
              <a:rPr lang="en-US" sz="1600">
                <a:latin typeface="Calibri"/>
                <a:ea typeface="Calibri"/>
                <a:cs typeface="Calibri"/>
              </a:rPr>
              <a:t>Roles for associate are Team member, Coordinator/Co-Coordinator, or Lead</a:t>
            </a:r>
          </a:p>
          <a:p>
            <a:pPr marL="1257300" lvl="2" indent="-342900">
              <a:spcAft>
                <a:spcPts val="600"/>
              </a:spcAft>
            </a:pPr>
            <a:r>
              <a:rPr lang="en-US" sz="1600">
                <a:latin typeface="Calibri"/>
                <a:ea typeface="Calibri"/>
                <a:cs typeface="Calibri"/>
              </a:rPr>
              <a:t>Associates should not be “Lead” on any activities from Day 1</a:t>
            </a:r>
            <a:r>
              <a:rPr lang="en-US" sz="1600" b="0" i="0">
                <a:effectLst/>
                <a:latin typeface="Calibri"/>
                <a:ea typeface="Calibri"/>
                <a:cs typeface="Calibri"/>
              </a:rPr>
              <a:t> </a:t>
            </a:r>
            <a:endParaRPr lang="en-US" sz="1600">
              <a:latin typeface="Calibri"/>
              <a:ea typeface="Calibri"/>
              <a:cs typeface="Calibri"/>
            </a:endParaRPr>
          </a:p>
          <a:p>
            <a:pPr marL="800100" lvl="1" indent="-342900">
              <a:spcAft>
                <a:spcPts val="600"/>
              </a:spcAft>
            </a:pPr>
            <a:r>
              <a:rPr lang="en-US" sz="1600" b="0" i="0">
                <a:effectLst/>
                <a:latin typeface="Calibri"/>
                <a:ea typeface="Calibri"/>
                <a:cs typeface="Calibri"/>
              </a:rPr>
              <a:t>Should show </a:t>
            </a:r>
            <a:r>
              <a:rPr lang="en-US" sz="1600" b="0" i="0" u="sng">
                <a:effectLst/>
                <a:latin typeface="Calibri"/>
                <a:ea typeface="Calibri"/>
                <a:cs typeface="Calibri"/>
              </a:rPr>
              <a:t>clear evidence </a:t>
            </a:r>
            <a:r>
              <a:rPr lang="en-US" sz="1600" b="0" i="0">
                <a:effectLst/>
                <a:latin typeface="Calibri"/>
                <a:ea typeface="Calibri"/>
                <a:cs typeface="Calibri"/>
              </a:rPr>
              <a:t>of progression in responsibility and task complexity</a:t>
            </a:r>
          </a:p>
          <a:p>
            <a:pPr marL="800100" lvl="1" indent="-342900">
              <a:spcAft>
                <a:spcPts val="600"/>
              </a:spcAft>
            </a:pPr>
            <a:r>
              <a:rPr lang="en-US" sz="1600" i="0">
                <a:solidFill>
                  <a:srgbClr val="C00000"/>
                </a:solidFill>
                <a:effectLst/>
                <a:latin typeface="Calibri"/>
                <a:ea typeface="Calibri"/>
                <a:cs typeface="Calibri"/>
              </a:rPr>
              <a:t>Host site application proposals </a:t>
            </a:r>
            <a:r>
              <a:rPr lang="en-US" sz="1600" i="0" u="sng">
                <a:solidFill>
                  <a:srgbClr val="C00000"/>
                </a:solidFill>
                <a:effectLst/>
                <a:latin typeface="Calibri"/>
                <a:ea typeface="Calibri"/>
                <a:cs typeface="Calibri"/>
              </a:rPr>
              <a:t>cannot</a:t>
            </a:r>
            <a:r>
              <a:rPr lang="en-US" sz="1600" i="0">
                <a:solidFill>
                  <a:srgbClr val="C00000"/>
                </a:solidFill>
                <a:effectLst/>
                <a:latin typeface="Calibri"/>
                <a:ea typeface="Calibri"/>
                <a:cs typeface="Calibri"/>
              </a:rPr>
              <a:t> include research activities</a:t>
            </a:r>
          </a:p>
          <a:p>
            <a:pPr marL="800100" lvl="1" indent="-342900">
              <a:spcAft>
                <a:spcPts val="600"/>
              </a:spcAft>
            </a:pPr>
            <a:r>
              <a:rPr lang="en-US" sz="1600">
                <a:solidFill>
                  <a:srgbClr val="C00000"/>
                </a:solidFill>
                <a:latin typeface="Calibri"/>
                <a:ea typeface="Calibri"/>
                <a:cs typeface="Calibri"/>
              </a:rPr>
              <a:t>Associate’s work in grant writing is limited for federal grants – can only provide background data or literature reviews; no financial management or authority role</a:t>
            </a:r>
            <a:endParaRPr lang="en-US" sz="1200">
              <a:solidFill>
                <a:srgbClr val="C00000"/>
              </a:solidFill>
              <a:ea typeface="Calibri" panose="020F0502020204030204" pitchFamily="34" charset="0"/>
              <a:cs typeface="Calibri"/>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627879182"/>
      </p:ext>
    </p:extLst>
  </p:cSld>
  <p:clrMapOvr>
    <a:masterClrMapping/>
  </p:clrMapOvr>
  <p:transition>
    <p:fade/>
  </p:transition>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12CD-C19E-A741-80F5-C213127ABB26}"/>
              </a:ext>
            </a:extLst>
          </p:cNvPr>
          <p:cNvSpPr>
            <a:spLocks noGrp="1"/>
          </p:cNvSpPr>
          <p:nvPr>
            <p:ph type="title"/>
          </p:nvPr>
        </p:nvSpPr>
        <p:spPr/>
        <p:txBody>
          <a:bodyPr lIns="91440" tIns="45720" rIns="91440" bIns="45720" anchor="ctr" anchorCtr="0"/>
          <a:lstStyle/>
          <a:p>
            <a:r>
              <a:rPr lang="en-US">
                <a:latin typeface="Calibri"/>
                <a:ea typeface="Calibri"/>
                <a:cs typeface="Calibri"/>
              </a:rPr>
              <a:t>PHAP </a:t>
            </a:r>
            <a:r>
              <a:rPr lang="en-US" err="1">
                <a:latin typeface="Calibri"/>
                <a:ea typeface="Calibri"/>
                <a:cs typeface="Calibri"/>
              </a:rPr>
              <a:t>eFMS</a:t>
            </a:r>
            <a:r>
              <a:rPr lang="en-US">
                <a:latin typeface="Calibri"/>
                <a:ea typeface="Calibri"/>
                <a:cs typeface="Calibri"/>
              </a:rPr>
              <a:t> 3.0 and Program Updates</a:t>
            </a:r>
            <a:r>
              <a:rPr lang="en-US" sz="3900">
                <a:latin typeface="Calibri"/>
                <a:ea typeface="Calibri"/>
                <a:cs typeface="Calibri"/>
              </a:rPr>
              <a:t> </a:t>
            </a:r>
            <a:r>
              <a:rPr lang="en-US" sz="1600">
                <a:latin typeface="Calibri"/>
                <a:ea typeface="Calibri"/>
                <a:cs typeface="Calibri"/>
              </a:rPr>
              <a:t>(cont'd.5)</a:t>
            </a:r>
          </a:p>
        </p:txBody>
      </p:sp>
      <p:sp>
        <p:nvSpPr>
          <p:cNvPr id="5" name="Text Placeholder 4">
            <a:extLst>
              <a:ext uri="{FF2B5EF4-FFF2-40B4-BE49-F238E27FC236}">
                <a16:creationId xmlns:a16="http://schemas.microsoft.com/office/drawing/2014/main" id="{E3835A3F-7121-9907-1B26-712D44934276}"/>
              </a:ext>
            </a:extLst>
          </p:cNvPr>
          <p:cNvSpPr>
            <a:spLocks noGrp="1"/>
          </p:cNvSpPr>
          <p:nvPr>
            <p:ph type="body" sz="quarter" idx="10"/>
          </p:nvPr>
        </p:nvSpPr>
        <p:spPr>
          <a:xfrm>
            <a:off x="457200" y="1215886"/>
            <a:ext cx="8229600" cy="3816913"/>
          </a:xfrm>
        </p:spPr>
        <p:txBody>
          <a:bodyPr/>
          <a:lstStyle/>
          <a:p>
            <a:pPr marL="0" indent="0">
              <a:spcAft>
                <a:spcPts val="600"/>
              </a:spcAft>
              <a:buNone/>
            </a:pPr>
            <a:r>
              <a:rPr lang="en-US" b="1">
                <a:cs typeface="Calibri"/>
              </a:rPr>
              <a:t>New info and reminders</a:t>
            </a:r>
            <a:endParaRPr lang="en-US">
              <a:cs typeface="Calibri"/>
            </a:endParaRPr>
          </a:p>
          <a:p>
            <a:pPr marL="342900" indent="-342900">
              <a:spcAft>
                <a:spcPts val="0"/>
              </a:spcAft>
            </a:pPr>
            <a:r>
              <a:rPr lang="en-US" sz="1800" b="0">
                <a:cs typeface="Calibri"/>
              </a:rPr>
              <a:t>Training</a:t>
            </a:r>
          </a:p>
          <a:p>
            <a:pPr marL="800100" lvl="1" indent="-342900">
              <a:spcAft>
                <a:spcPts val="0"/>
              </a:spcAft>
            </a:pPr>
            <a:r>
              <a:rPr lang="en-US" sz="1600">
                <a:cs typeface="Calibri"/>
              </a:rPr>
              <a:t>Ensure sufficient trainings are described to prepare associate for assigned work</a:t>
            </a:r>
          </a:p>
          <a:p>
            <a:pPr marL="800100" lvl="1" indent="-342900">
              <a:spcAft>
                <a:spcPts val="0"/>
              </a:spcAft>
            </a:pPr>
            <a:r>
              <a:rPr lang="en-US" sz="1600">
                <a:cs typeface="Calibri"/>
              </a:rPr>
              <a:t>Training offerings should be a mix of settings (</a:t>
            </a:r>
            <a:r>
              <a:rPr lang="en-US" sz="1600"/>
              <a:t>didactic/classroom, virtual, one-on-one learning)</a:t>
            </a:r>
            <a:endParaRPr lang="en-US" sz="1600">
              <a:cs typeface="Calibri"/>
            </a:endParaRPr>
          </a:p>
          <a:p>
            <a:pPr marL="800100" lvl="1" indent="-342900">
              <a:spcAft>
                <a:spcPts val="0"/>
              </a:spcAft>
            </a:pPr>
            <a:r>
              <a:rPr lang="en-US" sz="1600">
                <a:cs typeface="Calibri"/>
              </a:rPr>
              <a:t>Orientation now its own section- describe orientation plan to host site for first 3-6 months of assignment</a:t>
            </a:r>
          </a:p>
          <a:p>
            <a:pPr marL="342900" indent="-342900">
              <a:spcAft>
                <a:spcPts val="0"/>
              </a:spcAft>
            </a:pPr>
            <a:r>
              <a:rPr lang="en-US" sz="1800" b="0">
                <a:cs typeface="Calibri"/>
              </a:rPr>
              <a:t>Host Supervision</a:t>
            </a:r>
          </a:p>
          <a:p>
            <a:pPr marL="800100" lvl="1" indent="-342900">
              <a:spcAft>
                <a:spcPts val="0"/>
              </a:spcAft>
            </a:pPr>
            <a:r>
              <a:rPr lang="en-US" sz="1600">
                <a:cs typeface="Calibri"/>
              </a:rPr>
              <a:t>Both primary and secondary host site supervisors must be identified</a:t>
            </a:r>
          </a:p>
          <a:p>
            <a:pPr marL="800100" lvl="1" indent="-342900">
              <a:spcAft>
                <a:spcPts val="0"/>
              </a:spcAft>
            </a:pPr>
            <a:r>
              <a:rPr lang="en-US" sz="1600">
                <a:cs typeface="Calibri"/>
              </a:rPr>
              <a:t>Minimum of 2 years supervisory experience required</a:t>
            </a:r>
          </a:p>
          <a:p>
            <a:pPr marL="800100" lvl="1" indent="-342900">
              <a:spcAft>
                <a:spcPts val="0"/>
              </a:spcAft>
            </a:pPr>
            <a:r>
              <a:rPr lang="en-US" sz="1600">
                <a:cs typeface="Calibri"/>
              </a:rPr>
              <a:t>Describe strategy for collaborating/communicating with CDC PHAP</a:t>
            </a:r>
          </a:p>
          <a:p>
            <a:pPr marL="800100" lvl="1" indent="-342900">
              <a:spcAft>
                <a:spcPts val="0"/>
              </a:spcAft>
            </a:pPr>
            <a:r>
              <a:rPr lang="en-US" sz="1600">
                <a:cs typeface="Calibri"/>
              </a:rPr>
              <a:t>Either supervisor must be in office with associate at least 3 days pers week</a:t>
            </a:r>
            <a:endParaRPr lang="en-US" sz="1200">
              <a:cs typeface="Calibri"/>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13867161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FA4A1A-F5BA-142C-FD97-ED75FC5E1313}"/>
              </a:ext>
            </a:extLst>
          </p:cNvPr>
          <p:cNvSpPr>
            <a:spLocks noGrp="1"/>
          </p:cNvSpPr>
          <p:nvPr>
            <p:ph type="title"/>
          </p:nvPr>
        </p:nvSpPr>
        <p:spPr>
          <a:xfrm>
            <a:off x="457200" y="0"/>
            <a:ext cx="8229600" cy="859536"/>
          </a:xfrm>
        </p:spPr>
        <p:txBody>
          <a:bodyPr lIns="91440" tIns="45720" rIns="91440" bIns="45720" anchor="ctr"/>
          <a:lstStyle/>
          <a:p>
            <a:r>
              <a:rPr lang="en-US">
                <a:solidFill>
                  <a:schemeClr val="bg1"/>
                </a:solidFill>
                <a:latin typeface="Calibri"/>
                <a:ea typeface="Calibri"/>
                <a:cs typeface="Calibri"/>
              </a:rPr>
              <a:t>Resources for PHAP Host Site Applicants</a:t>
            </a:r>
          </a:p>
        </p:txBody>
      </p:sp>
      <p:sp>
        <p:nvSpPr>
          <p:cNvPr id="7" name="Text Placeholder 6">
            <a:extLst>
              <a:ext uri="{FF2B5EF4-FFF2-40B4-BE49-F238E27FC236}">
                <a16:creationId xmlns:a16="http://schemas.microsoft.com/office/drawing/2014/main" id="{014A6951-E33C-E2E5-0CA4-39FE9463B5A0}"/>
              </a:ext>
            </a:extLst>
          </p:cNvPr>
          <p:cNvSpPr>
            <a:spLocks noGrp="1"/>
          </p:cNvSpPr>
          <p:nvPr>
            <p:ph type="body" sz="quarter" idx="10"/>
          </p:nvPr>
        </p:nvSpPr>
        <p:spPr>
          <a:xfrm>
            <a:off x="457200" y="1073273"/>
            <a:ext cx="7659424" cy="3802350"/>
          </a:xfrm>
        </p:spPr>
        <p: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2000" b="1">
                <a:solidFill>
                  <a:srgbClr val="000000"/>
                </a:solidFill>
                <a:latin typeface="Calibri"/>
                <a:ea typeface="Calibri"/>
                <a:cs typeface="Calibri"/>
              </a:rPr>
              <a:t>Coming soon to the </a:t>
            </a:r>
            <a:r>
              <a:rPr kumimoji="0" lang="en-US" sz="2000" b="1" i="0" u="none" strike="noStrike" kern="1200" cap="none" spc="0" normalizeH="0" baseline="0" noProof="0">
                <a:ln>
                  <a:noFill/>
                </a:ln>
                <a:solidFill>
                  <a:srgbClr val="000000"/>
                </a:solidFill>
                <a:effectLst/>
                <a:uLnTx/>
                <a:uFillTx/>
                <a:latin typeface="Calibri"/>
                <a:ea typeface="Calibri"/>
                <a:cs typeface="Calibri"/>
              </a:rPr>
              <a:t>PHAP website:</a:t>
            </a:r>
            <a:endParaRPr lang="en-US" sz="2000" b="1"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Host site </a:t>
            </a:r>
            <a:r>
              <a:rPr lang="en-US" sz="2000">
                <a:solidFill>
                  <a:srgbClr val="000000"/>
                </a:solidFill>
                <a:latin typeface="Calibri"/>
                <a:ea typeface="Calibri"/>
                <a:cs typeface="Calibri"/>
              </a:rPr>
              <a:t>a</a:t>
            </a:r>
            <a:r>
              <a:rPr kumimoji="0" lang="en-US" sz="2000" b="0" i="0" u="none" strike="noStrike" kern="1200" cap="none" spc="0" normalizeH="0" baseline="0" noProof="0">
                <a:ln>
                  <a:noFill/>
                </a:ln>
                <a:solidFill>
                  <a:srgbClr val="000000"/>
                </a:solidFill>
                <a:effectLst/>
                <a:uLnTx/>
                <a:uFillTx/>
                <a:latin typeface="Calibri"/>
                <a:ea typeface="Calibri"/>
                <a:cs typeface="Calibri"/>
              </a:rPr>
              <a:t>pplication </a:t>
            </a:r>
            <a:r>
              <a:rPr lang="en-US" sz="2000">
                <a:solidFill>
                  <a:srgbClr val="000000"/>
                </a:solidFill>
                <a:latin typeface="Calibri"/>
                <a:ea typeface="Calibri"/>
                <a:cs typeface="Calibri"/>
              </a:rPr>
              <a:t>g</a:t>
            </a:r>
            <a:r>
              <a:rPr kumimoji="0" lang="en-US" sz="2000" b="0" i="0" u="none" strike="noStrike" kern="1200" cap="none" spc="0" normalizeH="0" baseline="0" noProof="0">
                <a:ln>
                  <a:noFill/>
                </a:ln>
                <a:solidFill>
                  <a:srgbClr val="000000"/>
                </a:solidFill>
                <a:effectLst/>
                <a:uLnTx/>
                <a:uFillTx/>
                <a:latin typeface="Calibri"/>
                <a:ea typeface="Calibri"/>
                <a:cs typeface="Calibri"/>
              </a:rPr>
              <a:t>uidance – </a:t>
            </a:r>
            <a:r>
              <a:rPr kumimoji="0" lang="en-US" sz="2000" b="0" i="0" u="none" strike="noStrike" kern="1200" cap="none" spc="0" normalizeH="0" baseline="0" noProof="0">
                <a:ln>
                  <a:noFill/>
                </a:ln>
                <a:solidFill>
                  <a:srgbClr val="C00000"/>
                </a:solidFill>
                <a:effectLst/>
                <a:uLnTx/>
                <a:uFillTx/>
                <a:latin typeface="Calibri"/>
                <a:ea typeface="Calibri"/>
                <a:cs typeface="Calibri"/>
              </a:rPr>
              <a:t>new!</a:t>
            </a:r>
            <a:endParaRPr lang="en-US" sz="2000" b="0" i="0" u="none" strike="noStrike" kern="1200" cap="none" spc="0" normalizeH="0" baseline="0" noProof="0">
              <a:ln>
                <a:noFill/>
              </a:ln>
              <a:solidFill>
                <a:srgbClr val="C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Tips and advice for creating a quality host site application</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Organized in same layout as application in </a:t>
            </a:r>
            <a:r>
              <a:rPr kumimoji="0" lang="en-US" sz="1800" b="0" i="0" u="none" strike="noStrike" kern="1200" cap="none" spc="0" normalizeH="0" baseline="0" noProof="0" err="1">
                <a:ln>
                  <a:noFill/>
                </a:ln>
                <a:solidFill>
                  <a:srgbClr val="000000"/>
                </a:solidFill>
                <a:effectLst/>
                <a:uLnTx/>
                <a:uFillTx/>
                <a:latin typeface="Calibri"/>
                <a:ea typeface="Calibri"/>
                <a:cs typeface="Calibri"/>
              </a:rPr>
              <a:t>eFMS</a:t>
            </a:r>
            <a:r>
              <a:rPr kumimoji="0" lang="en-US" sz="1800" b="0" i="0" u="none" strike="noStrike" kern="1200" cap="none" spc="0" normalizeH="0" baseline="0" noProof="0">
                <a:ln>
                  <a:noFill/>
                </a:ln>
                <a:solidFill>
                  <a:srgbClr val="000000"/>
                </a:solidFill>
                <a:effectLst/>
                <a:uLnTx/>
                <a:uFillTx/>
                <a:latin typeface="Calibri"/>
                <a:ea typeface="Calibri"/>
                <a:cs typeface="Calibri"/>
              </a:rPr>
              <a:t> 3.0</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Host site application questions – </a:t>
            </a:r>
            <a:r>
              <a:rPr kumimoji="0" lang="en-US" sz="2000" b="0" i="0" u="none" strike="noStrike" kern="1200" cap="none" spc="0" normalizeH="0" baseline="0" noProof="0">
                <a:ln>
                  <a:noFill/>
                </a:ln>
                <a:solidFill>
                  <a:srgbClr val="C00000"/>
                </a:solidFill>
                <a:effectLst/>
                <a:uLnTx/>
                <a:uFillTx/>
                <a:latin typeface="Calibri"/>
                <a:ea typeface="Calibri"/>
                <a:cs typeface="Calibri"/>
              </a:rPr>
              <a:t>new!</a:t>
            </a:r>
            <a:endParaRPr lang="en-US" sz="2000" b="0" i="0" u="none" strike="noStrike" kern="1200" cap="none" spc="0" normalizeH="0" baseline="0" noProof="0">
              <a:ln>
                <a:noFill/>
              </a:ln>
              <a:solidFill>
                <a:srgbClr val="C00000"/>
              </a:solidFill>
              <a:effectLst/>
              <a:uLnTx/>
              <a:uFillTx/>
              <a:latin typeface="Calibri"/>
              <a:ea typeface="Calibri"/>
              <a:cs typeface="Calibri"/>
            </a:endParaRPr>
          </a:p>
          <a:p>
            <a:pPr lvl="1" algn="l">
              <a:spcBef>
                <a:spcPct val="0"/>
              </a:spcBef>
              <a:spcAft>
                <a:spcPts val="600"/>
              </a:spcAft>
              <a:buClrTx/>
              <a:defRPr/>
            </a:pPr>
            <a:r>
              <a:rPr lang="en-US" sz="1800">
                <a:solidFill>
                  <a:srgbClr val="000000"/>
                </a:solidFill>
                <a:latin typeface="Calibri"/>
                <a:ea typeface="Calibri"/>
                <a:cs typeface="Calibri"/>
              </a:rPr>
              <a:t>Included in slides from Jan 13 webinar</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Agreement to detail</a:t>
            </a:r>
            <a:endParaRPr lang="en-US" sz="20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Binding agreement signed by the host </a:t>
            </a:r>
            <a:r>
              <a:rPr lang="en-US" sz="1800">
                <a:solidFill>
                  <a:srgbClr val="000000"/>
                </a:solidFill>
                <a:latin typeface="Calibri"/>
                <a:ea typeface="Calibri"/>
                <a:cs typeface="Calibri"/>
              </a:rPr>
              <a:t>s</a:t>
            </a:r>
            <a:r>
              <a:rPr kumimoji="0" lang="en-US" sz="1800" b="0" i="0" u="none" strike="noStrike" kern="1200" cap="none" spc="0" normalizeH="0" baseline="0" noProof="0">
                <a:ln>
                  <a:noFill/>
                </a:ln>
                <a:solidFill>
                  <a:srgbClr val="000000"/>
                </a:solidFill>
                <a:effectLst/>
                <a:uLnTx/>
                <a:uFillTx/>
                <a:latin typeface="Calibri"/>
                <a:ea typeface="Calibri"/>
                <a:cs typeface="Calibri"/>
              </a:rPr>
              <a:t>ite and CDC </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1" i="0" u="sng" strike="noStrike" kern="1200" cap="none" spc="0" normalizeH="0" baseline="0" noProof="0">
                <a:ln>
                  <a:noFill/>
                </a:ln>
                <a:solidFill>
                  <a:srgbClr val="000000"/>
                </a:solidFill>
                <a:effectLst/>
                <a:uLnTx/>
                <a:uFillTx/>
                <a:latin typeface="Calibri"/>
                <a:ea typeface="Calibri"/>
                <a:cs typeface="Calibri"/>
              </a:rPr>
              <a:t>Cannot be revised</a:t>
            </a:r>
            <a:endParaRPr lang="en-US" sz="1800" b="1" i="0" u="sng" strike="noStrike" kern="1200" cap="none" spc="0" normalizeH="0" baseline="0" noProof="0">
              <a:ln>
                <a:noFill/>
              </a:ln>
              <a:solidFill>
                <a:srgbClr val="000000"/>
              </a:solidFill>
              <a:effectLst/>
              <a:uLnTx/>
              <a:uFillTx/>
              <a:latin typeface="Calibri"/>
              <a:ea typeface="Calibri"/>
              <a:cs typeface="Calibri"/>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26710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67695-33A9-2708-F98B-A751097BDF8B}"/>
              </a:ext>
            </a:extLst>
          </p:cNvPr>
          <p:cNvSpPr>
            <a:spLocks noGrp="1"/>
          </p:cNvSpPr>
          <p:nvPr>
            <p:ph type="title"/>
          </p:nvPr>
        </p:nvSpPr>
        <p:spPr>
          <a:xfrm>
            <a:off x="451508" y="-507"/>
            <a:ext cx="7989921" cy="857250"/>
          </a:xfrm>
        </p:spPr>
        <p:txBody>
          <a:bodyPr/>
          <a:lstStyle/>
          <a:p>
            <a:r>
              <a:rPr lang="en-US"/>
              <a:t>Key Takeaways</a:t>
            </a:r>
          </a:p>
        </p:txBody>
      </p:sp>
      <p:sp>
        <p:nvSpPr>
          <p:cNvPr id="6" name="Text Placeholder 5">
            <a:extLst>
              <a:ext uri="{FF2B5EF4-FFF2-40B4-BE49-F238E27FC236}">
                <a16:creationId xmlns:a16="http://schemas.microsoft.com/office/drawing/2014/main" id="{F38EB42A-4A49-F286-DF5C-0EC7D0B90CBF}"/>
              </a:ext>
            </a:extLst>
          </p:cNvPr>
          <p:cNvSpPr>
            <a:spLocks noGrp="1"/>
          </p:cNvSpPr>
          <p:nvPr>
            <p:ph type="body" sz="quarter" idx="10"/>
          </p:nvPr>
        </p:nvSpPr>
        <p:spPr>
          <a:xfrm>
            <a:off x="457199" y="1158005"/>
            <a:ext cx="8203121" cy="3541093"/>
          </a:xfrm>
        </p:spPr>
        <p:txBody>
          <a:bodyPr/>
          <a:lstStyle/>
          <a:p>
            <a:pPr marL="285750" indent="-285750">
              <a:lnSpc>
                <a:spcPct val="100000"/>
              </a:lnSpc>
              <a:spcBef>
                <a:spcPts val="600"/>
              </a:spcBef>
              <a:spcAft>
                <a:spcPts val="300"/>
              </a:spcAft>
              <a:buFont typeface="Arial" panose="020B0604020202020204" pitchFamily="34" charset="0"/>
              <a:buChar char="•"/>
            </a:pPr>
            <a:r>
              <a:rPr lang="en-US" sz="1600"/>
              <a:t>Consider new PHAP requirements for host sites - is PHAP right for your agency?</a:t>
            </a:r>
          </a:p>
          <a:p>
            <a:pPr marL="285750" indent="-285750">
              <a:lnSpc>
                <a:spcPct val="100000"/>
              </a:lnSpc>
              <a:spcBef>
                <a:spcPts val="600"/>
              </a:spcBef>
              <a:spcAft>
                <a:spcPts val="300"/>
              </a:spcAft>
              <a:buFont typeface="Arial" panose="020B0604020202020204" pitchFamily="34" charset="0"/>
              <a:buChar char="•"/>
            </a:pPr>
            <a:r>
              <a:rPr lang="en-US" sz="1600"/>
              <a:t>Develop a comprehensive hands-on training experience to meet all PHAP competencies</a:t>
            </a:r>
          </a:p>
          <a:p>
            <a:pPr marL="285750" indent="-285750">
              <a:lnSpc>
                <a:spcPct val="100000"/>
              </a:lnSpc>
              <a:spcBef>
                <a:spcPts val="600"/>
              </a:spcBef>
              <a:spcAft>
                <a:spcPts val="300"/>
              </a:spcAft>
              <a:buFont typeface="Arial" panose="020B0604020202020204" pitchFamily="34" charset="0"/>
              <a:buChar char="•"/>
            </a:pPr>
            <a:r>
              <a:rPr lang="en-US" sz="1600"/>
              <a:t>Demonstrate an increased level of skill-building over the two-year assignment </a:t>
            </a:r>
          </a:p>
          <a:p>
            <a:pPr marL="285750" indent="-285750">
              <a:lnSpc>
                <a:spcPct val="100000"/>
              </a:lnSpc>
              <a:spcBef>
                <a:spcPts val="600"/>
              </a:spcBef>
              <a:spcAft>
                <a:spcPts val="300"/>
              </a:spcAft>
              <a:buFont typeface="Arial" panose="020B0604020202020204" pitchFamily="34" charset="0"/>
              <a:buChar char="•"/>
            </a:pPr>
            <a:r>
              <a:rPr lang="en-US" sz="1600"/>
              <a:t>Identify a strong primary and secondary host site supervisor</a:t>
            </a:r>
          </a:p>
          <a:p>
            <a:pPr marL="285750" indent="-285750">
              <a:lnSpc>
                <a:spcPct val="100000"/>
              </a:lnSpc>
              <a:spcBef>
                <a:spcPts val="600"/>
              </a:spcBef>
              <a:spcAft>
                <a:spcPts val="300"/>
              </a:spcAft>
              <a:buFont typeface="Arial" panose="020B0604020202020204" pitchFamily="34" charset="0"/>
              <a:buChar char="•"/>
            </a:pPr>
            <a:r>
              <a:rPr lang="en-US" sz="1600"/>
              <a:t>Include strategies to communicate with CDC PHAP supervisor throughout two-year assignment</a:t>
            </a:r>
          </a:p>
          <a:p>
            <a:pPr marL="285750" indent="-285750">
              <a:lnSpc>
                <a:spcPct val="100000"/>
              </a:lnSpc>
              <a:spcBef>
                <a:spcPts val="600"/>
              </a:spcBef>
              <a:spcAft>
                <a:spcPts val="300"/>
              </a:spcAft>
              <a:buFont typeface="Arial" panose="020B0604020202020204" pitchFamily="34" charset="0"/>
              <a:buChar char="•"/>
            </a:pPr>
            <a:r>
              <a:rPr lang="en-US" sz="1600"/>
              <a:t>Associates cannot conduct or assist with research as part of their PHAP assignment</a:t>
            </a:r>
          </a:p>
          <a:p>
            <a:pPr marL="285750" indent="-285750">
              <a:lnSpc>
                <a:spcPct val="100000"/>
              </a:lnSpc>
              <a:spcBef>
                <a:spcPts val="600"/>
              </a:spcBef>
              <a:spcAft>
                <a:spcPts val="300"/>
              </a:spcAft>
              <a:buFont typeface="Arial" panose="020B0604020202020204" pitchFamily="34" charset="0"/>
              <a:buChar char="•"/>
            </a:pPr>
            <a:r>
              <a:rPr lang="en-US" sz="1600"/>
              <a:t>Do not use federally sourced funds for any aspect of the associate's travel or training</a:t>
            </a:r>
          </a:p>
          <a:p>
            <a:pPr marL="285750" indent="-285750">
              <a:lnSpc>
                <a:spcPct val="100000"/>
              </a:lnSpc>
              <a:spcBef>
                <a:spcPts val="600"/>
              </a:spcBef>
              <a:spcAft>
                <a:spcPts val="300"/>
              </a:spcAft>
              <a:buFont typeface="Arial" panose="020B0604020202020204" pitchFamily="34" charset="0"/>
              <a:buChar char="•"/>
            </a:pPr>
            <a:r>
              <a:rPr lang="en-US" sz="1600"/>
              <a:t>Be specific with details, including work activities, tasks, desired outcomes or deliverables, roles, and time frames</a:t>
            </a:r>
          </a:p>
          <a:p>
            <a:pPr marL="285750" indent="-285750">
              <a:lnSpc>
                <a:spcPct val="100000"/>
              </a:lnSpc>
              <a:spcBef>
                <a:spcPts val="600"/>
              </a:spcBef>
              <a:spcAft>
                <a:spcPts val="300"/>
              </a:spcAft>
              <a:buFont typeface="Arial" panose="020B0604020202020204" pitchFamily="34" charset="0"/>
              <a:buChar char="•"/>
            </a:pPr>
            <a:r>
              <a:rPr lang="en-US" sz="1600"/>
              <a:t>Watch start/end dates of activities and trainings (should fall within the fellowship period)</a:t>
            </a:r>
            <a:endParaRPr lang="en-US" sz="1400"/>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46023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lIns="91440" tIns="45720" rIns="91440" bIns="45720" anchor="ctr"/>
          <a:lstStyle/>
          <a:p>
            <a:r>
              <a:rPr lang="en-US">
                <a:latin typeface="Calibri"/>
                <a:ea typeface="Calibri"/>
                <a:cs typeface="Calibri"/>
              </a:rPr>
              <a:t>Wrap Up</a:t>
            </a:r>
            <a:endParaRPr lang="en-US"/>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94868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09B0FE-8C03-12D7-27C4-C244FC581057}"/>
              </a:ext>
            </a:extLst>
          </p:cNvPr>
          <p:cNvSpPr>
            <a:spLocks noGrp="1"/>
          </p:cNvSpPr>
          <p:nvPr>
            <p:ph type="title"/>
          </p:nvPr>
        </p:nvSpPr>
        <p:spPr>
          <a:xfrm>
            <a:off x="457200" y="0"/>
            <a:ext cx="8229600" cy="859536"/>
          </a:xfrm>
        </p:spPr>
        <p:txBody>
          <a:bodyPr lIns="91440" tIns="45720" rIns="91440" bIns="45720" anchor="ctr"/>
          <a:lstStyle/>
          <a:p>
            <a:r>
              <a:rPr lang="en-US">
                <a:solidFill>
                  <a:schemeClr val="bg1"/>
                </a:solidFill>
                <a:latin typeface="Calibri"/>
                <a:ea typeface="Calibri"/>
                <a:cs typeface="Calibri"/>
              </a:rPr>
              <a:t>Wrap Up  </a:t>
            </a:r>
            <a:endParaRPr lang="en-US">
              <a:solidFill>
                <a:schemeClr val="bg1"/>
              </a:solidFill>
            </a:endParaRPr>
          </a:p>
        </p:txBody>
      </p:sp>
      <p:sp>
        <p:nvSpPr>
          <p:cNvPr id="11" name="Subtitle 10">
            <a:extLst>
              <a:ext uri="{FF2B5EF4-FFF2-40B4-BE49-F238E27FC236}">
                <a16:creationId xmlns:a16="http://schemas.microsoft.com/office/drawing/2014/main" id="{8F0120C0-FE02-F4F4-2E3B-80CFBDD19814}"/>
              </a:ext>
            </a:extLst>
          </p:cNvPr>
          <p:cNvSpPr>
            <a:spLocks noGrp="1"/>
          </p:cNvSpPr>
          <p:nvPr>
            <p:ph type="subTitle" idx="1"/>
          </p:nvPr>
        </p:nvSpPr>
        <p:spPr>
          <a:xfrm>
            <a:off x="457200" y="981480"/>
            <a:ext cx="8097206" cy="1994734"/>
          </a:xfrm>
        </p:spPr>
        <p:txBody>
          <a:bodyPr/>
          <a:lstStyle/>
          <a:p>
            <a:pPr marL="342900" indent="-342900">
              <a:buFont typeface="Arial" panose="020B0604020202020204" pitchFamily="34" charset="0"/>
              <a:buChar char="•"/>
            </a:pPr>
            <a:r>
              <a:rPr lang="en-US" sz="1800" b="0">
                <a:solidFill>
                  <a:srgbClr val="000000"/>
                </a:solidFill>
                <a:cs typeface="Calibri"/>
              </a:rPr>
              <a:t>Host site application period opens January 14, 2026, at 8:00AM ET; closes February 13, 2026, at 5:00PM ET </a:t>
            </a:r>
            <a:r>
              <a:rPr lang="en-US" sz="1800" b="0" i="1">
                <a:solidFill>
                  <a:srgbClr val="000000"/>
                </a:solidFill>
                <a:cs typeface="Calibri"/>
              </a:rPr>
              <a:t>Tentative timeline</a:t>
            </a:r>
          </a:p>
          <a:p>
            <a:pPr marL="342900" indent="-342900">
              <a:buFont typeface="Arial" panose="020B0604020202020204" pitchFamily="34" charset="0"/>
              <a:buChar char="•"/>
            </a:pPr>
            <a:r>
              <a:rPr lang="en-US" sz="1800" b="0">
                <a:solidFill>
                  <a:srgbClr val="000000"/>
                </a:solidFill>
                <a:cs typeface="Calibri"/>
              </a:rPr>
              <a:t>The link to </a:t>
            </a:r>
            <a:r>
              <a:rPr lang="en-US" sz="1800" b="0" err="1">
                <a:solidFill>
                  <a:srgbClr val="000000"/>
                </a:solidFill>
                <a:cs typeface="Calibri"/>
              </a:rPr>
              <a:t>eFMS</a:t>
            </a:r>
            <a:r>
              <a:rPr lang="en-US" sz="1800" b="0">
                <a:solidFill>
                  <a:srgbClr val="000000"/>
                </a:solidFill>
                <a:cs typeface="Calibri"/>
              </a:rPr>
              <a:t> 3.0 will be found on </a:t>
            </a:r>
            <a:r>
              <a:rPr lang="en-US" sz="1800" b="0">
                <a:cs typeface="Calibri"/>
                <a:hlinkClick r:id="rId2" tooltip="Hyperlink to PHAP Website">
                  <a:extLst>
                    <a:ext uri="{A12FA001-AC4F-418D-AE19-62706E023703}">
                      <ahyp:hlinkClr xmlns:ahyp="http://schemas.microsoft.com/office/drawing/2018/hyperlinkcolor" val="tx"/>
                    </a:ext>
                  </a:extLst>
                </a:hlinkClick>
              </a:rPr>
              <a:t>www.cdc.gov/PHAP</a:t>
            </a:r>
            <a:r>
              <a:rPr lang="en-US" sz="1800" b="0">
                <a:solidFill>
                  <a:srgbClr val="000000"/>
                </a:solidFill>
                <a:cs typeface="Calibri"/>
              </a:rPr>
              <a:t> </a:t>
            </a:r>
          </a:p>
          <a:p>
            <a:pPr marL="342900" indent="-342900">
              <a:buFont typeface="Arial" panose="020B0604020202020204" pitchFamily="34" charset="0"/>
              <a:buChar char="•"/>
            </a:pPr>
            <a:r>
              <a:rPr lang="en-US" sz="1800" b="0">
                <a:solidFill>
                  <a:srgbClr val="000000"/>
                </a:solidFill>
                <a:cs typeface="Calibri"/>
              </a:rPr>
              <a:t>For technical issues or questions about </a:t>
            </a:r>
            <a:r>
              <a:rPr lang="en-US" sz="1800" b="0" err="1">
                <a:solidFill>
                  <a:srgbClr val="000000"/>
                </a:solidFill>
                <a:cs typeface="Calibri"/>
              </a:rPr>
              <a:t>eFMS</a:t>
            </a:r>
            <a:r>
              <a:rPr lang="en-US" sz="1800" b="0">
                <a:solidFill>
                  <a:srgbClr val="000000"/>
                </a:solidFill>
                <a:cs typeface="Calibri"/>
              </a:rPr>
              <a:t>, email the PHAP Helpdesk at </a:t>
            </a:r>
            <a:r>
              <a:rPr lang="en-US" sz="1800" b="0">
                <a:cs typeface="Calibri"/>
                <a:hlinkClick r:id="rId3">
                  <a:extLst>
                    <a:ext uri="{A12FA001-AC4F-418D-AE19-62706E023703}">
                      <ahyp:hlinkClr xmlns:ahyp="http://schemas.microsoft.com/office/drawing/2018/hyperlinkcolor" val="tx"/>
                    </a:ext>
                  </a:extLst>
                </a:hlinkClick>
              </a:rPr>
              <a:t>phap@cdc.gov</a:t>
            </a:r>
            <a:r>
              <a:rPr lang="en-US" sz="1800" b="0">
                <a:cs typeface="Calibri"/>
              </a:rPr>
              <a:t> </a:t>
            </a:r>
          </a:p>
          <a:p>
            <a:pPr marL="342900" indent="-342900">
              <a:buFont typeface="Arial" panose="020B0604020202020204" pitchFamily="34" charset="0"/>
              <a:buChar char="•"/>
            </a:pPr>
            <a:r>
              <a:rPr lang="en-US" sz="1800" b="0">
                <a:solidFill>
                  <a:srgbClr val="000000"/>
                </a:solidFill>
                <a:cs typeface="Calibri"/>
              </a:rPr>
              <a:t>Contact PHAP with any general questions at </a:t>
            </a:r>
            <a:r>
              <a:rPr lang="en-US" sz="1800" b="0">
                <a:cs typeface="Calibri"/>
                <a:hlinkClick r:id="rId3" tooltip="Hyperlink to PHAP email box">
                  <a:extLst>
                    <a:ext uri="{A12FA001-AC4F-418D-AE19-62706E023703}">
                      <ahyp:hlinkClr xmlns:ahyp="http://schemas.microsoft.com/office/drawing/2018/hyperlinkcolor" val="tx"/>
                    </a:ext>
                  </a:extLst>
                </a:hlinkClick>
              </a:rPr>
              <a:t>phap@cdc.gov</a:t>
            </a:r>
            <a:endParaRPr lang="en-US" sz="2400" b="0">
              <a:solidFill>
                <a:srgbClr val="000000"/>
              </a:solidFill>
            </a:endParaRPr>
          </a:p>
        </p:txBody>
      </p:sp>
      <p:sp>
        <p:nvSpPr>
          <p:cNvPr id="13" name="Text Placeholder 12">
            <a:extLst>
              <a:ext uri="{FF2B5EF4-FFF2-40B4-BE49-F238E27FC236}">
                <a16:creationId xmlns:a16="http://schemas.microsoft.com/office/drawing/2014/main" id="{7910A6A0-1605-0431-FACB-1FFDD0DC4F21}"/>
              </a:ext>
            </a:extLst>
          </p:cNvPr>
          <p:cNvSpPr>
            <a:spLocks noGrp="1"/>
          </p:cNvSpPr>
          <p:nvPr>
            <p:ph type="body" sz="quarter" idx="10"/>
          </p:nvPr>
        </p:nvSpPr>
        <p:spPr>
          <a:xfrm>
            <a:off x="295452" y="3495996"/>
            <a:ext cx="8529766" cy="1294117"/>
          </a:xfrm>
        </p:spPr>
        <p:txBody>
          <a:bodyPr anchor="ctr" anchorCtr="0"/>
          <a:lstStyle/>
          <a:p>
            <a:pPr marL="0" indent="0" algn="ctr">
              <a:lnSpc>
                <a:spcPts val="2400"/>
              </a:lnSpc>
              <a:spcBef>
                <a:spcPts val="0"/>
              </a:spcBef>
              <a:spcAft>
                <a:spcPts val="600"/>
              </a:spcAft>
              <a:buNone/>
            </a:pPr>
            <a:r>
              <a:rPr lang="en-US" sz="2400" b="1">
                <a:cs typeface="Calibri"/>
              </a:rPr>
              <a:t>Part II of the PHAP host site application process webinar series: </a:t>
            </a:r>
          </a:p>
          <a:p>
            <a:pPr marL="0" indent="0" algn="ctr">
              <a:lnSpc>
                <a:spcPts val="2400"/>
              </a:lnSpc>
              <a:spcBef>
                <a:spcPts val="0"/>
              </a:spcBef>
              <a:spcAft>
                <a:spcPts val="600"/>
              </a:spcAft>
              <a:buNone/>
            </a:pPr>
            <a:r>
              <a:rPr lang="en-US" sz="2400" b="1">
                <a:cs typeface="Calibri"/>
              </a:rPr>
              <a:t>the </a:t>
            </a:r>
            <a:r>
              <a:rPr lang="en-US" sz="2400" b="1" err="1">
                <a:cs typeface="Calibri"/>
              </a:rPr>
              <a:t>eFMS</a:t>
            </a:r>
            <a:r>
              <a:rPr lang="en-US" sz="2400" b="1">
                <a:cs typeface="Calibri"/>
              </a:rPr>
              <a:t> 3.0 application portal</a:t>
            </a:r>
          </a:p>
          <a:p>
            <a:pPr marL="0" indent="0" algn="ctr">
              <a:lnSpc>
                <a:spcPct val="100000"/>
              </a:lnSpc>
              <a:spcAft>
                <a:spcPts val="600"/>
              </a:spcAft>
              <a:buNone/>
            </a:pPr>
            <a:r>
              <a:rPr lang="en-US" sz="1800">
                <a:cs typeface="Calibri"/>
              </a:rPr>
              <a:t>Tuesday, January</a:t>
            </a:r>
            <a:r>
              <a:rPr lang="en-US">
                <a:cs typeface="Calibri"/>
              </a:rPr>
              <a:t> 1</a:t>
            </a:r>
            <a:r>
              <a:rPr lang="en-US" sz="1800">
                <a:cs typeface="Calibri"/>
              </a:rPr>
              <a:t>3, 2026 @ 2:00PM ET</a:t>
            </a:r>
            <a:endParaRPr lang="en-US" sz="1800"/>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
        <p:nvSpPr>
          <p:cNvPr id="4" name="Text Placeholder 19">
            <a:extLst>
              <a:ext uri="{FF2B5EF4-FFF2-40B4-BE49-F238E27FC236}">
                <a16:creationId xmlns:a16="http://schemas.microsoft.com/office/drawing/2014/main" id="{B83F31E3-272B-E7D8-D2DF-8F35182C6233}"/>
              </a:ext>
              <a:ext uri="{C183D7F6-B498-43B3-948B-1728B52AA6E4}">
                <adec:decorative xmlns:adec="http://schemas.microsoft.com/office/drawing/2017/decorative" val="1"/>
              </a:ext>
            </a:extLst>
          </p:cNvPr>
          <p:cNvSpPr txBox="1">
            <a:spLocks/>
          </p:cNvSpPr>
          <p:nvPr/>
        </p:nvSpPr>
        <p:spPr>
          <a:xfrm>
            <a:off x="457200" y="3473144"/>
            <a:ext cx="8229600" cy="1294118"/>
          </a:xfrm>
          <a:prstGeom prst="rect">
            <a:avLst/>
          </a:prstGeom>
          <a:ln w="12700">
            <a:solidFill>
              <a:schemeClr val="accent1">
                <a:shade val="5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9434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endParaRPr lang="en-US" sz="1800"/>
          </a:p>
        </p:txBody>
      </p:sp>
    </p:spTree>
    <p:extLst>
      <p:ext uri="{BB962C8B-B14F-4D97-AF65-F5344CB8AC3E}">
        <p14:creationId xmlns:p14="http://schemas.microsoft.com/office/powerpoint/2010/main" val="9103103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62779-CEB2-BF48-8416-BA85429332C1}"/>
              </a:ext>
            </a:extLst>
          </p:cNvPr>
          <p:cNvSpPr>
            <a:spLocks noGrp="1"/>
          </p:cNvSpPr>
          <p:nvPr>
            <p:ph type="title"/>
          </p:nvPr>
        </p:nvSpPr>
        <p:spPr>
          <a:xfrm>
            <a:off x="457200" y="1214858"/>
            <a:ext cx="8229600" cy="859536"/>
          </a:xfrm>
        </p:spPr>
        <p:txBody>
          <a:bodyPr/>
          <a:lstStyle/>
          <a:p>
            <a:pPr marL="0" indent="0" algn="ctr"/>
            <a:r>
              <a:rPr lang="en-US" sz="2000" b="0">
                <a:solidFill>
                  <a:srgbClr val="000000"/>
                </a:solidFill>
              </a:rPr>
              <a:t>For more information, please contact </a:t>
            </a:r>
            <a:br>
              <a:rPr lang="en-US" sz="2000" b="0">
                <a:solidFill>
                  <a:srgbClr val="000000"/>
                </a:solidFill>
              </a:rPr>
            </a:br>
            <a:r>
              <a:rPr lang="en-US" sz="2000" b="0">
                <a:solidFill>
                  <a:srgbClr val="000000"/>
                </a:solidFill>
              </a:rPr>
              <a:t>CDC’s Public Health Associate Program for Recent Graduates</a:t>
            </a:r>
          </a:p>
        </p:txBody>
      </p:sp>
      <p:sp>
        <p:nvSpPr>
          <p:cNvPr id="7" name="Text Placeholder 6">
            <a:extLst>
              <a:ext uri="{FF2B5EF4-FFF2-40B4-BE49-F238E27FC236}">
                <a16:creationId xmlns:a16="http://schemas.microsoft.com/office/drawing/2014/main" id="{4DFF5AF1-F77E-35BC-3FD6-0610DBC9C7E8}"/>
              </a:ext>
            </a:extLst>
          </p:cNvPr>
          <p:cNvSpPr>
            <a:spLocks noGrp="1"/>
          </p:cNvSpPr>
          <p:nvPr>
            <p:ph type="body" sz="quarter" idx="10"/>
          </p:nvPr>
        </p:nvSpPr>
        <p:spPr>
          <a:xfrm>
            <a:off x="457200" y="2334374"/>
            <a:ext cx="8229600" cy="2570206"/>
          </a:xfrm>
        </p:spPr>
        <p:txBody>
          <a:bodyPr/>
          <a:lstStyle/>
          <a:p>
            <a:pPr marL="0" indent="0" algn="ctr">
              <a:buNone/>
            </a:pPr>
            <a:r>
              <a:rPr lang="en-US" sz="1800"/>
              <a:t>Email: PHAP@cdc.gov</a:t>
            </a:r>
          </a:p>
          <a:p>
            <a:pPr marL="0" indent="0" algn="ctr">
              <a:buNone/>
            </a:pPr>
            <a:r>
              <a:rPr lang="en-US" sz="1800"/>
              <a:t>Website: </a:t>
            </a:r>
            <a:r>
              <a:rPr lang="en-US" sz="1800">
                <a:hlinkClick r:id="rId3"/>
              </a:rPr>
              <a:t>www.cdc.gov/PHAP</a:t>
            </a:r>
            <a:r>
              <a:rPr lang="en-US" sz="1800"/>
              <a:t> </a:t>
            </a:r>
          </a:p>
          <a:p>
            <a:pPr marL="0" indent="0" algn="ctr">
              <a:buFont typeface="Arial" panose="020B0604020202020204" pitchFamily="34" charset="0"/>
              <a:buNone/>
            </a:pPr>
            <a:endParaRPr lang="en-US" sz="1800">
              <a:cs typeface="Calibri" panose="020F0502020204030204" pitchFamily="34" charset="0"/>
            </a:endParaRPr>
          </a:p>
          <a:p>
            <a:pPr marL="0" indent="0" algn="ctr">
              <a:buNone/>
            </a:pPr>
            <a:r>
              <a:rPr lang="en-US" sz="1800"/>
              <a:t>Thank you for your interest in hosting an associate! </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92381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515453" y="1307536"/>
            <a:ext cx="8197826" cy="857250"/>
          </a:xfrm>
        </p:spPr>
        <p:txBody>
          <a:bodyPr/>
          <a:lstStyle/>
          <a:p>
            <a:pPr algn="ctr"/>
            <a:r>
              <a:rPr lang="en-US"/>
              <a:t>Questions?</a:t>
            </a:r>
          </a:p>
        </p:txBody>
      </p:sp>
      <p:sp>
        <p:nvSpPr>
          <p:cNvPr id="2" name="Slide Number Placeholder 1">
            <a:extLst>
              <a:ext uri="{FF2B5EF4-FFF2-40B4-BE49-F238E27FC236}">
                <a16:creationId xmlns:a16="http://schemas.microsoft.com/office/drawing/2014/main" id="{67F497DE-AD7B-C99D-7024-AF407DB5B14D}"/>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p>
            <a:pPr lvl="0"/>
            <a:fld id="{D8E7DCDC-E408-4B61-982D-00D1D5E6AEFC}" type="slidenum">
              <a:rPr lang="en-US" noProof="0" smtClean="0"/>
              <a:pPr lvl="0"/>
              <a:t>38</a:t>
            </a:fld>
            <a:endParaRPr lang="en-US" noProof="0"/>
          </a:p>
        </p:txBody>
      </p:sp>
      <p:sp>
        <p:nvSpPr>
          <p:cNvPr id="7" name="Content Placeholder 6">
            <a:extLst>
              <a:ext uri="{FF2B5EF4-FFF2-40B4-BE49-F238E27FC236}">
                <a16:creationId xmlns:a16="http://schemas.microsoft.com/office/drawing/2014/main" id="{E3DE9DE5-3C31-E835-2C0D-F710A3CF01B6}"/>
              </a:ext>
            </a:extLst>
          </p:cNvPr>
          <p:cNvSpPr>
            <a:spLocks noGrp="1"/>
          </p:cNvSpPr>
          <p:nvPr>
            <p:ph sz="quarter" idx="12"/>
          </p:nvPr>
        </p:nvSpPr>
        <p:spPr>
          <a:xfrm>
            <a:off x="515453" y="2797702"/>
            <a:ext cx="8197826" cy="131445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hlinkClick r:id="rId3" tooltip="cdc.gov"/>
              </a:rPr>
              <a:t>cdc.gov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hlinkClick r:id="rId4" tooltip="atsdr.cdc.gov"/>
              </a:rPr>
              <a:t>atsdr.cdc.gov </a:t>
            </a:r>
            <a:endPar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Follow us on X (Twitter) @CDCgov &amp; @CDCEnvironment</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U. S. Centers for Disease Control and Prevention and the Agency for Toxic Substances and Disease Registry.</a:t>
            </a:r>
            <a:endParaRPr lang="en-US"/>
          </a:p>
        </p:txBody>
      </p:sp>
    </p:spTree>
    <p:extLst>
      <p:ext uri="{BB962C8B-B14F-4D97-AF65-F5344CB8AC3E}">
        <p14:creationId xmlns:p14="http://schemas.microsoft.com/office/powerpoint/2010/main" val="15736055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839751-CAED-449E-4381-734504D16933}"/>
              </a:ext>
            </a:extLst>
          </p:cNvPr>
          <p:cNvSpPr>
            <a:spLocks noGrp="1"/>
          </p:cNvSpPr>
          <p:nvPr>
            <p:ph type="title"/>
          </p:nvPr>
        </p:nvSpPr>
        <p:spPr/>
        <p:txBody>
          <a:bodyPr/>
          <a:lstStyle/>
          <a:p>
            <a:r>
              <a:rPr lang="en-US"/>
              <a:t>Session Agendas</a:t>
            </a:r>
          </a:p>
        </p:txBody>
      </p:sp>
      <p:sp>
        <p:nvSpPr>
          <p:cNvPr id="13" name="Subtitle 12">
            <a:extLst>
              <a:ext uri="{FF2B5EF4-FFF2-40B4-BE49-F238E27FC236}">
                <a16:creationId xmlns:a16="http://schemas.microsoft.com/office/drawing/2014/main" id="{6D409049-0D5A-1323-1929-1D9012C39E76}"/>
              </a:ext>
            </a:extLst>
          </p:cNvPr>
          <p:cNvSpPr>
            <a:spLocks noGrp="1"/>
          </p:cNvSpPr>
          <p:nvPr>
            <p:ph type="subTitle" idx="1"/>
          </p:nvPr>
        </p:nvSpPr>
        <p:spPr/>
        <p:txBody>
          <a:bodyPr/>
          <a:lstStyle/>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US" sz="1800">
                <a:solidFill>
                  <a:srgbClr val="1D1D1D"/>
                </a:solidFill>
              </a:rPr>
              <a:t>Webinar #1: Thursday, January 8, 2026 @ 2:00PM ET</a:t>
            </a:r>
          </a:p>
        </p:txBody>
      </p:sp>
      <p:sp>
        <p:nvSpPr>
          <p:cNvPr id="16" name="Text Placeholder 15">
            <a:extLst>
              <a:ext uri="{FF2B5EF4-FFF2-40B4-BE49-F238E27FC236}">
                <a16:creationId xmlns:a16="http://schemas.microsoft.com/office/drawing/2014/main" id="{FFAC32ED-72F2-9D25-3D65-428DA7F9CFD8}"/>
              </a:ext>
            </a:extLst>
          </p:cNvPr>
          <p:cNvSpPr>
            <a:spLocks noGrp="1"/>
          </p:cNvSpPr>
          <p:nvPr>
            <p:ph type="body" sz="quarter" idx="10"/>
          </p:nvPr>
        </p:nvSpPr>
        <p:spPr>
          <a:xfrm>
            <a:off x="448795" y="1569198"/>
            <a:ext cx="7059779" cy="2202182"/>
          </a:xfrm>
        </p:spPr>
        <p:txBody>
          <a:bodyPr/>
          <a:lstStyle/>
          <a:p>
            <a:pPr marL="285750" indent="-285750">
              <a:lnSpc>
                <a:spcPct val="100000"/>
              </a:lnSpc>
              <a:spcBef>
                <a:spcPts val="1200"/>
              </a:spcBef>
              <a:buClrTx/>
              <a:buFont typeface="Arial" panose="020B0604020202020204" pitchFamily="34" charset="0"/>
              <a:buChar char="•"/>
              <a:defRPr/>
            </a:pPr>
            <a:r>
              <a:rPr lang="en-US">
                <a:latin typeface="Calibri"/>
                <a:ea typeface="Calibri"/>
                <a:cs typeface="Calibri"/>
              </a:rPr>
              <a:t>PHAP program overview</a:t>
            </a:r>
          </a:p>
          <a:p>
            <a:pPr marL="285750" indent="-285750">
              <a:lnSpc>
                <a:spcPct val="100000"/>
              </a:lnSpc>
              <a:spcBef>
                <a:spcPts val="1200"/>
              </a:spcBef>
              <a:buClrTx/>
              <a:buFont typeface="Arial" panose="020B0604020202020204" pitchFamily="34" charset="0"/>
              <a:buChar char="•"/>
              <a:defRPr/>
            </a:pPr>
            <a:r>
              <a:rPr lang="en-US">
                <a:latin typeface="Calibri"/>
                <a:ea typeface="Calibri"/>
                <a:cs typeface="Calibri"/>
              </a:rPr>
              <a:t>PHAP Class of 2026 host site application timeline</a:t>
            </a:r>
            <a:endParaRPr lang="en-US"/>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a:latin typeface="Calibri"/>
                <a:ea typeface="Calibri"/>
                <a:cs typeface="Calibri"/>
              </a:rPr>
              <a:t>Characteristics of a quality host site application (CO-STARR model)</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a:latin typeface="Calibri"/>
                <a:ea typeface="Calibri"/>
                <a:cs typeface="Calibri"/>
              </a:rPr>
              <a:t>PHAP host site application submission and selection process</a:t>
            </a:r>
          </a:p>
          <a:p>
            <a:pPr marL="285750" indent="-285750">
              <a:lnSpc>
                <a:spcPct val="100000"/>
              </a:lnSpc>
              <a:spcBef>
                <a:spcPts val="1200"/>
              </a:spcBef>
              <a:buClrTx/>
              <a:buFont typeface="Arial" panose="020B0604020202020204" pitchFamily="34" charset="0"/>
              <a:buChar char="•"/>
              <a:defRPr/>
            </a:pPr>
            <a:r>
              <a:rPr lang="en-US">
                <a:latin typeface="Calibri"/>
                <a:ea typeface="Calibri"/>
                <a:cs typeface="Calibri"/>
              </a:rPr>
              <a:t>Enterprise Fellowship Management System (</a:t>
            </a:r>
            <a:r>
              <a:rPr lang="en-US" err="1">
                <a:latin typeface="Calibri"/>
                <a:ea typeface="Calibri"/>
                <a:cs typeface="Calibri"/>
              </a:rPr>
              <a:t>eFMS</a:t>
            </a:r>
            <a:r>
              <a:rPr lang="en-US">
                <a:latin typeface="Calibri"/>
                <a:ea typeface="Calibri"/>
                <a:cs typeface="Calibri"/>
              </a:rPr>
              <a:t>) 3.0 and program updates / new requirements for host sites</a:t>
            </a:r>
          </a:p>
          <a:p>
            <a:pPr marL="0" marR="0" lvl="0" indent="0" algn="l" defTabSz="914400" rtl="0" eaLnBrk="0" fontAlgn="base" latinLnBrk="0" hangingPunct="0">
              <a:lnSpc>
                <a:spcPct val="100000"/>
              </a:lnSpc>
              <a:spcBef>
                <a:spcPts val="2400"/>
              </a:spcBef>
              <a:spcAft>
                <a:spcPct val="0"/>
              </a:spcAft>
              <a:buClrTx/>
              <a:buSzTx/>
              <a:buFont typeface="Arial" panose="020B0604020202020204" pitchFamily="34" charset="0"/>
              <a:buNone/>
              <a:tabLst/>
              <a:defRPr/>
            </a:pPr>
            <a:r>
              <a:rPr lang="en-US" b="1">
                <a:latin typeface="Calibri"/>
                <a:ea typeface="Calibri"/>
                <a:cs typeface="Calibri"/>
              </a:rPr>
              <a:t>Webinar #2: Tuesday, January 13, 2026 @ 2:00PM ET</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a:latin typeface="Calibri"/>
                <a:ea typeface="Calibri"/>
                <a:cs typeface="Calibri"/>
              </a:rPr>
              <a:t>PHAP host site application portal demonstration (</a:t>
            </a:r>
            <a:r>
              <a:rPr lang="en-US" err="1">
                <a:latin typeface="Calibri"/>
                <a:ea typeface="Calibri"/>
                <a:cs typeface="Calibri"/>
              </a:rPr>
              <a:t>eFMS</a:t>
            </a:r>
            <a:r>
              <a:rPr lang="en-US">
                <a:latin typeface="Calibri"/>
                <a:ea typeface="Calibri"/>
                <a:cs typeface="Calibri"/>
              </a:rPr>
              <a:t> 3.0)</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lvl="0"/>
            <a:fld id="{D8E7DCDC-E408-4B61-982D-00D1D5E6AEFC}" type="slidenum">
              <a:rPr lang="en-US" noProof="0" smtClean="0"/>
              <a:pPr lvl="0"/>
              <a:t>4</a:t>
            </a:fld>
            <a:endParaRPr lang="en-US" noProof="0"/>
          </a:p>
        </p:txBody>
      </p:sp>
    </p:spTree>
    <p:extLst>
      <p:ext uri="{BB962C8B-B14F-4D97-AF65-F5344CB8AC3E}">
        <p14:creationId xmlns:p14="http://schemas.microsoft.com/office/powerpoint/2010/main" val="16127729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42383-220F-E06D-6451-A050D0D3CFED}"/>
              </a:ext>
            </a:extLst>
          </p:cNvPr>
          <p:cNvSpPr>
            <a:spLocks noGrp="1"/>
          </p:cNvSpPr>
          <p:nvPr>
            <p:ph type="title"/>
          </p:nvPr>
        </p:nvSpPr>
        <p:spPr/>
        <p:txBody>
          <a:bodyPr/>
          <a:lstStyle/>
          <a:p>
            <a:r>
              <a:rPr lang="en-US"/>
              <a:t>PHAP Mission</a:t>
            </a:r>
          </a:p>
        </p:txBody>
      </p:sp>
      <p:sp>
        <p:nvSpPr>
          <p:cNvPr id="7" name="Text Placeholder 6">
            <a:extLst>
              <a:ext uri="{FF2B5EF4-FFF2-40B4-BE49-F238E27FC236}">
                <a16:creationId xmlns:a16="http://schemas.microsoft.com/office/drawing/2014/main" id="{FF93F537-2728-8FDA-1901-5B1BB23CBC11}"/>
              </a:ext>
            </a:extLst>
          </p:cNvPr>
          <p:cNvSpPr>
            <a:spLocks noGrp="1"/>
          </p:cNvSpPr>
          <p:nvPr>
            <p:ph type="body" sz="quarter" idx="10"/>
          </p:nvPr>
        </p:nvSpPr>
        <p:spPr>
          <a:xfrm>
            <a:off x="457200" y="1391018"/>
            <a:ext cx="8277262" cy="2540046"/>
          </a:xfrm>
        </p:spPr>
        <p:txBody>
          <a:bodyPr/>
          <a:lstStyle/>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a:ln>
                  <a:noFill/>
                </a:ln>
                <a:solidFill>
                  <a:srgbClr val="29434E"/>
                </a:solidFill>
                <a:effectLst/>
                <a:uLnTx/>
                <a:uFillTx/>
                <a:latin typeface="Avenir Next LT Pro" panose="020B0504020202020204" pitchFamily="34" charset="0"/>
                <a:ea typeface="+mn-ea"/>
                <a:cs typeface="+mn-cs"/>
              </a:rPr>
              <a:t>The mission of PHAP is to prepare recent graduates to </a:t>
            </a:r>
          </a:p>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a:ln>
                  <a:noFill/>
                </a:ln>
                <a:solidFill>
                  <a:srgbClr val="29434E"/>
                </a:solidFill>
                <a:effectLst/>
                <a:uLnTx/>
                <a:uFillTx/>
                <a:latin typeface="Avenir Next LT Pro" panose="020B0504020202020204" pitchFamily="34" charset="0"/>
                <a:ea typeface="+mn-ea"/>
                <a:cs typeface="+mn-cs"/>
              </a:rPr>
              <a:t>enter the public health workforce, through field experience </a:t>
            </a:r>
          </a:p>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a:ln>
                  <a:noFill/>
                </a:ln>
                <a:solidFill>
                  <a:srgbClr val="29434E"/>
                </a:solidFill>
                <a:effectLst/>
                <a:uLnTx/>
                <a:uFillTx/>
                <a:latin typeface="Avenir Next LT Pro" panose="020B0504020202020204" pitchFamily="34" charset="0"/>
                <a:ea typeface="+mn-ea"/>
                <a:cs typeface="+mn-cs"/>
              </a:rPr>
              <a:t>and structured learning.</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rPr>
              <a:t>​</a:t>
            </a:r>
            <a:endParaRPr kumimoji="0" lang="en-US" sz="36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3" name="Picture 2" descr="PHAP">
            <a:extLst>
              <a:ext uri="{FF2B5EF4-FFF2-40B4-BE49-F238E27FC236}">
                <a16:creationId xmlns:a16="http://schemas.microsoft.com/office/drawing/2014/main" id="{34DB3122-B3AD-68E7-0562-59885E13A6B2}"/>
              </a:ext>
            </a:extLst>
          </p:cNvPr>
          <p:cNvPicPr>
            <a:picLocks noChangeAspect="1"/>
          </p:cNvPicPr>
          <p:nvPr/>
        </p:nvPicPr>
        <p:blipFill>
          <a:blip r:embed="rId2"/>
          <a:stretch>
            <a:fillRect/>
          </a:stretch>
        </p:blipFill>
        <p:spPr>
          <a:xfrm>
            <a:off x="3044434" y="2608457"/>
            <a:ext cx="3142207" cy="2074467"/>
          </a:xfrm>
          <a:prstGeom prst="rect">
            <a:avLst/>
          </a:prstGeom>
        </p:spPr>
      </p:pic>
    </p:spTree>
    <p:extLst>
      <p:ext uri="{BB962C8B-B14F-4D97-AF65-F5344CB8AC3E}">
        <p14:creationId xmlns:p14="http://schemas.microsoft.com/office/powerpoint/2010/main" val="6845484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2890-F1AB-3B29-4586-E9D3E782F93C}"/>
              </a:ext>
            </a:extLst>
          </p:cNvPr>
          <p:cNvSpPr>
            <a:spLocks noGrp="1"/>
          </p:cNvSpPr>
          <p:nvPr>
            <p:ph type="title"/>
          </p:nvPr>
        </p:nvSpPr>
        <p:spPr>
          <a:xfrm>
            <a:off x="457200" y="206375"/>
            <a:ext cx="8229600" cy="857250"/>
          </a:xfrm>
        </p:spPr>
        <p:txBody>
          <a:bodyPr/>
          <a:lstStyle/>
          <a:p>
            <a:pPr lvl="0"/>
            <a:r>
              <a:rPr lang="en-US" noProof="0"/>
              <a:t>What is PHAP?</a:t>
            </a:r>
            <a:endParaRPr lang="en-US"/>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1090800"/>
            <a:ext cx="8229600" cy="3596399"/>
          </a:xfrm>
        </p:spPr>
        <p:txBody>
          <a:bodyPr>
            <a:normAutofit/>
          </a:bodyPr>
          <a:lstStyle/>
          <a:p>
            <a:pPr lvl="0"/>
            <a:r>
              <a:rPr lang="en-US" sz="1600" noProof="0"/>
              <a:t>Two year, paid, competency-based training program for early-career public health professionals</a:t>
            </a:r>
          </a:p>
          <a:p>
            <a:pPr lvl="1"/>
            <a:r>
              <a:rPr lang="en-US" sz="1400" noProof="0"/>
              <a:t>Associates are federal government employees while in PHAP</a:t>
            </a:r>
          </a:p>
          <a:p>
            <a:pPr lvl="1"/>
            <a:r>
              <a:rPr lang="en-US" sz="1400" noProof="0"/>
              <a:t>Associates are assigned to one host site and work in one subject/program area</a:t>
            </a:r>
          </a:p>
          <a:p>
            <a:pPr lvl="1"/>
            <a:r>
              <a:rPr lang="en-US" sz="1400" noProof="0"/>
              <a:t>Associates gain hands-on experience in public health programs and service delivery</a:t>
            </a:r>
          </a:p>
          <a:p>
            <a:pPr lvl="0"/>
            <a:r>
              <a:rPr lang="en-US" sz="1600" noProof="0"/>
              <a:t>CDC partnership with host sites</a:t>
            </a:r>
          </a:p>
          <a:p>
            <a:pPr lvl="1"/>
            <a:r>
              <a:rPr lang="en-US" sz="1400" noProof="0"/>
              <a:t>State, tribal, local, and territorial health departments and nongovernmental organizations</a:t>
            </a:r>
          </a:p>
          <a:p>
            <a:pPr lvl="0"/>
            <a:r>
              <a:rPr lang="en-US" sz="1600" noProof="0"/>
              <a:t>PHAP is NOT</a:t>
            </a:r>
          </a:p>
          <a:p>
            <a:pPr lvl="1"/>
            <a:r>
              <a:rPr lang="en-US" sz="1400" noProof="0"/>
              <a:t>An internship</a:t>
            </a:r>
          </a:p>
          <a:p>
            <a:pPr lvl="1"/>
            <a:r>
              <a:rPr lang="en-US" sz="1400" noProof="0"/>
              <a:t>Administrative staffing support</a:t>
            </a:r>
          </a:p>
          <a:p>
            <a:pPr lvl="1"/>
            <a:r>
              <a:rPr lang="en-US" sz="1400" noProof="0"/>
              <a:t>A program that provides host sites with CDC subject matter experts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6</a:t>
            </a:fld>
            <a:endParaRPr lang="en-US" noProof="0"/>
          </a:p>
        </p:txBody>
      </p:sp>
    </p:spTree>
    <p:extLst>
      <p:ext uri="{BB962C8B-B14F-4D97-AF65-F5344CB8AC3E}">
        <p14:creationId xmlns:p14="http://schemas.microsoft.com/office/powerpoint/2010/main" val="3724022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F2A52-AA3F-8464-9A9C-4A39CB9A8A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6881" r="17875"/>
          <a:stretch/>
        </p:blipFill>
        <p:spPr>
          <a:xfrm>
            <a:off x="7696494" y="203595"/>
            <a:ext cx="944585" cy="1447793"/>
          </a:xfrm>
          <a:prstGeom prst="rect">
            <a:avLst/>
          </a:prstGeom>
          <a:ln>
            <a:noFill/>
          </a:ln>
        </p:spPr>
      </p:pic>
      <p:sp>
        <p:nvSpPr>
          <p:cNvPr id="8" name="Title 7">
            <a:extLst>
              <a:ext uri="{FF2B5EF4-FFF2-40B4-BE49-F238E27FC236}">
                <a16:creationId xmlns:a16="http://schemas.microsoft.com/office/drawing/2014/main" id="{E1812A5D-B2BA-39EF-FBA2-396ABA3CC5F8}"/>
              </a:ext>
            </a:extLst>
          </p:cNvPr>
          <p:cNvSpPr>
            <a:spLocks noGrp="1"/>
          </p:cNvSpPr>
          <p:nvPr>
            <p:ph type="title"/>
          </p:nvPr>
        </p:nvSpPr>
        <p:spPr>
          <a:xfrm>
            <a:off x="457200" y="205979"/>
            <a:ext cx="8037188" cy="857250"/>
          </a:xfrm>
        </p:spPr>
        <p:txBody>
          <a:bodyPr lIns="91440" tIns="45720" rIns="91440" bIns="45720" anchor="ctr" anchorCtr="0"/>
          <a:lstStyle/>
          <a:p>
            <a:pPr marL="0" marR="0" lvl="0" indent="0" defTabSz="914400" rtl="0" eaLnBrk="0" fontAlgn="base" latinLnBrk="0" hangingPunct="0">
              <a:lnSpc>
                <a:spcPct val="100000"/>
              </a:lnSpc>
              <a:spcBef>
                <a:spcPct val="0"/>
              </a:spcBef>
              <a:spcAft>
                <a:spcPct val="0"/>
              </a:spcAft>
              <a:tabLst/>
              <a:defRPr/>
            </a:pPr>
            <a:r>
              <a:rPr kumimoji="0" lang="en-US" i="0" u="none" strike="noStrike" kern="1200" cap="none" spc="0" normalizeH="0" baseline="0" noProof="0">
                <a:ln>
                  <a:noFill/>
                </a:ln>
                <a:effectLst/>
                <a:uLnTx/>
                <a:uFillTx/>
                <a:latin typeface="Calibri"/>
                <a:ea typeface="Calibri"/>
                <a:cs typeface="Calibri"/>
              </a:rPr>
              <a:t>“Three-legged stool” </a:t>
            </a:r>
            <a:r>
              <a:rPr lang="en-US">
                <a:latin typeface="Calibri"/>
                <a:ea typeface="Calibri"/>
                <a:cs typeface="Calibri"/>
              </a:rPr>
              <a:t>Concept</a:t>
            </a:r>
            <a:r>
              <a:rPr kumimoji="0" lang="en-US" i="0" u="none" strike="noStrike" kern="1200" cap="none" spc="0" normalizeH="0" baseline="0" noProof="0">
                <a:ln>
                  <a:noFill/>
                </a:ln>
                <a:effectLst/>
                <a:uLnTx/>
                <a:uFillTx/>
                <a:latin typeface="Calibri"/>
                <a:ea typeface="Calibri"/>
                <a:cs typeface="Calibri"/>
              </a:rPr>
              <a:t> of </a:t>
            </a:r>
            <a:br>
              <a:rPr lang="en-US" i="0" u="none" strike="noStrike" kern="1200" cap="none" spc="0" normalizeH="0" baseline="0" noProof="0">
                <a:ln>
                  <a:noFill/>
                </a:ln>
                <a:effectLst/>
                <a:uLnTx/>
                <a:uFillTx/>
                <a:latin typeface="Calibri"/>
                <a:ea typeface="+mn-ea"/>
                <a:cs typeface="+mn-cs"/>
              </a:rPr>
            </a:br>
            <a:r>
              <a:rPr kumimoji="0" lang="en-US" i="0" u="none" strike="noStrike" kern="1200" cap="none" spc="0" normalizeH="0" baseline="0" noProof="0">
                <a:ln>
                  <a:noFill/>
                </a:ln>
                <a:effectLst/>
                <a:uLnTx/>
                <a:uFillTx/>
                <a:latin typeface="Calibri"/>
                <a:ea typeface="Calibri"/>
                <a:cs typeface="Calibri"/>
              </a:rPr>
              <a:t>PHAP </a:t>
            </a:r>
            <a:r>
              <a:rPr lang="en-US">
                <a:latin typeface="Calibri"/>
                <a:ea typeface="Calibri"/>
                <a:cs typeface="Calibri"/>
              </a:rPr>
              <a:t>Goals</a:t>
            </a:r>
          </a:p>
        </p:txBody>
      </p:sp>
      <p:sp>
        <p:nvSpPr>
          <p:cNvPr id="9" name="Text Placeholder 8">
            <a:extLst>
              <a:ext uri="{FF2B5EF4-FFF2-40B4-BE49-F238E27FC236}">
                <a16:creationId xmlns:a16="http://schemas.microsoft.com/office/drawing/2014/main" id="{B99304EF-B4CB-4762-D7B0-1FC798E1253D}"/>
              </a:ext>
            </a:extLst>
          </p:cNvPr>
          <p:cNvSpPr>
            <a:spLocks noGrp="1"/>
          </p:cNvSpPr>
          <p:nvPr>
            <p:ph type="body" sz="quarter" idx="10"/>
          </p:nvPr>
        </p:nvSpPr>
        <p:spPr>
          <a:xfrm>
            <a:off x="457200" y="1331301"/>
            <a:ext cx="8229600" cy="3293142"/>
          </a:xfrm>
        </p:spPr>
        <p:txBody>
          <a:bodyPr/>
          <a:lstStyle/>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a:ln>
                  <a:noFill/>
                </a:ln>
                <a:solidFill>
                  <a:srgbClr val="1D1D1D"/>
                </a:solidFill>
                <a:effectLst/>
                <a:uLnTx/>
                <a:uFillTx/>
                <a:latin typeface="Calibri" panose="020F0502020204030204" pitchFamily="34" charset="0"/>
                <a:ea typeface="+mn-ea"/>
                <a:cs typeface="+mn-cs"/>
              </a:rPr>
              <a:t>Host site benefits</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Hosting an associate increases capacity, provides value-added service ​</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CDC-funded associates are well-rounded, energetic, flexible individuals eager to learn​</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PHAP is a unique partnership with CDC to develop the nation’s next generation of public health professionals</a:t>
            </a:r>
          </a:p>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a:ln>
                  <a:noFill/>
                </a:ln>
                <a:solidFill>
                  <a:srgbClr val="1D1D1D"/>
                </a:solidFill>
                <a:effectLst/>
                <a:uLnTx/>
                <a:uFillTx/>
                <a:latin typeface="Calibri" panose="020F0502020204030204" pitchFamily="34" charset="0"/>
                <a:ea typeface="+mn-ea"/>
                <a:cs typeface="+mn-cs"/>
              </a:rPr>
              <a:t>Associate benefits</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Associates gain critical hands-on experience in onsite public health programs and service delivery</a:t>
            </a:r>
          </a:p>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a:ln>
                  <a:noFill/>
                </a:ln>
                <a:solidFill>
                  <a:srgbClr val="1D1D1D"/>
                </a:solidFill>
                <a:effectLst/>
                <a:uLnTx/>
                <a:uFillTx/>
                <a:latin typeface="Calibri" panose="020F0502020204030204" pitchFamily="34" charset="0"/>
                <a:ea typeface="+mn-ea"/>
                <a:cs typeface="+mn-cs"/>
              </a:rPr>
              <a:t>Public benefits </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panose="020F0502020204030204" pitchFamily="34" charset="0"/>
                <a:ea typeface="+mn-ea"/>
                <a:cs typeface="+mn-cs"/>
              </a:rPr>
              <a:t>Public benefits from the work of the associate at your host organization</a:t>
            </a:r>
            <a:endParaRPr kumimoji="0" lang="en-US" sz="1800" b="0" i="0" u="none" strike="noStrike" kern="1200" cap="none" spc="0" normalizeH="0" baseline="0" noProof="0">
              <a:ln>
                <a:noFill/>
              </a:ln>
              <a:solidFill>
                <a:srgbClr val="1D1D1D"/>
              </a:solidFill>
              <a:effectLst/>
              <a:uLnTx/>
              <a:uFillTx/>
              <a:latin typeface="Calibri" panose="020F0502020204030204" pitchFamily="34" charset="0"/>
              <a:ea typeface="+mn-ea"/>
              <a:cs typeface="+mn-cs"/>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lvl="0"/>
            <a:fld id="{BE1A0740-F252-4427-A288-A0F9AF0CD4D9}" type="slidenum">
              <a:rPr lang="en-US" noProof="0" smtClean="0"/>
              <a:pPr lvl="0"/>
              <a:t>7</a:t>
            </a:fld>
            <a:endParaRPr lang="en-US" noProof="0"/>
          </a:p>
        </p:txBody>
      </p:sp>
    </p:spTree>
    <p:extLst>
      <p:ext uri="{BB962C8B-B14F-4D97-AF65-F5344CB8AC3E}">
        <p14:creationId xmlns:p14="http://schemas.microsoft.com/office/powerpoint/2010/main" val="3612213918"/>
      </p:ext>
    </p:extLst>
  </p:cSld>
  <p:clrMapOvr>
    <a:masterClrMapping/>
  </p:clrMapOvr>
  <p:transition>
    <p:fade/>
  </p:transition>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E390-348F-258D-8187-86AFA929B19C}"/>
              </a:ext>
            </a:extLst>
          </p:cNvPr>
          <p:cNvSpPr>
            <a:spLocks noGrp="1"/>
          </p:cNvSpPr>
          <p:nvPr>
            <p:ph type="title"/>
          </p:nvPr>
        </p:nvSpPr>
        <p:spPr/>
        <p:txBody>
          <a:bodyPr lIns="91440" tIns="45720" rIns="91440" bIns="45720" anchor="ctr" anchorCtr="0"/>
          <a:lstStyle/>
          <a:p>
            <a:r>
              <a:rPr lang="en-US">
                <a:latin typeface="Calibri"/>
                <a:ea typeface="Calibri"/>
                <a:cs typeface="Calibri"/>
              </a:rPr>
              <a:t>Is my Agency Eligible to Host a PHAP Associate?</a:t>
            </a:r>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854914"/>
            <a:ext cx="8229600" cy="3502836"/>
          </a:xfrm>
        </p:spPr>
        <p:txBody>
          <a:bodyPr>
            <a:noAutofit/>
          </a:bodyPr>
          <a:lstStyle/>
          <a:p>
            <a:pPr>
              <a:spcBef>
                <a:spcPts val="600"/>
              </a:spcBef>
              <a:spcAft>
                <a:spcPts val="0"/>
              </a:spcAft>
            </a:pPr>
            <a:r>
              <a:rPr lang="en-US" sz="1600">
                <a:latin typeface="Calibri"/>
                <a:ea typeface="Calibri"/>
                <a:cs typeface="Calibri"/>
              </a:rPr>
              <a:t>Many agency types are encouraged to apply to host an associate (only in US or its territories)</a:t>
            </a:r>
          </a:p>
          <a:p>
            <a:pPr lvl="1" indent="-169545">
              <a:spcBef>
                <a:spcPts val="600"/>
              </a:spcBef>
              <a:spcAft>
                <a:spcPts val="0"/>
              </a:spcAft>
            </a:pPr>
            <a:r>
              <a:rPr lang="en-US" sz="1600">
                <a:latin typeface="Calibri"/>
                <a:ea typeface="Calibri"/>
                <a:cs typeface="Calibri"/>
              </a:rPr>
              <a:t>State, tribal, local, and territorial public health agencies</a:t>
            </a:r>
          </a:p>
          <a:p>
            <a:pPr lvl="1" indent="-169545">
              <a:spcBef>
                <a:spcPts val="600"/>
              </a:spcBef>
              <a:spcAft>
                <a:spcPts val="0"/>
              </a:spcAft>
            </a:pPr>
            <a:r>
              <a:rPr lang="en-US" sz="1600">
                <a:latin typeface="Calibri"/>
                <a:ea typeface="Calibri"/>
                <a:cs typeface="Calibri"/>
              </a:rPr>
              <a:t>Nongovernmental organizations (such as community-based organizations)</a:t>
            </a:r>
          </a:p>
          <a:p>
            <a:pPr lvl="1" indent="-169545">
              <a:spcBef>
                <a:spcPts val="600"/>
              </a:spcBef>
              <a:spcAft>
                <a:spcPts val="0"/>
              </a:spcAft>
            </a:pPr>
            <a:r>
              <a:rPr lang="en-US" sz="1600">
                <a:latin typeface="Calibri"/>
                <a:ea typeface="Calibri"/>
                <a:cs typeface="Calibri"/>
              </a:rPr>
              <a:t>Public health institutes and associations</a:t>
            </a:r>
          </a:p>
          <a:p>
            <a:pPr lvl="1" indent="-169545">
              <a:spcBef>
                <a:spcPts val="600"/>
              </a:spcBef>
              <a:spcAft>
                <a:spcPts val="0"/>
              </a:spcAft>
            </a:pPr>
            <a:r>
              <a:rPr lang="en-US" sz="1600">
                <a:latin typeface="Calibri"/>
                <a:ea typeface="Calibri"/>
                <a:cs typeface="Calibri"/>
              </a:rPr>
              <a:t>Academic institutions</a:t>
            </a:r>
          </a:p>
          <a:p>
            <a:pPr>
              <a:spcBef>
                <a:spcPts val="600"/>
              </a:spcBef>
              <a:spcAft>
                <a:spcPts val="0"/>
              </a:spcAft>
            </a:pPr>
            <a:r>
              <a:rPr lang="en-US" sz="1600">
                <a:latin typeface="Calibri"/>
                <a:ea typeface="Calibri"/>
                <a:cs typeface="Calibri"/>
              </a:rPr>
              <a:t>A host site must be able to provide a two-year hands-on learning experience that</a:t>
            </a:r>
          </a:p>
          <a:p>
            <a:pPr lvl="1" indent="-169545">
              <a:spcBef>
                <a:spcPts val="600"/>
              </a:spcBef>
              <a:spcAft>
                <a:spcPts val="0"/>
              </a:spcAft>
            </a:pPr>
            <a:r>
              <a:rPr lang="en-US" sz="1600">
                <a:latin typeface="Calibri"/>
                <a:ea typeface="Calibri"/>
                <a:cs typeface="Calibri"/>
              </a:rPr>
              <a:t>Is suitable for recent graduates with a bachelor's or master's degree with little or no work experience in public health</a:t>
            </a:r>
          </a:p>
          <a:p>
            <a:pPr lvl="1" indent="-169545">
              <a:spcBef>
                <a:spcPts val="600"/>
              </a:spcBef>
              <a:spcAft>
                <a:spcPts val="0"/>
              </a:spcAft>
            </a:pPr>
            <a:r>
              <a:rPr lang="en-US" sz="1600">
                <a:latin typeface="Calibri"/>
                <a:ea typeface="Calibri"/>
                <a:cs typeface="Calibri"/>
              </a:rPr>
              <a:t>Will enable the associate to develop proficiency in required PHAP competencies</a:t>
            </a:r>
          </a:p>
          <a:p>
            <a:pPr>
              <a:spcBef>
                <a:spcPts val="600"/>
              </a:spcBef>
              <a:spcAft>
                <a:spcPts val="0"/>
              </a:spcAft>
            </a:pPr>
            <a:r>
              <a:rPr lang="en-US" sz="1600">
                <a:latin typeface="Calibri"/>
                <a:ea typeface="Calibri"/>
                <a:cs typeface="Calibri"/>
              </a:rPr>
              <a:t>Host sites must identify a primary and secondary host supervisor to provide ongoing day-to-day supervision of the associate</a:t>
            </a:r>
          </a:p>
          <a:p>
            <a:pPr>
              <a:spcBef>
                <a:spcPts val="600"/>
              </a:spcBef>
              <a:spcAft>
                <a:spcPts val="0"/>
              </a:spcAft>
            </a:pPr>
            <a:r>
              <a:rPr lang="en-US" sz="1600">
                <a:latin typeface="Calibri"/>
                <a:ea typeface="Calibri"/>
                <a:cs typeface="Calibri"/>
              </a:rPr>
              <a:t>Associates must </a:t>
            </a:r>
            <a:r>
              <a:rPr lang="en-US" sz="1600" b="0">
                <a:latin typeface="Calibri"/>
                <a:ea typeface="Calibri"/>
                <a:cs typeface="Calibri"/>
              </a:rPr>
              <a:t>report to the host site workplace on a full-time basis - </a:t>
            </a:r>
            <a:r>
              <a:rPr lang="en-US" sz="1600">
                <a:latin typeface="Calibri"/>
                <a:ea typeface="Calibri"/>
                <a:cs typeface="Calibri"/>
              </a:rPr>
              <a:t>assignments cannot be 100% remote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1070269"/>
      </p:ext>
    </p:extLst>
  </p:cSld>
  <p:clrMapOvr>
    <a:masterClrMapping/>
  </p:clrMapOvr>
  <p:transition>
    <p:fade/>
  </p:transition>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5804B2-D6FD-CA20-2F0E-0DC15D396F63}"/>
              </a:ext>
            </a:extLst>
          </p:cNvPr>
          <p:cNvSpPr>
            <a:spLocks noGrp="1"/>
          </p:cNvSpPr>
          <p:nvPr>
            <p:ph type="title"/>
          </p:nvPr>
        </p:nvSpPr>
        <p:spPr>
          <a:xfrm>
            <a:off x="457200" y="214842"/>
            <a:ext cx="8376082" cy="857250"/>
          </a:xfrm>
        </p:spPr>
        <p:txBody>
          <a:bodyPr/>
          <a:lstStyle/>
          <a:p>
            <a:pPr algn="ctr"/>
            <a:r>
              <a:rPr lang="en-US" sz="2800" u="sng"/>
              <a:t>Tentative</a:t>
            </a:r>
            <a:r>
              <a:rPr lang="en-US" sz="2800"/>
              <a:t> Overview of the 2026 PHAP </a:t>
            </a:r>
            <a:br>
              <a:rPr lang="en-US" sz="2800"/>
            </a:br>
            <a:r>
              <a:rPr lang="en-US" sz="2800"/>
              <a:t>Application Timeline </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9</a:t>
            </a:fld>
            <a:endParaRPr lang="en-US" noProof="0"/>
          </a:p>
        </p:txBody>
      </p:sp>
      <p:graphicFrame>
        <p:nvGraphicFramePr>
          <p:cNvPr id="15" name="Diagram 14" descr="Timeline">
            <a:extLst>
              <a:ext uri="{FF2B5EF4-FFF2-40B4-BE49-F238E27FC236}">
                <a16:creationId xmlns:a16="http://schemas.microsoft.com/office/drawing/2014/main" id="{B7147B73-E422-EBAB-896F-A1E2178872EA}"/>
              </a:ext>
            </a:extLst>
          </p:cNvPr>
          <p:cNvGraphicFramePr/>
          <p:nvPr>
            <p:extLst>
              <p:ext uri="{D42A27DB-BD31-4B8C-83A1-F6EECF244321}">
                <p14:modId xmlns:p14="http://schemas.microsoft.com/office/powerpoint/2010/main" val="3786673663"/>
              </p:ext>
            </p:extLst>
          </p:nvPr>
        </p:nvGraphicFramePr>
        <p:xfrm>
          <a:off x="605245" y="1963972"/>
          <a:ext cx="7894321" cy="2033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Arrow: Down 15">
            <a:extLst>
              <a:ext uri="{FF2B5EF4-FFF2-40B4-BE49-F238E27FC236}">
                <a16:creationId xmlns:a16="http://schemas.microsoft.com/office/drawing/2014/main" id="{EBA5AE2F-F2CF-EAAF-386A-BC56DEBD26B0}"/>
              </a:ext>
              <a:ext uri="{C183D7F6-B498-43B3-948B-1728B52AA6E4}">
                <adec:decorative xmlns:adec="http://schemas.microsoft.com/office/drawing/2017/decorative" val="1"/>
              </a:ext>
            </a:extLst>
          </p:cNvPr>
          <p:cNvSpPr/>
          <p:nvPr/>
        </p:nvSpPr>
        <p:spPr>
          <a:xfrm>
            <a:off x="1000786" y="1335140"/>
            <a:ext cx="364686" cy="645766"/>
          </a:xfrm>
          <a:prstGeom prst="downArrow">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035528963"/>
      </p:ext>
    </p:extLst>
  </p:cSld>
  <p:clrMapOvr>
    <a:masterClrMapping/>
  </p:clrMapOvr>
  <p:transition>
    <p:fade/>
  </p:transition>
  <p:extLst>
    <p:ext uri="{6950BFC3-D8DA-4A85-94F7-54DA5524770B}">
      <p188:commentRel xmlns:p188="http://schemas.microsoft.com/office/powerpoint/2018/8/main" r:id="rId3"/>
    </p:ext>
  </p:extLst>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9C403F70E4A243A49EC70EED69F89A" ma:contentTypeVersion="1310" ma:contentTypeDescription="Create a new document." ma:contentTypeScope="" ma:versionID="6c2c3d62fa67b665dff3f93cc7d0e840">
  <xsd:schema xmlns:xsd="http://www.w3.org/2001/XMLSchema" xmlns:xs="http://www.w3.org/2001/XMLSchema" xmlns:p="http://schemas.microsoft.com/office/2006/metadata/properties" xmlns:ns2="0724e717-bbe7-4e48-ae6a-faff532bb476" xmlns:ns3="0e8cf964-8534-49e0-af3e-06854c117df5" xmlns:ns4="97986baa-4a78-4324-b8be-ae407745dc09" targetNamespace="http://schemas.microsoft.com/office/2006/metadata/properties" ma:root="true" ma:fieldsID="8c5847f5bed5512617927eb45ce506d5" ns2:_="" ns3:_="" ns4:_="">
    <xsd:import namespace="0724e717-bbe7-4e48-ae6a-faff532bb476"/>
    <xsd:import namespace="0e8cf964-8534-49e0-af3e-06854c117df5"/>
    <xsd:import namespace="97986baa-4a78-4324-b8be-ae407745dc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4e717-bbe7-4e48-ae6a-faff532bb4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dcbfa1dc-7cb6-48b7-9934-8ecf856eb30f}" ma:internalName="TaxCatchAll" ma:showField="CatchAllData" ma:web="0724e717-bbe7-4e48-ae6a-faff532bb4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8cf964-8534-49e0-af3e-06854c117df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86baa-4a78-4324-b8be-ae407745dc0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e8cf964-8534-49e0-af3e-06854c117df5">
      <Terms xmlns="http://schemas.microsoft.com/office/infopath/2007/PartnerControls"/>
    </lcf76f155ced4ddcb4097134ff3c332f>
    <TaxCatchAll xmlns="0724e717-bbe7-4e48-ae6a-faff532bb476" xsi:nil="true"/>
    <_dlc_DocId xmlns="0724e717-bbe7-4e48-ae6a-faff532bb476">CSELS-82125950-36936</_dlc_DocId>
    <_dlc_DocIdUrl xmlns="0724e717-bbe7-4e48-ae6a-faff532bb476">
      <Url>https://cdc.sharepoint.com/sites/CSELS/DSEPD/_layouts/15/DocIdRedir.aspx?ID=CSELS-82125950-36936</Url>
      <Description>CSELS-82125950-36936</Description>
    </_dlc_DocIdUrl>
  </documentManagement>
</p:properties>
</file>

<file path=customXml/itemProps1.xml><?xml version="1.0" encoding="utf-8"?>
<ds:datastoreItem xmlns:ds="http://schemas.openxmlformats.org/officeDocument/2006/customXml" ds:itemID="{49B176CB-0C23-4F01-B230-290529D25DCB}">
  <ds:schemaRefs>
    <ds:schemaRef ds:uri="http://schemas.microsoft.com/sharepoint/v3/contenttype/forms"/>
  </ds:schemaRefs>
</ds:datastoreItem>
</file>

<file path=customXml/itemProps2.xml><?xml version="1.0" encoding="utf-8"?>
<ds:datastoreItem xmlns:ds="http://schemas.openxmlformats.org/officeDocument/2006/customXml" ds:itemID="{307F7D6E-99CD-4BE8-931A-A38535166607}">
  <ds:schemaRefs>
    <ds:schemaRef ds:uri="0724e717-bbe7-4e48-ae6a-faff532bb476"/>
    <ds:schemaRef ds:uri="0e8cf964-8534-49e0-af3e-06854c117df5"/>
    <ds:schemaRef ds:uri="97986baa-4a78-4324-b8be-ae407745d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8FA6B5-86B2-47DF-A04F-40EDC1C596A8}">
  <ds:schemaRefs>
    <ds:schemaRef ds:uri="http://schemas.microsoft.com/sharepoint/events"/>
  </ds:schemaRefs>
</ds:datastoreItem>
</file>

<file path=customXml/itemProps4.xml><?xml version="1.0" encoding="utf-8"?>
<ds:datastoreItem xmlns:ds="http://schemas.openxmlformats.org/officeDocument/2006/customXml" ds:itemID="{CC997998-1A51-49E2-9CA3-F9058127C386}">
  <ds:schemaRefs>
    <ds:schemaRef ds:uri="0724e717-bbe7-4e48-ae6a-faff532bb476"/>
    <ds:schemaRef ds:uri="0e8cf964-8534-49e0-af3e-06854c117df5"/>
    <ds:schemaRef ds:uri="6ab2beca-0b16-4042-a454-cef93e7910b7"/>
    <ds:schemaRef ds:uri="f35c130b-158a-431d-b9e7-b264d97f87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38</Slides>
  <Notes>28</Notes>
  <HiddenSlides>0</HiddenSlide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NCEH_ATSDR_combined</vt:lpstr>
      <vt:lpstr>1_NCEH_ATSDR_combined</vt:lpstr>
      <vt:lpstr>The 2026 PHAP Host Site Application Process:  Program Overview and Updates</vt:lpstr>
      <vt:lpstr>Welcome</vt:lpstr>
      <vt:lpstr>Greetings from PHAP Leadership</vt:lpstr>
      <vt:lpstr>Session Agendas</vt:lpstr>
      <vt:lpstr>PHAP Mission</vt:lpstr>
      <vt:lpstr>What is PHAP?</vt:lpstr>
      <vt:lpstr>“Three-legged stool” Concept of  PHAP Goals</vt:lpstr>
      <vt:lpstr>Is my Agency Eligible to Host a PHAP Associate?</vt:lpstr>
      <vt:lpstr>Tentative Overview of the 2026 PHAP  Application Timeline </vt:lpstr>
      <vt:lpstr>Seven Characteristics of a Quality PHAP Host Site Training Experience</vt:lpstr>
      <vt:lpstr>“C” Competency-Based Work Plan</vt:lpstr>
      <vt:lpstr>PHAP Competencies (revised 12/2025)</vt:lpstr>
      <vt:lpstr>“O” Opportunities to Build Skills</vt:lpstr>
      <vt:lpstr>“S” Supervisor Involvement</vt:lpstr>
      <vt:lpstr>“T” Training, Education, and Development  are Ongoing</vt:lpstr>
      <vt:lpstr>“T” Training, Education, and Development  are Ongoing (cont'd.)</vt:lpstr>
      <vt:lpstr>“A” Aligns with Host Site Goals</vt:lpstr>
      <vt:lpstr>“R” Realistic</vt:lpstr>
      <vt:lpstr>“R” Robust Public Health Experience</vt:lpstr>
      <vt:lpstr>Additional Examples of Robust Assignments</vt:lpstr>
      <vt:lpstr>Break- 5 Minutes</vt:lpstr>
      <vt:lpstr>PHAP Host Site Application Submission &amp; Selection Process</vt:lpstr>
      <vt:lpstr>Host Site Application Process </vt:lpstr>
      <vt:lpstr>Components of the PHAP Host Site Application</vt:lpstr>
      <vt:lpstr>Selection of Host Site Applications</vt:lpstr>
      <vt:lpstr>PHAP eFMS 3.0 and Program Updates</vt:lpstr>
      <vt:lpstr>PHAP eFMS 3.0 and Program Updates (contd.1)</vt:lpstr>
      <vt:lpstr>New PHAP Requirements for Host Sites – Must Accept to Proceed With Application</vt:lpstr>
      <vt:lpstr>PHAP eFMS 3.0 and Program Updates (cont'd.2)</vt:lpstr>
      <vt:lpstr>PHAP eFMS 3.0 and Program Updates (cont'd.3)</vt:lpstr>
      <vt:lpstr>PHAP eFMS 3.0 and Program Updates (cont'd.4)</vt:lpstr>
      <vt:lpstr>PHAP eFMS 3.0 and Program Updates (cont'd.5)</vt:lpstr>
      <vt:lpstr>Resources for PHAP Host Site Applicants</vt:lpstr>
      <vt:lpstr>Key Takeaways</vt:lpstr>
      <vt:lpstr>Wrap Up</vt:lpstr>
      <vt:lpstr>Wrap Up  </vt:lpstr>
      <vt:lpstr>For more information, please contact  CDC’s Public Health Associate Program for Recent Graduates</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2025 PHAP Host Site Application Process</dc:title>
  <dc:subject>Program Overview and Updates</dc:subject>
  <dc:creator>Centers for Disease Control and Prevention</dc:creator>
  <cp:revision>4</cp:revision>
  <dcterms:created xsi:type="dcterms:W3CDTF">2011-03-17T17:43:16Z</dcterms:created>
  <dcterms:modified xsi:type="dcterms:W3CDTF">2025-12-18T17:02:51Z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0x010100339C403F70E4A243A49EC70EED69F89A</vt:lpwstr>
  </property>
  <property fmtid="{D5CDD505-2E9C-101B-9397-08002B2CF9AE}" pid="11" name="_dlc_DocIdItemGuid">
    <vt:lpwstr>4366469d-3a76-4d01-a139-fa5a72929e2b</vt:lpwstr>
  </property>
  <property fmtid="{D5CDD505-2E9C-101B-9397-08002B2CF9AE}" pid="12" name="MediaServiceImageTags">
    <vt:lpwstr/>
  </property>
</Properties>
</file>