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5"/>
    <p:sldMasterId id="2147483730" r:id="rId6"/>
    <p:sldMasterId id="2147483740" r:id="rId7"/>
  </p:sldMasterIdLst>
  <p:notesMasterIdLst>
    <p:notesMasterId r:id="rId26"/>
  </p:notesMasterIdLst>
  <p:handoutMasterIdLst>
    <p:handoutMasterId r:id="rId27"/>
  </p:handoutMasterIdLst>
  <p:sldIdLst>
    <p:sldId id="539" r:id="rId8"/>
    <p:sldId id="542" r:id="rId9"/>
    <p:sldId id="545" r:id="rId10"/>
    <p:sldId id="582" r:id="rId11"/>
    <p:sldId id="591" r:id="rId12"/>
    <p:sldId id="611" r:id="rId13"/>
    <p:sldId id="589" r:id="rId14"/>
    <p:sldId id="593" r:id="rId15"/>
    <p:sldId id="612" r:id="rId16"/>
    <p:sldId id="590" r:id="rId17"/>
    <p:sldId id="595" r:id="rId18"/>
    <p:sldId id="613" r:id="rId19"/>
    <p:sldId id="597" r:id="rId20"/>
    <p:sldId id="598" r:id="rId21"/>
    <p:sldId id="614" r:id="rId22"/>
    <p:sldId id="605" r:id="rId23"/>
    <p:sldId id="603" r:id="rId24"/>
    <p:sldId id="615" r:id="rId25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7D8C28-6224-2F67-A099-C5D41FD35562}" name="Pierce, Samantha (CDC/NCCDPHP/DNPAO)" initials="P(" userId="S::nya7@cdc.gov::6ce1d682-0160-4f90-b2f3-3824542d1b0f" providerId="AD"/>
  <p188:author id="{4F23953D-5510-506C-0A8A-5E814F8E3FFA}" name="Zhao, Lixia (CDC/NCCDPHP/DNPAO)" initials="Z(" userId="S::ynl3@cdc.gov::4676f9d5-1308-442c-a674-67b1138ed0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  <p:cmAuthor id="2" name="Ederer, David (CDC/DDNID/NCCDPHP/DNPAO)" initials="E(" lastIdx="1" clrIdx="2">
    <p:extLst>
      <p:ext uri="{19B8F6BF-5375-455C-9EA6-DF929625EA0E}">
        <p15:presenceInfo xmlns:p15="http://schemas.microsoft.com/office/powerpoint/2012/main" userId="S::xhj2@cdc.gov::66410689-e4e9-4a94-87f9-ef385ed74ac4" providerId="AD"/>
      </p:ext>
    </p:extLst>
  </p:cmAuthor>
  <p:cmAuthor id="3" name="Zhao, Lixia (CDC/DDNID/NCCDPHP/DNPAO)" initials="ZL(" lastIdx="1" clrIdx="3">
    <p:extLst>
      <p:ext uri="{19B8F6BF-5375-455C-9EA6-DF929625EA0E}">
        <p15:presenceInfo xmlns:p15="http://schemas.microsoft.com/office/powerpoint/2012/main" userId="S::ynl3@cdc.gov::4676f9d5-1308-442c-a674-67b1138ed07f" providerId="AD"/>
      </p:ext>
    </p:extLst>
  </p:cmAuthor>
  <p:cmAuthor id="4" name="Evelyn" initials="E" lastIdx="3" clrIdx="4">
    <p:extLst>
      <p:ext uri="{19B8F6BF-5375-455C-9EA6-DF929625EA0E}">
        <p15:presenceInfo xmlns:p15="http://schemas.microsoft.com/office/powerpoint/2012/main" userId="S::ydj2@cdc.gov::6ac5eaec-675e-457c-bb46-8f407369e67b" providerId="AD"/>
      </p:ext>
    </p:extLst>
  </p:cmAuthor>
  <p:cmAuthor id="5" name="Moore, Georgia Ann (CDC/DDPHSIS/CSTLTS/OD)" initials="MGA(" lastIdx="3" clrIdx="5">
    <p:extLst>
      <p:ext uri="{19B8F6BF-5375-455C-9EA6-DF929625EA0E}">
        <p15:presenceInfo xmlns:p15="http://schemas.microsoft.com/office/powerpoint/2012/main" userId="S::gbm7@cdc.gov::3d8af32e-2536-40e7-8bd3-fae50345a15a" providerId="AD"/>
      </p:ext>
    </p:extLst>
  </p:cmAuthor>
  <p:cmAuthor id="6" name="CSTLTS ADS" initials="acy2" lastIdx="3" clrIdx="6">
    <p:extLst>
      <p:ext uri="{19B8F6BF-5375-455C-9EA6-DF929625EA0E}">
        <p15:presenceInfo xmlns:p15="http://schemas.microsoft.com/office/powerpoint/2012/main" userId="CSTLTS A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080808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912" y="96"/>
      </p:cViewPr>
      <p:guideLst>
        <p:guide orient="horz" pos="696"/>
        <p:guide pos="38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64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80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7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8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9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3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2E0D-6485-4017-A1BE-6FD4DBC8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CE96A-4367-47F5-B211-314F2C4B4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4432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/>
              <a:t>Section Header</a:t>
            </a:r>
            <a:br>
              <a:rPr lang="en-US"/>
            </a:br>
            <a:r>
              <a:rPr lang="en-US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Paragraph of type</a:t>
            </a:r>
          </a:p>
          <a:p>
            <a:pPr lvl="0"/>
            <a:r>
              <a:rPr lang="en-US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/>
              <a:t>Section Header</a:t>
            </a:r>
            <a:br>
              <a:rPr lang="en-US"/>
            </a:br>
            <a:r>
              <a:rPr lang="en-US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Paragraph of type</a:t>
            </a:r>
          </a:p>
          <a:p>
            <a:pPr lvl="0"/>
            <a:r>
              <a:rPr lang="en-US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73" y="321755"/>
            <a:ext cx="9708758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2022–2024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Definitions</a:t>
            </a:r>
          </a:p>
          <a:p>
            <a:r>
              <a:rPr lang="en-US" b="0" dirty="0">
                <a:solidFill>
                  <a:srgbClr val="080808"/>
                </a:solidFill>
              </a:rPr>
              <a:t>Obesity: Body mass index (BMI) of 30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higher.</a:t>
            </a:r>
          </a:p>
          <a:p>
            <a:pPr marL="0" indent="0">
              <a:buNone/>
            </a:pPr>
            <a:endParaRPr lang="en-US" b="0" dirty="0">
              <a:solidFill>
                <a:srgbClr val="080808"/>
              </a:solidFill>
            </a:endParaRPr>
          </a:p>
          <a:p>
            <a:r>
              <a:rPr lang="en-US" b="0" dirty="0">
                <a:solidFill>
                  <a:srgbClr val="080808"/>
                </a:solidFill>
              </a:rPr>
              <a:t>Body mass index (BMI): A calculated measure of weight relative to height, defined as body weight in kilograms divided by height in meters squared.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DC logo">
            <a:extLst>
              <a:ext uri="{FF2B5EF4-FFF2-40B4-BE49-F238E27FC236}">
                <a16:creationId xmlns:a16="http://schemas.microsoft.com/office/drawing/2014/main" id="{E00275C2-8C2A-C38F-03E8-393BE04C3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4" y="145514"/>
            <a:ext cx="9628502" cy="81328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2022–2024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Obesity map - Hispanic Adults">
            <a:extLst>
              <a:ext uri="{FF2B5EF4-FFF2-40B4-BE49-F238E27FC236}">
                <a16:creationId xmlns:a16="http://schemas.microsoft.com/office/drawing/2014/main" id="{7CDF8820-7568-D156-7F9E-147E70F6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58" y="1166497"/>
            <a:ext cx="6687483" cy="4525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205" y="6301466"/>
            <a:ext cx="754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3" name="Picture 2" descr="CDC logo">
            <a:extLst>
              <a:ext uri="{FF2B5EF4-FFF2-40B4-BE49-F238E27FC236}">
                <a16:creationId xmlns:a16="http://schemas.microsoft.com/office/drawing/2014/main" id="{435692BA-B5CC-EA65-BB32-96637A202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0E1313-6C5C-AF3B-1CEB-584109D10D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632" y="176336"/>
            <a:ext cx="9628502" cy="8132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2022–2024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C3CB21-3D42-E92C-83DB-74D25CEF1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67213"/>
              </p:ext>
            </p:extLst>
          </p:nvPr>
        </p:nvGraphicFramePr>
        <p:xfrm>
          <a:off x="927229" y="1202426"/>
          <a:ext cx="3984742" cy="445314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1441730135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4000058354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2066824885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883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(26.9, 40.1)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1680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(31.2, 41.4)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3994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(36.9, 41.3)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52294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(30.8, 40.8)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761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(35.1, 38.0)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2529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(29.5, 32.9)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6728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(34.6, 39.7)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4758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(27.5, 36.1)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1209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(22.6, 31.8)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770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(28.3, 33.3)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24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(31.2, 38.4)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1115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(25.5, 47.8)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11162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(30.4, 36.7)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9709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(32.6, 39.0)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7783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38.7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(36.4, 41.1)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20428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(35.5, 41.2)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9616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(35.2, 41.0)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021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(36.0, 42.0)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970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758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(33.9, 44.4)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075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(28.3, 40.7)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136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(34.2, 38.9)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855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(32.0, 36.7)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4469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(35.5, 44.2)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830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(31.9, 37.3)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1909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(26.8, 43.6)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5227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(30.1, 39.8)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441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7E6A0D-4AE1-D392-8D9D-0D775D00D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77228"/>
              </p:ext>
            </p:extLst>
          </p:nvPr>
        </p:nvGraphicFramePr>
        <p:xfrm>
          <a:off x="5076081" y="1202426"/>
          <a:ext cx="3984742" cy="445314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783395548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3494246525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2439150892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2356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(29.3, 39.7)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818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(35.6, 40.3)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0192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(33.4, 40.6)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6775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(32.0, 46.0)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450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(31.6, 35.6)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2906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(36.2, 40.9)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5918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(32.2, 34.9)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5300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(32.3, 39.3)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8050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(29.6, 42.1)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2475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(31.4, 40.6)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5683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(39.0, 45.2)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901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(35.1, 40.9)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6613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75377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(34.2, 36.6)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6680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(33.2, 39.1)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290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(29.7, 38.0)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4629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(28.6, 46.5)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0156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8604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(35.9, 39.4)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843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(34.5, 38.7)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516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488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(26.4, 45.4)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495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(28.7, 35.9)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5155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(36.4, 39.4)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4009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(28.2, 45.6)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726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(34.3, 40.5)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6011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(33.7, 42.5)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68849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07389" y="6092798"/>
            <a:ext cx="9189208" cy="66886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49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F617D-3F6A-FBEE-FD5D-35FE9509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32" y="309898"/>
            <a:ext cx="9628502" cy="81328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2022–2024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02" y="1653294"/>
            <a:ext cx="8023525" cy="439400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less than 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The District of Columbia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17 states had a prevalence of obesity between 30%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29 states, Guam, Puerto Rico, and Virgin Islands had a prevalence of obesity between 35% and &lt;40%.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Oklahoma had a prevalence of obesity between 40% and &lt;45%.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45%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FA7C8B44-46C8-D47E-10CD-BB5DC7DB6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390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294713"/>
            <a:ext cx="9559873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2022–2024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Obesity map - Non-Hispanic Asian Adults">
            <a:extLst>
              <a:ext uri="{FF2B5EF4-FFF2-40B4-BE49-F238E27FC236}">
                <a16:creationId xmlns:a16="http://schemas.microsoft.com/office/drawing/2014/main" id="{EA8FEE3C-B18C-BDAF-F44E-EADA8CFE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74" y="1247470"/>
            <a:ext cx="6639852" cy="4363059"/>
          </a:xfrm>
          <a:prstGeom prst="rect">
            <a:avLst/>
          </a:prstGeom>
        </p:spPr>
      </p:pic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>
                <a:solidFill>
                  <a:srgbClr val="000000"/>
                </a:solidFill>
              </a:rPr>
              <a:t>	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52000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5" name="Picture 4" descr="CDC logo">
            <a:extLst>
              <a:ext uri="{FF2B5EF4-FFF2-40B4-BE49-F238E27FC236}">
                <a16:creationId xmlns:a16="http://schemas.microsoft.com/office/drawing/2014/main" id="{9FB4676D-845E-545D-68A3-8F746F19A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949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3661B88-0E26-DCB0-50FC-4B3336A2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07" y="366631"/>
            <a:ext cx="9559873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2022–2024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C4658A-67D1-7537-66DD-C5AA05E4D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36383"/>
              </p:ext>
            </p:extLst>
          </p:nvPr>
        </p:nvGraphicFramePr>
        <p:xfrm>
          <a:off x="1221801" y="1227764"/>
          <a:ext cx="3984742" cy="445314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1149037549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3524469184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2556391152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1949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(6.4, 20.3)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2336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(16.5, 28.2)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5969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(10.6, 19.7)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1516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(7.9, 22.8)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557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(10.9, 14.8)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023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(8.1, 14.9)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0077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(8.6, 16.0)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9108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(10.7, 23.4)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4551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(7.3, 16.1)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13842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(8.3, 20.0)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26596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(10.8, 20.2)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35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(14.2, 22.0)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08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(17.3, 20.2)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6982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8598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11.6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(9.2, 14.6)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387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(7.7, 15.6)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1231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(8.4, 17.7)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7224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(9.4, 18.2)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586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1345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(8.2, 21.0)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9761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918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(10.5, 15.4)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8458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(9.3, 14.4)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9947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(8.3, 15.4)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23401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(17.4, 23.6)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365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70035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(9.8, 20.8)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3394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E5805E-E600-EC61-AB32-D2DE79E13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38403"/>
              </p:ext>
            </p:extLst>
          </p:nvPr>
        </p:nvGraphicFramePr>
        <p:xfrm>
          <a:off x="5346417" y="1227764"/>
          <a:ext cx="3984742" cy="445314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2887321691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36242577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1467232303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5865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4964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(10.2, 21.1)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619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(15.4, 31.7)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0135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(5.7, 14.1)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6223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(11.7, 16.8)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4308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042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(12.7, 16.6)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6285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(7.7, 17.1)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3483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(10.6, 26.8)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392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(9.7, 18.8)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8430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(6.9, 15.6)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9691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(11.2, 19.2)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5948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5967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151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(10.6, 21.2)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864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(4.5, 12.9)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7880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4701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575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(10.2, 17.8)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36677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(8.7, 15.9)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3403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(6.6, 19.2)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1330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843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(8.7, 15.7)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9925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(11.4, 14.0)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9477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78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(12.2, 20.7)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226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519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2018" y="5757151"/>
            <a:ext cx="9448799" cy="64144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  <a:endParaRPr lang="en-US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92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441D9D-DCD4-7513-4019-61A69CE5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9" y="531015"/>
            <a:ext cx="9559873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2022–2024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417" y="1885231"/>
            <a:ext cx="7914167" cy="480965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pPr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36 states, the District of Columbia, and Guam had a prevalence of obesity less than 20%.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3 states (Alaska, Nevada, and Minnesota) had a prevalence of obesity between 20% and &lt;25%.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No state had a prevalence of obesity 25% or greater</a:t>
            </a: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5FC4DBAE-C03A-FCB0-D43C-303EAE0CC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217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13D88F-59CC-DB3C-C9A9-FCBC7240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50" y="170095"/>
            <a:ext cx="10106622" cy="597429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2022–2024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Obesity map - Non-Hispanic American Indian or Alaskan Native Adults">
            <a:extLst>
              <a:ext uri="{FF2B5EF4-FFF2-40B4-BE49-F238E27FC236}">
                <a16:creationId xmlns:a16="http://schemas.microsoft.com/office/drawing/2014/main" id="{8A18BC5A-4CC9-26D4-1D21-13EED554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58" y="1242707"/>
            <a:ext cx="6687483" cy="437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6333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6F2B70CC-F3C5-2769-B001-D84D7D260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85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077956-FFD0-B463-DC50-B7C6C0D7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50" y="344753"/>
            <a:ext cx="10106622" cy="597429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2022–2024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17F8F1-AB37-F319-1260-09D8E11C1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75474"/>
              </p:ext>
            </p:extLst>
          </p:nvPr>
        </p:nvGraphicFramePr>
        <p:xfrm>
          <a:off x="1349234" y="1287738"/>
          <a:ext cx="3729718" cy="4351340"/>
        </p:xfrm>
        <a:graphic>
          <a:graphicData uri="http://schemas.openxmlformats.org/drawingml/2006/table">
            <a:tbl>
              <a:tblPr firstRow="1"/>
              <a:tblGrid>
                <a:gridCol w="1210086">
                  <a:extLst>
                    <a:ext uri="{9D8B030D-6E8A-4147-A177-3AD203B41FA5}">
                      <a16:colId xmlns:a16="http://schemas.microsoft.com/office/drawing/2014/main" val="2851499421"/>
                    </a:ext>
                  </a:extLst>
                </a:gridCol>
                <a:gridCol w="1077474">
                  <a:extLst>
                    <a:ext uri="{9D8B030D-6E8A-4147-A177-3AD203B41FA5}">
                      <a16:colId xmlns:a16="http://schemas.microsoft.com/office/drawing/2014/main" val="1228126499"/>
                    </a:ext>
                  </a:extLst>
                </a:gridCol>
                <a:gridCol w="1442158">
                  <a:extLst>
                    <a:ext uri="{9D8B030D-6E8A-4147-A177-3AD203B41FA5}">
                      <a16:colId xmlns:a16="http://schemas.microsoft.com/office/drawing/2014/main" val="539340267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8944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(31.4, 54.8)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5315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(35.1, 41.6)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0291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(45.7, 55.3)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250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(34.7, 51.2)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208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(33.0, 51.3)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8268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(28.2, 43.5)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5194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(22.8, 50.7)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9287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(13.5, 41.9)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003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7421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36.73079763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(26.7, 48.1)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9427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(13.6, 34.3)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2742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833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25.68891266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(13.7, 42.9)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2055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(35.4, 55.7)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8550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(23.3, 48.0)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355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(22.5, 39.7)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531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(37.9, 63.3)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2163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(36.4, 50.3)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6090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0175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(28.3, 45.5)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991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(34.7, 49.8)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6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(21.9, 39.0)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45023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(22.4, 45.7)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725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(27.6, 47.8)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2539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(38.2, 51.2)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9203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(24.6, 54.5)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4985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(27.2, 46.2)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880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59C9D3-F61B-273A-5F3C-1347C0E0B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700893"/>
              </p:ext>
            </p:extLst>
          </p:nvPr>
        </p:nvGraphicFramePr>
        <p:xfrm>
          <a:off x="5269593" y="1287738"/>
          <a:ext cx="3729718" cy="4351340"/>
        </p:xfrm>
        <a:graphic>
          <a:graphicData uri="http://schemas.openxmlformats.org/drawingml/2006/table">
            <a:tbl>
              <a:tblPr firstRow="1"/>
              <a:tblGrid>
                <a:gridCol w="1210086">
                  <a:extLst>
                    <a:ext uri="{9D8B030D-6E8A-4147-A177-3AD203B41FA5}">
                      <a16:colId xmlns:a16="http://schemas.microsoft.com/office/drawing/2014/main" val="905956719"/>
                    </a:ext>
                  </a:extLst>
                </a:gridCol>
                <a:gridCol w="1077474">
                  <a:extLst>
                    <a:ext uri="{9D8B030D-6E8A-4147-A177-3AD203B41FA5}">
                      <a16:colId xmlns:a16="http://schemas.microsoft.com/office/drawing/2014/main" val="1177273246"/>
                    </a:ext>
                  </a:extLst>
                </a:gridCol>
                <a:gridCol w="1442158">
                  <a:extLst>
                    <a:ext uri="{9D8B030D-6E8A-4147-A177-3AD203B41FA5}">
                      <a16:colId xmlns:a16="http://schemas.microsoft.com/office/drawing/2014/main" val="3245670297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3611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(37.4, 45.2)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3666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(33.8, 50.2)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0949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(24.0, 48.9)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666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(23.5, 52.8)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8009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745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(35.9, 46.1)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93114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(26.5, 46.5)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749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(27.9, 44.2)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32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(40.8, 52.5)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293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(23.5, 44.3)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0181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(39.8, 46.2)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0651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(36.1, 55.4)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7559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4823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6857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(26.6, 53.5)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253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(23.6, 41.2)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1072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(34.6, 48.2)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0123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9656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(31.3, 57.1)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6277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(33.0, 48.4)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6781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(25.3, 48.7)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693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7243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(23.3, 44.9)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0886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(39.7, 48.6)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1593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(40.0, 65.0)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458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(41.0, 55.5)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1182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(34.6, 54.0)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1010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7EF16FF-51F6-48A8-A3A7-73099E5287FC}"/>
              </a:ext>
            </a:extLst>
          </p:cNvPr>
          <p:cNvSpPr txBox="1"/>
          <p:nvPr/>
        </p:nvSpPr>
        <p:spPr>
          <a:xfrm>
            <a:off x="1349234" y="6083332"/>
            <a:ext cx="8343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%, or no data in a specific year.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Behavioral Risk Factor Surveillance System, CDC. </a:t>
            </a:r>
          </a:p>
        </p:txBody>
      </p:sp>
    </p:spTree>
    <p:extLst>
      <p:ext uri="{BB962C8B-B14F-4D97-AF65-F5344CB8AC3E}">
        <p14:creationId xmlns:p14="http://schemas.microsoft.com/office/powerpoint/2010/main" val="11988684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A477D4-9DCC-6FA1-CF45-2DA2661546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050" y="468041"/>
            <a:ext cx="10106622" cy="5974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2022–2024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183" y="1734304"/>
            <a:ext cx="8670731" cy="4452126"/>
          </a:xfrm>
        </p:spPr>
        <p:txBody>
          <a:bodyPr/>
          <a:lstStyle/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No state or territory had a prevalence of obesity less than 20%.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Georgia had a prevalence of obesity between 20% and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3 states had a prevalence of obesity between 25% and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6 states had a prevalence of obesity between 30% and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14 states had a prevalence of obesity between 35% and &lt;40%.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15 states had a prevalence of obesity between 40% and &lt;45%.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4 states had a prevalence of obesity between 45% and &lt;50%.</a:t>
            </a:r>
          </a:p>
          <a:p>
            <a:r>
              <a:rPr lang="en-US" sz="2000" b="0" dirty="0">
                <a:solidFill>
                  <a:srgbClr val="000000"/>
                </a:solidFill>
              </a:rPr>
              <a:t>Arizona, Iowa and West Virginia had a prevalence of obesity 50% or greater.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C6463A6F-A0D9-6BA7-7DF7-C12D88F1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3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C688FB-E5F1-4CBA-9CED-70D12206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8" y="274638"/>
            <a:ext cx="9536344" cy="1285216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2022–2024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774209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b="0" dirty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The data were collected through the Behavioral Risk Factor Surveillance System (BRFSS), an ongoing, state-based, telephone interview survey conducted by state health departments with assistance from CDC. 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Height and weight data used in the BMI calculations were self-reported.</a:t>
            </a:r>
          </a:p>
          <a:p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Three years of data were combined to ensure sufficient sample size.</a:t>
            </a:r>
          </a:p>
          <a:p>
            <a:endParaRPr lang="en-US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D9D0FC44-5112-776D-B240-047A18064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FC40-89E4-BB36-EEC1-7F24FAEC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8" y="321755"/>
            <a:ext cx="9585949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2022–2024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Exclusion Criteria 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b="0" dirty="0">
                <a:solidFill>
                  <a:srgbClr val="000000"/>
                </a:solidFill>
              </a:rPr>
              <a:t>Height:  &lt;3 feet or ≥8 feet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Weight:  &lt;50 pounds or ≥650 pounds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BMI: </a:t>
            </a:r>
            <a:r>
              <a:rPr lang="en-US" b="0" dirty="0">
                <a:solidFill>
                  <a:srgbClr val="080808"/>
                </a:solidFill>
              </a:rPr>
              <a:t>&lt;12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≥100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="0" baseline="30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Pregnant women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DC logo">
            <a:extLst>
              <a:ext uri="{FF2B5EF4-FFF2-40B4-BE49-F238E27FC236}">
                <a16:creationId xmlns:a16="http://schemas.microsoft.com/office/drawing/2014/main" id="{A59B818C-1AF8-F171-F01D-FD899ECAC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93" y="-66467"/>
            <a:ext cx="9883815" cy="967653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2022–2024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Obesity map - Non-Hispanic White Adults">
            <a:extLst>
              <a:ext uri="{FF2B5EF4-FFF2-40B4-BE49-F238E27FC236}">
                <a16:creationId xmlns:a16="http://schemas.microsoft.com/office/drawing/2014/main" id="{FBAB7858-F235-5726-211C-5FD2E93CA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90" y="1195075"/>
            <a:ext cx="6592220" cy="4467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4156" y="6342773"/>
            <a:ext cx="749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3" name="Picture 2" descr="CDC logo">
            <a:extLst>
              <a:ext uri="{FF2B5EF4-FFF2-40B4-BE49-F238E27FC236}">
                <a16:creationId xmlns:a16="http://schemas.microsoft.com/office/drawing/2014/main" id="{E1FB7465-398D-37DC-C5C1-23486F7A5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90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6" y="226536"/>
            <a:ext cx="9591366" cy="805827"/>
          </a:xfrm>
        </p:spPr>
        <p:txBody>
          <a:bodyPr/>
          <a:lstStyle/>
          <a:p>
            <a:pPr>
              <a:lnSpc>
                <a:spcPts val="24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2022–2024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6640" y="6121873"/>
            <a:ext cx="9332384" cy="504795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8E1B25-701C-DF33-A4A7-81FB7AE22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62838"/>
              </p:ext>
            </p:extLst>
          </p:nvPr>
        </p:nvGraphicFramePr>
        <p:xfrm>
          <a:off x="1194029" y="1350544"/>
          <a:ext cx="3984742" cy="445314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1068613689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2607458827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3737973638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7513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7276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(31.7, 34.1)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306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(28.2, 30.4)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10733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(36.3, 38.5)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85925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3244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(22.9, 24.3)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0926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1441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(34.1, 37.1)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6814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(13.3, 16.1)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7056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699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(32.3, 34.5)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8510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(21.6, 34.2)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3313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(18.1, 20.8)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0659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(30.8, 32.9)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76131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(32.4, 34.9)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23123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(37.5, 39.0)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4010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(36.7, 38.3)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3611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(35.3, 36.8)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3712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2345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(35.4, 37.8)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643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(32.3, 33.8)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019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(29.9, 31.6)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87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(26.2, 27.9)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86281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(34.1, 35.8)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4553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(32.5, 33.8)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667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(34.8, 38.2)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2248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(34.0, 35.9)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1161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C7C553-6C0F-E757-74B0-32B244316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58611"/>
              </p:ext>
            </p:extLst>
          </p:nvPr>
        </p:nvGraphicFramePr>
        <p:xfrm>
          <a:off x="5271177" y="1350544"/>
          <a:ext cx="3984742" cy="445314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1698525645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2102246949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1196916194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5975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(28.8, 30.5)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8677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(36.1, 37.8)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466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(29.4, 33.3)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999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(30.8, 32.9)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6507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4914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(26.4, 30.0)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7655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(28.2, 29.6)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92477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0472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2665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(36.3, 37.9)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1067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(36.6, 38.6)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329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1175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4596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2085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(29.1, 31.5)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9238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(31.3, 33.4)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7633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(34.2, 38.3)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3698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824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(32.2, 34.8)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1830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(29.0, 30.5)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25686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(27.4, 29.3)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8896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(14.6, 30.0)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0415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(32.0, 34.2)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1914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(31.4, 32.4)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4175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(40.4, 42.5)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844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(36.1, 37.7)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2929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(31.3, 33.5)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2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8688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183121"/>
            <a:ext cx="9673063" cy="9588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2022–2024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C860F-0B34-4A1F-95A4-F5A245F51B54}"/>
              </a:ext>
            </a:extLst>
          </p:cNvPr>
          <p:cNvSpPr txBox="1">
            <a:spLocks/>
          </p:cNvSpPr>
          <p:nvPr/>
        </p:nvSpPr>
        <p:spPr>
          <a:xfrm>
            <a:off x="997517" y="1674203"/>
            <a:ext cx="8292629" cy="40674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Summary</a:t>
            </a:r>
            <a:endParaRPr lang="en-US" sz="2200" dirty="0"/>
          </a:p>
          <a:p>
            <a:pPr marL="347345" lvl="0" indent="-347345" fontAlgn="auto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Hawaii and </a:t>
            </a:r>
            <a:r>
              <a:rPr lang="en-US" sz="2200" b="0" dirty="0">
                <a:solidFill>
                  <a:srgbClr val="000000"/>
                </a:solidFill>
              </a:rPr>
              <a:t>the District of Columbia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had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 prevalence of obesity less than 20%.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indent="-347345">
              <a:spcBef>
                <a:spcPts val="8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Colorado, and Virgin</a:t>
            </a:r>
            <a:r>
              <a:rPr lang="en-US" sz="2200" b="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/>
              </a:rPr>
              <a:t> Islands had a prevalence of obesity between 20% and &lt;25%.</a:t>
            </a:r>
            <a:endParaRPr lang="en-US" sz="2200" b="0" dirty="0">
              <a:solidFill>
                <a:srgbClr val="060606"/>
              </a:solidFill>
              <a:cs typeface="Times New Roman"/>
            </a:endParaRPr>
          </a:p>
          <a:p>
            <a:pPr marL="347345" marR="0" lvl="0" indent="-347345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11 states and Guam had a prevalence of obesity between 25% and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&lt;30%.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17 states had a prevalence of obesity between 30% and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&lt;35%.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16 states had a prevalence of obesity between 35% and &lt;40%.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West Virginia had a prevalence of obesity 40% or greater.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CDC logo">
            <a:extLst>
              <a:ext uri="{FF2B5EF4-FFF2-40B4-BE49-F238E27FC236}">
                <a16:creationId xmlns:a16="http://schemas.microsoft.com/office/drawing/2014/main" id="{317D8DB0-F3F4-45EA-84C5-D74CB940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95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3" y="291269"/>
            <a:ext cx="9576247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2022–2024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Obesity map - Non-Hispanic Black Adults">
            <a:extLst>
              <a:ext uri="{FF2B5EF4-FFF2-40B4-BE49-F238E27FC236}">
                <a16:creationId xmlns:a16="http://schemas.microsoft.com/office/drawing/2014/main" id="{AB8B3F4A-C731-4B52-B39D-FAAD39BE6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048" y="1276049"/>
            <a:ext cx="6658904" cy="4305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4398" y="6340656"/>
            <a:ext cx="756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3" name="Picture 2" descr="CDC logo">
            <a:extLst>
              <a:ext uri="{FF2B5EF4-FFF2-40B4-BE49-F238E27FC236}">
                <a16:creationId xmlns:a16="http://schemas.microsoft.com/office/drawing/2014/main" id="{1D9CE1B1-D847-B133-430E-7838D5232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9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72" y="252255"/>
            <a:ext cx="9578838" cy="769834"/>
          </a:xfrm>
        </p:spPr>
        <p:txBody>
          <a:bodyPr/>
          <a:lstStyle/>
          <a:p>
            <a:pPr>
              <a:lnSpc>
                <a:spcPts val="24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2022–2024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0559" y="5582253"/>
            <a:ext cx="9261093" cy="1146413"/>
          </a:xfrm>
        </p:spPr>
        <p:txBody>
          <a:bodyPr/>
          <a:lstStyle/>
          <a:p>
            <a:pPr indent="0"/>
            <a:endParaRPr lang="en-US" sz="900" i="1">
              <a:latin typeface="Verdana" pitchFamily="34" charset="0"/>
            </a:endParaRPr>
          </a:p>
          <a:p>
            <a:pPr indent="0"/>
            <a:endParaRPr lang="en-US" sz="9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F4686-6148-12C9-F616-01B748965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95044"/>
              </p:ext>
            </p:extLst>
          </p:nvPr>
        </p:nvGraphicFramePr>
        <p:xfrm>
          <a:off x="1333139" y="1481383"/>
          <a:ext cx="3735055" cy="4351331"/>
        </p:xfrm>
        <a:graphic>
          <a:graphicData uri="http://schemas.openxmlformats.org/drawingml/2006/table">
            <a:tbl>
              <a:tblPr firstRow="1"/>
              <a:tblGrid>
                <a:gridCol w="1211818">
                  <a:extLst>
                    <a:ext uri="{9D8B030D-6E8A-4147-A177-3AD203B41FA5}">
                      <a16:colId xmlns:a16="http://schemas.microsoft.com/office/drawing/2014/main" val="3089818514"/>
                    </a:ext>
                  </a:extLst>
                </a:gridCol>
                <a:gridCol w="1079016">
                  <a:extLst>
                    <a:ext uri="{9D8B030D-6E8A-4147-A177-3AD203B41FA5}">
                      <a16:colId xmlns:a16="http://schemas.microsoft.com/office/drawing/2014/main" val="2395609346"/>
                    </a:ext>
                  </a:extLst>
                </a:gridCol>
                <a:gridCol w="1444221">
                  <a:extLst>
                    <a:ext uri="{9D8B030D-6E8A-4147-A177-3AD203B41FA5}">
                      <a16:colId xmlns:a16="http://schemas.microsoft.com/office/drawing/2014/main" val="3976321027"/>
                    </a:ext>
                  </a:extLst>
                </a:gridCol>
              </a:tblGrid>
              <a:tr h="1494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84894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(46.8, 51.3)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74148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(32.1, 45.8)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80453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(30.6, 40.8)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0759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(44.3, 50.9)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496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(34.7, 41.5)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8815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(24.8, 32.2)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04311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(37.1, 43.7)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48391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(42.8, 49.6)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99799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(35.0, 39.7)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86200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(36.3, 42.9)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31339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(42.2, 46.2)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9855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2899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(27.1, 43.8)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19124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(16.0, 40.0)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01957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43.1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(40.2, 46.0)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34290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(41.8, 46.9)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11325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(35.3, 45.4)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88597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(38.0, 45.8)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00723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99208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(45.2, 49.5)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4915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(29.1, 45.5)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09893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(39.8, 42.9)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4102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(32.2, 38.7)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8664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(40.9, 46.0)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2399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(32.8, 38.6)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3499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(45.0, 49.8)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778796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(39.5, 45.6)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9779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F89EBF-AD4F-B6F2-6BC4-51423DDAE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6025"/>
              </p:ext>
            </p:extLst>
          </p:nvPr>
        </p:nvGraphicFramePr>
        <p:xfrm>
          <a:off x="5233052" y="1481383"/>
          <a:ext cx="3738264" cy="4351339"/>
        </p:xfrm>
        <a:graphic>
          <a:graphicData uri="http://schemas.openxmlformats.org/drawingml/2006/table">
            <a:tbl>
              <a:tblPr firstRow="1"/>
              <a:tblGrid>
                <a:gridCol w="1212859">
                  <a:extLst>
                    <a:ext uri="{9D8B030D-6E8A-4147-A177-3AD203B41FA5}">
                      <a16:colId xmlns:a16="http://schemas.microsoft.com/office/drawing/2014/main" val="2238659050"/>
                    </a:ext>
                  </a:extLst>
                </a:gridCol>
                <a:gridCol w="1079943">
                  <a:extLst>
                    <a:ext uri="{9D8B030D-6E8A-4147-A177-3AD203B41FA5}">
                      <a16:colId xmlns:a16="http://schemas.microsoft.com/office/drawing/2014/main" val="165978000"/>
                    </a:ext>
                  </a:extLst>
                </a:gridCol>
                <a:gridCol w="1445462">
                  <a:extLst>
                    <a:ext uri="{9D8B030D-6E8A-4147-A177-3AD203B41FA5}">
                      <a16:colId xmlns:a16="http://schemas.microsoft.com/office/drawing/2014/main" val="244199509"/>
                    </a:ext>
                  </a:extLst>
                </a:gridCol>
              </a:tblGrid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20656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(26.9, 58.2)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92895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(32.5, 41.2)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5415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(31.8, 43.3)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44539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(22.3, 43.8)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165852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(35.1, 40.5)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23838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(32.1, 53.0)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540608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(34.5, 38.0)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466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(42.6, 48.1)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47301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(21.7, 34.4)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93144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(40.0, 45.6)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31649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(42.1, 49.6)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169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(24.2, 38.8)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57764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46948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7363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(31.6, 42.3)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12450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(43.1, 47.4)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20278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(17.9, 43.7)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57406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01567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(40.6, 46.9)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36794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(31.7, 49.3)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3748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(16.1, 30.7)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47668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(31.8, 41.0)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14119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(43.4, 48.2)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34195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(33.6, 39.1)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95245"/>
                  </a:ext>
                </a:extLst>
              </a:tr>
              <a:tr h="1457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(38.8, 51.6)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747576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(41.6, 48.6)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5476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(25.6, 57.2)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7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6908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8DCFC1-771E-DFE6-5664-4A263AE871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867" y="507023"/>
            <a:ext cx="9576247" cy="5974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2022–2024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2" y="1852485"/>
            <a:ext cx="8311311" cy="3769673"/>
          </a:xfrm>
        </p:spPr>
        <p:txBody>
          <a:bodyPr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Vermont had a prevalence of obesity less than 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4 states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3 states had a prevalence of obesity between 30% and &lt;35%.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13 states, Virgin Islands, and the District of Columbia had a prevalence of obesity between 35% and &lt;40%.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15 states had a prevalence of obesity between 40% and &lt;45%.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11 states had a prevalence of obesity between 45% and &lt;50%.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50%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CDC logo">
            <a:extLst>
              <a:ext uri="{FF2B5EF4-FFF2-40B4-BE49-F238E27FC236}">
                <a16:creationId xmlns:a16="http://schemas.microsoft.com/office/drawing/2014/main" id="{D246DC1D-BB70-4DAC-2AB7-A6EF099ED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795" y="5968884"/>
            <a:ext cx="1146174" cy="6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246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C4CDD9A0D7D49B69306346585885E" ma:contentTypeVersion="16" ma:contentTypeDescription="Create a new document." ma:contentTypeScope="" ma:versionID="6380c8a4f809b029d610643439871e71">
  <xsd:schema xmlns:xsd="http://www.w3.org/2001/XMLSchema" xmlns:xs="http://www.w3.org/2001/XMLSchema" xmlns:p="http://schemas.microsoft.com/office/2006/metadata/properties" xmlns:ns2="f7f5e8e1-eeb2-484a-be0b-65ad7cf1b353" xmlns:ns3="e5a8b70a-03bd-4c9e-ad13-a97afbeaed30" targetNamespace="http://schemas.microsoft.com/office/2006/metadata/properties" ma:root="true" ma:fieldsID="c7df2e33eac5db88e9733634d439c7a7" ns2:_="" ns3:_="">
    <xsd:import namespace="f7f5e8e1-eeb2-484a-be0b-65ad7cf1b353"/>
    <xsd:import namespace="e5a8b70a-03bd-4c9e-ad13-a97afbeaed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5e8e1-eeb2-484a-be0b-65ad7cf1b3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553db0-3bb8-4d9f-9f18-c3703c1aae1b}" ma:internalName="TaxCatchAll" ma:showField="CatchAllData" ma:web="f7f5e8e1-eeb2-484a-be0b-65ad7cf1b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8b70a-03bd-4c9e-ad13-a97afbeae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f5e8e1-eeb2-484a-be0b-65ad7cf1b353" xsi:nil="true"/>
    <lcf76f155ced4ddcb4097134ff3c332f xmlns="e5a8b70a-03bd-4c9e-ad13-a97afbeaed30">
      <Terms xmlns="http://schemas.microsoft.com/office/infopath/2007/PartnerControls"/>
    </lcf76f155ced4ddcb4097134ff3c332f>
    <_dlc_DocId xmlns="f7f5e8e1-eeb2-484a-be0b-65ad7cf1b353">7UTKFZWMU4AY-517668884-4785</_dlc_DocId>
    <_dlc_DocIdUrl xmlns="f7f5e8e1-eeb2-484a-be0b-65ad7cf1b353">
      <Url>https://cdc.sharepoint.com/sites/NCCDPHP-DNPAO/OPCB/_layouts/15/DocIdRedir.aspx?ID=7UTKFZWMU4AY-517668884-4785</Url>
      <Description>7UTKFZWMU4AY-517668884-4785</Description>
    </_dlc_DocIdUrl>
  </documentManagement>
</p:properties>
</file>

<file path=customXml/itemProps1.xml><?xml version="1.0" encoding="utf-8"?>
<ds:datastoreItem xmlns:ds="http://schemas.openxmlformats.org/officeDocument/2006/customXml" ds:itemID="{E5AC6B2D-54DF-4333-8CFC-05309A4AC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5e8e1-eeb2-484a-be0b-65ad7cf1b353"/>
    <ds:schemaRef ds:uri="e5a8b70a-03bd-4c9e-ad13-a97afbeae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A8DE34-8272-41F0-A830-7C25E3D7DB2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D3B137B-A83D-4737-BD74-01C6DF4311F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3A56263-FEE3-4E3F-A9B8-085D77E54A61}">
  <ds:schemaRefs>
    <ds:schemaRef ds:uri="http://schemas.microsoft.com/office/2006/metadata/properties"/>
    <ds:schemaRef ds:uri="http://schemas.microsoft.com/office/infopath/2007/PartnerControls"/>
    <ds:schemaRef ds:uri="f7f5e8e1-eeb2-484a-be0b-65ad7cf1b353"/>
    <ds:schemaRef ds:uri="e5a8b70a-03bd-4c9e-ad13-a97afbeaed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1874</TotalTime>
  <Words>3409</Words>
  <Application>Microsoft Office PowerPoint</Application>
  <PresentationFormat>35mm Slides</PresentationFormat>
  <Paragraphs>955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Courier New</vt:lpstr>
      <vt:lpstr>Myriad Web Pro</vt:lpstr>
      <vt:lpstr>Times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Prevalence of Obesity Based on Self-Reported Weight and Height Among US Adults by Race/Ethnicity, State and Territory,  BRFSS, 2022–2024</vt:lpstr>
      <vt:lpstr>Prevalence of Obesity Based on Self-Reported Weight and Height Among US Adults by Race/Ethnicity, State and Territory,  BRFSS, 2022–2024</vt:lpstr>
      <vt:lpstr>Prevalence of Obesity Based on Self-Reported Weight and Height Among US Adults by Race/Ethnicity, State and Territory,  BRFSS, 2022–2024</vt:lpstr>
      <vt:lpstr>Prevalence of Obesity Based on Self-Reported Weight and Height Among Non-Hispanic White Adults, by State and Territory, BRFSS, 2022–2024</vt:lpstr>
      <vt:lpstr> Prevalence of Obesity Based on Self-Reported Weight and Height Among Non-Hispanic White Adults, by State and Territory, BRFSS, 2022–2024</vt:lpstr>
      <vt:lpstr>Prevalence of Obesity Based on Self-Reported Weight and Height Among Non-Hispanic White Adults, by State and Territory, BRFSS, 2022–2024</vt:lpstr>
      <vt:lpstr>Prevalence of Obesity Based on Self-Reported Weight and Height Among Non-Hispanic Black Adults, by State and Territory, BRFSS, 2022–2024</vt:lpstr>
      <vt:lpstr> Prevalence of Obesity Based on Self-Reported Weight and Height Among Non-Hispanic Black Adults, by State and Territory, BRFSS, 2022–2024</vt:lpstr>
      <vt:lpstr>Prevalence of Obesity Based on Self-Reported Weight and Height Among Non-Hispanic Black Adults, by State and Territory, BRFSS, 2022–2024</vt:lpstr>
      <vt:lpstr>Prevalence of Obesity Based on Self-Reported Weight and Height Among Hispanic Adults, by State and Territory, BRFSS, 2022–2024</vt:lpstr>
      <vt:lpstr>Prevalence of Obesity Based on Self-Reported Weight and Height Among Hispanic Adults, by State and Territory, BRFSS, 2022–2024</vt:lpstr>
      <vt:lpstr>Prevalence of Obesity Based on Self-Reported Weight and Height Among Hispanic Adults, by State and Territory, BRFSS, 2022–2024</vt:lpstr>
      <vt:lpstr>Prevalence of Obesity Based on Self-Reported Weight and Height Among Non-Hispanic Asian Adults, by State and Territory, BRFSS, 2022–2024</vt:lpstr>
      <vt:lpstr>Prevalence of Obesity Based on Self-Reported Weight and Height Among Non-Hispanic Asian Adults, by State and Territory, BRFSS, 2022–2024</vt:lpstr>
      <vt:lpstr>Prevalence of Obesity Based on Self-Reported Weight and Height Among Non-Hispanic Asian Adults, by State and Territory, BRFSS, 2022–2024</vt:lpstr>
      <vt:lpstr>Prevalence of Obesity Based on Self-Reported Weight and Height Among Non-Hispanic American Indian or Alaska Native Adults, by State and Territory, BRFSS, 2022–2024</vt:lpstr>
      <vt:lpstr>Prevalence of Obesity Based on Self-Reported Weight and Height Among Non-Hispanic American Indian or Alaska Native Adults, by State and Territory, BRFSS, 2022–2024</vt:lpstr>
      <vt:lpstr>Prevalence of Obesity Based on Self-Reported Weight and Height Among Non-Hispanic American Indian or Alaska Native Adults, by State and Territory, BRFSS, 2022–2024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Hendrickson, Curtis (CDC/NCCDPHP/DNPAO)</cp:lastModifiedBy>
  <cp:revision>101</cp:revision>
  <cp:lastPrinted>2014-08-11T12:44:34Z</cp:lastPrinted>
  <dcterms:created xsi:type="dcterms:W3CDTF">2000-10-25T15:41:08Z</dcterms:created>
  <dcterms:modified xsi:type="dcterms:W3CDTF">2025-12-03T13:44:00Z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2021-08-05T19:21:26Z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e74401bf-548a-41d5-b9d6-ff506b23d18e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0x0101000F8C4CDD9A0D7D49B69306346585885E</vt:lpwstr>
  </property>
  <property fmtid="{D5CDD505-2E9C-101B-9397-08002B2CF9AE}" pid="11" name="_dlc_DocIdItemGuid">
    <vt:lpwstr>23198a09-281f-44b1-9cfb-9ffb78049db0</vt:lpwstr>
  </property>
  <property fmtid="{D5CDD505-2E9C-101B-9397-08002B2CF9AE}" pid="12" name="MediaServiceImageTags">
    <vt:lpwstr/>
  </property>
</Properties>
</file>