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5"/>
    <p:sldMasterId id="2147483730" r:id="rId6"/>
    <p:sldMasterId id="2147483740" r:id="rId7"/>
  </p:sldMasterIdLst>
  <p:notesMasterIdLst>
    <p:notesMasterId r:id="rId26"/>
  </p:notesMasterIdLst>
  <p:handoutMasterIdLst>
    <p:handoutMasterId r:id="rId27"/>
  </p:handoutMasterIdLst>
  <p:sldIdLst>
    <p:sldId id="539" r:id="rId8"/>
    <p:sldId id="542" r:id="rId9"/>
    <p:sldId id="545" r:id="rId10"/>
    <p:sldId id="582" r:id="rId11"/>
    <p:sldId id="591" r:id="rId12"/>
    <p:sldId id="611" r:id="rId13"/>
    <p:sldId id="589" r:id="rId14"/>
    <p:sldId id="593" r:id="rId15"/>
    <p:sldId id="612" r:id="rId16"/>
    <p:sldId id="590" r:id="rId17"/>
    <p:sldId id="595" r:id="rId18"/>
    <p:sldId id="613" r:id="rId19"/>
    <p:sldId id="597" r:id="rId20"/>
    <p:sldId id="598" r:id="rId21"/>
    <p:sldId id="614" r:id="rId22"/>
    <p:sldId id="605" r:id="rId23"/>
    <p:sldId id="603" r:id="rId24"/>
    <p:sldId id="615" r:id="rId25"/>
  </p:sldIdLst>
  <p:sldSz cx="10287000" cy="6858000" type="35mm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pos="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7D8C28-6224-2F67-A099-C5D41FD35562}" name="Pierce, Samantha (CDC/NCCDPHP/DNPAO)" initials="P(" userId="S::nya7@cdc.gov::6ce1d682-0160-4f90-b2f3-3824542d1b0f" providerId="AD"/>
  <p188:author id="{4F23953D-5510-506C-0A8A-5E814F8E3FFA}" name="Zhao, Lixia (CDC/NCCDPHP/DNPAO)" initials="Z(" userId="S::ynl3@cdc.gov::4676f9d5-1308-442c-a674-67b1138ed07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Guire, Lisa (CDC/ONDIEH/NCIPC)" initials="LCM" lastIdx="2" clrIdx="0"/>
  <p:cmAuthor id="1" name="CDC User" initials="DAG" lastIdx="3" clrIdx="1"/>
  <p:cmAuthor id="2" name="Ederer, David (CDC/DDNID/NCCDPHP/DNPAO)" initials="E(" lastIdx="1" clrIdx="2">
    <p:extLst>
      <p:ext uri="{19B8F6BF-5375-455C-9EA6-DF929625EA0E}">
        <p15:presenceInfo xmlns:p15="http://schemas.microsoft.com/office/powerpoint/2012/main" userId="S::xhj2@cdc.gov::66410689-e4e9-4a94-87f9-ef385ed74ac4" providerId="AD"/>
      </p:ext>
    </p:extLst>
  </p:cmAuthor>
  <p:cmAuthor id="3" name="Zhao, Lixia (CDC/DDNID/NCCDPHP/DNPAO)" initials="ZL(" lastIdx="1" clrIdx="3">
    <p:extLst>
      <p:ext uri="{19B8F6BF-5375-455C-9EA6-DF929625EA0E}">
        <p15:presenceInfo xmlns:p15="http://schemas.microsoft.com/office/powerpoint/2012/main" userId="S::ynl3@cdc.gov::4676f9d5-1308-442c-a674-67b1138ed07f" providerId="AD"/>
      </p:ext>
    </p:extLst>
  </p:cmAuthor>
  <p:cmAuthor id="4" name="Evelyn" initials="E" lastIdx="3" clrIdx="4">
    <p:extLst>
      <p:ext uri="{19B8F6BF-5375-455C-9EA6-DF929625EA0E}">
        <p15:presenceInfo xmlns:p15="http://schemas.microsoft.com/office/powerpoint/2012/main" userId="S::ydj2@cdc.gov::6ac5eaec-675e-457c-bb46-8f407369e67b" providerId="AD"/>
      </p:ext>
    </p:extLst>
  </p:cmAuthor>
  <p:cmAuthor id="5" name="Moore, Georgia Ann (CDC/DDPHSIS/CSTLTS/OD)" initials="MGA(" lastIdx="3" clrIdx="5">
    <p:extLst>
      <p:ext uri="{19B8F6BF-5375-455C-9EA6-DF929625EA0E}">
        <p15:presenceInfo xmlns:p15="http://schemas.microsoft.com/office/powerpoint/2012/main" userId="S::gbm7@cdc.gov::3d8af32e-2536-40e7-8bd3-fae50345a15a" providerId="AD"/>
      </p:ext>
    </p:extLst>
  </p:cmAuthor>
  <p:cmAuthor id="6" name="CSTLTS ADS" initials="acy2" lastIdx="3" clrIdx="6">
    <p:extLst>
      <p:ext uri="{19B8F6BF-5375-455C-9EA6-DF929625EA0E}">
        <p15:presenceInfo xmlns:p15="http://schemas.microsoft.com/office/powerpoint/2012/main" userId="CSTLTS AD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  <a:srgbClr val="080808"/>
    <a:srgbClr val="BCE292"/>
    <a:srgbClr val="9ED561"/>
    <a:srgbClr val="E8FECE"/>
    <a:srgbClr val="FAF400"/>
    <a:srgbClr val="F45C2C"/>
    <a:srgbClr val="ED4213"/>
    <a:srgbClr val="EEE800"/>
    <a:srgbClr val="FFC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A3726-B58F-51F0-6635-87C0C573FBCC}" v="3" dt="2024-08-20T14:04:24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1320" y="168"/>
      </p:cViewPr>
      <p:guideLst>
        <p:guide orient="horz" pos="696"/>
        <p:guide pos="384"/>
        <p:guide pos="648"/>
      </p:guideLst>
    </p:cSldViewPr>
  </p:slideViewPr>
  <p:outlineViewPr>
    <p:cViewPr>
      <p:scale>
        <a:sx n="33" d="100"/>
        <a:sy n="33" d="100"/>
      </p:scale>
      <p:origin x="0" y="-11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ce, Samantha (CDC/NCCDPHP/DNPAO)" userId="S::nya7@cdc.gov::6ce1d682-0160-4f90-b2f3-3824542d1b0f" providerId="AD" clId="Web-{2E05122E-AEBE-0E58-9771-DB0F5C173AA0}"/>
    <pc:docChg chg="mod modSld">
      <pc:chgData name="Pierce, Samantha (CDC/NCCDPHP/DNPAO)" userId="S::nya7@cdc.gov::6ce1d682-0160-4f90-b2f3-3824542d1b0f" providerId="AD" clId="Web-{2E05122E-AEBE-0E58-9771-DB0F5C173AA0}" dt="2024-08-14T14:11:43.293" v="85" actId="20577"/>
      <pc:docMkLst>
        <pc:docMk/>
      </pc:docMkLst>
      <pc:sldChg chg="modSp modCm">
        <pc:chgData name="Pierce, Samantha (CDC/NCCDPHP/DNPAO)" userId="S::nya7@cdc.gov::6ce1d682-0160-4f90-b2f3-3824542d1b0f" providerId="AD" clId="Web-{2E05122E-AEBE-0E58-9771-DB0F5C173AA0}" dt="2024-08-14T13:54:27.028" v="81" actId="20577"/>
        <pc:sldMkLst>
          <pc:docMk/>
          <pc:sldMk cId="3534059536" sldId="611"/>
        </pc:sldMkLst>
        <pc:spChg chg="mod">
          <ac:chgData name="Pierce, Samantha (CDC/NCCDPHP/DNPAO)" userId="S::nya7@cdc.gov::6ce1d682-0160-4f90-b2f3-3824542d1b0f" providerId="AD" clId="Web-{2E05122E-AEBE-0E58-9771-DB0F5C173AA0}" dt="2024-08-14T13:54:27.028" v="81" actId="20577"/>
          <ac:spMkLst>
            <pc:docMk/>
            <pc:sldMk cId="3534059536" sldId="611"/>
            <ac:spMk id="6" creationId="{912C860F-0B34-4A1F-95A4-F5A245F51B5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ierce, Samantha (CDC/NCCDPHP/DNPAO)" userId="S::nya7@cdc.gov::6ce1d682-0160-4f90-b2f3-3824542d1b0f" providerId="AD" clId="Web-{2E05122E-AEBE-0E58-9771-DB0F5C173AA0}" dt="2024-08-14T13:49:35.903" v="65" actId="20577"/>
              <pc2:cmMkLst xmlns:pc2="http://schemas.microsoft.com/office/powerpoint/2019/9/main/command">
                <pc:docMk/>
                <pc:sldMk cId="3534059536" sldId="611"/>
                <pc2:cmMk id="{F3A32AC0-B1AF-4FF1-BC56-8E27CCD9B26C}"/>
              </pc2:cmMkLst>
            </pc226:cmChg>
          </p:ext>
        </pc:extLst>
      </pc:sldChg>
      <pc:sldChg chg="modSp">
        <pc:chgData name="Pierce, Samantha (CDC/NCCDPHP/DNPAO)" userId="S::nya7@cdc.gov::6ce1d682-0160-4f90-b2f3-3824542d1b0f" providerId="AD" clId="Web-{2E05122E-AEBE-0E58-9771-DB0F5C173AA0}" dt="2024-08-14T13:47:44.029" v="2" actId="1076"/>
        <pc:sldMkLst>
          <pc:docMk/>
          <pc:sldMk cId="2491524684" sldId="612"/>
        </pc:sldMkLst>
        <pc:spChg chg="mod">
          <ac:chgData name="Pierce, Samantha (CDC/NCCDPHP/DNPAO)" userId="S::nya7@cdc.gov::6ce1d682-0160-4f90-b2f3-3824542d1b0f" providerId="AD" clId="Web-{2E05122E-AEBE-0E58-9771-DB0F5C173AA0}" dt="2024-08-14T13:47:44.029" v="2" actId="1076"/>
          <ac:spMkLst>
            <pc:docMk/>
            <pc:sldMk cId="2491524684" sldId="612"/>
            <ac:spMk id="3" creationId="{00000000-0000-0000-0000-000000000000}"/>
          </ac:spMkLst>
        </pc:spChg>
      </pc:sldChg>
      <pc:sldChg chg="modSp">
        <pc:chgData name="Pierce, Samantha (CDC/NCCDPHP/DNPAO)" userId="S::nya7@cdc.gov::6ce1d682-0160-4f90-b2f3-3824542d1b0f" providerId="AD" clId="Web-{2E05122E-AEBE-0E58-9771-DB0F5C173AA0}" dt="2024-08-14T14:11:43.293" v="85" actId="20577"/>
        <pc:sldMkLst>
          <pc:docMk/>
          <pc:sldMk cId="2252139085" sldId="613"/>
        </pc:sldMkLst>
        <pc:spChg chg="mod">
          <ac:chgData name="Pierce, Samantha (CDC/NCCDPHP/DNPAO)" userId="S::nya7@cdc.gov::6ce1d682-0160-4f90-b2f3-3824542d1b0f" providerId="AD" clId="Web-{2E05122E-AEBE-0E58-9771-DB0F5C173AA0}" dt="2024-08-14T14:11:43.293" v="85" actId="20577"/>
          <ac:spMkLst>
            <pc:docMk/>
            <pc:sldMk cId="2252139085" sldId="613"/>
            <ac:spMk id="3" creationId="{00000000-0000-0000-0000-000000000000}"/>
          </ac:spMkLst>
        </pc:spChg>
      </pc:sldChg>
      <pc:sldChg chg="modSp">
        <pc:chgData name="Pierce, Samantha (CDC/NCCDPHP/DNPAO)" userId="S::nya7@cdc.gov::6ce1d682-0160-4f90-b2f3-3824542d1b0f" providerId="AD" clId="Web-{2E05122E-AEBE-0E58-9771-DB0F5C173AA0}" dt="2024-08-14T14:11:32.668" v="83" actId="20577"/>
        <pc:sldMkLst>
          <pc:docMk/>
          <pc:sldMk cId="2291421795" sldId="614"/>
        </pc:sldMkLst>
        <pc:spChg chg="mod">
          <ac:chgData name="Pierce, Samantha (CDC/NCCDPHP/DNPAO)" userId="S::nya7@cdc.gov::6ce1d682-0160-4f90-b2f3-3824542d1b0f" providerId="AD" clId="Web-{2E05122E-AEBE-0E58-9771-DB0F5C173AA0}" dt="2024-08-14T14:11:32.668" v="83" actId="20577"/>
          <ac:spMkLst>
            <pc:docMk/>
            <pc:sldMk cId="2291421795" sldId="614"/>
            <ac:spMk id="3" creationId="{00000000-0000-0000-0000-000000000000}"/>
          </ac:spMkLst>
        </pc:spChg>
      </pc:sldChg>
    </pc:docChg>
  </pc:docChgLst>
  <pc:docChgLst>
    <pc:chgData name="Zhao, Lixia (CDC/NCCDPHP/DNPAO)" userId="S::ynl3@cdc.gov::4676f9d5-1308-442c-a674-67b1138ed07f" providerId="AD" clId="Web-{271F628A-491D-0A74-EBCE-4A2A45FF3FA1}"/>
    <pc:docChg chg="mod modSld">
      <pc:chgData name="Zhao, Lixia (CDC/NCCDPHP/DNPAO)" userId="S::ynl3@cdc.gov::4676f9d5-1308-442c-a674-67b1138ed07f" providerId="AD" clId="Web-{271F628A-491D-0A74-EBCE-4A2A45FF3FA1}" dt="2024-08-15T12:12:24.499" v="18" actId="20577"/>
      <pc:docMkLst>
        <pc:docMk/>
      </pc:docMkLst>
      <pc:sldChg chg="modSp modCm">
        <pc:chgData name="Zhao, Lixia (CDC/NCCDPHP/DNPAO)" userId="S::ynl3@cdc.gov::4676f9d5-1308-442c-a674-67b1138ed07f" providerId="AD" clId="Web-{271F628A-491D-0A74-EBCE-4A2A45FF3FA1}" dt="2024-08-15T11:22:34.833" v="6" actId="20577"/>
        <pc:sldMkLst>
          <pc:docMk/>
          <pc:sldMk cId="3534059536" sldId="611"/>
        </pc:sldMkLst>
        <pc:spChg chg="mod">
          <ac:chgData name="Zhao, Lixia (CDC/NCCDPHP/DNPAO)" userId="S::ynl3@cdc.gov::4676f9d5-1308-442c-a674-67b1138ed07f" providerId="AD" clId="Web-{271F628A-491D-0A74-EBCE-4A2A45FF3FA1}" dt="2024-08-15T11:22:34.833" v="6" actId="20577"/>
          <ac:spMkLst>
            <pc:docMk/>
            <pc:sldMk cId="3534059536" sldId="611"/>
            <ac:spMk id="6" creationId="{912C860F-0B34-4A1F-95A4-F5A245F51B5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Zhao, Lixia (CDC/NCCDPHP/DNPAO)" userId="S::ynl3@cdc.gov::4676f9d5-1308-442c-a674-67b1138ed07f" providerId="AD" clId="Web-{271F628A-491D-0A74-EBCE-4A2A45FF3FA1}" dt="2024-08-15T11:20:28.334" v="1" actId="20577"/>
              <pc2:cmMkLst xmlns:pc2="http://schemas.microsoft.com/office/powerpoint/2019/9/main/command">
                <pc:docMk/>
                <pc:sldMk cId="3534059536" sldId="611"/>
                <pc2:cmMk id="{A0B3814F-FC50-43C8-8F94-CF1DDBF83016}"/>
              </pc2:cmMkLst>
            </pc226:cmChg>
            <pc226:cmChg xmlns:pc226="http://schemas.microsoft.com/office/powerpoint/2022/06/main/command" chg="mod">
              <pc226:chgData name="Zhao, Lixia (CDC/NCCDPHP/DNPAO)" userId="S::ynl3@cdc.gov::4676f9d5-1308-442c-a674-67b1138ed07f" providerId="AD" clId="Web-{271F628A-491D-0A74-EBCE-4A2A45FF3FA1}" dt="2024-08-15T11:20:28.334" v="1" actId="20577"/>
              <pc2:cmMkLst xmlns:pc2="http://schemas.microsoft.com/office/powerpoint/2019/9/main/command">
                <pc:docMk/>
                <pc:sldMk cId="3534059536" sldId="611"/>
                <pc2:cmMk id="{F3A32AC0-B1AF-4FF1-BC56-8E27CCD9B26C}"/>
              </pc2:cmMkLst>
            </pc226:cmChg>
          </p:ext>
        </pc:extLst>
      </pc:sldChg>
      <pc:sldChg chg="modSp modCm">
        <pc:chgData name="Zhao, Lixia (CDC/NCCDPHP/DNPAO)" userId="S::ynl3@cdc.gov::4676f9d5-1308-442c-a674-67b1138ed07f" providerId="AD" clId="Web-{271F628A-491D-0A74-EBCE-4A2A45FF3FA1}" dt="2024-08-15T12:12:24.499" v="18" actId="20577"/>
        <pc:sldMkLst>
          <pc:docMk/>
          <pc:sldMk cId="2291421795" sldId="614"/>
        </pc:sldMkLst>
        <pc:spChg chg="mod">
          <ac:chgData name="Zhao, Lixia (CDC/NCCDPHP/DNPAO)" userId="S::ynl3@cdc.gov::4676f9d5-1308-442c-a674-67b1138ed07f" providerId="AD" clId="Web-{271F628A-491D-0A74-EBCE-4A2A45FF3FA1}" dt="2024-08-15T12:12:24.499" v="18" actId="20577"/>
          <ac:spMkLst>
            <pc:docMk/>
            <pc:sldMk cId="2291421795" sldId="614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Zhao, Lixia (CDC/NCCDPHP/DNPAO)" userId="S::ynl3@cdc.gov::4676f9d5-1308-442c-a674-67b1138ed07f" providerId="AD" clId="Web-{271F628A-491D-0A74-EBCE-4A2A45FF3FA1}" dt="2024-08-15T12:12:24.499" v="18" actId="20577"/>
              <pc2:cmMkLst xmlns:pc2="http://schemas.microsoft.com/office/powerpoint/2019/9/main/command">
                <pc:docMk/>
                <pc:sldMk cId="2291421795" sldId="614"/>
                <pc2:cmMk id="{150B6301-820D-4A41-B6F4-3A816E5026F3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306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6933" y="0"/>
            <a:ext cx="3033305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94295"/>
            <a:ext cx="3033306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6933" y="8694295"/>
            <a:ext cx="3033305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805D087-AF7F-4474-91AC-87EE2095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1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3822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419" y="0"/>
            <a:ext cx="30238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algn="r"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685800"/>
            <a:ext cx="5145088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015" y="4344027"/>
            <a:ext cx="5118209" cy="41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491"/>
            <a:ext cx="3023822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419" y="8686491"/>
            <a:ext cx="30238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algn="r" defTabSz="916716" eaLnBrk="0" hangingPunct="0">
              <a:defRPr sz="1200"/>
            </a:lvl1pPr>
          </a:lstStyle>
          <a:p>
            <a:pPr>
              <a:defRPr/>
            </a:pPr>
            <a:fld id="{6470946D-6C0C-4266-8869-C57601F2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89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644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51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69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806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63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77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8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8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69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30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57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832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2E0D-6485-4017-A1BE-6FD4DBC8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CE96A-4367-47F5-B211-314F2C4B4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4432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7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408663277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/>
              <a:t>Title of Presenter –Myriad Pro, 18pt</a:t>
            </a:r>
          </a:p>
          <a:p>
            <a:pPr lvl="0"/>
            <a:endParaRPr lang="en-US" sz="1800"/>
          </a:p>
          <a:p>
            <a:pPr lvl="0"/>
            <a:r>
              <a:rPr lang="en-US" sz="1800"/>
              <a:t>Title of Event</a:t>
            </a:r>
          </a:p>
          <a:p>
            <a:pPr lvl="0"/>
            <a:r>
              <a:rPr lang="en-US" sz="1800"/>
              <a:t>Date of Event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Title of Presentation – Myriad Pro</a:t>
            </a:r>
            <a:br>
              <a:rPr lang="en-US"/>
            </a:br>
            <a:r>
              <a:rPr lang="en-US"/>
              <a:t> Bold, Shadow 28pt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80452640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61917243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220805853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/>
              <a:t>Title of Presenter –Myriad Pro, 18pt</a:t>
            </a:r>
          </a:p>
          <a:p>
            <a:pPr lvl="0"/>
            <a:endParaRPr lang="en-US" sz="1800"/>
          </a:p>
          <a:p>
            <a:pPr lvl="0"/>
            <a:r>
              <a:rPr lang="en-US" sz="1800"/>
              <a:t>Title of Event</a:t>
            </a:r>
          </a:p>
          <a:p>
            <a:pPr lvl="0"/>
            <a:r>
              <a:rPr lang="en-US" sz="1800"/>
              <a:t>Date of Event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Title of Presentation – Myriad Pro</a:t>
            </a:r>
            <a:br>
              <a:rPr lang="en-US"/>
            </a:br>
            <a:r>
              <a:rPr lang="en-US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91768215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 </a:t>
            </a:r>
          </a:p>
        </p:txBody>
      </p:sp>
    </p:spTree>
    <p:extLst>
      <p:ext uri="{BB962C8B-B14F-4D97-AF65-F5344CB8AC3E}">
        <p14:creationId xmlns:p14="http://schemas.microsoft.com/office/powerpoint/2010/main" val="22090970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1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/>
              <a:t>Section Header</a:t>
            </a:r>
            <a:br>
              <a:rPr lang="en-US"/>
            </a:br>
            <a:r>
              <a:rPr lang="en-US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7514224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1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1" y="1435102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Paragraph of type</a:t>
            </a:r>
          </a:p>
          <a:p>
            <a:pPr lvl="0"/>
            <a:r>
              <a:rPr lang="en-US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08058314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332292554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5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15898061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/>
              <a:t>Title of Presenter –Myriad Pro, 18pt</a:t>
            </a:r>
          </a:p>
          <a:p>
            <a:pPr lvl="0"/>
            <a:endParaRPr lang="en-US" sz="1800"/>
          </a:p>
          <a:p>
            <a:pPr lvl="0"/>
            <a:r>
              <a:rPr lang="en-US" sz="1800"/>
              <a:t>Title of Event</a:t>
            </a:r>
          </a:p>
          <a:p>
            <a:pPr lvl="0"/>
            <a:r>
              <a:rPr lang="en-US" sz="1800"/>
              <a:t>Date of Event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Title of Presentation – Myriad Pro</a:t>
            </a:r>
            <a:br>
              <a:rPr lang="en-US"/>
            </a:br>
            <a:r>
              <a:rPr lang="en-US"/>
              <a:t> Bold, Shadow 28pt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253588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6065999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3645751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/>
              <a:t>Title of Presenter –Myriad Pro, 18pt</a:t>
            </a:r>
          </a:p>
          <a:p>
            <a:pPr lvl="0"/>
            <a:endParaRPr lang="en-US" sz="1800"/>
          </a:p>
          <a:p>
            <a:pPr lvl="0"/>
            <a:r>
              <a:rPr lang="en-US" sz="1800"/>
              <a:t>Title of Event</a:t>
            </a:r>
          </a:p>
          <a:p>
            <a:pPr lvl="0"/>
            <a:r>
              <a:rPr lang="en-US" sz="1800"/>
              <a:t>Date of Event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Title of Presentation – Myriad Pro</a:t>
            </a:r>
            <a:br>
              <a:rPr lang="en-US"/>
            </a:br>
            <a:r>
              <a:rPr lang="en-US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316123287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 </a:t>
            </a:r>
          </a:p>
        </p:txBody>
      </p:sp>
    </p:spTree>
    <p:extLst>
      <p:ext uri="{BB962C8B-B14F-4D97-AF65-F5344CB8AC3E}">
        <p14:creationId xmlns:p14="http://schemas.microsoft.com/office/powerpoint/2010/main" val="2534195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3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/>
              <a:t>Section Header</a:t>
            </a:r>
            <a:br>
              <a:rPr lang="en-US"/>
            </a:br>
            <a:r>
              <a:rPr lang="en-US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0056553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2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2" y="1435104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Paragraph of type</a:t>
            </a:r>
          </a:p>
          <a:p>
            <a:pPr lvl="0"/>
            <a:r>
              <a:rPr lang="en-US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82501504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175121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6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73" y="321755"/>
            <a:ext cx="9708758" cy="1247738"/>
          </a:xfrm>
        </p:spPr>
        <p:txBody>
          <a:bodyPr/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US Adults by Race/Ethnicity, State and Territory,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2021–2023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876425"/>
            <a:ext cx="8229600" cy="3990975"/>
          </a:xfrm>
        </p:spPr>
        <p:txBody>
          <a:bodyPr/>
          <a:lstStyle/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080808"/>
                </a:solidFill>
              </a:rPr>
              <a:t>Definitions</a:t>
            </a:r>
          </a:p>
          <a:p>
            <a:r>
              <a:rPr lang="en-US" b="0" dirty="0">
                <a:solidFill>
                  <a:srgbClr val="080808"/>
                </a:solidFill>
              </a:rPr>
              <a:t>Obesity: Body mass index (BMI) of 30 kg/m</a:t>
            </a:r>
            <a:r>
              <a:rPr lang="en-US" b="0" baseline="30000" dirty="0">
                <a:solidFill>
                  <a:srgbClr val="080808"/>
                </a:solidFill>
              </a:rPr>
              <a:t>2</a:t>
            </a:r>
            <a:r>
              <a:rPr lang="en-US" b="0" dirty="0">
                <a:solidFill>
                  <a:srgbClr val="080808"/>
                </a:solidFill>
              </a:rPr>
              <a:t> or higher.</a:t>
            </a:r>
          </a:p>
          <a:p>
            <a:pPr marL="0" indent="0">
              <a:buNone/>
            </a:pPr>
            <a:endParaRPr lang="en-US" b="0" dirty="0">
              <a:solidFill>
                <a:srgbClr val="080808"/>
              </a:solidFill>
            </a:endParaRPr>
          </a:p>
          <a:p>
            <a:r>
              <a:rPr lang="en-US" b="0" dirty="0">
                <a:solidFill>
                  <a:srgbClr val="080808"/>
                </a:solidFill>
              </a:rPr>
              <a:t>Body mass index (BMI): A calculated measure of weight relative to height, defined as body weight in kilograms divided by height in meters squared.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2135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4" y="145514"/>
            <a:ext cx="9628502" cy="81328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Hispanic Adults, by State and Territory, BRFSS, 2021–2023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1205" y="6301466"/>
            <a:ext cx="754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</a:t>
            </a:r>
          </a:p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no data in a specific year.</a:t>
            </a:r>
          </a:p>
        </p:txBody>
      </p:sp>
      <p:pic>
        <p:nvPicPr>
          <p:cNvPr id="5" name="Picture 4" descr="Prevalence of Obesity Based on Self-Reported Weight and Height Among Hispanic Adults, by State and Territory, BRFSS, 2021–2023">
            <a:extLst>
              <a:ext uri="{FF2B5EF4-FFF2-40B4-BE49-F238E27FC236}">
                <a16:creationId xmlns:a16="http://schemas.microsoft.com/office/drawing/2014/main" id="{76577231-FC28-0645-C095-8F17C012B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205" y="958803"/>
            <a:ext cx="8024912" cy="5236113"/>
          </a:xfrm>
          <a:prstGeom prst="rect">
            <a:avLst/>
          </a:prstGeom>
        </p:spPr>
      </p:pic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089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0E1313-6C5C-AF3B-1CEB-584109D10D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3632" y="176336"/>
            <a:ext cx="9628502" cy="8132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Hispanic Adults, by State and Territory, BRFSS, 2021–2023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AB6CAA-FC54-26AD-3AB3-4FA3B13FF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250695"/>
              </p:ext>
            </p:extLst>
          </p:nvPr>
        </p:nvGraphicFramePr>
        <p:xfrm>
          <a:off x="1033854" y="1120234"/>
          <a:ext cx="4109645" cy="4879868"/>
        </p:xfrm>
        <a:graphic>
          <a:graphicData uri="http://schemas.openxmlformats.org/drawingml/2006/table">
            <a:tbl>
              <a:tblPr firstRow="1"/>
              <a:tblGrid>
                <a:gridCol w="1333351">
                  <a:extLst>
                    <a:ext uri="{9D8B030D-6E8A-4147-A177-3AD203B41FA5}">
                      <a16:colId xmlns:a16="http://schemas.microsoft.com/office/drawing/2014/main" val="3176933126"/>
                    </a:ext>
                  </a:extLst>
                </a:gridCol>
                <a:gridCol w="1187231">
                  <a:extLst>
                    <a:ext uri="{9D8B030D-6E8A-4147-A177-3AD203B41FA5}">
                      <a16:colId xmlns:a16="http://schemas.microsoft.com/office/drawing/2014/main" val="3423968926"/>
                    </a:ext>
                  </a:extLst>
                </a:gridCol>
                <a:gridCol w="1589063">
                  <a:extLst>
                    <a:ext uri="{9D8B030D-6E8A-4147-A177-3AD203B41FA5}">
                      <a16:colId xmlns:a16="http://schemas.microsoft.com/office/drawing/2014/main" val="967820024"/>
                    </a:ext>
                  </a:extLst>
                </a:gridCol>
              </a:tblGrid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474820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(28.8, 44.1)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482644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(29.7, 39.9)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828897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Arizona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(36.2, 40.0)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086917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(30.4, 41.2)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1023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California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(34.5, 37.4)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51939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Colorado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(29.2, 32.6)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83588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(33.6, 38.6)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225120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Delaware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(29.5, 38.7)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79473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(23.6, 33.4)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973642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Florida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905989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(30.0, 37.3)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832798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Guam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(22.9, 40.0)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3013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Hawaii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(29.1, 35.3)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166296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Idaho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(33.2, 39.4)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436235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Illinois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(37.9, 44.8)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55643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(37.4, 43.7)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92921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Iowa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(34.5, 40.5)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562133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(36.2, 42.0)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17781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Kentucky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035695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Louisiana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(31.3, 42.7)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556793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(28.6, 41.6)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877777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Maryland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(33.3, 38.1)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705319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(32.8, 37.9)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584628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Michigan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(34.9, 43.9)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95277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Minnesota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(31.2, 36.7)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333515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(32.0, 51.0)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563525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Missouri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(32.8, 42.9)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927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FFACCA-6BD2-9740-6FC8-0D7AF9F6C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76139"/>
              </p:ext>
            </p:extLst>
          </p:nvPr>
        </p:nvGraphicFramePr>
        <p:xfrm>
          <a:off x="5301992" y="1120234"/>
          <a:ext cx="4109645" cy="4879868"/>
        </p:xfrm>
        <a:graphic>
          <a:graphicData uri="http://schemas.openxmlformats.org/drawingml/2006/table">
            <a:tbl>
              <a:tblPr firstRow="1"/>
              <a:tblGrid>
                <a:gridCol w="1333351">
                  <a:extLst>
                    <a:ext uri="{9D8B030D-6E8A-4147-A177-3AD203B41FA5}">
                      <a16:colId xmlns:a16="http://schemas.microsoft.com/office/drawing/2014/main" val="3321177689"/>
                    </a:ext>
                  </a:extLst>
                </a:gridCol>
                <a:gridCol w="1187231">
                  <a:extLst>
                    <a:ext uri="{9D8B030D-6E8A-4147-A177-3AD203B41FA5}">
                      <a16:colId xmlns:a16="http://schemas.microsoft.com/office/drawing/2014/main" val="3900601498"/>
                    </a:ext>
                  </a:extLst>
                </a:gridCol>
                <a:gridCol w="1589063">
                  <a:extLst>
                    <a:ext uri="{9D8B030D-6E8A-4147-A177-3AD203B41FA5}">
                      <a16:colId xmlns:a16="http://schemas.microsoft.com/office/drawing/2014/main" val="758902565"/>
                    </a:ext>
                  </a:extLst>
                </a:gridCol>
              </a:tblGrid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139263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(32.9, 44.3)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51103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(34.6, 39.7)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15085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(32.0, 39.1)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984207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(33.5, 47.6)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798674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(31.6, 35.6)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36391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(35.9, 40.0)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306024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(31.6, 34.5)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922651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(30.2, 37.3)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007831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(27.8, 40.4)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072495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(32.2, 40.8)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996586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(38.9, 45.9)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301259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(35.6, 41.8)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74149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51325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(34.2, 36.5)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580178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(32.0, 37.9)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188906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(28.7, 36.9)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252617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(28.6, 46.4)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206679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(31.3, 42.8)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990401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(37.4, 41.1)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071496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(34.1, 38.4)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64087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(26.5, 40.0)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801470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(29.5, 46.9)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26421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(28.8, 35.6)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302087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(35.8, 39.5)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507908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(28.5, 46.5)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254236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(31.7, 39.8)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77887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(36.0, 45.7)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47179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07389" y="6092798"/>
            <a:ext cx="9189208" cy="668866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>
                <a:latin typeface="Verdana" pitchFamily="34" charset="0"/>
              </a:rPr>
              <a:t>  Source: </a:t>
            </a:r>
            <a:r>
              <a:rPr lang="en-US" sz="90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>
              <a:latin typeface="Verdana" pitchFamily="34" charset="0"/>
            </a:endParaRPr>
          </a:p>
          <a:p>
            <a:endParaRPr lang="en-US" sz="10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949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6F617D-3F6A-FBEE-FD5D-35FE9509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32" y="309898"/>
            <a:ext cx="9628502" cy="81328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Hispanic Adults, by State and Territory, BRFSS, 2021–2023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02" y="1653294"/>
            <a:ext cx="8023525" cy="4394008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sz="2200" b="0" dirty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No state or territory had a prevalence of obesity less than 25%.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The District of Columbia had a prevalence of obesity between 25%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15 states and Guam had a prevalence of obesity between 30%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26 states, Puerto Rico, and Virgin Islands had a prevalence of obesity between 35% and &lt;40%.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6 states had a prevalence of obesity between 40% and &lt;45%.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No state or territory had a prevalence of obesity 45%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13908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294713"/>
            <a:ext cx="9559873" cy="59742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Asian Adults, by State and Territory, BRFSS, 2021–2023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>
                <a:solidFill>
                  <a:srgbClr val="000000"/>
                </a:solidFill>
              </a:rPr>
              <a:t>	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52000" y="6300589"/>
            <a:ext cx="743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</a:t>
            </a:r>
          </a:p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no data in a specific year.</a:t>
            </a:r>
          </a:p>
        </p:txBody>
      </p:sp>
      <p:pic>
        <p:nvPicPr>
          <p:cNvPr id="6" name="Picture 5" descr="Prevalence of Obesity Based on Self-Reported Weight and Height Among Non-Hispanic Asian Adults, by State and Territory, BRFSS, 2021–2023">
            <a:extLst>
              <a:ext uri="{FF2B5EF4-FFF2-40B4-BE49-F238E27FC236}">
                <a16:creationId xmlns:a16="http://schemas.microsoft.com/office/drawing/2014/main" id="{6D7A8BC3-2ACF-0C74-7DEA-6A8C0FD56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6" y="862264"/>
            <a:ext cx="8343847" cy="5438325"/>
          </a:xfrm>
          <a:prstGeom prst="rect">
            <a:avLst/>
          </a:prstGeom>
        </p:spPr>
      </p:pic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3949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3661B88-0E26-DCB0-50FC-4B3336A2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366631"/>
            <a:ext cx="9678367" cy="59742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Asian Adults, by State and Territory, BRFSS, 2021–2023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DFEEC2-DCE6-9657-A527-F255CAF96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171293"/>
              </p:ext>
            </p:extLst>
          </p:nvPr>
        </p:nvGraphicFramePr>
        <p:xfrm>
          <a:off x="1043257" y="1138717"/>
          <a:ext cx="4089097" cy="4879868"/>
        </p:xfrm>
        <a:graphic>
          <a:graphicData uri="http://schemas.openxmlformats.org/drawingml/2006/table">
            <a:tbl>
              <a:tblPr firstRow="1"/>
              <a:tblGrid>
                <a:gridCol w="1326684">
                  <a:extLst>
                    <a:ext uri="{9D8B030D-6E8A-4147-A177-3AD203B41FA5}">
                      <a16:colId xmlns:a16="http://schemas.microsoft.com/office/drawing/2014/main" val="4025185271"/>
                    </a:ext>
                  </a:extLst>
                </a:gridCol>
                <a:gridCol w="1181295">
                  <a:extLst>
                    <a:ext uri="{9D8B030D-6E8A-4147-A177-3AD203B41FA5}">
                      <a16:colId xmlns:a16="http://schemas.microsoft.com/office/drawing/2014/main" val="1490844861"/>
                    </a:ext>
                  </a:extLst>
                </a:gridCol>
                <a:gridCol w="1581118">
                  <a:extLst>
                    <a:ext uri="{9D8B030D-6E8A-4147-A177-3AD203B41FA5}">
                      <a16:colId xmlns:a16="http://schemas.microsoft.com/office/drawing/2014/main" val="625138798"/>
                    </a:ext>
                  </a:extLst>
                </a:gridCol>
              </a:tblGrid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251239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15696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(18.3, 30.5)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962047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Arizona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(9.8, 17.4)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596701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(8.6, 25.4)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372747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California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(9.9, 13.6)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551605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Colorado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(8.5, 15.6)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56184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(10.0, 17.4)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68116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Delaware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(10.1, 23.3)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179562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(7.5, 17.1)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488661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Florida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421827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(11.4, 22.0)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792057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Guam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(14.3, 21.2)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4546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Hawaii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(16.5, 19.2)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279917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Idaho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736883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Illinois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(7.3, 13.6)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607350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(6.7, 15.3)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696174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Iowa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(8.8, 18.7)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64319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(9.0, 16.2)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58611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Kentucky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956294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Louisiana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(11.3, 25.5)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19698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790070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Maryland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(11.8, 17.1)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072744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(8.8, 14.2)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824569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Michigan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(7.4, 13.7)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21483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Minnesota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(17.0, 22.8)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88494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097096"/>
                  </a:ext>
                </a:extLst>
              </a:tr>
              <a:tr h="173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Missouri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(7.5, 17.5)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01071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E4BC4F-2A82-F022-F256-CE6FF9ECC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22365"/>
              </p:ext>
            </p:extLst>
          </p:nvPr>
        </p:nvGraphicFramePr>
        <p:xfrm>
          <a:off x="5259000" y="1134031"/>
          <a:ext cx="4089097" cy="4879868"/>
        </p:xfrm>
        <a:graphic>
          <a:graphicData uri="http://schemas.openxmlformats.org/drawingml/2006/table">
            <a:tbl>
              <a:tblPr firstRow="1"/>
              <a:tblGrid>
                <a:gridCol w="1326684">
                  <a:extLst>
                    <a:ext uri="{9D8B030D-6E8A-4147-A177-3AD203B41FA5}">
                      <a16:colId xmlns:a16="http://schemas.microsoft.com/office/drawing/2014/main" val="2147174247"/>
                    </a:ext>
                  </a:extLst>
                </a:gridCol>
                <a:gridCol w="1181295">
                  <a:extLst>
                    <a:ext uri="{9D8B030D-6E8A-4147-A177-3AD203B41FA5}">
                      <a16:colId xmlns:a16="http://schemas.microsoft.com/office/drawing/2014/main" val="4103865152"/>
                    </a:ext>
                  </a:extLst>
                </a:gridCol>
                <a:gridCol w="1581118">
                  <a:extLst>
                    <a:ext uri="{9D8B030D-6E8A-4147-A177-3AD203B41FA5}">
                      <a16:colId xmlns:a16="http://schemas.microsoft.com/office/drawing/2014/main" val="1271046884"/>
                    </a:ext>
                  </a:extLst>
                </a:gridCol>
              </a:tblGrid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29194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65045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(10.5, 21.8)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629978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(14.3, 29.1)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87928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(6.0, 14.4)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858049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(11.1, 16.0)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22700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(8.6, 26.3)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883676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(12.2, 16.2)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710718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(7.6, 16.8)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549796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(15.1, 33.4)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833718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(10.1, 18.4)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95493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(8.2, 21.0)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41174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(9.9, 17.9)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14932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511937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11964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(9.8, 19.7)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628180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(7.1, 20.1)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156396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191997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784522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(9.6, 17.4)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97142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(7.6, 14.7)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842948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(6.1, 19.0)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457235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150144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(10.1, 17.0)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27553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(10.3, 13.3)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971202"/>
                  </a:ext>
                </a:extLst>
              </a:tr>
              <a:tr h="915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775454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(10.7, 23.0)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783888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758193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2018" y="5757151"/>
            <a:ext cx="9448799" cy="641446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>
                <a:latin typeface="Verdana" pitchFamily="34" charset="0"/>
              </a:rPr>
              <a:t>  Source: </a:t>
            </a:r>
            <a:r>
              <a:rPr lang="en-US" sz="900">
                <a:latin typeface="Verdana" pitchFamily="34" charset="0"/>
              </a:rPr>
              <a:t>Behavioral Risk Factor Surveillance System, CDC. </a:t>
            </a:r>
            <a:endParaRPr lang="en-US" sz="10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992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E441D9D-DCD4-7513-4019-61A69CE53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71" y="531015"/>
            <a:ext cx="9618062" cy="59742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Asian Adults, by State and Territory, BRFSS, 2021–2023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417" y="1885231"/>
            <a:ext cx="7914167" cy="4809658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sz="2200" b="0" dirty="0">
                <a:solidFill>
                  <a:srgbClr val="000000"/>
                </a:solidFill>
              </a:rPr>
              <a:t>Summary</a:t>
            </a:r>
          </a:p>
          <a:p>
            <a:pPr>
              <a:buNone/>
            </a:pPr>
            <a:endParaRPr lang="en-US" sz="2200" b="0" dirty="0">
              <a:solidFill>
                <a:srgbClr val="000000"/>
              </a:solidFill>
            </a:endParaRPr>
          </a:p>
          <a:p>
            <a:r>
              <a:rPr lang="en-US" sz="2200" b="0" dirty="0">
                <a:solidFill>
                  <a:srgbClr val="000000"/>
                </a:solidFill>
              </a:rPr>
              <a:t>35 states, the District of Columbia, and Guam had a prevalence of obesity less than 20%.</a:t>
            </a:r>
          </a:p>
          <a:p>
            <a:pPr marL="0" indent="0">
              <a:buNone/>
            </a:pPr>
            <a:endParaRPr lang="en-US" sz="2200" b="0" dirty="0">
              <a:solidFill>
                <a:srgbClr val="000000"/>
              </a:solidFill>
            </a:endParaRPr>
          </a:p>
          <a:p>
            <a:r>
              <a:rPr lang="en-US" sz="2200" b="0" dirty="0">
                <a:solidFill>
                  <a:srgbClr val="000000"/>
                </a:solidFill>
              </a:rPr>
              <a:t>3 states (Alaska, Nevada, and North Dakota) had a prevalence of obesity between 20% and &lt;25%.</a:t>
            </a:r>
          </a:p>
          <a:p>
            <a:pPr marL="0" indent="0">
              <a:buNone/>
            </a:pPr>
            <a:endParaRPr lang="en-US" sz="2200" b="0" dirty="0">
              <a:solidFill>
                <a:srgbClr val="000000"/>
              </a:solidFill>
            </a:endParaRPr>
          </a:p>
          <a:p>
            <a:r>
              <a:rPr lang="en-US" sz="2200" b="0" dirty="0">
                <a:solidFill>
                  <a:srgbClr val="000000"/>
                </a:solidFill>
              </a:rPr>
              <a:t>No state had a prevalence of obesity 25% or greater</a:t>
            </a: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42179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813D88F-59CC-DB3C-C9A9-FCBC7240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50" y="170095"/>
            <a:ext cx="10106622" cy="597429"/>
          </a:xfrm>
        </p:spPr>
        <p:txBody>
          <a:bodyPr/>
          <a:lstStyle/>
          <a:p>
            <a:pPr algn="l">
              <a:lnSpc>
                <a:spcPts val="2400"/>
              </a:lnSpc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American Indian or Alaska Native Adults, by State and Territory, BRFSS, 2021–2023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Prevalence of Obesity Based on Self-Reported Weight and Height Among Non-Hispanic American Indian or Alaska Native Adults, by State and Territory, BRFSS, 2021–2023">
            <a:extLst>
              <a:ext uri="{FF2B5EF4-FFF2-40B4-BE49-F238E27FC236}">
                <a16:creationId xmlns:a16="http://schemas.microsoft.com/office/drawing/2014/main" id="{0AED3B0D-71EC-990B-51D7-34AFBEAF2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83" y="736589"/>
            <a:ext cx="8280433" cy="53848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6333" y="6300589"/>
            <a:ext cx="743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</a:t>
            </a:r>
          </a:p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no data in a specific year.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50851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E077956-FFD0-B463-DC50-B7C6C0D7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30" y="344753"/>
            <a:ext cx="9631018" cy="597429"/>
          </a:xfrm>
        </p:spPr>
        <p:txBody>
          <a:bodyPr/>
          <a:lstStyle/>
          <a:p>
            <a:pPr algn="l">
              <a:lnSpc>
                <a:spcPts val="2400"/>
              </a:lnSpc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American Indian or Alaska Native Adults, by State and Territory, BRFSS, 2021–2023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7FF3E7-0D74-42D4-B285-94CFB66D3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693139"/>
              </p:ext>
            </p:extLst>
          </p:nvPr>
        </p:nvGraphicFramePr>
        <p:xfrm>
          <a:off x="1056002" y="1171138"/>
          <a:ext cx="3920975" cy="4867968"/>
        </p:xfrm>
        <a:graphic>
          <a:graphicData uri="http://schemas.openxmlformats.org/drawingml/2006/table">
            <a:tbl>
              <a:tblPr firstRow="1"/>
              <a:tblGrid>
                <a:gridCol w="1272138">
                  <a:extLst>
                    <a:ext uri="{9D8B030D-6E8A-4147-A177-3AD203B41FA5}">
                      <a16:colId xmlns:a16="http://schemas.microsoft.com/office/drawing/2014/main" val="3381359376"/>
                    </a:ext>
                  </a:extLst>
                </a:gridCol>
                <a:gridCol w="1132726">
                  <a:extLst>
                    <a:ext uri="{9D8B030D-6E8A-4147-A177-3AD203B41FA5}">
                      <a16:colId xmlns:a16="http://schemas.microsoft.com/office/drawing/2014/main" val="2606096564"/>
                    </a:ext>
                  </a:extLst>
                </a:gridCol>
                <a:gridCol w="1516111">
                  <a:extLst>
                    <a:ext uri="{9D8B030D-6E8A-4147-A177-3AD203B41FA5}">
                      <a16:colId xmlns:a16="http://schemas.microsoft.com/office/drawing/2014/main" val="1750746797"/>
                    </a:ext>
                  </a:extLst>
                </a:gridCol>
              </a:tblGrid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417230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(31.1, 56.0)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74618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(34.1, 40.7)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508803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(43.9, 52.2)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87770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(27.5, 44.3)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177630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(27.7, 45.7)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82333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(26.4, 41.7)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315240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(18.6, 42.4)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189155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(20.9, 51.0)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429089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640202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456235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(14.7, 35.1)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886987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594859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15036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(35.6, 53.9)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170891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(20.0, 47.7)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580565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(26.4, 44.0)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893587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(37.2, 59.2)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701796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(39.0, 52.3)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72675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262730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(29.6, 47.9)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359297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(33.6, 49.3)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6110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(23.7, 41.4)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113534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(20.4, 44.1)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038850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(23.0, 42.2)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566788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(35.9, 48.6)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888528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(18.0, 47.6)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037979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(24.3, 42.4)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28928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426973-235D-46CC-BA6F-86AF18E1C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449891"/>
              </p:ext>
            </p:extLst>
          </p:nvPr>
        </p:nvGraphicFramePr>
        <p:xfrm>
          <a:off x="5143499" y="1171137"/>
          <a:ext cx="4010124" cy="4867968"/>
        </p:xfrm>
        <a:graphic>
          <a:graphicData uri="http://schemas.openxmlformats.org/drawingml/2006/table">
            <a:tbl>
              <a:tblPr firstRow="1"/>
              <a:tblGrid>
                <a:gridCol w="1301062">
                  <a:extLst>
                    <a:ext uri="{9D8B030D-6E8A-4147-A177-3AD203B41FA5}">
                      <a16:colId xmlns:a16="http://schemas.microsoft.com/office/drawing/2014/main" val="2944303858"/>
                    </a:ext>
                  </a:extLst>
                </a:gridCol>
                <a:gridCol w="1158480">
                  <a:extLst>
                    <a:ext uri="{9D8B030D-6E8A-4147-A177-3AD203B41FA5}">
                      <a16:colId xmlns:a16="http://schemas.microsoft.com/office/drawing/2014/main" val="2695149241"/>
                    </a:ext>
                  </a:extLst>
                </a:gridCol>
                <a:gridCol w="1550582">
                  <a:extLst>
                    <a:ext uri="{9D8B030D-6E8A-4147-A177-3AD203B41FA5}">
                      <a16:colId xmlns:a16="http://schemas.microsoft.com/office/drawing/2014/main" val="1681163956"/>
                    </a:ext>
                  </a:extLst>
                </a:gridCol>
              </a:tblGrid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419566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(35.3, 42.9)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276016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(32.9, 48.4)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590081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(26.3, 50.2)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549044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(20.6, 48.5)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260656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085933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(37.7, 47.1)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204014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(24.9, 44.8)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283554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(30.3, 45.4)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628957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(41.6, 52.7)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527170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(26.5, 46.4)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11657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(41.9, 48.6)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68823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(34.1, 52.9)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55092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226233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39846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(30.0, 55.8)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51993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(33.5, 51.6)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236274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(38.8, 53.7)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720049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(23.7, 44.4)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999291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(26.4, 54.5)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305111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(35.2, 51.5)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154599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(24.2, 44.7)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673291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97411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(24.9, 47.3)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86737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(37.8, 48.8)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613711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(36.5, 61.5)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447246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(40.3, 56.9)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862275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(30.4, 49.5)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5342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7EF16FF-51F6-48A8-A3A7-73099E5287FC}"/>
              </a:ext>
            </a:extLst>
          </p:cNvPr>
          <p:cNvSpPr txBox="1"/>
          <p:nvPr/>
        </p:nvSpPr>
        <p:spPr>
          <a:xfrm>
            <a:off x="656993" y="6083332"/>
            <a:ext cx="8099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%, or no data in a specific year.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Source: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Behavioral Risk Factor Surveillance System, CDC. </a:t>
            </a:r>
          </a:p>
        </p:txBody>
      </p:sp>
    </p:spTree>
    <p:extLst>
      <p:ext uri="{BB962C8B-B14F-4D97-AF65-F5344CB8AC3E}">
        <p14:creationId xmlns:p14="http://schemas.microsoft.com/office/powerpoint/2010/main" val="119886846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AA477D4-9DCC-6FA1-CF45-2DA2661546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7930" y="468041"/>
            <a:ext cx="9649032" cy="5974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American Indian or Alaska Native Adults, by State and Territory, BRFSS, 2021–2023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35" y="1734304"/>
            <a:ext cx="8670731" cy="4452126"/>
          </a:xfrm>
        </p:spPr>
        <p:txBody>
          <a:bodyPr/>
          <a:lstStyle/>
          <a:p>
            <a:pPr>
              <a:buNone/>
            </a:pPr>
            <a:r>
              <a:rPr lang="en-US" sz="2200" b="0" dirty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No state or territory had a prevalence of obesity less than 20%.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Georgia had a prevalence of obesity between 20%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Connecticut had a prevalence of obesity between 25%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13 states had a prevalence of obesity between 30%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11 states had a prevalence of obesity between 35% and &lt;40%.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11 states had a prevalence of obesity between 40% and &lt;45%.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8 states had a prevalence of obesity between 45% and &lt;50%.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No state or territory had a prevalence of obesity 50% or greater.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537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5C688FB-E5F1-4CBA-9CED-70D12206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28" y="274638"/>
            <a:ext cx="9536344" cy="1285216"/>
          </a:xfrm>
        </p:spPr>
        <p:txBody>
          <a:bodyPr/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US Adults by Race/Ethnicity, State and Territory,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2021–2023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73" y="1774209"/>
            <a:ext cx="8475260" cy="4002660"/>
          </a:xfrm>
        </p:spPr>
        <p:txBody>
          <a:bodyPr/>
          <a:lstStyle/>
          <a:p>
            <a:pPr marL="0" indent="0">
              <a:buNone/>
            </a:pPr>
            <a:r>
              <a:rPr lang="en-US" sz="2200" b="0" dirty="0">
                <a:solidFill>
                  <a:srgbClr val="080808"/>
                </a:solidFill>
              </a:rPr>
              <a:t>Method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The data were collected through the Behavioral Risk Factor Surveillance System (BRFSS), an ongoing, state-based, telephone interview survey conducted by state health departments with assistance from CDC. </a:t>
            </a:r>
          </a:p>
          <a:p>
            <a:pPr marL="0" indent="0">
              <a:buNone/>
            </a:pPr>
            <a:endParaRPr lang="en-US" sz="2200" b="0" dirty="0">
              <a:solidFill>
                <a:srgbClr val="000000"/>
              </a:solidFill>
            </a:endParaRPr>
          </a:p>
          <a:p>
            <a:r>
              <a:rPr lang="en-US" sz="2200" b="0" dirty="0">
                <a:solidFill>
                  <a:srgbClr val="000000"/>
                </a:solidFill>
              </a:rPr>
              <a:t>Height and weight data used in the BMI calculations were self-reported.</a:t>
            </a:r>
          </a:p>
          <a:p>
            <a:endParaRPr lang="en-US" sz="2200" b="0" dirty="0">
              <a:solidFill>
                <a:srgbClr val="000000"/>
              </a:solidFill>
            </a:endParaRPr>
          </a:p>
          <a:p>
            <a:r>
              <a:rPr lang="en-US" sz="2200" b="0" dirty="0">
                <a:solidFill>
                  <a:srgbClr val="000000"/>
                </a:solidFill>
              </a:rPr>
              <a:t>Three years of data were combined to ensure sufficient sample size.</a:t>
            </a:r>
          </a:p>
          <a:p>
            <a:endParaRPr lang="en-US" b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92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FC40-89E4-BB36-EEC1-7F24FAEC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8" y="321755"/>
            <a:ext cx="9585949" cy="1247738"/>
          </a:xfrm>
        </p:spPr>
        <p:txBody>
          <a:bodyPr/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US Adults by Race/Ethnicity, State and Territory,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2021–2023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823" y="1978924"/>
            <a:ext cx="8293396" cy="3524409"/>
          </a:xfrm>
        </p:spPr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080808"/>
                </a:solidFill>
              </a:rPr>
              <a:t>Exclusion Criteria </a:t>
            </a:r>
          </a:p>
          <a:p>
            <a:pPr marL="0" indent="0">
              <a:buNone/>
            </a:pPr>
            <a:r>
              <a:rPr lang="en-US" b="0" i="1" dirty="0">
                <a:solidFill>
                  <a:srgbClr val="000000"/>
                </a:solidFill>
              </a:rPr>
              <a:t>Records with the following were excluded:</a:t>
            </a:r>
          </a:p>
          <a:p>
            <a:r>
              <a:rPr lang="en-US" b="0" dirty="0">
                <a:solidFill>
                  <a:srgbClr val="000000"/>
                </a:solidFill>
              </a:rPr>
              <a:t>Height:  &lt;3 feet or ≥8 feet</a:t>
            </a:r>
          </a:p>
          <a:p>
            <a:pPr marL="0" indent="0">
              <a:buNone/>
            </a:pPr>
            <a:endParaRPr lang="en-US" b="0" dirty="0">
              <a:solidFill>
                <a:srgbClr val="000000"/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Weight:  &lt;50 pounds or ≥650 pounds</a:t>
            </a:r>
          </a:p>
          <a:p>
            <a:pPr marL="0" indent="0">
              <a:buNone/>
            </a:pPr>
            <a:endParaRPr lang="en-US" b="0" dirty="0">
              <a:solidFill>
                <a:srgbClr val="000000"/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BMI: </a:t>
            </a:r>
            <a:r>
              <a:rPr lang="en-US" b="0" dirty="0">
                <a:solidFill>
                  <a:srgbClr val="080808"/>
                </a:solidFill>
              </a:rPr>
              <a:t>&lt;12 kg/m</a:t>
            </a:r>
            <a:r>
              <a:rPr lang="en-US" b="0" baseline="30000" dirty="0">
                <a:solidFill>
                  <a:srgbClr val="080808"/>
                </a:solidFill>
              </a:rPr>
              <a:t>2</a:t>
            </a:r>
            <a:r>
              <a:rPr lang="en-US" b="0" dirty="0">
                <a:solidFill>
                  <a:srgbClr val="080808"/>
                </a:solidFill>
              </a:rPr>
              <a:t> or ≥100 kg/m</a:t>
            </a:r>
            <a:r>
              <a:rPr lang="en-US" b="0" baseline="30000" dirty="0">
                <a:solidFill>
                  <a:srgbClr val="080808"/>
                </a:solidFill>
              </a:rPr>
              <a:t>2</a:t>
            </a:r>
          </a:p>
          <a:p>
            <a:pPr marL="0" indent="0">
              <a:buNone/>
            </a:pPr>
            <a:endParaRPr lang="en-US" b="0" baseline="30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Pregnant women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9660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93" y="-66467"/>
            <a:ext cx="9883815" cy="967653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Non-Hispanic White Adults, by State and Territory, BRFSS, 2021–2023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02" y="1441664"/>
            <a:ext cx="8966898" cy="3909826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>
                <a:solidFill>
                  <a:srgbClr val="000000"/>
                </a:solidFill>
              </a:rPr>
              <a:t>	</a:t>
            </a:r>
            <a:endParaRPr lang="en-US"/>
          </a:p>
        </p:txBody>
      </p:sp>
      <p:pic>
        <p:nvPicPr>
          <p:cNvPr id="11" name="Picture 10" descr="Prevalence of Obesity Based on Self-Reported Weight and Height Among Non-Hispanic White Adults, by State and Territory, BRFSS, 2021–2023">
            <a:extLst>
              <a:ext uri="{FF2B5EF4-FFF2-40B4-BE49-F238E27FC236}">
                <a16:creationId xmlns:a16="http://schemas.microsoft.com/office/drawing/2014/main" id="{5A7C5239-68D0-33C7-231B-3D2328894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760" y="939686"/>
            <a:ext cx="8073540" cy="5247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4156" y="6342773"/>
            <a:ext cx="7496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 or no data in a specific year.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2690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16" y="226536"/>
            <a:ext cx="9591366" cy="805827"/>
          </a:xfrm>
        </p:spPr>
        <p:txBody>
          <a:bodyPr/>
          <a:lstStyle/>
          <a:p>
            <a:pPr>
              <a:lnSpc>
                <a:spcPts val="2400"/>
              </a:lnSpc>
            </a:pPr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Non-Hispanic White Adults, by State and Territory, BRFSS, 2021–2023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6640" y="6121873"/>
            <a:ext cx="9332384" cy="504795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>
                <a:latin typeface="Verdana" pitchFamily="34" charset="0"/>
              </a:rPr>
              <a:t>  Source: </a:t>
            </a:r>
            <a:r>
              <a:rPr lang="en-US" sz="90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>
              <a:latin typeface="Verdana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9E2D75-C051-D6FF-5D0E-42E657FE5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330176"/>
              </p:ext>
            </p:extLst>
          </p:nvPr>
        </p:nvGraphicFramePr>
        <p:xfrm>
          <a:off x="1055712" y="1163926"/>
          <a:ext cx="4068537" cy="4879868"/>
        </p:xfrm>
        <a:graphic>
          <a:graphicData uri="http://schemas.openxmlformats.org/drawingml/2006/table">
            <a:tbl>
              <a:tblPr firstRow="1"/>
              <a:tblGrid>
                <a:gridCol w="1320014">
                  <a:extLst>
                    <a:ext uri="{9D8B030D-6E8A-4147-A177-3AD203B41FA5}">
                      <a16:colId xmlns:a16="http://schemas.microsoft.com/office/drawing/2014/main" val="3721612880"/>
                    </a:ext>
                  </a:extLst>
                </a:gridCol>
                <a:gridCol w="1175355">
                  <a:extLst>
                    <a:ext uri="{9D8B030D-6E8A-4147-A177-3AD203B41FA5}">
                      <a16:colId xmlns:a16="http://schemas.microsoft.com/office/drawing/2014/main" val="1343398996"/>
                    </a:ext>
                  </a:extLst>
                </a:gridCol>
                <a:gridCol w="1573168">
                  <a:extLst>
                    <a:ext uri="{9D8B030D-6E8A-4147-A177-3AD203B41FA5}">
                      <a16:colId xmlns:a16="http://schemas.microsoft.com/office/drawing/2014/main" val="2970554061"/>
                    </a:ext>
                  </a:extLst>
                </a:gridCol>
              </a:tblGrid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383992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(34.6, 37.3)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740972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(31.2, 33.6)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933214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(27.8, 29.7)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620875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(36.2, 38.6)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234207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(24.6, 26.8)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750142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(23.0, 24.5)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670156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(27.2, 29.3)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094148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(32.7, 35.6)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233906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(12.1, 15.0)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19056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22435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(31.5, 33.7)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150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(20.1, 31.8)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95569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(18.8, 21.6)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57191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(30.4, 32.2)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488085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(31.9, 34.8)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365114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(36.3, 37.8)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176182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(36.6, 38.2)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505029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(34.8, 36.2)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320980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30966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(35.4, 37.9)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49506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(31.7, 33.2)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557434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(30.3, 32.0)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725711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(26.2, 28.0)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9951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(33.6, 35.3)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920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(32.7, 34.0)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671129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(33.7, 36.8)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060466"/>
                  </a:ext>
                </a:extLst>
              </a:tr>
              <a:tr h="1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(35.0, 36.9)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81488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B28434-6F52-B7A9-0441-43802B22C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714150"/>
              </p:ext>
            </p:extLst>
          </p:nvPr>
        </p:nvGraphicFramePr>
        <p:xfrm>
          <a:off x="5230128" y="1163926"/>
          <a:ext cx="4183380" cy="4879868"/>
        </p:xfrm>
        <a:graphic>
          <a:graphicData uri="http://schemas.openxmlformats.org/drawingml/2006/table">
            <a:tbl>
              <a:tblPr firstRow="1"/>
              <a:tblGrid>
                <a:gridCol w="1357274">
                  <a:extLst>
                    <a:ext uri="{9D8B030D-6E8A-4147-A177-3AD203B41FA5}">
                      <a16:colId xmlns:a16="http://schemas.microsoft.com/office/drawing/2014/main" val="3776230285"/>
                    </a:ext>
                  </a:extLst>
                </a:gridCol>
                <a:gridCol w="1208532">
                  <a:extLst>
                    <a:ext uri="{9D8B030D-6E8A-4147-A177-3AD203B41FA5}">
                      <a16:colId xmlns:a16="http://schemas.microsoft.com/office/drawing/2014/main" val="1204473218"/>
                    </a:ext>
                  </a:extLst>
                </a:gridCol>
                <a:gridCol w="1617574">
                  <a:extLst>
                    <a:ext uri="{9D8B030D-6E8A-4147-A177-3AD203B41FA5}">
                      <a16:colId xmlns:a16="http://schemas.microsoft.com/office/drawing/2014/main" val="3142514518"/>
                    </a:ext>
                  </a:extLst>
                </a:gridCol>
              </a:tblGrid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396238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(29.2, 30.9)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510840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(35.5, 37.1)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818966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(29.1, 32.8)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675000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(30.6, 32.7)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701893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(27.0, 29.2)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80283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(26.3, 29.5)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982565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(28.0, 29.4)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608478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(30.5, 33.2)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96699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(34.3, 36.3)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00849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(36.5, 37.9)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63536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(37.1, 39.3)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349204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(30.4, 32.3)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120992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368847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98173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(28.7, 31.0)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010654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(31.7, 33.6)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30373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(34.6, 38.5)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286697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(34.6, 36.9)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602683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(31.3, 33.8)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38632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(29.2, 30.7)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053961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(27.4, 29.3)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447147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(13.6, 28.6)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823220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(32.7, 34.7)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251206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(30.3, 31.5)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859076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(40.0, 42.0)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356256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(34.5, 36.3)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53083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(31.0, 33.4)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96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8688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9" y="183121"/>
            <a:ext cx="9673063" cy="958821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Non-Hispanic White Adults, by State and Territory, BRFSS, 2021–2023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2C860F-0B34-4A1F-95A4-F5A245F51B54}"/>
              </a:ext>
            </a:extLst>
          </p:cNvPr>
          <p:cNvSpPr txBox="1">
            <a:spLocks/>
          </p:cNvSpPr>
          <p:nvPr/>
        </p:nvSpPr>
        <p:spPr>
          <a:xfrm>
            <a:off x="997517" y="1674203"/>
            <a:ext cx="8292629" cy="406746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345" marR="0" lvl="0" indent="-347345" algn="l" defTabSz="91440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Summary</a:t>
            </a:r>
            <a:endParaRPr lang="en-US" sz="2200" dirty="0"/>
          </a:p>
          <a:p>
            <a:pPr marL="347345" marR="0" lvl="0" indent="-347345" algn="l" defTabSz="91440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The District of Columbia </a:t>
            </a:r>
            <a:r>
              <a:rPr lang="en-US" sz="2200" b="0" dirty="0">
                <a:solidFill>
                  <a:srgbClr val="000000"/>
                </a:solidFill>
              </a:rPr>
              <a:t>had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a prevalence of obesity less than 20%.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7345" indent="-347345">
              <a:spcBef>
                <a:spcPts val="8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Colorado, Hawaii, and Virgin</a:t>
            </a:r>
            <a:r>
              <a:rPr lang="en-US" sz="2200" b="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/>
              </a:rPr>
              <a:t> Islands had a prevalence of obesity between 20% and &lt;25%.</a:t>
            </a:r>
            <a:endParaRPr lang="en-US" sz="2200" b="0" dirty="0">
              <a:solidFill>
                <a:srgbClr val="060606"/>
              </a:solidFill>
              <a:cs typeface="Times New Roman"/>
            </a:endParaRPr>
          </a:p>
          <a:p>
            <a:pPr marL="347345" marR="0" lvl="0" indent="-347345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9 states and Guam had a prevalence of obesity between 25% and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&lt;30%.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7345" marR="0" lvl="0" indent="-347345" algn="l" defTabSz="91440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20 states had a prevalence of obesity between 30% and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&lt;35%.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7345" marR="0" lvl="0" indent="-347345" algn="l" defTabSz="91440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15 states had a prevalence of obesity between 35% and &lt;40%.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7345" marR="0" lvl="0" indent="-347345" algn="l" defTabSz="91440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West Virginia had a prevalence of obesity 40% or greater.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0595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83" y="291269"/>
            <a:ext cx="9576247" cy="59742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Black Adults, by State and Territory, BRFSS, 2021–2023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4398" y="6340656"/>
            <a:ext cx="7566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 or no data in a specific year.</a:t>
            </a:r>
          </a:p>
        </p:txBody>
      </p:sp>
      <p:pic>
        <p:nvPicPr>
          <p:cNvPr id="5" name="Picture 4" descr="Prevalence of Obesity Based on Self-Reported Weight and Height Among Non-Hispanic Black Adults, by State and Territory, BRFSS, 2021–2023">
            <a:extLst>
              <a:ext uri="{FF2B5EF4-FFF2-40B4-BE49-F238E27FC236}">
                <a16:creationId xmlns:a16="http://schemas.microsoft.com/office/drawing/2014/main" id="{20DEF06A-547B-82FE-1B9B-FA375E866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03" y="936823"/>
            <a:ext cx="8193606" cy="5289966"/>
          </a:xfrm>
          <a:prstGeom prst="rect">
            <a:avLst/>
          </a:prstGeom>
        </p:spPr>
      </p:pic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390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72" y="252255"/>
            <a:ext cx="9578838" cy="769834"/>
          </a:xfrm>
        </p:spPr>
        <p:txBody>
          <a:bodyPr/>
          <a:lstStyle/>
          <a:p>
            <a:pPr>
              <a:lnSpc>
                <a:spcPts val="2400"/>
              </a:lnSpc>
            </a:pPr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Black Adults, by State and Territory, BRFSS, 2021–2023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00559" y="5582253"/>
            <a:ext cx="9261093" cy="1146413"/>
          </a:xfrm>
        </p:spPr>
        <p:txBody>
          <a:bodyPr/>
          <a:lstStyle/>
          <a:p>
            <a:pPr indent="0"/>
            <a:endParaRPr lang="en-US" sz="900" i="1">
              <a:latin typeface="Verdana" pitchFamily="34" charset="0"/>
            </a:endParaRPr>
          </a:p>
          <a:p>
            <a:pPr indent="0"/>
            <a:endParaRPr lang="en-US" sz="9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>
              <a:spcBef>
                <a:spcPts val="0"/>
              </a:spcBef>
            </a:pPr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>
                <a:latin typeface="Verdana" pitchFamily="34" charset="0"/>
              </a:rPr>
              <a:t>  Source: </a:t>
            </a:r>
            <a:r>
              <a:rPr lang="en-US" sz="90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>
              <a:latin typeface="Verdana" pitchFamily="34" charset="0"/>
            </a:endParaRPr>
          </a:p>
          <a:p>
            <a:endParaRPr lang="en-US" sz="1000">
              <a:latin typeface="Verdana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2CB05E-EE26-0C5E-2D93-01CFA1240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19460"/>
              </p:ext>
            </p:extLst>
          </p:nvPr>
        </p:nvGraphicFramePr>
        <p:xfrm>
          <a:off x="1312837" y="1126505"/>
          <a:ext cx="3830662" cy="4868220"/>
        </p:xfrm>
        <a:graphic>
          <a:graphicData uri="http://schemas.openxmlformats.org/drawingml/2006/table">
            <a:tbl>
              <a:tblPr firstRow="1"/>
              <a:tblGrid>
                <a:gridCol w="1242837">
                  <a:extLst>
                    <a:ext uri="{9D8B030D-6E8A-4147-A177-3AD203B41FA5}">
                      <a16:colId xmlns:a16="http://schemas.microsoft.com/office/drawing/2014/main" val="2520822377"/>
                    </a:ext>
                  </a:extLst>
                </a:gridCol>
                <a:gridCol w="1106636">
                  <a:extLst>
                    <a:ext uri="{9D8B030D-6E8A-4147-A177-3AD203B41FA5}">
                      <a16:colId xmlns:a16="http://schemas.microsoft.com/office/drawing/2014/main" val="1804695479"/>
                    </a:ext>
                  </a:extLst>
                </a:gridCol>
                <a:gridCol w="1481189">
                  <a:extLst>
                    <a:ext uri="{9D8B030D-6E8A-4147-A177-3AD203B41FA5}">
                      <a16:colId xmlns:a16="http://schemas.microsoft.com/office/drawing/2014/main" val="561048903"/>
                    </a:ext>
                  </a:extLst>
                </a:gridCol>
              </a:tblGrid>
              <a:tr h="165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479195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(47.3, 52.0)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401665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(32.0, 46.0)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449417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(35.2, 44.7)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48454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(44.6, 51.9)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802823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(34.0, 41.1)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44378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(25.8, 33.4)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975865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(38.5, 45.4)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010581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(41.5, 48.3)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338859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(34.7, 39.5)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737161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89002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(41.8, 45.9)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896033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92534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(21.2, 36.3)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951697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(20.5, 43.9)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85107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42.5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(39.1, 46.0)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718587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(42.1, 47.4)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487769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(34.5, 44.7)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489009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(35.9, 43.2)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95792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579763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(44.9, 49.4)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533530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(23.5, 41.6)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951654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(41.0, 44.0)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421190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(31.7, 38.6)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123711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(40.0, 45.0)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376995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(32.9, 38.6)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71811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(44.9, 49.4)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9437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(40.0, 46.2)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41022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021974-6DC4-F62B-6F38-BF390782F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31584"/>
              </p:ext>
            </p:extLst>
          </p:nvPr>
        </p:nvGraphicFramePr>
        <p:xfrm>
          <a:off x="5235899" y="1136468"/>
          <a:ext cx="3985103" cy="4868360"/>
        </p:xfrm>
        <a:graphic>
          <a:graphicData uri="http://schemas.openxmlformats.org/drawingml/2006/table">
            <a:tbl>
              <a:tblPr firstRow="1"/>
              <a:tblGrid>
                <a:gridCol w="1292945">
                  <a:extLst>
                    <a:ext uri="{9D8B030D-6E8A-4147-A177-3AD203B41FA5}">
                      <a16:colId xmlns:a16="http://schemas.microsoft.com/office/drawing/2014/main" val="1425764978"/>
                    </a:ext>
                  </a:extLst>
                </a:gridCol>
                <a:gridCol w="1151252">
                  <a:extLst>
                    <a:ext uri="{9D8B030D-6E8A-4147-A177-3AD203B41FA5}">
                      <a16:colId xmlns:a16="http://schemas.microsoft.com/office/drawing/2014/main" val="1418689917"/>
                    </a:ext>
                  </a:extLst>
                </a:gridCol>
                <a:gridCol w="1540906">
                  <a:extLst>
                    <a:ext uri="{9D8B030D-6E8A-4147-A177-3AD203B41FA5}">
                      <a16:colId xmlns:a16="http://schemas.microsoft.com/office/drawing/2014/main" val="213960489"/>
                    </a:ext>
                  </a:extLst>
                </a:gridCol>
              </a:tblGrid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284263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</a:t>
                      </a:r>
                    </a:p>
                  </a:txBody>
                  <a:tcPr marL="6230" marR="6230" marT="62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(34.5, 66.7)</a:t>
                      </a:r>
                    </a:p>
                  </a:txBody>
                  <a:tcPr marL="6230" marR="6230" marT="62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54975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(31.9, 40.9)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335294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(30.9, 42.1)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9034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(23.0, 46.3)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171036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(34.0, 39.3)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083146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(33.9, 53.2)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496593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(34.7, 38.3)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275141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(45.4, 50.8)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270442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(21.0, 34.2)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78664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(41.0, 46.2)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65189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(43.5, 51.6)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534429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(24.3, 38.8)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865387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949448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30" marR="6230" marT="62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30" marR="6230" marT="62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611148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(33.8, 44.2)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685037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(43.6, 47.7)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926443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(20.0, 44.7)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178388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(44.2, 50.7)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559138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(40.7, 47.0)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26583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(21.5, 39.1)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33511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(18.7, 34.8)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880445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(31.1, 40.7)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84887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(44.3, 48.9)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58193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(33.6, 40.1)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77597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(36.8, 49.0)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391629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(43.6, 53.2)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196830"/>
                  </a:ext>
                </a:extLst>
              </a:tr>
              <a:tr h="170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13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6908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8DCFC1-771E-DFE6-5664-4A263AE871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9867" y="507023"/>
            <a:ext cx="9576247" cy="5974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Black Adults, by State and Territory, BRFSS, 2021–2023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352" y="1852485"/>
            <a:ext cx="8311311" cy="3769673"/>
          </a:xfrm>
        </p:spPr>
        <p:txBody>
          <a:bodyPr/>
          <a:lstStyle/>
          <a:p>
            <a:pPr>
              <a:buNone/>
            </a:pPr>
            <a:r>
              <a:rPr lang="en-US" sz="2200" b="0" dirty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No state or territory had a prevalence of obesity less than 25%.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5 states had a prevalence of obesity between 25%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5 states had a prevalence of obesity between 30% and &lt;35%.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13 states, Virgin Islands, and the District of Columbia had a prevalence of obesity between 35% and &lt;40%.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12 states had a prevalence of obesity between 40% and &lt;45%.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10 states had a prevalence of obesity between 45% and &lt;50%.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Montana had a prevalence of obesity 50%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5246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CDPHP_ppt_darktheme[1]">
  <a:themeElements>
    <a:clrScheme name="NCCDPHP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f5e8e1-eeb2-484a-be0b-65ad7cf1b353" xsi:nil="true"/>
    <lcf76f155ced4ddcb4097134ff3c332f xmlns="e5a8b70a-03bd-4c9e-ad13-a97afbeaed30">
      <Terms xmlns="http://schemas.microsoft.com/office/infopath/2007/PartnerControls"/>
    </lcf76f155ced4ddcb4097134ff3c332f>
    <_dlc_DocId xmlns="f7f5e8e1-eeb2-484a-be0b-65ad7cf1b353">7UTKFZWMU4AY-517668884-4785</_dlc_DocId>
    <_dlc_DocIdUrl xmlns="f7f5e8e1-eeb2-484a-be0b-65ad7cf1b353">
      <Url>https://cdc.sharepoint.com/sites/NCCDPHP-DNPAO/OPCB/_layouts/15/DocIdRedir.aspx?ID=7UTKFZWMU4AY-517668884-4785</Url>
      <Description>7UTKFZWMU4AY-517668884-4785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8C4CDD9A0D7D49B69306346585885E" ma:contentTypeVersion="16" ma:contentTypeDescription="Create a new document." ma:contentTypeScope="" ma:versionID="6380c8a4f809b029d610643439871e71">
  <xsd:schema xmlns:xsd="http://www.w3.org/2001/XMLSchema" xmlns:xs="http://www.w3.org/2001/XMLSchema" xmlns:p="http://schemas.microsoft.com/office/2006/metadata/properties" xmlns:ns2="f7f5e8e1-eeb2-484a-be0b-65ad7cf1b353" xmlns:ns3="e5a8b70a-03bd-4c9e-ad13-a97afbeaed30" targetNamespace="http://schemas.microsoft.com/office/2006/metadata/properties" ma:root="true" ma:fieldsID="c7df2e33eac5db88e9733634d439c7a7" ns2:_="" ns3:_="">
    <xsd:import namespace="f7f5e8e1-eeb2-484a-be0b-65ad7cf1b353"/>
    <xsd:import namespace="e5a8b70a-03bd-4c9e-ad13-a97afbeaed3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5e8e1-eeb2-484a-be0b-65ad7cf1b35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553db0-3bb8-4d9f-9f18-c3703c1aae1b}" ma:internalName="TaxCatchAll" ma:showField="CatchAllData" ma:web="f7f5e8e1-eeb2-484a-be0b-65ad7cf1b3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8b70a-03bd-4c9e-ad13-a97afbeae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53dbe8-8260-4ccf-8219-3d2995e6f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A56263-FEE3-4E3F-A9B8-085D77E54A61}">
  <ds:schemaRefs>
    <ds:schemaRef ds:uri="http://schemas.microsoft.com/office/2006/metadata/properties"/>
    <ds:schemaRef ds:uri="http://schemas.microsoft.com/office/infopath/2007/PartnerControls"/>
    <ds:schemaRef ds:uri="f7f5e8e1-eeb2-484a-be0b-65ad7cf1b353"/>
    <ds:schemaRef ds:uri="e5a8b70a-03bd-4c9e-ad13-a97afbeaed30"/>
  </ds:schemaRefs>
</ds:datastoreItem>
</file>

<file path=customXml/itemProps2.xml><?xml version="1.0" encoding="utf-8"?>
<ds:datastoreItem xmlns:ds="http://schemas.openxmlformats.org/officeDocument/2006/customXml" ds:itemID="{E5AC6B2D-54DF-4333-8CFC-05309A4AC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f5e8e1-eeb2-484a-be0b-65ad7cf1b353"/>
    <ds:schemaRef ds:uri="e5a8b70a-03bd-4c9e-ad13-a97afbeae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A8DE34-8272-41F0-A830-7C25E3D7DB2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D3B137B-A83D-4737-BD74-01C6DF4311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297</TotalTime>
  <Words>3409</Words>
  <Application>Microsoft Office PowerPoint</Application>
  <PresentationFormat>35mm Slides</PresentationFormat>
  <Paragraphs>956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Courier New</vt:lpstr>
      <vt:lpstr>Myriad Web Pro</vt:lpstr>
      <vt:lpstr>Times</vt:lpstr>
      <vt:lpstr>Times New Roman</vt:lpstr>
      <vt:lpstr>Verdana</vt:lpstr>
      <vt:lpstr>Wingdings</vt:lpstr>
      <vt:lpstr>NCCDPHP_ppt_darktheme[1]</vt:lpstr>
      <vt:lpstr>NCEZID_ppt_lighttheme[1]</vt:lpstr>
      <vt:lpstr>1_NCEZID_ppt_lighttheme[1]</vt:lpstr>
      <vt:lpstr>Prevalence of Obesity Based on Self-Reported Weight and Height Among US Adults by Race/Ethnicity, State and Territory,  BRFSS, 2021–2023</vt:lpstr>
      <vt:lpstr>Prevalence of Obesity Based on Self-Reported Weight and Height Among US Adults by Race/Ethnicity, State and Territory,  BRFSS, 2021–2023</vt:lpstr>
      <vt:lpstr>Prevalence of Obesity Based on Self-Reported Weight and Height Among US Adults by Race/Ethnicity, State and Territory,  BRFSS, 2021–2023</vt:lpstr>
      <vt:lpstr>Prevalence of Obesity Based on Self-Reported Weight and Height Among Non-Hispanic White Adults, by State and Territory, BRFSS, 2021–2023</vt:lpstr>
      <vt:lpstr> Prevalence of Obesity Based on Self-Reported Weight and Height Among Non-Hispanic White Adults, by State and Territory, BRFSS, 2021–2023</vt:lpstr>
      <vt:lpstr>Prevalence of Obesity Based on Self-Reported Weight and Height Among Non-Hispanic White Adults, by State and Territory, BRFSS, 2021–2023</vt:lpstr>
      <vt:lpstr>Prevalence of Obesity Based on Self-Reported Weight and Height Among Non-Hispanic Black Adults, by State and Territory, BRFSS, 2021–2023</vt:lpstr>
      <vt:lpstr> Prevalence of Obesity Based on Self-Reported Weight and Height Among Non-Hispanic Black Adults, by State and Territory, BRFSS, 2021–2023</vt:lpstr>
      <vt:lpstr>Prevalence of Obesity Based on Self-Reported Weight and Height Among Non-Hispanic Black Adults, by State and Territory, BRFSS, 2021–2023</vt:lpstr>
      <vt:lpstr>Prevalence of Obesity Based on Self-Reported Weight and Height Among Hispanic Adults, by State and Territory, BRFSS, 2021–2023</vt:lpstr>
      <vt:lpstr>Prevalence of Obesity Based on Self-Reported Weight and Height Among Hispanic Adults, by State and Territory, BRFSS, 2021–2023</vt:lpstr>
      <vt:lpstr>Prevalence of Obesity Based on Self-Reported Weight and Height Among Hispanic Adults, by State and Territory, BRFSS, 2021–2023</vt:lpstr>
      <vt:lpstr>Prevalence of Obesity Based on Self-Reported Weight and Height Among Non-Hispanic Asian Adults, by State and Territory, BRFSS, 2021–2023</vt:lpstr>
      <vt:lpstr>Prevalence of Obesity Based on Self-Reported Weight and Height Among Non-Hispanic Asian Adults, by State and Territory, BRFSS, 2021–2023</vt:lpstr>
      <vt:lpstr>Prevalence of Obesity Based on Self-Reported Weight and Height Among Non-Hispanic Asian Adults, by State and Territory, BRFSS, 2021–2023</vt:lpstr>
      <vt:lpstr>Prevalence of Obesity Based on Self-Reported Weight and Height Among Non-Hispanic American Indian or Alaska Native Adults, by State and Territory, BRFSS, 2021–2023</vt:lpstr>
      <vt:lpstr>Prevalence of Obesity Based on Self-Reported Weight and Height Among Non-Hispanic American Indian or Alaska Native Adults, by State and Territory, BRFSS, 2021–2023</vt:lpstr>
      <vt:lpstr>Prevalence of Obesity Based on Self-Reported Weight and Height Among Non-Hispanic American Indian or Alaska Native Adults, by State and Territory, BRFSS, 2021–2023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DNPAO State Obesity Prevalence Map 2011</dc:title>
  <dc:subject>DNPAO State Obesity Prevalence Map 2011</dc:subject>
  <dc:creator>CDC</dc:creator>
  <cp:keywords>DNPAO state obesity prevalence map 2011</cp:keywords>
  <cp:lastModifiedBy>Hendrickson, Curtis (CDC/NCCDPHP/DNPAO)</cp:lastModifiedBy>
  <cp:revision>80</cp:revision>
  <cp:lastPrinted>2014-08-11T12:44:34Z</cp:lastPrinted>
  <dcterms:created xsi:type="dcterms:W3CDTF">2000-10-25T15:41:08Z</dcterms:created>
  <dcterms:modified xsi:type="dcterms:W3CDTF">2024-09-10T18:48:30Z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2021-08-05T19:21:26Z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e74401bf-548a-41d5-b9d6-ff506b23d18e</vt:lpwstr>
  </property>
  <property fmtid="{D5CDD505-2E9C-101B-9397-08002B2CF9AE}" pid="9" name="MSIP_Label_7b94a7b8-f06c-4dfe-bdcc-9b548fd58c31_ContentBits">
    <vt:lpwstr>0</vt:lpwstr>
  </property>
  <property fmtid="{D5CDD505-2E9C-101B-9397-08002B2CF9AE}" pid="10" name="ContentTypeId">
    <vt:lpwstr>0x0101000F8C4CDD9A0D7D49B69306346585885E</vt:lpwstr>
  </property>
  <property fmtid="{D5CDD505-2E9C-101B-9397-08002B2CF9AE}" pid="11" name="_dlc_DocIdItemGuid">
    <vt:lpwstr>23198a09-281f-44b1-9cfb-9ffb78049db0</vt:lpwstr>
  </property>
  <property fmtid="{D5CDD505-2E9C-101B-9397-08002B2CF9AE}" pid="12" name="MediaServiceImageTags">
    <vt:lpwstr/>
  </property>
</Properties>
</file>