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Lst>
  <p:notesMasterIdLst>
    <p:notesMasterId r:id="rId20"/>
  </p:notesMasterIdLst>
  <p:sldIdLst>
    <p:sldId id="2147482200" r:id="rId6"/>
    <p:sldId id="2147482216" r:id="rId7"/>
    <p:sldId id="2147482427" r:id="rId8"/>
    <p:sldId id="2147482439" r:id="rId9"/>
    <p:sldId id="2147482444" r:id="rId10"/>
    <p:sldId id="2147482441" r:id="rId11"/>
    <p:sldId id="2147482428" r:id="rId12"/>
    <p:sldId id="2147482429" r:id="rId13"/>
    <p:sldId id="2147482435" r:id="rId14"/>
    <p:sldId id="2147482432" r:id="rId15"/>
    <p:sldId id="2147482443" r:id="rId16"/>
    <p:sldId id="2147482437" r:id="rId17"/>
    <p:sldId id="2147482425"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A78F0B-3829-829C-C02A-548954592B64}" name="Kuehl, Andrew (CDC/OD/OPHDST)" initials="AK" userId="S::vhi6@cdc.gov::df8d8e7b-d269-42a8-ba06-906f5adfad6f" providerId="AD"/>
  <p188:author id="{CEDAD538-4D1E-9512-7369-71E42DB54DC3}" name="Brown, Desiree M. (CDC/OD/OPHDST)" initials="DB" userId="S::jwu1@cdc.gov::65426537-82f4-4a29-8425-9c2ba3f1e26a" providerId="AD"/>
  <p188:author id="{8039F145-B6D7-CCFA-2C92-4A146537DF40}" name="Cook, Courtney (CDC/OD/OPHDST)" initials="CC" userId="S::uns6@cdc.gov::08c979db-b175-4a23-a7b3-d60911f2ecd1" providerId="AD"/>
  <p188:author id="{132F964E-0429-6C5F-A7C1-ACF3F110B0BA}" name="Landon, Alexander (CDC/OD/OPHDST)" initials="AL" userId="S::vvs8@cdc.gov::b09320f4-f070-4dda-b5ce-579581d3ab09" providerId="AD"/>
  <p188:author id="{4C195B5E-DFF9-9454-D15B-04E7141770CC}" name="Conners, Erin (CDC/OD/OPHDST)" initials="EC" userId="S::ola3@cdc.gov::a724e933-4911-4579-8682-585480591749" providerId="AD"/>
  <p188:author id="{7C551B66-E361-EBC0-6605-1AA2539A47D3}" name="Hang Nguyen, (CDC/OD/OPHDST)" initials="TN" userId="S::yky3@cdc.gov::8a7e3e03-04d0-4c76-a337-fc65283f8224" providerId="AD"/>
  <p188:author id="{47C6DB78-837B-EB89-9AD2-4D9E0D335078}" name="Boersma, Peter (CDC/OD/OPHDST)" initials="PB" userId="S::ots6@cdc.gov::f3bc6320-5f6e-4986-9079-590a01dd3d4f" providerId="AD"/>
  <p188:author id="{0FD7A87B-D161-B1CE-9F7B-E33F3B5A85F2}" name="Bastin, Lisa H. (CDC/OD/OPHDST)" initials="LB" userId="S::gnh1@cdc.gov::6fdd4b8c-193e-4084-8c4c-6d1bdda0752a" providerId="AD"/>
  <p188:author id="{4E13BB86-E359-B8F3-A5E7-3A8C86397ECF}" name="Bartley, Shelton (CDC/PHIC/OD)" initials="SB" userId="S::vks0@cdc.gov::f700a5b8-a89e-489d-8a2b-0d66515990a0" providerId="AD"/>
  <p188:author id="{99A8469A-7D20-0DCC-3D98-F4D741751B82}" name="McIntyre, Anne F. (CDC/OD/OPHDST)" initials="AM" userId="S::zat4@cdc.gov::d6bb9fc0-9a61-41c9-8260-614f83485ea6" providerId="AD"/>
  <p188:author id="{2AB35A9B-36C8-7561-518F-8BF30AE943AB}" name="Ritchey, Matthew D. (CDC/OD/OPHDST)" initials="R(" userId="S::hha7@cdc.gov::0f4ae8c8-33a3-4cd2-a525-48f17ee461ab" providerId="AD"/>
  <p188:author id="{E41D23AC-0141-A1C4-3B68-FE90A50E4A68}" name="Mustaquim, Desiree (CDC/OD/OPHDST)" initials="MD" userId="S::dwc6@cdc.gov::dc151674-8121-498a-9e0c-aa311898202d" providerId="AD"/>
  <p188:author id="{643A7AD9-02B1-B372-B694-D211CCE4C4EB}" name="Robinson, Tamara (CDC/OD/OPHDST) (CTR)" initials="TR" userId="S::okf9@cdc.gov::a16a7704-10a4-405e-9d16-ecfeead0d3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7"/>
    <a:srgbClr val="1E5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83" autoAdjust="0"/>
  </p:normalViewPr>
  <p:slideViewPr>
    <p:cSldViewPr snapToGrid="0">
      <p:cViewPr varScale="1">
        <p:scale>
          <a:sx n="54" d="100"/>
          <a:sy n="54" d="100"/>
        </p:scale>
        <p:origin x="1546" y="274"/>
      </p:cViewPr>
      <p:guideLst/>
    </p:cSldViewPr>
  </p:slideViewPr>
  <p:notesTextViewPr>
    <p:cViewPr>
      <p:scale>
        <a:sx n="1" d="1"/>
        <a:sy n="1" d="1"/>
      </p:scale>
      <p:origin x="0" y="0"/>
    </p:cViewPr>
  </p:notesTextViewPr>
  <p:notesViewPr>
    <p:cSldViewPr snapToGrid="0">
      <p:cViewPr varScale="1">
        <p:scale>
          <a:sx n="94" d="100"/>
          <a:sy n="94" d="100"/>
        </p:scale>
        <p:origin x="288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Tamara (CDC/OD/OPHDST) (CTR)" userId="a16a7704-10a4-405e-9d16-ecfeead0d373" providerId="ADAL" clId="{730D1B98-A12E-4B95-A873-1E5FF1679918}"/>
    <pc:docChg chg="modSld">
      <pc:chgData name="Robinson, Tamara (CDC/OD/OPHDST) (CTR)" userId="a16a7704-10a4-405e-9d16-ecfeead0d373" providerId="ADAL" clId="{730D1B98-A12E-4B95-A873-1E5FF1679918}" dt="2026-06-10T18:31:00.865" v="1" actId="20577"/>
      <pc:docMkLst>
        <pc:docMk/>
      </pc:docMkLst>
      <pc:sldChg chg="modNotesTx">
        <pc:chgData name="Robinson, Tamara (CDC/OD/OPHDST) (CTR)" userId="a16a7704-10a4-405e-9d16-ecfeead0d373" providerId="ADAL" clId="{730D1B98-A12E-4B95-A873-1E5FF1679918}" dt="2026-06-10T18:28:48.414" v="0" actId="20577"/>
        <pc:sldMkLst>
          <pc:docMk/>
          <pc:sldMk cId="1222074281" sldId="269"/>
        </pc:sldMkLst>
      </pc:sldChg>
      <pc:sldChg chg="modNotesTx">
        <pc:chgData name="Robinson, Tamara (CDC/OD/OPHDST) (CTR)" userId="a16a7704-10a4-405e-9d16-ecfeead0d373" providerId="ADAL" clId="{730D1B98-A12E-4B95-A873-1E5FF1679918}" dt="2026-06-10T18:31:00.865" v="1" actId="20577"/>
        <pc:sldMkLst>
          <pc:docMk/>
          <pc:sldMk cId="3937930336" sldId="2147482439"/>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cdc.gov/data-interoperability/php/mdn/index.html" TargetMode="External"/><Relationship Id="rId1" Type="http://schemas.openxmlformats.org/officeDocument/2006/relationships/hyperlink" Target="https://www.cdc.gov/nndss/case-surveillance-modernization/case-service-design.html"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c.gov/data-interoperability/php/mdn/index.html" TargetMode="External"/><Relationship Id="rId1" Type="http://schemas.openxmlformats.org/officeDocument/2006/relationships/hyperlink" Target="https://www.cdc.gov/nndss/case-surveillance-modernization/case-service-design.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F88E92-FB8A-4060-9854-0380FE41CEC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B37025A5-23E7-4197-9632-BD11AA3F7894}">
      <dgm:prSet phldrT="[Text]" phldr="0" custT="1"/>
      <dgm:spPr/>
      <dgm:t>
        <a:bodyPr/>
        <a:lstStyle/>
        <a:p>
          <a:r>
            <a:rPr lang="en-US" sz="2200" b="1" noProof="0" dirty="0">
              <a:latin typeface="Calibri" panose="020F0502020204030204" pitchFamily="34" charset="0"/>
              <a:ea typeface="Calibri" panose="020F0502020204030204" pitchFamily="34" charset="0"/>
              <a:cs typeface="Calibri" panose="020F0502020204030204" pitchFamily="34" charset="0"/>
            </a:rPr>
            <a:t>Foundational Work</a:t>
          </a:r>
        </a:p>
      </dgm:t>
    </dgm:pt>
    <dgm:pt modelId="{2FD0E10A-7CB6-4E57-ADA3-442C91EFD628}" type="parTrans" cxnId="{793186AF-79B6-4362-9D40-69E3BDBF16E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0832ABE-8120-4FAF-B213-98E2D8CBDA33}" type="sibTrans" cxnId="{793186AF-79B6-4362-9D40-69E3BDBF16E7}">
      <dgm:prSet/>
      <dgm:spPr/>
      <dgm:t>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dgm:t>
    </dgm:pt>
    <dgm:pt modelId="{95716FC9-F150-4CD8-BBE8-E69BA40F6DB8}">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rPr>
            <a:t>Case Service Design</a:t>
          </a:r>
          <a:endParaRPr lang="en-US" noProof="0" dirty="0">
            <a:latin typeface="Calibri" panose="020F0502020204030204" pitchFamily="34" charset="0"/>
            <a:ea typeface="Calibri" panose="020F0502020204030204" pitchFamily="34" charset="0"/>
            <a:cs typeface="Calibri" panose="020F0502020204030204" pitchFamily="34" charset="0"/>
          </a:endParaRPr>
        </a:p>
      </dgm:t>
    </dgm:pt>
    <dgm:pt modelId="{C6C3C612-B710-4A1E-AA45-D1FCA4018592}" type="parTrans" cxnId="{31911656-4F93-4B37-B0CA-E22F4C05550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CD7AF42-F8D1-4AC4-97DE-7A92CCF0DF04}" type="sibTrans" cxnId="{31911656-4F93-4B37-B0CA-E22F4C05550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CD255C6-64F9-4228-A119-AD411C567FE0}">
      <dgm:prSet phldrT="[Text]" phldr="0" custT="1"/>
      <dgm:spPr/>
      <dgm:t>
        <a:bodyPr/>
        <a:lstStyle/>
        <a:p>
          <a:pPr rtl="0"/>
          <a:r>
            <a:rPr lang="en-US" sz="2200" b="1" noProof="0" dirty="0">
              <a:latin typeface="Calibri" panose="020F0502020204030204" pitchFamily="34" charset="0"/>
              <a:ea typeface="Calibri" panose="020F0502020204030204" pitchFamily="34" charset="0"/>
              <a:cs typeface="Calibri" panose="020F0502020204030204" pitchFamily="34" charset="0"/>
            </a:rPr>
            <a:t>Implementation Planning</a:t>
          </a:r>
        </a:p>
      </dgm:t>
    </dgm:pt>
    <dgm:pt modelId="{3F29C5C7-812D-4A81-8E62-8B512C5FD299}" type="parTrans" cxnId="{9FD17D64-08CB-4C21-A84A-B534DF9DB7D6}">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CDF5EFA6-3163-461F-9E35-5E26E5496EF4}" type="sibTrans" cxnId="{9FD17D64-08CB-4C21-A84A-B534DF9DB7D6}">
      <dgm:prSet/>
      <dgm:spPr/>
      <dgm:t>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dgm:t>
    </dgm:pt>
    <dgm:pt modelId="{4A964118-FBF1-4060-9170-E32865E4499C}">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rPr>
            <a:t>GenV3 Pilot</a:t>
          </a:r>
        </a:p>
      </dgm:t>
    </dgm:pt>
    <dgm:pt modelId="{166F965F-B79D-4ACC-838A-4B2D7EC0FF58}" type="parTrans" cxnId="{84336CD3-1435-4BBA-8EB8-218F75C9093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31ED1E7-B2EC-4717-B7C8-252055A02D4D}" type="sibTrans" cxnId="{84336CD3-1435-4BBA-8EB8-218F75C9093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620D007-1B26-41FF-930E-AAEBF28F94A4}">
      <dgm:prSet phldrT="[Text]" phldr="0" custT="1"/>
      <dgm:spPr/>
      <dgm:t>
        <a:bodyPr/>
        <a:lstStyle/>
        <a:p>
          <a:r>
            <a:rPr lang="en-US" sz="2200" b="1" noProof="0" dirty="0">
              <a:latin typeface="Calibri" panose="020F0502020204030204" pitchFamily="34" charset="0"/>
              <a:ea typeface="Calibri" panose="020F0502020204030204" pitchFamily="34" charset="0"/>
              <a:cs typeface="Calibri" panose="020F0502020204030204" pitchFamily="34" charset="0"/>
            </a:rPr>
            <a:t>Implementation</a:t>
          </a:r>
        </a:p>
      </dgm:t>
    </dgm:pt>
    <dgm:pt modelId="{6D603CC5-E326-4B31-B182-301B41D554E2}" type="parTrans" cxnId="{A318872C-43E0-4AED-8092-1BF892F366F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66D1E90-DF1A-4C2D-AA32-9C6BA3F977F9}" type="sibTrans" cxnId="{A318872C-43E0-4AED-8092-1BF892F366F7}">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70BC450-D4C9-4312-AE6B-EF08163F4C22}">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rPr>
            <a:t>Implementation of GenV3 and condition-specific guides</a:t>
          </a:r>
        </a:p>
      </dgm:t>
      <dgm:extLst>
        <a:ext uri="{E40237B7-FDA0-4F09-8148-C483321AD2D9}">
          <dgm14:cNvPr xmlns:dgm14="http://schemas.microsoft.com/office/drawing/2010/diagram" id="0" name="" descr="This images shows a flow chart depicting a section outlining foundational work, implementation planning, and implementation. The foundational work  section includes case servie design, minimal data necessary (MDN), CSTE lening sessions for jurisdictions, and GenV3 development feedback. The implementation planning section includes  that includes GenV3 Pilot,&#10;CSTE-facilitated Listening-to-Action Sessions, Drafting National Strategic Plan for GenV3 Implementation, and Ongoing Feedback and Adjustments. The implementation section includes Implementation of GenV3 and condition-specific guides.&#10;"/>
        </a:ext>
      </dgm:extLst>
    </dgm:pt>
    <dgm:pt modelId="{1BC0F3F8-1CBA-4C64-ABC8-C7255D973481}" type="parTrans" cxnId="{CA77439D-2A67-4372-924B-640D0AFD3AE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4F4E4C6-508B-4A68-936A-F754580A9BAD}" type="sibTrans" cxnId="{CA77439D-2A67-4372-924B-640D0AFD3AE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308D1BA5-2A9E-41E1-816D-C5CF664965FC}">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Minimal Data Necessary</a:t>
          </a:r>
          <a:r>
            <a:rPr lang="en-US" noProof="0" dirty="0">
              <a:latin typeface="Calibri" panose="020F0502020204030204" pitchFamily="34" charset="0"/>
              <a:ea typeface="Calibri" panose="020F0502020204030204" pitchFamily="34" charset="0"/>
              <a:cs typeface="Calibri" panose="020F0502020204030204" pitchFamily="34" charset="0"/>
            </a:rPr>
            <a:t> (MDN)</a:t>
          </a:r>
        </a:p>
      </dgm:t>
    </dgm:pt>
    <dgm:pt modelId="{D8867B03-CDAE-4E92-B2C6-569375AB1B76}" type="parTrans" cxnId="{BDBE8AD9-C64C-4BE7-AFF2-74D9BB2F502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72A007FF-F563-4BFD-B121-E1383F67BF9C}" type="sibTrans" cxnId="{BDBE8AD9-C64C-4BE7-AFF2-74D9BB2F502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A11FDDF-6004-4468-A69D-1DB399D0DF25}">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rPr>
            <a:t>GenV3 Development Feedback</a:t>
          </a:r>
        </a:p>
      </dgm:t>
    </dgm:pt>
    <dgm:pt modelId="{D2A9F6D9-7D7F-4CC7-81D9-A7CDEB0E895D}" type="parTrans" cxnId="{ED46A6A5-D989-4604-AE21-2787BBBF6C1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8BFC17D-BF99-4528-A9EE-87886062161B}" type="sibTrans" cxnId="{ED46A6A5-D989-4604-AE21-2787BBBF6C10}">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163AD821-74DE-48CB-BF69-C061B1516FAE}">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rPr>
            <a:t>CSTE Listening Sessions (Jurisdictions)</a:t>
          </a:r>
        </a:p>
      </dgm:t>
    </dgm:pt>
    <dgm:pt modelId="{D919D896-063E-4FD5-A64D-56F88A970436}" type="parTrans" cxnId="{BB4C7E1F-AD48-489A-8D5F-8BE04FA82D7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8359D90-F5BF-40C9-9D71-D52210AFD70D}" type="sibTrans" cxnId="{BB4C7E1F-AD48-489A-8D5F-8BE04FA82D7B}">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A849F1A-55FC-4AD2-AF45-F346547104D5}">
      <dgm:prSet phldrT="[Text]" phldr="0"/>
      <dgm:spPr/>
      <dgm:t>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dgm:t>
    </dgm:pt>
    <dgm:pt modelId="{C544B642-E247-41F0-A84B-03F67B9824DA}" type="parTrans" cxnId="{C810A06E-77D7-4A0B-B037-C6ACF05F9FD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762D60A-DF56-405C-865C-BE01347B501F}" type="sibTrans" cxnId="{C810A06E-77D7-4A0B-B037-C6ACF05F9FDD}">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99015BBC-BEED-448D-B469-31EB86728D2D}">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rPr>
            <a:t>Drafting National Strategic Plan for GenV3 Implementation</a:t>
          </a:r>
        </a:p>
      </dgm:t>
    </dgm:pt>
    <dgm:pt modelId="{93B4C513-2DC2-4856-9388-3C0C0E3F1508}" type="parTrans" cxnId="{0B77F3D5-B3F1-47E2-A637-60DDC592793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063FD3B4-09A7-4242-9C8C-B8C70C92B473}" type="sibTrans" cxnId="{0B77F3D5-B3F1-47E2-A637-60DDC592793E}">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A268DE8D-D1AE-4E44-8588-2AF8D0C3825C}">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rPr>
            <a:t>CSTE-facilitated Listening-to-Action Sessions</a:t>
          </a:r>
        </a:p>
      </dgm:t>
    </dgm:pt>
    <dgm:pt modelId="{6CDCB016-B578-4049-A203-487CB9849BB2}" type="parTrans" cxnId="{A82F87A9-495A-4BDF-8325-8F8B3B1FAD9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6B35890-42CD-4412-BE33-BEEC809E80F9}" type="sibTrans" cxnId="{A82F87A9-495A-4BDF-8325-8F8B3B1FAD95}">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EF686E29-FE7C-45AC-820C-6B3DC78ACDFC}">
      <dgm:prSet phldrT="[Text]" phldr="0"/>
      <dgm:spPr/>
      <dgm:t>
        <a:bodyPr/>
        <a:lstStyle/>
        <a:p>
          <a:r>
            <a:rPr lang="en-US" noProof="0" dirty="0">
              <a:latin typeface="Calibri" panose="020F0502020204030204" pitchFamily="34" charset="0"/>
              <a:ea typeface="Calibri" panose="020F0502020204030204" pitchFamily="34" charset="0"/>
              <a:cs typeface="Calibri" panose="020F0502020204030204" pitchFamily="34" charset="0"/>
            </a:rPr>
            <a:t>Ongoing Feedback and Adjustments</a:t>
          </a:r>
        </a:p>
      </dgm:t>
    </dgm:pt>
    <dgm:pt modelId="{3403E42A-6088-4114-8729-6E50AB14237E}" type="parTrans" cxnId="{5A614FC8-A270-47EA-91DE-46B08CAF3F2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D45C54E-221B-43ED-8DBB-9D1D323134FC}" type="sibTrans" cxnId="{5A614FC8-A270-47EA-91DE-46B08CAF3F2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607C3727-CB83-4D39-876A-583FDA99D56F}" type="pres">
      <dgm:prSet presAssocID="{D8F88E92-FB8A-4060-9854-0380FE41CECE}" presName="linearFlow" presStyleCnt="0">
        <dgm:presLayoutVars>
          <dgm:dir/>
          <dgm:animLvl val="lvl"/>
          <dgm:resizeHandles val="exact"/>
        </dgm:presLayoutVars>
      </dgm:prSet>
      <dgm:spPr/>
    </dgm:pt>
    <dgm:pt modelId="{90D8886A-9A28-4DAF-8775-F49D871F6F09}" type="pres">
      <dgm:prSet presAssocID="{B37025A5-23E7-4197-9632-BD11AA3F7894}" presName="composite" presStyleCnt="0"/>
      <dgm:spPr/>
    </dgm:pt>
    <dgm:pt modelId="{6302A832-593C-4F14-B292-14473B189057}" type="pres">
      <dgm:prSet presAssocID="{B37025A5-23E7-4197-9632-BD11AA3F7894}" presName="parTx" presStyleLbl="node1" presStyleIdx="0" presStyleCnt="3">
        <dgm:presLayoutVars>
          <dgm:chMax val="0"/>
          <dgm:chPref val="0"/>
          <dgm:bulletEnabled val="1"/>
        </dgm:presLayoutVars>
      </dgm:prSet>
      <dgm:spPr/>
    </dgm:pt>
    <dgm:pt modelId="{EEFEFE96-546C-4BC5-A22C-7CE346280108}" type="pres">
      <dgm:prSet presAssocID="{B37025A5-23E7-4197-9632-BD11AA3F7894}" presName="parSh" presStyleLbl="node1" presStyleIdx="0" presStyleCnt="3"/>
      <dgm:spPr/>
    </dgm:pt>
    <dgm:pt modelId="{5B1DC876-6E65-47B2-BB18-0E7B33B08831}" type="pres">
      <dgm:prSet presAssocID="{B37025A5-23E7-4197-9632-BD11AA3F7894}" presName="desTx" presStyleLbl="fgAcc1" presStyleIdx="0" presStyleCnt="3">
        <dgm:presLayoutVars>
          <dgm:bulletEnabled val="1"/>
        </dgm:presLayoutVars>
      </dgm:prSet>
      <dgm:spPr/>
    </dgm:pt>
    <dgm:pt modelId="{B0B43D36-C081-4154-9C11-5B287DE8661C}" type="pres">
      <dgm:prSet presAssocID="{D0832ABE-8120-4FAF-B213-98E2D8CBDA33}" presName="sibTrans" presStyleLbl="sibTrans2D1" presStyleIdx="0" presStyleCnt="2"/>
      <dgm:spPr/>
    </dgm:pt>
    <dgm:pt modelId="{7C829B57-39F6-490A-9D2C-AD413EDCF87B}" type="pres">
      <dgm:prSet presAssocID="{D0832ABE-8120-4FAF-B213-98E2D8CBDA33}" presName="connTx" presStyleLbl="sibTrans2D1" presStyleIdx="0" presStyleCnt="2"/>
      <dgm:spPr/>
    </dgm:pt>
    <dgm:pt modelId="{46A9512B-F73D-478E-AFE5-9CF20C256171}" type="pres">
      <dgm:prSet presAssocID="{9CD255C6-64F9-4228-A119-AD411C567FE0}" presName="composite" presStyleCnt="0"/>
      <dgm:spPr/>
    </dgm:pt>
    <dgm:pt modelId="{836F328C-27CE-4992-9865-FCAF6DFD6F21}" type="pres">
      <dgm:prSet presAssocID="{9CD255C6-64F9-4228-A119-AD411C567FE0}" presName="parTx" presStyleLbl="node1" presStyleIdx="0" presStyleCnt="3">
        <dgm:presLayoutVars>
          <dgm:chMax val="0"/>
          <dgm:chPref val="0"/>
          <dgm:bulletEnabled val="1"/>
        </dgm:presLayoutVars>
      </dgm:prSet>
      <dgm:spPr/>
    </dgm:pt>
    <dgm:pt modelId="{EF5FC37D-CBB4-4EEC-A991-C22F66C4901B}" type="pres">
      <dgm:prSet presAssocID="{9CD255C6-64F9-4228-A119-AD411C567FE0}" presName="parSh" presStyleLbl="node1" presStyleIdx="1" presStyleCnt="3"/>
      <dgm:spPr/>
    </dgm:pt>
    <dgm:pt modelId="{27ADA6F6-610A-4EDA-9371-62ED0713DC9A}" type="pres">
      <dgm:prSet presAssocID="{9CD255C6-64F9-4228-A119-AD411C567FE0}" presName="desTx" presStyleLbl="fgAcc1" presStyleIdx="1" presStyleCnt="3">
        <dgm:presLayoutVars>
          <dgm:bulletEnabled val="1"/>
        </dgm:presLayoutVars>
      </dgm:prSet>
      <dgm:spPr/>
    </dgm:pt>
    <dgm:pt modelId="{BCC2ACD6-7E2C-4424-A22D-749637FACBD9}" type="pres">
      <dgm:prSet presAssocID="{CDF5EFA6-3163-461F-9E35-5E26E5496EF4}" presName="sibTrans" presStyleLbl="sibTrans2D1" presStyleIdx="1" presStyleCnt="2"/>
      <dgm:spPr/>
    </dgm:pt>
    <dgm:pt modelId="{A8AE2933-44F5-40B7-A384-A9ADB6D74BFC}" type="pres">
      <dgm:prSet presAssocID="{CDF5EFA6-3163-461F-9E35-5E26E5496EF4}" presName="connTx" presStyleLbl="sibTrans2D1" presStyleIdx="1" presStyleCnt="2"/>
      <dgm:spPr/>
    </dgm:pt>
    <dgm:pt modelId="{1271DB07-B1AD-4BB8-8592-8EFC82FA54F2}" type="pres">
      <dgm:prSet presAssocID="{7620D007-1B26-41FF-930E-AAEBF28F94A4}" presName="composite" presStyleCnt="0"/>
      <dgm:spPr/>
    </dgm:pt>
    <dgm:pt modelId="{8E27D6B5-C411-4357-BBF7-4E31D6FBBF97}" type="pres">
      <dgm:prSet presAssocID="{7620D007-1B26-41FF-930E-AAEBF28F94A4}" presName="parTx" presStyleLbl="node1" presStyleIdx="1" presStyleCnt="3">
        <dgm:presLayoutVars>
          <dgm:chMax val="0"/>
          <dgm:chPref val="0"/>
          <dgm:bulletEnabled val="1"/>
        </dgm:presLayoutVars>
      </dgm:prSet>
      <dgm:spPr/>
    </dgm:pt>
    <dgm:pt modelId="{B3A80A50-D86E-4895-B3C7-23F6EE6999F4}" type="pres">
      <dgm:prSet presAssocID="{7620D007-1B26-41FF-930E-AAEBF28F94A4}" presName="parSh" presStyleLbl="node1" presStyleIdx="2" presStyleCnt="3"/>
      <dgm:spPr/>
    </dgm:pt>
    <dgm:pt modelId="{9C2E94F8-5BCB-4868-ABB0-C67AE71DBEB9}" type="pres">
      <dgm:prSet presAssocID="{7620D007-1B26-41FF-930E-AAEBF28F94A4}" presName="desTx" presStyleLbl="fgAcc1" presStyleIdx="2" presStyleCnt="3">
        <dgm:presLayoutVars>
          <dgm:bulletEnabled val="1"/>
        </dgm:presLayoutVars>
      </dgm:prSet>
      <dgm:spPr/>
    </dgm:pt>
  </dgm:ptLst>
  <dgm:cxnLst>
    <dgm:cxn modelId="{B9DA870D-F7CB-44F3-8EE7-C7198F0400D5}" type="presOf" srcId="{D8F88E92-FB8A-4060-9854-0380FE41CECE}" destId="{607C3727-CB83-4D39-876A-583FDA99D56F}" srcOrd="0" destOrd="0" presId="urn:microsoft.com/office/officeart/2005/8/layout/process3"/>
    <dgm:cxn modelId="{84C74018-CB2B-4024-8FB8-259DEE6C7A32}" type="presOf" srcId="{D0832ABE-8120-4FAF-B213-98E2D8CBDA33}" destId="{7C829B57-39F6-490A-9D2C-AD413EDCF87B}" srcOrd="1" destOrd="0" presId="urn:microsoft.com/office/officeart/2005/8/layout/process3"/>
    <dgm:cxn modelId="{BB4C7E1F-AD48-489A-8D5F-8BE04FA82D7B}" srcId="{B37025A5-23E7-4197-9632-BD11AA3F7894}" destId="{163AD821-74DE-48CB-BF69-C061B1516FAE}" srcOrd="2" destOrd="0" parTransId="{D919D896-063E-4FD5-A64D-56F88A970436}" sibTransId="{A8359D90-F5BF-40C9-9D71-D52210AFD70D}"/>
    <dgm:cxn modelId="{A318872C-43E0-4AED-8092-1BF892F366F7}" srcId="{D8F88E92-FB8A-4060-9854-0380FE41CECE}" destId="{7620D007-1B26-41FF-930E-AAEBF28F94A4}" srcOrd="2" destOrd="0" parTransId="{6D603CC5-E326-4B31-B182-301B41D554E2}" sibTransId="{266D1E90-DF1A-4C2D-AA32-9C6BA3F977F9}"/>
    <dgm:cxn modelId="{9FD17D64-08CB-4C21-A84A-B534DF9DB7D6}" srcId="{D8F88E92-FB8A-4060-9854-0380FE41CECE}" destId="{9CD255C6-64F9-4228-A119-AD411C567FE0}" srcOrd="1" destOrd="0" parTransId="{3F29C5C7-812D-4A81-8E62-8B512C5FD299}" sibTransId="{CDF5EFA6-3163-461F-9E35-5E26E5496EF4}"/>
    <dgm:cxn modelId="{4D45E165-BB12-444C-8CEC-510942FF5015}" type="presOf" srcId="{4A964118-FBF1-4060-9170-E32865E4499C}" destId="{27ADA6F6-610A-4EDA-9371-62ED0713DC9A}" srcOrd="0" destOrd="0" presId="urn:microsoft.com/office/officeart/2005/8/layout/process3"/>
    <dgm:cxn modelId="{F41BF267-734E-4336-9FEC-0A9C0983F06A}" type="presOf" srcId="{DA849F1A-55FC-4AD2-AF45-F346547104D5}" destId="{27ADA6F6-610A-4EDA-9371-62ED0713DC9A}" srcOrd="0" destOrd="4" presId="urn:microsoft.com/office/officeart/2005/8/layout/process3"/>
    <dgm:cxn modelId="{1786614A-9ADF-4470-B693-5809AAA617A4}" type="presOf" srcId="{7620D007-1B26-41FF-930E-AAEBF28F94A4}" destId="{B3A80A50-D86E-4895-B3C7-23F6EE6999F4}" srcOrd="1" destOrd="0" presId="urn:microsoft.com/office/officeart/2005/8/layout/process3"/>
    <dgm:cxn modelId="{F830FF4B-20C3-4591-8BAE-C90835E0EE6E}" type="presOf" srcId="{B37025A5-23E7-4197-9632-BD11AA3F7894}" destId="{EEFEFE96-546C-4BC5-A22C-7CE346280108}" srcOrd="1" destOrd="0" presId="urn:microsoft.com/office/officeart/2005/8/layout/process3"/>
    <dgm:cxn modelId="{1ED2556C-EBB2-4473-81F9-DBA1A35CC5D8}" type="presOf" srcId="{770BC450-D4C9-4312-AE6B-EF08163F4C22}" destId="{9C2E94F8-5BCB-4868-ABB0-C67AE71DBEB9}" srcOrd="0" destOrd="0" presId="urn:microsoft.com/office/officeart/2005/8/layout/process3"/>
    <dgm:cxn modelId="{3BFFF84C-C8AE-45F3-B522-9B9FDE447029}" type="presOf" srcId="{9CD255C6-64F9-4228-A119-AD411C567FE0}" destId="{836F328C-27CE-4992-9865-FCAF6DFD6F21}" srcOrd="0" destOrd="0" presId="urn:microsoft.com/office/officeart/2005/8/layout/process3"/>
    <dgm:cxn modelId="{C810A06E-77D7-4A0B-B037-C6ACF05F9FDD}" srcId="{9CD255C6-64F9-4228-A119-AD411C567FE0}" destId="{DA849F1A-55FC-4AD2-AF45-F346547104D5}" srcOrd="4" destOrd="0" parTransId="{C544B642-E247-41F0-A84B-03F67B9824DA}" sibTransId="{F762D60A-DF56-405C-865C-BE01347B501F}"/>
    <dgm:cxn modelId="{831BA573-5FF5-4115-8D2D-AD9CFC125872}" type="presOf" srcId="{7620D007-1B26-41FF-930E-AAEBF28F94A4}" destId="{8E27D6B5-C411-4357-BBF7-4E31D6FBBF97}" srcOrd="0" destOrd="0" presId="urn:microsoft.com/office/officeart/2005/8/layout/process3"/>
    <dgm:cxn modelId="{31911656-4F93-4B37-B0CA-E22F4C055506}" srcId="{B37025A5-23E7-4197-9632-BD11AA3F7894}" destId="{95716FC9-F150-4CD8-BBE8-E69BA40F6DB8}" srcOrd="0" destOrd="0" parTransId="{C6C3C612-B710-4A1E-AA45-D1FCA4018592}" sibTransId="{2CD7AF42-F8D1-4AC4-97DE-7A92CCF0DF04}"/>
    <dgm:cxn modelId="{5EA31B80-8F84-422B-8F35-976672C8093E}" type="presOf" srcId="{163AD821-74DE-48CB-BF69-C061B1516FAE}" destId="{5B1DC876-6E65-47B2-BB18-0E7B33B08831}" srcOrd="0" destOrd="2" presId="urn:microsoft.com/office/officeart/2005/8/layout/process3"/>
    <dgm:cxn modelId="{E3F2A09B-10D0-4A78-A4CA-FF96264C6EB0}" type="presOf" srcId="{308D1BA5-2A9E-41E1-816D-C5CF664965FC}" destId="{5B1DC876-6E65-47B2-BB18-0E7B33B08831}" srcOrd="0" destOrd="1" presId="urn:microsoft.com/office/officeart/2005/8/layout/process3"/>
    <dgm:cxn modelId="{CA77439D-2A67-4372-924B-640D0AFD3AE8}" srcId="{7620D007-1B26-41FF-930E-AAEBF28F94A4}" destId="{770BC450-D4C9-4312-AE6B-EF08163F4C22}" srcOrd="0" destOrd="0" parTransId="{1BC0F3F8-1CBA-4C64-ABC8-C7255D973481}" sibTransId="{A4F4E4C6-508B-4A68-936A-F754580A9BAD}"/>
    <dgm:cxn modelId="{ED46A6A5-D989-4604-AE21-2787BBBF6C10}" srcId="{B37025A5-23E7-4197-9632-BD11AA3F7894}" destId="{AA11FDDF-6004-4468-A69D-1DB399D0DF25}" srcOrd="3" destOrd="0" parTransId="{D2A9F6D9-7D7F-4CC7-81D9-A7CDEB0E895D}" sibTransId="{28BFC17D-BF99-4528-A9EE-87886062161B}"/>
    <dgm:cxn modelId="{8C53DBA5-C176-450D-9A5D-AEFFFF84830C}" type="presOf" srcId="{AA11FDDF-6004-4468-A69D-1DB399D0DF25}" destId="{5B1DC876-6E65-47B2-BB18-0E7B33B08831}" srcOrd="0" destOrd="3" presId="urn:microsoft.com/office/officeart/2005/8/layout/process3"/>
    <dgm:cxn modelId="{A82F87A9-495A-4BDF-8325-8F8B3B1FAD95}" srcId="{9CD255C6-64F9-4228-A119-AD411C567FE0}" destId="{A268DE8D-D1AE-4E44-8588-2AF8D0C3825C}" srcOrd="1" destOrd="0" parTransId="{6CDCB016-B578-4049-A203-487CB9849BB2}" sibTransId="{86B35890-42CD-4412-BE33-BEEC809E80F9}"/>
    <dgm:cxn modelId="{793186AF-79B6-4362-9D40-69E3BDBF16E7}" srcId="{D8F88E92-FB8A-4060-9854-0380FE41CECE}" destId="{B37025A5-23E7-4197-9632-BD11AA3F7894}" srcOrd="0" destOrd="0" parTransId="{2FD0E10A-7CB6-4E57-ADA3-442C91EFD628}" sibTransId="{D0832ABE-8120-4FAF-B213-98E2D8CBDA33}"/>
    <dgm:cxn modelId="{261C98BE-3D64-4E7E-A363-686C6AA21A97}" type="presOf" srcId="{EF686E29-FE7C-45AC-820C-6B3DC78ACDFC}" destId="{27ADA6F6-610A-4EDA-9371-62ED0713DC9A}" srcOrd="0" destOrd="3" presId="urn:microsoft.com/office/officeart/2005/8/layout/process3"/>
    <dgm:cxn modelId="{5A614FC8-A270-47EA-91DE-46B08CAF3F28}" srcId="{9CD255C6-64F9-4228-A119-AD411C567FE0}" destId="{EF686E29-FE7C-45AC-820C-6B3DC78ACDFC}" srcOrd="3" destOrd="0" parTransId="{3403E42A-6088-4114-8729-6E50AB14237E}" sibTransId="{2D45C54E-221B-43ED-8DBB-9D1D323134FC}"/>
    <dgm:cxn modelId="{146F94D1-5F0B-4037-9DCF-DC0E9F648319}" type="presOf" srcId="{CDF5EFA6-3163-461F-9E35-5E26E5496EF4}" destId="{A8AE2933-44F5-40B7-A384-A9ADB6D74BFC}" srcOrd="1" destOrd="0" presId="urn:microsoft.com/office/officeart/2005/8/layout/process3"/>
    <dgm:cxn modelId="{84336CD3-1435-4BBA-8EB8-218F75C90930}" srcId="{9CD255C6-64F9-4228-A119-AD411C567FE0}" destId="{4A964118-FBF1-4060-9170-E32865E4499C}" srcOrd="0" destOrd="0" parTransId="{166F965F-B79D-4ACC-838A-4B2D7EC0FF58}" sibTransId="{831ED1E7-B2EC-4717-B7C8-252055A02D4D}"/>
    <dgm:cxn modelId="{0B77F3D5-B3F1-47E2-A637-60DDC592793E}" srcId="{9CD255C6-64F9-4228-A119-AD411C567FE0}" destId="{99015BBC-BEED-448D-B469-31EB86728D2D}" srcOrd="2" destOrd="0" parTransId="{93B4C513-2DC2-4856-9388-3C0C0E3F1508}" sibTransId="{063FD3B4-09A7-4242-9C8C-B8C70C92B473}"/>
    <dgm:cxn modelId="{BEAFADD7-1C89-4909-B050-1081E1FBEB10}" type="presOf" srcId="{CDF5EFA6-3163-461F-9E35-5E26E5496EF4}" destId="{BCC2ACD6-7E2C-4424-A22D-749637FACBD9}" srcOrd="0" destOrd="0" presId="urn:microsoft.com/office/officeart/2005/8/layout/process3"/>
    <dgm:cxn modelId="{BDBE8AD9-C64C-4BE7-AFF2-74D9BB2F5020}" srcId="{B37025A5-23E7-4197-9632-BD11AA3F7894}" destId="{308D1BA5-2A9E-41E1-816D-C5CF664965FC}" srcOrd="1" destOrd="0" parTransId="{D8867B03-CDAE-4E92-B2C6-569375AB1B76}" sibTransId="{72A007FF-F563-4BFD-B121-E1383F67BF9C}"/>
    <dgm:cxn modelId="{17A6AAD9-2DC1-45DE-8EC5-0FFC3C225168}" type="presOf" srcId="{95716FC9-F150-4CD8-BBE8-E69BA40F6DB8}" destId="{5B1DC876-6E65-47B2-BB18-0E7B33B08831}" srcOrd="0" destOrd="0" presId="urn:microsoft.com/office/officeart/2005/8/layout/process3"/>
    <dgm:cxn modelId="{D1724ADC-0E18-4574-9080-EFF2D9EBEFB3}" type="presOf" srcId="{9CD255C6-64F9-4228-A119-AD411C567FE0}" destId="{EF5FC37D-CBB4-4EEC-A991-C22F66C4901B}" srcOrd="1" destOrd="0" presId="urn:microsoft.com/office/officeart/2005/8/layout/process3"/>
    <dgm:cxn modelId="{A818C2E2-F7E9-4381-9F84-D1CF40A98E1F}" type="presOf" srcId="{B37025A5-23E7-4197-9632-BD11AA3F7894}" destId="{6302A832-593C-4F14-B292-14473B189057}" srcOrd="0" destOrd="0" presId="urn:microsoft.com/office/officeart/2005/8/layout/process3"/>
    <dgm:cxn modelId="{CAA056E3-412E-4A42-96DE-B81EFFD83C32}" type="presOf" srcId="{A268DE8D-D1AE-4E44-8588-2AF8D0C3825C}" destId="{27ADA6F6-610A-4EDA-9371-62ED0713DC9A}" srcOrd="0" destOrd="1" presId="urn:microsoft.com/office/officeart/2005/8/layout/process3"/>
    <dgm:cxn modelId="{235293EB-19C3-488A-89BD-D25866744691}" type="presOf" srcId="{D0832ABE-8120-4FAF-B213-98E2D8CBDA33}" destId="{B0B43D36-C081-4154-9C11-5B287DE8661C}" srcOrd="0" destOrd="0" presId="urn:microsoft.com/office/officeart/2005/8/layout/process3"/>
    <dgm:cxn modelId="{65CE6EF0-E154-453E-9436-BEF09C378DB0}" type="presOf" srcId="{99015BBC-BEED-448D-B469-31EB86728D2D}" destId="{27ADA6F6-610A-4EDA-9371-62ED0713DC9A}" srcOrd="0" destOrd="2" presId="urn:microsoft.com/office/officeart/2005/8/layout/process3"/>
    <dgm:cxn modelId="{9236F01B-4E9B-4F12-B297-FDCEF5520D96}" type="presParOf" srcId="{607C3727-CB83-4D39-876A-583FDA99D56F}" destId="{90D8886A-9A28-4DAF-8775-F49D871F6F09}" srcOrd="0" destOrd="0" presId="urn:microsoft.com/office/officeart/2005/8/layout/process3"/>
    <dgm:cxn modelId="{24BDD256-D430-4ADF-8DBD-CA312D26105F}" type="presParOf" srcId="{90D8886A-9A28-4DAF-8775-F49D871F6F09}" destId="{6302A832-593C-4F14-B292-14473B189057}" srcOrd="0" destOrd="0" presId="urn:microsoft.com/office/officeart/2005/8/layout/process3"/>
    <dgm:cxn modelId="{62D73D7F-2178-4CC1-9B92-6331F5632BC9}" type="presParOf" srcId="{90D8886A-9A28-4DAF-8775-F49D871F6F09}" destId="{EEFEFE96-546C-4BC5-A22C-7CE346280108}" srcOrd="1" destOrd="0" presId="urn:microsoft.com/office/officeart/2005/8/layout/process3"/>
    <dgm:cxn modelId="{66834DF8-2752-4C24-B3FB-8534D6EAFD57}" type="presParOf" srcId="{90D8886A-9A28-4DAF-8775-F49D871F6F09}" destId="{5B1DC876-6E65-47B2-BB18-0E7B33B08831}" srcOrd="2" destOrd="0" presId="urn:microsoft.com/office/officeart/2005/8/layout/process3"/>
    <dgm:cxn modelId="{0AD99095-0254-4EE9-AA63-F94BA8349668}" type="presParOf" srcId="{607C3727-CB83-4D39-876A-583FDA99D56F}" destId="{B0B43D36-C081-4154-9C11-5B287DE8661C}" srcOrd="1" destOrd="0" presId="urn:microsoft.com/office/officeart/2005/8/layout/process3"/>
    <dgm:cxn modelId="{A48A03C4-1A16-4AC7-85BC-76570749A5D6}" type="presParOf" srcId="{B0B43D36-C081-4154-9C11-5B287DE8661C}" destId="{7C829B57-39F6-490A-9D2C-AD413EDCF87B}" srcOrd="0" destOrd="0" presId="urn:microsoft.com/office/officeart/2005/8/layout/process3"/>
    <dgm:cxn modelId="{B523C225-6119-4C17-ADDF-B3A70402D900}" type="presParOf" srcId="{607C3727-CB83-4D39-876A-583FDA99D56F}" destId="{46A9512B-F73D-478E-AFE5-9CF20C256171}" srcOrd="2" destOrd="0" presId="urn:microsoft.com/office/officeart/2005/8/layout/process3"/>
    <dgm:cxn modelId="{D83E4B73-32C5-45C5-90F4-516A5E29D0EE}" type="presParOf" srcId="{46A9512B-F73D-478E-AFE5-9CF20C256171}" destId="{836F328C-27CE-4992-9865-FCAF6DFD6F21}" srcOrd="0" destOrd="0" presId="urn:microsoft.com/office/officeart/2005/8/layout/process3"/>
    <dgm:cxn modelId="{0630B685-02D0-4C26-B383-73EE45552203}" type="presParOf" srcId="{46A9512B-F73D-478E-AFE5-9CF20C256171}" destId="{EF5FC37D-CBB4-4EEC-A991-C22F66C4901B}" srcOrd="1" destOrd="0" presId="urn:microsoft.com/office/officeart/2005/8/layout/process3"/>
    <dgm:cxn modelId="{40E077A1-4E28-4C25-A73E-841FE2A4DEF7}" type="presParOf" srcId="{46A9512B-F73D-478E-AFE5-9CF20C256171}" destId="{27ADA6F6-610A-4EDA-9371-62ED0713DC9A}" srcOrd="2" destOrd="0" presId="urn:microsoft.com/office/officeart/2005/8/layout/process3"/>
    <dgm:cxn modelId="{B7C42EBE-41C8-4E8E-BC60-30BE988F4DE8}" type="presParOf" srcId="{607C3727-CB83-4D39-876A-583FDA99D56F}" destId="{BCC2ACD6-7E2C-4424-A22D-749637FACBD9}" srcOrd="3" destOrd="0" presId="urn:microsoft.com/office/officeart/2005/8/layout/process3"/>
    <dgm:cxn modelId="{2506061B-73CF-4592-960E-9B22642C3BC4}" type="presParOf" srcId="{BCC2ACD6-7E2C-4424-A22D-749637FACBD9}" destId="{A8AE2933-44F5-40B7-A384-A9ADB6D74BFC}" srcOrd="0" destOrd="0" presId="urn:microsoft.com/office/officeart/2005/8/layout/process3"/>
    <dgm:cxn modelId="{AA6B7180-DBC9-4096-A00B-42FECFCB4DDA}" type="presParOf" srcId="{607C3727-CB83-4D39-876A-583FDA99D56F}" destId="{1271DB07-B1AD-4BB8-8592-8EFC82FA54F2}" srcOrd="4" destOrd="0" presId="urn:microsoft.com/office/officeart/2005/8/layout/process3"/>
    <dgm:cxn modelId="{9EECDA6F-75E7-4B10-8520-1146595095E0}" type="presParOf" srcId="{1271DB07-B1AD-4BB8-8592-8EFC82FA54F2}" destId="{8E27D6B5-C411-4357-BBF7-4E31D6FBBF97}" srcOrd="0" destOrd="0" presId="urn:microsoft.com/office/officeart/2005/8/layout/process3"/>
    <dgm:cxn modelId="{4C71CED0-46C4-4ABC-A12E-932F08E728BA}" type="presParOf" srcId="{1271DB07-B1AD-4BB8-8592-8EFC82FA54F2}" destId="{B3A80A50-D86E-4895-B3C7-23F6EE6999F4}" srcOrd="1" destOrd="0" presId="urn:microsoft.com/office/officeart/2005/8/layout/process3"/>
    <dgm:cxn modelId="{B6F96680-4542-45CB-9E01-5523BCA83563}" type="presParOf" srcId="{1271DB07-B1AD-4BB8-8592-8EFC82FA54F2}" destId="{9C2E94F8-5BCB-4868-ABB0-C67AE71DBEB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0DBB8-8FAE-4BFD-800D-BF94A429F30D}"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D7A704CD-D603-403D-8F8C-E07FEE9F405D}">
      <dgm:prSet phldrT="[Text]" phldr="0"/>
      <dgm:spPr/>
      <dgm:t>
        <a:bodyPr/>
        <a:lstStyle/>
        <a:p>
          <a:pPr rtl="0"/>
          <a:r>
            <a:rPr lang="en-US" dirty="0">
              <a:latin typeface="Calibri" panose="020F0502020204030204" pitchFamily="34" charset="0"/>
              <a:ea typeface="Calibri" panose="020F0502020204030204" pitchFamily="34" charset="0"/>
              <a:cs typeface="Calibri" panose="020F0502020204030204" pitchFamily="34" charset="0"/>
            </a:rPr>
            <a:t>End of June:</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CDC/CSTE Synthesis </a:t>
          </a:r>
        </a:p>
      </dgm:t>
    </dgm:pt>
    <dgm:pt modelId="{B3A13808-3B55-44FA-95F7-E13F1C3C5921}" type="parTrans" cxnId="{2A64D4D5-578D-4347-AD79-32441D8FED9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C2A5CD3-FA16-496C-B5C5-FC3579FE5B1A}" type="sibTrans" cxnId="{2A64D4D5-578D-4347-AD79-32441D8FED9C}">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5C2D728A-37C4-488A-84A9-20F409BA3E1C}">
      <dgm:prSet phldrT="[Text]" phldr="0"/>
      <dgm:spPr/>
      <dgm:t>
        <a:bodyPr/>
        <a:lstStyle/>
        <a:p>
          <a:pPr rtl="0"/>
          <a:r>
            <a:rPr lang="en-US" dirty="0">
              <a:latin typeface="Calibri" panose="020F0502020204030204" pitchFamily="34" charset="0"/>
              <a:ea typeface="Calibri" panose="020F0502020204030204" pitchFamily="34" charset="0"/>
              <a:cs typeface="Calibri" panose="020F0502020204030204" pitchFamily="34" charset="0"/>
            </a:rPr>
            <a:t>Mid-June:</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Listening-to-Action ("L2A") Sessions</a:t>
          </a:r>
        </a:p>
      </dgm:t>
    </dgm:pt>
    <dgm:pt modelId="{64E2F3B2-A545-48B7-896D-0DFFC5FA0D6F}" type="parTrans" cxnId="{4BCA458C-A54D-4B6A-A62D-BDB9CAF6A47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8C43591A-02AD-43C4-AA3C-B9E57B563A2C}" type="sibTrans" cxnId="{4BCA458C-A54D-4B6A-A62D-BDB9CAF6A478}">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DE011BCE-70FD-40DD-A959-1848FC9AACA8}">
      <dgm:prSet phldrT="[Text]" phldr="0"/>
      <dgm:spPr/>
      <dgm:t>
        <a:bodyPr/>
        <a:lstStyle/>
        <a:p>
          <a:pPr rtl="0"/>
          <a:r>
            <a:rPr lang="en-US">
              <a:latin typeface="Calibri" panose="020F0502020204030204" pitchFamily="34" charset="0"/>
              <a:ea typeface="Calibri" panose="020F0502020204030204" pitchFamily="34" charset="0"/>
              <a:cs typeface="Calibri" panose="020F0502020204030204" pitchFamily="34" charset="0"/>
            </a:rPr>
            <a:t>End of July:</a:t>
          </a:r>
          <a:br>
            <a:rPr lang="en-US">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ea typeface="Calibri" panose="020F0502020204030204" pitchFamily="34" charset="0"/>
              <a:cs typeface="Calibri" panose="020F0502020204030204" pitchFamily="34" charset="0"/>
            </a:rPr>
            <a:t>GenV3 Implementation Strategy Plan, Version 1</a:t>
          </a:r>
        </a:p>
      </dgm:t>
    </dgm:pt>
    <dgm:pt modelId="{B13DF505-CD20-4C0F-8738-7C96B7A6A36F}" type="parTrans" cxnId="{7E7E91E5-8A25-4D78-9EE1-821E91F172C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F8FA5CD2-5F58-4881-8A87-218FA5971AD5}" type="sibTrans" cxnId="{7E7E91E5-8A25-4D78-9EE1-821E91F172CF}">
      <dgm:prSet/>
      <dgm:spPr/>
      <dgm:t>
        <a:bodyPr/>
        <a:lstStyle/>
        <a:p>
          <a:endParaRPr lang="en-US">
            <a:latin typeface="Calibri" panose="020F0502020204030204" pitchFamily="34" charset="0"/>
            <a:ea typeface="Calibri" panose="020F0502020204030204" pitchFamily="34" charset="0"/>
            <a:cs typeface="Calibri" panose="020F0502020204030204" pitchFamily="34" charset="0"/>
          </a:endParaRPr>
        </a:p>
      </dgm:t>
    </dgm:pt>
    <dgm:pt modelId="{2820CAA7-B6D6-4ED6-8F58-56B22AE57FB6}" type="pres">
      <dgm:prSet presAssocID="{3170DBB8-8FAE-4BFD-800D-BF94A429F30D}" presName="Name0" presStyleCnt="0">
        <dgm:presLayoutVars>
          <dgm:dir/>
          <dgm:animLvl val="lvl"/>
          <dgm:resizeHandles val="exact"/>
        </dgm:presLayoutVars>
      </dgm:prSet>
      <dgm:spPr/>
    </dgm:pt>
    <dgm:pt modelId="{904C7B24-D6DC-446D-8329-5AAF02F7A02C}" type="pres">
      <dgm:prSet presAssocID="{5C2D728A-37C4-488A-84A9-20F409BA3E1C}" presName="parTxOnly" presStyleLbl="node1" presStyleIdx="0" presStyleCnt="3">
        <dgm:presLayoutVars>
          <dgm:chMax val="0"/>
          <dgm:chPref val="0"/>
          <dgm:bulletEnabled val="1"/>
        </dgm:presLayoutVars>
      </dgm:prSet>
      <dgm:spPr/>
    </dgm:pt>
    <dgm:pt modelId="{5A2AB3BC-D666-49F8-8748-0CB765012BF2}" type="pres">
      <dgm:prSet presAssocID="{8C43591A-02AD-43C4-AA3C-B9E57B563A2C}" presName="parTxOnlySpace" presStyleCnt="0"/>
      <dgm:spPr/>
    </dgm:pt>
    <dgm:pt modelId="{887B15B0-8D89-456E-948B-540BEAFE61C3}" type="pres">
      <dgm:prSet presAssocID="{D7A704CD-D603-403D-8F8C-E07FEE9F405D}" presName="parTxOnly" presStyleLbl="node1" presStyleIdx="1" presStyleCnt="3">
        <dgm:presLayoutVars>
          <dgm:chMax val="0"/>
          <dgm:chPref val="0"/>
          <dgm:bulletEnabled val="1"/>
        </dgm:presLayoutVars>
      </dgm:prSet>
      <dgm:spPr/>
    </dgm:pt>
    <dgm:pt modelId="{5B06DD64-B32F-4C8B-BCFA-8714446B0676}" type="pres">
      <dgm:prSet presAssocID="{8C2A5CD3-FA16-496C-B5C5-FC3579FE5B1A}" presName="parTxOnlySpace" presStyleCnt="0"/>
      <dgm:spPr/>
    </dgm:pt>
    <dgm:pt modelId="{F3CC70E6-697A-4B73-878D-734C0FDE8A11}" type="pres">
      <dgm:prSet presAssocID="{DE011BCE-70FD-40DD-A959-1848FC9AACA8}" presName="parTxOnly" presStyleLbl="node1" presStyleIdx="2" presStyleCnt="3">
        <dgm:presLayoutVars>
          <dgm:chMax val="0"/>
          <dgm:chPref val="0"/>
          <dgm:bulletEnabled val="1"/>
        </dgm:presLayoutVars>
      </dgm:prSet>
      <dgm:spPr/>
    </dgm:pt>
  </dgm:ptLst>
  <dgm:cxnLst>
    <dgm:cxn modelId="{8E4B8C15-1693-4DE7-8984-E50DBEC1F4F7}" type="presOf" srcId="{3170DBB8-8FAE-4BFD-800D-BF94A429F30D}" destId="{2820CAA7-B6D6-4ED6-8F58-56B22AE57FB6}" srcOrd="0" destOrd="0" presId="urn:microsoft.com/office/officeart/2005/8/layout/chevron1"/>
    <dgm:cxn modelId="{6466B07E-57A9-4C9F-A271-E9CCB2D1D795}" type="presOf" srcId="{5C2D728A-37C4-488A-84A9-20F409BA3E1C}" destId="{904C7B24-D6DC-446D-8329-5AAF02F7A02C}" srcOrd="0" destOrd="0" presId="urn:microsoft.com/office/officeart/2005/8/layout/chevron1"/>
    <dgm:cxn modelId="{520C478A-026E-448E-8463-02A3375894DC}" type="presOf" srcId="{D7A704CD-D603-403D-8F8C-E07FEE9F405D}" destId="{887B15B0-8D89-456E-948B-540BEAFE61C3}" srcOrd="0" destOrd="0" presId="urn:microsoft.com/office/officeart/2005/8/layout/chevron1"/>
    <dgm:cxn modelId="{4BCA458C-A54D-4B6A-A62D-BDB9CAF6A478}" srcId="{3170DBB8-8FAE-4BFD-800D-BF94A429F30D}" destId="{5C2D728A-37C4-488A-84A9-20F409BA3E1C}" srcOrd="0" destOrd="0" parTransId="{64E2F3B2-A545-48B7-896D-0DFFC5FA0D6F}" sibTransId="{8C43591A-02AD-43C4-AA3C-B9E57B563A2C}"/>
    <dgm:cxn modelId="{2A64D4D5-578D-4347-AD79-32441D8FED9C}" srcId="{3170DBB8-8FAE-4BFD-800D-BF94A429F30D}" destId="{D7A704CD-D603-403D-8F8C-E07FEE9F405D}" srcOrd="1" destOrd="0" parTransId="{B3A13808-3B55-44FA-95F7-E13F1C3C5921}" sibTransId="{8C2A5CD3-FA16-496C-B5C5-FC3579FE5B1A}"/>
    <dgm:cxn modelId="{7E7E91E5-8A25-4D78-9EE1-821E91F172CF}" srcId="{3170DBB8-8FAE-4BFD-800D-BF94A429F30D}" destId="{DE011BCE-70FD-40DD-A959-1848FC9AACA8}" srcOrd="2" destOrd="0" parTransId="{B13DF505-CD20-4C0F-8738-7C96B7A6A36F}" sibTransId="{F8FA5CD2-5F58-4881-8A87-218FA5971AD5}"/>
    <dgm:cxn modelId="{ECE692E9-6BC1-40DE-A4CA-2E165C700319}" type="presOf" srcId="{DE011BCE-70FD-40DD-A959-1848FC9AACA8}" destId="{F3CC70E6-697A-4B73-878D-734C0FDE8A11}" srcOrd="0" destOrd="0" presId="urn:microsoft.com/office/officeart/2005/8/layout/chevron1"/>
    <dgm:cxn modelId="{5AF6BC13-D8E9-43EC-B787-D63D0E43808A}" type="presParOf" srcId="{2820CAA7-B6D6-4ED6-8F58-56B22AE57FB6}" destId="{904C7B24-D6DC-446D-8329-5AAF02F7A02C}" srcOrd="0" destOrd="0" presId="urn:microsoft.com/office/officeart/2005/8/layout/chevron1"/>
    <dgm:cxn modelId="{EF70F84B-1AAF-4B34-9A7B-B2B259374D0A}" type="presParOf" srcId="{2820CAA7-B6D6-4ED6-8F58-56B22AE57FB6}" destId="{5A2AB3BC-D666-49F8-8748-0CB765012BF2}" srcOrd="1" destOrd="0" presId="urn:microsoft.com/office/officeart/2005/8/layout/chevron1"/>
    <dgm:cxn modelId="{0DF61DA3-D95E-4C9F-ADC7-B67B305AC539}" type="presParOf" srcId="{2820CAA7-B6D6-4ED6-8F58-56B22AE57FB6}" destId="{887B15B0-8D89-456E-948B-540BEAFE61C3}" srcOrd="2" destOrd="0" presId="urn:microsoft.com/office/officeart/2005/8/layout/chevron1"/>
    <dgm:cxn modelId="{14A8F50A-F148-4253-B059-609EE8F69F53}" type="presParOf" srcId="{2820CAA7-B6D6-4ED6-8F58-56B22AE57FB6}" destId="{5B06DD64-B32F-4C8B-BCFA-8714446B0676}" srcOrd="3" destOrd="0" presId="urn:microsoft.com/office/officeart/2005/8/layout/chevron1"/>
    <dgm:cxn modelId="{3FCA51DA-2B1F-49FD-83C9-AAD8BB8A4C55}" type="presParOf" srcId="{2820CAA7-B6D6-4ED6-8F58-56B22AE57FB6}" destId="{F3CC70E6-697A-4B73-878D-734C0FDE8A1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EFE96-546C-4BC5-A22C-7CE346280108}">
      <dsp:nvSpPr>
        <dsp:cNvPr id="0" name=""/>
        <dsp:cNvSpPr/>
      </dsp:nvSpPr>
      <dsp:spPr>
        <a:xfrm>
          <a:off x="5217" y="47953"/>
          <a:ext cx="2372456" cy="12821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b="1" kern="1200" noProof="0" dirty="0">
              <a:latin typeface="Calibri" panose="020F0502020204030204" pitchFamily="34" charset="0"/>
              <a:ea typeface="Calibri" panose="020F0502020204030204" pitchFamily="34" charset="0"/>
              <a:cs typeface="Calibri" panose="020F0502020204030204" pitchFamily="34" charset="0"/>
            </a:rPr>
            <a:t>Foundational Work</a:t>
          </a:r>
        </a:p>
      </dsp:txBody>
      <dsp:txXfrm>
        <a:off x="5217" y="47953"/>
        <a:ext cx="2372456" cy="854792"/>
      </dsp:txXfrm>
    </dsp:sp>
    <dsp:sp modelId="{5B1DC876-6E65-47B2-BB18-0E7B33B08831}">
      <dsp:nvSpPr>
        <dsp:cNvPr id="0" name=""/>
        <dsp:cNvSpPr/>
      </dsp:nvSpPr>
      <dsp:spPr>
        <a:xfrm>
          <a:off x="491142" y="902746"/>
          <a:ext cx="2372456" cy="33311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1"/>
            </a:rPr>
            <a:t>Case Service Design</a:t>
          </a: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hlinkClick xmlns:r="http://schemas.openxmlformats.org/officeDocument/2006/relationships" r:id="rId2"/>
            </a:rPr>
            <a:t>Minimal Data Necessary</a:t>
          </a:r>
          <a:r>
            <a:rPr lang="en-US" sz="1800" kern="1200" noProof="0" dirty="0">
              <a:latin typeface="Calibri" panose="020F0502020204030204" pitchFamily="34" charset="0"/>
              <a:ea typeface="Calibri" panose="020F0502020204030204" pitchFamily="34" charset="0"/>
              <a:cs typeface="Calibri" panose="020F0502020204030204" pitchFamily="34" charset="0"/>
            </a:rPr>
            <a:t> (MDN)</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rPr>
            <a:t>CSTE Listening Sessions (Jurisdictions)</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rPr>
            <a:t>GenV3 Development Feedback</a:t>
          </a:r>
        </a:p>
      </dsp:txBody>
      <dsp:txXfrm>
        <a:off x="560629" y="972233"/>
        <a:ext cx="2233482" cy="3192151"/>
      </dsp:txXfrm>
    </dsp:sp>
    <dsp:sp modelId="{B0B43D36-C081-4154-9C11-5B287DE8661C}">
      <dsp:nvSpPr>
        <dsp:cNvPr id="0" name=""/>
        <dsp:cNvSpPr/>
      </dsp:nvSpPr>
      <dsp:spPr>
        <a:xfrm>
          <a:off x="2737329" y="180013"/>
          <a:ext cx="762470" cy="590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2737329" y="298148"/>
        <a:ext cx="585268" cy="354403"/>
      </dsp:txXfrm>
    </dsp:sp>
    <dsp:sp modelId="{EF5FC37D-CBB4-4EEC-A991-C22F66C4901B}">
      <dsp:nvSpPr>
        <dsp:cNvPr id="0" name=""/>
        <dsp:cNvSpPr/>
      </dsp:nvSpPr>
      <dsp:spPr>
        <a:xfrm>
          <a:off x="3816297" y="47953"/>
          <a:ext cx="2372456" cy="12821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rtl="0">
            <a:lnSpc>
              <a:spcPct val="90000"/>
            </a:lnSpc>
            <a:spcBef>
              <a:spcPct val="0"/>
            </a:spcBef>
            <a:spcAft>
              <a:spcPct val="35000"/>
            </a:spcAft>
            <a:buNone/>
          </a:pPr>
          <a:r>
            <a:rPr lang="en-US" sz="2200" b="1" kern="1200" noProof="0" dirty="0">
              <a:latin typeface="Calibri" panose="020F0502020204030204" pitchFamily="34" charset="0"/>
              <a:ea typeface="Calibri" panose="020F0502020204030204" pitchFamily="34" charset="0"/>
              <a:cs typeface="Calibri" panose="020F0502020204030204" pitchFamily="34" charset="0"/>
            </a:rPr>
            <a:t>Implementation Planning</a:t>
          </a:r>
        </a:p>
      </dsp:txBody>
      <dsp:txXfrm>
        <a:off x="3816297" y="47953"/>
        <a:ext cx="2372456" cy="854792"/>
      </dsp:txXfrm>
    </dsp:sp>
    <dsp:sp modelId="{27ADA6F6-610A-4EDA-9371-62ED0713DC9A}">
      <dsp:nvSpPr>
        <dsp:cNvPr id="0" name=""/>
        <dsp:cNvSpPr/>
      </dsp:nvSpPr>
      <dsp:spPr>
        <a:xfrm>
          <a:off x="4302222" y="902746"/>
          <a:ext cx="2372456" cy="33311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rPr>
            <a:t>GenV3 Pilot</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rPr>
            <a:t>CSTE-facilitated Listening-to-Action Sessions</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rPr>
            <a:t>Drafting National Strategic Plan for GenV3 Implementation</a:t>
          </a:r>
        </a:p>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rPr>
            <a:t>Ongoing Feedback and Adjustments</a:t>
          </a:r>
        </a:p>
        <a:p>
          <a:pPr marL="171450" lvl="1" indent="-171450" algn="l" defTabSz="800100">
            <a:lnSpc>
              <a:spcPct val="90000"/>
            </a:lnSpc>
            <a:spcBef>
              <a:spcPct val="0"/>
            </a:spcBef>
            <a:spcAft>
              <a:spcPct val="15000"/>
            </a:spcAft>
            <a:buChar char="•"/>
          </a:pPr>
          <a:endParaRPr lang="en-US" sz="18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4371709" y="972233"/>
        <a:ext cx="2233482" cy="3192151"/>
      </dsp:txXfrm>
    </dsp:sp>
    <dsp:sp modelId="{BCC2ACD6-7E2C-4424-A22D-749637FACBD9}">
      <dsp:nvSpPr>
        <dsp:cNvPr id="0" name=""/>
        <dsp:cNvSpPr/>
      </dsp:nvSpPr>
      <dsp:spPr>
        <a:xfrm>
          <a:off x="6548409" y="180013"/>
          <a:ext cx="762470" cy="590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noProof="0" dirty="0">
            <a:latin typeface="Calibri" panose="020F0502020204030204" pitchFamily="34" charset="0"/>
            <a:ea typeface="Calibri" panose="020F0502020204030204" pitchFamily="34" charset="0"/>
            <a:cs typeface="Calibri" panose="020F0502020204030204" pitchFamily="34" charset="0"/>
          </a:endParaRPr>
        </a:p>
      </dsp:txBody>
      <dsp:txXfrm>
        <a:off x="6548409" y="298148"/>
        <a:ext cx="585268" cy="354403"/>
      </dsp:txXfrm>
    </dsp:sp>
    <dsp:sp modelId="{B3A80A50-D86E-4895-B3C7-23F6EE6999F4}">
      <dsp:nvSpPr>
        <dsp:cNvPr id="0" name=""/>
        <dsp:cNvSpPr/>
      </dsp:nvSpPr>
      <dsp:spPr>
        <a:xfrm>
          <a:off x="7627377" y="47953"/>
          <a:ext cx="2372456" cy="128218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b="1" kern="1200" noProof="0" dirty="0">
              <a:latin typeface="Calibri" panose="020F0502020204030204" pitchFamily="34" charset="0"/>
              <a:ea typeface="Calibri" panose="020F0502020204030204" pitchFamily="34" charset="0"/>
              <a:cs typeface="Calibri" panose="020F0502020204030204" pitchFamily="34" charset="0"/>
            </a:rPr>
            <a:t>Implementation</a:t>
          </a:r>
        </a:p>
      </dsp:txBody>
      <dsp:txXfrm>
        <a:off x="7627377" y="47953"/>
        <a:ext cx="2372456" cy="854792"/>
      </dsp:txXfrm>
    </dsp:sp>
    <dsp:sp modelId="{9C2E94F8-5BCB-4868-ABB0-C67AE71DBEB9}">
      <dsp:nvSpPr>
        <dsp:cNvPr id="0" name=""/>
        <dsp:cNvSpPr/>
      </dsp:nvSpPr>
      <dsp:spPr>
        <a:xfrm>
          <a:off x="8113301" y="902746"/>
          <a:ext cx="2372456" cy="33311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noProof="0" dirty="0">
              <a:latin typeface="Calibri" panose="020F0502020204030204" pitchFamily="34" charset="0"/>
              <a:ea typeface="Calibri" panose="020F0502020204030204" pitchFamily="34" charset="0"/>
              <a:cs typeface="Calibri" panose="020F0502020204030204" pitchFamily="34" charset="0"/>
            </a:rPr>
            <a:t>Implementation of GenV3 and condition-specific guides</a:t>
          </a:r>
        </a:p>
      </dsp:txBody>
      <dsp:txXfrm>
        <a:off x="8182788" y="972233"/>
        <a:ext cx="2233482" cy="3192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C7B24-D6DC-446D-8329-5AAF02F7A02C}">
      <dsp:nvSpPr>
        <dsp:cNvPr id="0" name=""/>
        <dsp:cNvSpPr/>
      </dsp:nvSpPr>
      <dsp:spPr>
        <a:xfrm>
          <a:off x="3217" y="1625124"/>
          <a:ext cx="3919857" cy="15679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panose="020F0502020204030204" pitchFamily="34" charset="0"/>
              <a:ea typeface="Calibri" panose="020F0502020204030204" pitchFamily="34" charset="0"/>
              <a:cs typeface="Calibri" panose="020F0502020204030204" pitchFamily="34" charset="0"/>
            </a:rPr>
            <a:t>Mid-June:</a:t>
          </a:r>
          <a:br>
            <a:rPr lang="en-US" sz="2100" kern="1200" dirty="0">
              <a:latin typeface="Calibri" panose="020F0502020204030204" pitchFamily="34" charset="0"/>
              <a:ea typeface="Calibri" panose="020F0502020204030204" pitchFamily="34" charset="0"/>
              <a:cs typeface="Calibri" panose="020F0502020204030204" pitchFamily="34" charset="0"/>
            </a:rPr>
          </a:br>
          <a:r>
            <a:rPr lang="en-US" sz="2100" kern="1200" dirty="0">
              <a:latin typeface="Calibri" panose="020F0502020204030204" pitchFamily="34" charset="0"/>
              <a:ea typeface="Calibri" panose="020F0502020204030204" pitchFamily="34" charset="0"/>
              <a:cs typeface="Calibri" panose="020F0502020204030204" pitchFamily="34" charset="0"/>
            </a:rPr>
            <a:t>Listening-to-Action ("L2A") Sessions</a:t>
          </a:r>
        </a:p>
      </dsp:txBody>
      <dsp:txXfrm>
        <a:off x="787188" y="1625124"/>
        <a:ext cx="2351915" cy="1567942"/>
      </dsp:txXfrm>
    </dsp:sp>
    <dsp:sp modelId="{887B15B0-8D89-456E-948B-540BEAFE61C3}">
      <dsp:nvSpPr>
        <dsp:cNvPr id="0" name=""/>
        <dsp:cNvSpPr/>
      </dsp:nvSpPr>
      <dsp:spPr>
        <a:xfrm>
          <a:off x="3531088" y="1625124"/>
          <a:ext cx="3919857" cy="15679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Calibri" panose="020F0502020204030204" pitchFamily="34" charset="0"/>
              <a:ea typeface="Calibri" panose="020F0502020204030204" pitchFamily="34" charset="0"/>
              <a:cs typeface="Calibri" panose="020F0502020204030204" pitchFamily="34" charset="0"/>
            </a:rPr>
            <a:t>End of June:</a:t>
          </a:r>
          <a:br>
            <a:rPr lang="en-US" sz="2100" kern="1200" dirty="0">
              <a:latin typeface="Calibri" panose="020F0502020204030204" pitchFamily="34" charset="0"/>
              <a:ea typeface="Calibri" panose="020F0502020204030204" pitchFamily="34" charset="0"/>
              <a:cs typeface="Calibri" panose="020F0502020204030204" pitchFamily="34" charset="0"/>
            </a:rPr>
          </a:br>
          <a:r>
            <a:rPr lang="en-US" sz="2100" kern="1200" dirty="0">
              <a:latin typeface="Calibri" panose="020F0502020204030204" pitchFamily="34" charset="0"/>
              <a:ea typeface="Calibri" panose="020F0502020204030204" pitchFamily="34" charset="0"/>
              <a:cs typeface="Calibri" panose="020F0502020204030204" pitchFamily="34" charset="0"/>
            </a:rPr>
            <a:t>CDC/CSTE Synthesis </a:t>
          </a:r>
        </a:p>
      </dsp:txBody>
      <dsp:txXfrm>
        <a:off x="4315059" y="1625124"/>
        <a:ext cx="2351915" cy="1567942"/>
      </dsp:txXfrm>
    </dsp:sp>
    <dsp:sp modelId="{F3CC70E6-697A-4B73-878D-734C0FDE8A11}">
      <dsp:nvSpPr>
        <dsp:cNvPr id="0" name=""/>
        <dsp:cNvSpPr/>
      </dsp:nvSpPr>
      <dsp:spPr>
        <a:xfrm>
          <a:off x="7058960" y="1625124"/>
          <a:ext cx="3919857" cy="1567942"/>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panose="020F0502020204030204" pitchFamily="34" charset="0"/>
              <a:ea typeface="Calibri" panose="020F0502020204030204" pitchFamily="34" charset="0"/>
              <a:cs typeface="Calibri" panose="020F0502020204030204" pitchFamily="34" charset="0"/>
            </a:rPr>
            <a:t>End of July:</a:t>
          </a:r>
          <a:br>
            <a:rPr lang="en-US" sz="2100" kern="1200">
              <a:latin typeface="Calibri" panose="020F0502020204030204" pitchFamily="34" charset="0"/>
              <a:ea typeface="Calibri" panose="020F0502020204030204" pitchFamily="34" charset="0"/>
              <a:cs typeface="Calibri" panose="020F0502020204030204" pitchFamily="34" charset="0"/>
            </a:rPr>
          </a:br>
          <a:r>
            <a:rPr lang="en-US" sz="2100" kern="1200">
              <a:latin typeface="Calibri" panose="020F0502020204030204" pitchFamily="34" charset="0"/>
              <a:ea typeface="Calibri" panose="020F0502020204030204" pitchFamily="34" charset="0"/>
              <a:cs typeface="Calibri" panose="020F0502020204030204" pitchFamily="34" charset="0"/>
            </a:rPr>
            <a:t>GenV3 Implementation Strategy Plan, Version 1</a:t>
          </a:r>
        </a:p>
      </dsp:txBody>
      <dsp:txXfrm>
        <a:off x="7842931" y="1625124"/>
        <a:ext cx="2351915" cy="15679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FD9D4A-4C63-456B-BCE7-795D437B2BBD}" type="datetimeFigureOut">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AE11-0B71-4219-A8A7-2476322697B0}" type="slidenum">
              <a:t>‹#›</a:t>
            </a:fld>
            <a:endParaRPr lang="en-US"/>
          </a:p>
        </p:txBody>
      </p:sp>
    </p:spTree>
    <p:extLst>
      <p:ext uri="{BB962C8B-B14F-4D97-AF65-F5344CB8AC3E}">
        <p14:creationId xmlns:p14="http://schemas.microsoft.com/office/powerpoint/2010/main" val="38143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074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AE11-0B71-4219-A8A7-2476322697B0}" type="slidenum">
              <a:rPr lang="en-US" smtClean="0"/>
              <a:t>10</a:t>
            </a:fld>
            <a:endParaRPr lang="en-US"/>
          </a:p>
        </p:txBody>
      </p:sp>
    </p:spTree>
    <p:extLst>
      <p:ext uri="{BB962C8B-B14F-4D97-AF65-F5344CB8AC3E}">
        <p14:creationId xmlns:p14="http://schemas.microsoft.com/office/powerpoint/2010/main" val="378167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AE11-0B71-4219-A8A7-2476322697B0}" type="slidenum">
              <a:rPr lang="en-US" smtClean="0"/>
              <a:t>11</a:t>
            </a:fld>
            <a:endParaRPr lang="en-US"/>
          </a:p>
        </p:txBody>
      </p:sp>
    </p:spTree>
    <p:extLst>
      <p:ext uri="{BB962C8B-B14F-4D97-AF65-F5344CB8AC3E}">
        <p14:creationId xmlns:p14="http://schemas.microsoft.com/office/powerpoint/2010/main" val="324020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AE11-0B71-4219-A8A7-2476322697B0}" type="slidenum">
              <a:rPr lang="en-US" smtClean="0"/>
              <a:t>12</a:t>
            </a:fld>
            <a:endParaRPr lang="en-US"/>
          </a:p>
        </p:txBody>
      </p:sp>
    </p:spTree>
    <p:extLst>
      <p:ext uri="{BB962C8B-B14F-4D97-AF65-F5344CB8AC3E}">
        <p14:creationId xmlns:p14="http://schemas.microsoft.com/office/powerpoint/2010/main" val="118648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55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3749-49FB-591C-E283-E2AD9AE3A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B37F9-525D-6575-E9AD-1E24C7D10D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8BAB323-BF6F-0946-89F0-6398F2CB93B0}"/>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5900E0E3-3F0A-9CAD-46B6-C8F8403283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0E4A4-C65F-4B5B-B829-55E1E6BC67A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768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165" indent="-304165"/>
            <a:endParaRPr lang="en-US" dirty="0"/>
          </a:p>
        </p:txBody>
      </p:sp>
      <p:sp>
        <p:nvSpPr>
          <p:cNvPr id="4" name="Slide Number Placeholder 3"/>
          <p:cNvSpPr>
            <a:spLocks noGrp="1"/>
          </p:cNvSpPr>
          <p:nvPr>
            <p:ph type="sldNum" sz="quarter" idx="5"/>
          </p:nvPr>
        </p:nvSpPr>
        <p:spPr/>
        <p:txBody>
          <a:bodyPr/>
          <a:lstStyle/>
          <a:p>
            <a:fld id="{E5E7AE11-0B71-4219-A8A7-2476322697B0}" type="slidenum">
              <a:rPr lang="en-US" smtClean="0"/>
              <a:t>4</a:t>
            </a:fld>
            <a:endParaRPr lang="en-US"/>
          </a:p>
        </p:txBody>
      </p:sp>
    </p:spTree>
    <p:extLst>
      <p:ext uri="{BB962C8B-B14F-4D97-AF65-F5344CB8AC3E}">
        <p14:creationId xmlns:p14="http://schemas.microsoft.com/office/powerpoint/2010/main" val="214191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AE11-0B71-4219-A8A7-2476322697B0}" type="slidenum">
              <a:rPr lang="en-US" smtClean="0"/>
              <a:t>5</a:t>
            </a:fld>
            <a:endParaRPr lang="en-US"/>
          </a:p>
        </p:txBody>
      </p:sp>
    </p:spTree>
    <p:extLst>
      <p:ext uri="{BB962C8B-B14F-4D97-AF65-F5344CB8AC3E}">
        <p14:creationId xmlns:p14="http://schemas.microsoft.com/office/powerpoint/2010/main" val="2962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7AE11-0B71-4219-A8A7-2476322697B0}" type="slidenum">
              <a:rPr lang="en-US" smtClean="0"/>
              <a:t>6</a:t>
            </a:fld>
            <a:endParaRPr lang="en-US"/>
          </a:p>
        </p:txBody>
      </p:sp>
    </p:spTree>
    <p:extLst>
      <p:ext uri="{BB962C8B-B14F-4D97-AF65-F5344CB8AC3E}">
        <p14:creationId xmlns:p14="http://schemas.microsoft.com/office/powerpoint/2010/main" val="408617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smtClean="0"/>
              <a:t>7</a:t>
            </a:fld>
            <a:endParaRPr lang="en-US"/>
          </a:p>
        </p:txBody>
      </p:sp>
    </p:spTree>
    <p:extLst>
      <p:ext uri="{BB962C8B-B14F-4D97-AF65-F5344CB8AC3E}">
        <p14:creationId xmlns:p14="http://schemas.microsoft.com/office/powerpoint/2010/main" val="197922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2933"/>
              </a:lnSpc>
              <a:spcBef>
                <a:spcPts val="1000"/>
              </a:spcBef>
              <a:buFont typeface="Arial"/>
              <a:buNone/>
            </a:pPr>
            <a:endParaRPr lang="en-US" b="0" dirty="0">
              <a:solidFill>
                <a:srgbClr val="1D1D1D"/>
              </a:solidFill>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5E7AE11-0B71-4219-A8A7-2476322697B0}" type="slidenum">
              <a:rPr lang="en-US" smtClean="0"/>
              <a:t>8</a:t>
            </a:fld>
            <a:endParaRPr lang="en-US"/>
          </a:p>
        </p:txBody>
      </p:sp>
    </p:spTree>
    <p:extLst>
      <p:ext uri="{BB962C8B-B14F-4D97-AF65-F5344CB8AC3E}">
        <p14:creationId xmlns:p14="http://schemas.microsoft.com/office/powerpoint/2010/main" val="2618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5E7AE11-0B71-4219-A8A7-2476322697B0}" type="slidenum">
              <a:rPr lang="en-US"/>
              <a:t>9</a:t>
            </a:fld>
            <a:endParaRPr lang="en-US"/>
          </a:p>
        </p:txBody>
      </p:sp>
    </p:spTree>
    <p:extLst>
      <p:ext uri="{BB962C8B-B14F-4D97-AF65-F5344CB8AC3E}">
        <p14:creationId xmlns:p14="http://schemas.microsoft.com/office/powerpoint/2010/main" val="231515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14372167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gradFill>
          <a:gsLst>
            <a:gs pos="48000">
              <a:srgbClr val="10416E"/>
            </a:gs>
            <a:gs pos="100000">
              <a:srgbClr val="1964A7"/>
            </a:gs>
          </a:gsLst>
          <a:lin ang="2700000" scaled="1"/>
        </a:gradFill>
        <a:effectLst/>
      </p:bgPr>
    </p:bg>
    <p:spTree>
      <p:nvGrpSpPr>
        <p:cNvPr id="1" name=""/>
        <p:cNvGrpSpPr/>
        <p:nvPr/>
      </p:nvGrpSpPr>
      <p:grpSpPr>
        <a:xfrm>
          <a:off x="0" y="0"/>
          <a:ext cx="0" cy="0"/>
          <a:chOff x="0" y="0"/>
          <a:chExt cx="0" cy="0"/>
        </a:xfrm>
      </p:grpSpPr>
      <p:sp>
        <p:nvSpPr>
          <p:cNvPr id="7" name="Rectangle 6"/>
          <p:cNvSpPr/>
          <p:nvPr userDrawn="1"/>
        </p:nvSpPr>
        <p:spPr>
          <a:xfrm>
            <a:off x="670557" y="1639958"/>
            <a:ext cx="4736329" cy="3051313"/>
          </a:xfrm>
          <a:prstGeom prst="rect">
            <a:avLst/>
          </a:prstGeom>
          <a:solidFill>
            <a:schemeClr val="bg1"/>
          </a:solidFill>
        </p:spPr>
        <p:txBody>
          <a:bodyPr vert="horz" lIns="45720" tIns="22860" rIns="45720" bIns="22860" rtlCol="0" anchor="t">
            <a:normAutofit/>
          </a:bodyPr>
          <a:lstStyle/>
          <a:p>
            <a:pPr lvl="0" eaLnBrk="1" hangingPunct="1">
              <a:lnSpc>
                <a:spcPct val="90000"/>
              </a:lnSpc>
              <a:spcBef>
                <a:spcPts val="500"/>
              </a:spcBef>
              <a:buFont typeface="Arial" panose="020B0604020202020204" pitchFamily="34" charset="0"/>
            </a:pPr>
            <a:endParaRPr lang="en-US" sz="1350" kern="1200">
              <a:solidFill>
                <a:schemeClr val="accent4"/>
              </a:solidFill>
              <a:latin typeface="Visuelt Pro Light" panose="020B0303040202040104" pitchFamily="34" charset="0"/>
            </a:endParaRPr>
          </a:p>
        </p:txBody>
      </p:sp>
      <p:sp>
        <p:nvSpPr>
          <p:cNvPr id="2" name="Title 1"/>
          <p:cNvSpPr>
            <a:spLocks noGrp="1"/>
          </p:cNvSpPr>
          <p:nvPr>
            <p:ph type="title"/>
          </p:nvPr>
        </p:nvSpPr>
        <p:spPr>
          <a:xfrm>
            <a:off x="904461" y="1759227"/>
            <a:ext cx="4253948" cy="2802835"/>
          </a:xfrm>
        </p:spPr>
        <p:txBody>
          <a:bodyPr anchor="ctr" anchorCtr="0">
            <a:normAutofit/>
          </a:bodyPr>
          <a:lstStyle>
            <a:lvl1pPr>
              <a:defRPr lang="en-US" sz="3600" b="1" i="0" kern="1200" dirty="0">
                <a:solidFill>
                  <a:srgbClr val="1964A7"/>
                </a:solidFill>
                <a:latin typeface="+mj-lt"/>
                <a:ea typeface="+mj-ea"/>
                <a:cs typeface="Arial" panose="020B0604020202020204" pitchFamily="34" charset="0"/>
              </a:defRPr>
            </a:lvl1pPr>
          </a:lstStyle>
          <a:p>
            <a:r>
              <a:rPr lang="en-US"/>
              <a:t>Click to edit Master title style</a:t>
            </a:r>
          </a:p>
        </p:txBody>
      </p:sp>
      <p:sp>
        <p:nvSpPr>
          <p:cNvPr id="10" name="Footer Placeholder 4">
            <a:extLst>
              <a:ext uri="{FF2B5EF4-FFF2-40B4-BE49-F238E27FC236}">
                <a16:creationId xmlns:a16="http://schemas.microsoft.com/office/drawing/2014/main" id="{BD93B958-EF7E-90FB-9295-8D3544D51970}"/>
              </a:ext>
            </a:extLst>
          </p:cNvPr>
          <p:cNvSpPr>
            <a:spLocks noGrp="1"/>
          </p:cNvSpPr>
          <p:nvPr>
            <p:ph type="ftr" sz="quarter" idx="3"/>
          </p:nvPr>
        </p:nvSpPr>
        <p:spPr>
          <a:xfrm>
            <a:off x="6260369" y="6304102"/>
            <a:ext cx="4874727" cy="365125"/>
          </a:xfrm>
          <a:prstGeom prst="rect">
            <a:avLst/>
          </a:prstGeom>
        </p:spPr>
        <p:txBody>
          <a:bodyPr vert="horz" lIns="91440" tIns="45720" rIns="91440" bIns="45720" rtlCol="0" anchor="ctr"/>
          <a:lstStyle>
            <a:lvl1pPr algn="r">
              <a:defRPr lang="en-US" sz="800" kern="1200" spc="100" baseline="0">
                <a:solidFill>
                  <a:schemeClr val="bg1"/>
                </a:solidFill>
                <a:latin typeface="Century Gothic" panose="020B0502020202020204" pitchFamily="34" charset="0"/>
                <a:ea typeface="+mn-ea"/>
                <a:cs typeface="+mn-cs"/>
              </a:defRPr>
            </a:lvl1pPr>
          </a:lstStyle>
          <a:p>
            <a:r>
              <a:rPr lang="en-US"/>
              <a:t>OFFICE OF PUBLIC HEALTH DATA, SURVEILLANCE, AND TECHNOLOGY</a:t>
            </a:r>
          </a:p>
        </p:txBody>
      </p:sp>
      <p:sp>
        <p:nvSpPr>
          <p:cNvPr id="11" name="Slide Number Placeholder 5">
            <a:extLst>
              <a:ext uri="{FF2B5EF4-FFF2-40B4-BE49-F238E27FC236}">
                <a16:creationId xmlns:a16="http://schemas.microsoft.com/office/drawing/2014/main" id="{650DDD9A-DFB8-4DD0-B5A9-20221C0CCAD4}"/>
              </a:ext>
            </a:extLst>
          </p:cNvPr>
          <p:cNvSpPr>
            <a:spLocks noGrp="1"/>
          </p:cNvSpPr>
          <p:nvPr>
            <p:ph type="sldNum" sz="quarter" idx="4"/>
          </p:nvPr>
        </p:nvSpPr>
        <p:spPr>
          <a:xfrm>
            <a:off x="11135096" y="6304102"/>
            <a:ext cx="416578" cy="365125"/>
          </a:xfrm>
          <a:prstGeom prst="rect">
            <a:avLst/>
          </a:prstGeom>
        </p:spPr>
        <p:txBody>
          <a:bodyPr vert="horz" lIns="91440" tIns="45720" rIns="91440" bIns="45720" rtlCol="0" anchor="ctr"/>
          <a:lstStyle>
            <a:lvl1pPr marL="0" algn="r" defTabSz="914400" rtl="0" eaLnBrk="1" latinLnBrk="0" hangingPunct="1">
              <a:defRPr lang="en-US" sz="800" kern="1200" smtClean="0">
                <a:solidFill>
                  <a:schemeClr val="bg1"/>
                </a:solidFill>
                <a:latin typeface="Century Gothic" panose="020B0502020202020204" pitchFamily="34" charset="0"/>
                <a:ea typeface="+mn-ea"/>
                <a:cs typeface="+mn-cs"/>
              </a:defRPr>
            </a:lvl1pPr>
          </a:lstStyle>
          <a:p>
            <a:fld id="{9ABF8E7D-0782-4402-876D-ACDA350B323A}" type="slidenum">
              <a:rPr lang="en-US" smtClean="0"/>
              <a:pPr/>
              <a:t>‹#›</a:t>
            </a:fld>
            <a:endParaRPr lang="en-US"/>
          </a:p>
        </p:txBody>
      </p:sp>
    </p:spTree>
    <p:extLst>
      <p:ext uri="{BB962C8B-B14F-4D97-AF65-F5344CB8AC3E}">
        <p14:creationId xmlns:p14="http://schemas.microsoft.com/office/powerpoint/2010/main" val="263973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676734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84210958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405317539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52853258"/>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490587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29981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708296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1924357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01414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89989696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8663131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156447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7.svg"/><Relationship Id="rId7" Type="http://schemas.openxmlformats.org/officeDocument/2006/relationships/image" Target="../media/image9.sv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hyperlink" Target="https://www.cdc.gov/nndss/technical-resource-center/index.html" TargetMode="External"/><Relationship Id="rId11" Type="http://schemas.openxmlformats.org/officeDocument/2006/relationships/hyperlink" Target="http://www.cdc.gov/" TargetMode="External"/><Relationship Id="rId5" Type="http://schemas.openxmlformats.org/officeDocument/2006/relationships/image" Target="../media/image8.svg"/><Relationship Id="rId10" Type="http://schemas.openxmlformats.org/officeDocument/2006/relationships/hyperlink" Target="https://www.cdc.gov/nndss/case-surveillance-modernization/index.html" TargetMode="External"/><Relationship Id="rId4" Type="http://schemas.openxmlformats.org/officeDocument/2006/relationships/hyperlink" Target="https://www.cdc.gov/nndss/technical-resource-center/news.html" TargetMode="External"/><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hyperlink" Target="https://www.cdc.gov/nndss/case-surveillance-modernization/case-service-design.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cdc.gov/data-interoperability/php/mdn/index.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nndss/technical-resource-center/eshare-archives.html"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ndss/case-surveillance-modernization/case-service-design.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2A097E-3484-325A-AFA6-F80D6D1C0BAE}"/>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sp>
        <p:nvSpPr>
          <p:cNvPr id="7170" name="Title 3">
            <a:extLst>
              <a:ext uri="{C183D7F6-B498-43B3-948B-1728B52AA6E4}">
                <adec:decorative xmlns:adec="http://schemas.microsoft.com/office/drawing/2017/decorative" val="1"/>
              </a:ext>
            </a:extLst>
          </p:cNvPr>
          <p:cNvSpPr>
            <a:spLocks noGrp="1"/>
          </p:cNvSpPr>
          <p:nvPr>
            <p:ph type="title"/>
          </p:nvPr>
        </p:nvSpPr>
        <p:spPr>
          <a:xfrm>
            <a:off x="609600" y="1985469"/>
            <a:ext cx="10972800" cy="1169363"/>
          </a:xfrm>
        </p:spPr>
        <p:txBody>
          <a:bodyPr lIns="121920" tIns="60960" rIns="121920" bIns="60960" anchor="ctr"/>
          <a:lstStyle/>
          <a:p>
            <a:pPr>
              <a:lnSpc>
                <a:spcPct val="164835"/>
              </a:lnSpc>
            </a:pPr>
            <a:r>
              <a:rPr lang="en-US" altLang="en-US" dirty="0"/>
              <a:t>NNDSS eSHARE May 2026 Webinar</a:t>
            </a:r>
            <a:br>
              <a:rPr lang="en-US" altLang="en-US" dirty="0"/>
            </a:br>
            <a:r>
              <a:rPr lang="en-US" altLang="en-US" dirty="0"/>
              <a:t>Generic V3 Implementation: Setting the Stage</a:t>
            </a:r>
            <a:endParaRPr lang="en-US" dirty="0"/>
          </a:p>
        </p:txBody>
      </p:sp>
      <p:sp>
        <p:nvSpPr>
          <p:cNvPr id="9" name="Text Placeholder 5">
            <a:extLst>
              <a:ext uri="{FF2B5EF4-FFF2-40B4-BE49-F238E27FC236}">
                <a16:creationId xmlns:a16="http://schemas.microsoft.com/office/drawing/2014/main" id="{D5AABAAD-279F-7246-1C0C-59E370BC49EB}"/>
              </a:ext>
              <a:ext uri="{C183D7F6-B498-43B3-948B-1728B52AA6E4}">
                <adec:decorative xmlns:adec="http://schemas.microsoft.com/office/drawing/2017/decorative" val="1"/>
              </a:ext>
            </a:extLst>
          </p:cNvPr>
          <p:cNvSpPr txBox="1">
            <a:spLocks/>
          </p:cNvSpPr>
          <p:nvPr/>
        </p:nvSpPr>
        <p:spPr>
          <a:xfrm>
            <a:off x="609600" y="4638549"/>
            <a:ext cx="8668324" cy="583919"/>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l" defTabSz="609491" rtl="0" eaLnBrk="1" fontAlgn="base" latinLnBrk="0" hangingPunct="1">
              <a:lnSpc>
                <a:spcPct val="100000"/>
              </a:lnSpc>
              <a:spcBef>
                <a:spcPct val="20000"/>
              </a:spcBef>
              <a:spcAft>
                <a:spcPct val="0"/>
              </a:spcAft>
              <a:buClrTx/>
              <a:buSzTx/>
              <a:buFont typeface="Arial"/>
              <a:buNone/>
              <a:tabLst/>
              <a:defRPr/>
            </a:pPr>
            <a:r>
              <a:rPr kumimoji="0" lang="en-US" sz="2650" b="1" i="0" u="none" strike="noStrike" kern="1200" cap="none" spc="0" normalizeH="0" baseline="0" noProof="0" dirty="0">
                <a:ln>
                  <a:noFill/>
                </a:ln>
                <a:solidFill>
                  <a:srgbClr val="0057B7"/>
                </a:solidFill>
                <a:effectLst/>
                <a:uLnTx/>
                <a:uFillTx/>
                <a:latin typeface="Calibri" panose="020F0502020204030204" pitchFamily="34" charset="0"/>
                <a:ea typeface="Calibri"/>
                <a:cs typeface="Calibri"/>
              </a:rPr>
              <a:t>Office of Public Health Data, Surveillance, and Technology</a:t>
            </a:r>
            <a:endParaRPr kumimoji="0" lang="en-US" sz="1500" b="0" i="0" u="none" strike="noStrike" kern="1200" cap="none" spc="0" normalizeH="0" baseline="0" noProof="0" dirty="0">
              <a:ln>
                <a:noFill/>
              </a:ln>
              <a:solidFill>
                <a:srgbClr val="FFFFFF"/>
              </a:solidFill>
              <a:effectLst/>
              <a:uLnTx/>
              <a:uFillTx/>
              <a:latin typeface="Calibri" panose="020F0502020204030204" pitchFamily="34" charset="0"/>
            </a:endParaRPr>
          </a:p>
        </p:txBody>
      </p:sp>
      <p:sp>
        <p:nvSpPr>
          <p:cNvPr id="5" name="Subtitle 3">
            <a:extLst>
              <a:ext uri="{FF2B5EF4-FFF2-40B4-BE49-F238E27FC236}">
                <a16:creationId xmlns:a16="http://schemas.microsoft.com/office/drawing/2014/main" id="{70054E27-8200-B7C0-58E6-D47562818822}"/>
              </a:ext>
              <a:ext uri="{C183D7F6-B498-43B3-948B-1728B52AA6E4}">
                <adec:decorative xmlns:adec="http://schemas.microsoft.com/office/drawing/2017/decorative" val="1"/>
              </a:ext>
            </a:extLst>
          </p:cNvPr>
          <p:cNvSpPr txBox="1">
            <a:spLocks/>
          </p:cNvSpPr>
          <p:nvPr/>
        </p:nvSpPr>
        <p:spPr bwMode="auto">
          <a:xfrm>
            <a:off x="609600" y="5222468"/>
            <a:ext cx="866832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121911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667" b="1" i="0" u="none" strike="noStrike" kern="1200" cap="none" spc="0" normalizeH="0" baseline="0" noProof="0">
                <a:ln>
                  <a:noFill/>
                </a:ln>
                <a:solidFill>
                  <a:srgbClr val="0057B7"/>
                </a:solidFill>
                <a:effectLst/>
                <a:uLnTx/>
                <a:uFillTx/>
                <a:ea typeface="+mn-ea"/>
                <a:cs typeface="+mn-cs"/>
              </a:rPr>
              <a:t>Ma</a:t>
            </a:r>
            <a:r>
              <a:rPr lang="en-US" sz="2667">
                <a:solidFill>
                  <a:srgbClr val="0057B7"/>
                </a:solidFill>
              </a:rPr>
              <a:t>y 2</a:t>
            </a:r>
            <a:r>
              <a:rPr kumimoji="0" lang="en-US" sz="2667" b="1" i="0" u="none" strike="noStrike" kern="1200" cap="none" spc="0" normalizeH="0" baseline="0" noProof="0">
                <a:ln>
                  <a:noFill/>
                </a:ln>
                <a:solidFill>
                  <a:srgbClr val="0057B7"/>
                </a:solidFill>
                <a:effectLst/>
                <a:uLnTx/>
                <a:uFillTx/>
                <a:ea typeface="+mn-ea"/>
                <a:cs typeface="+mn-cs"/>
              </a:rPr>
              <a:t>7, 2026 </a:t>
            </a:r>
          </a:p>
        </p:txBody>
      </p:sp>
      <p:pic>
        <p:nvPicPr>
          <p:cNvPr id="7172"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00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2833-5FE8-4D01-6913-C0BCB39F30BE}"/>
              </a:ext>
            </a:extLst>
          </p:cNvPr>
          <p:cNvSpPr>
            <a:spLocks noGrp="1"/>
          </p:cNvSpPr>
          <p:nvPr>
            <p:ph type="title"/>
          </p:nvPr>
        </p:nvSpPr>
        <p:spPr/>
        <p:txBody>
          <a:bodyPr/>
          <a:lstStyle/>
          <a:p>
            <a:r>
              <a:rPr lang="en-US" sz="3700">
                <a:latin typeface="Calibri"/>
                <a:ea typeface="Calibri"/>
                <a:cs typeface="Calibri"/>
              </a:rPr>
              <a:t>Topics Beyond Scope of L2A Sessions</a:t>
            </a:r>
          </a:p>
        </p:txBody>
      </p:sp>
      <p:sp>
        <p:nvSpPr>
          <p:cNvPr id="3" name="Text Placeholder 2">
            <a:extLst>
              <a:ext uri="{FF2B5EF4-FFF2-40B4-BE49-F238E27FC236}">
                <a16:creationId xmlns:a16="http://schemas.microsoft.com/office/drawing/2014/main" id="{E7B553DA-C28A-738B-389A-D8AFB4AE7658}"/>
              </a:ext>
            </a:extLst>
          </p:cNvPr>
          <p:cNvSpPr>
            <a:spLocks noGrp="1"/>
          </p:cNvSpPr>
          <p:nvPr>
            <p:ph type="body" sz="quarter" idx="10"/>
          </p:nvPr>
        </p:nvSpPr>
        <p:spPr>
          <a:xfrm>
            <a:off x="609600" y="1537916"/>
            <a:ext cx="10972800" cy="4581269"/>
          </a:xfrm>
        </p:spPr>
        <p:txBody>
          <a:bodyPr vert="horz" lIns="91440" tIns="45720" rIns="91440" bIns="45720" rtlCol="0" anchor="t">
            <a:normAutofit/>
          </a:bodyPr>
          <a:lstStyle/>
          <a:p>
            <a:pPr marL="0" indent="0">
              <a:buNone/>
            </a:pPr>
            <a:r>
              <a:rPr lang="en-US" sz="2650" dirty="0">
                <a:latin typeface="Calibri" panose="020F0502020204030204" pitchFamily="34" charset="0"/>
                <a:ea typeface="Calibri" panose="020F0502020204030204" pitchFamily="34" charset="0"/>
                <a:cs typeface="Calibri" panose="020F0502020204030204" pitchFamily="34" charset="0"/>
              </a:rPr>
              <a:t>The L2A topics are intentionally focused, so we will continue to discuss these points through other venues.</a:t>
            </a:r>
          </a:p>
          <a:p>
            <a:pPr marL="304165" indent="-304165"/>
            <a:r>
              <a:rPr lang="en-US" sz="2650" dirty="0">
                <a:latin typeface="Calibri" panose="020F0502020204030204" pitchFamily="34" charset="0"/>
                <a:ea typeface="Calibri" panose="020F0502020204030204" pitchFamily="34" charset="0"/>
                <a:cs typeface="Calibri" panose="020F0502020204030204" pitchFamily="34" charset="0"/>
              </a:rPr>
              <a:t>1CDP</a:t>
            </a:r>
          </a:p>
          <a:p>
            <a:pPr marL="608965" lvl="1" indent="-226060"/>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 national strategic plan is anticipated to be applicable to 1CDP</a:t>
            </a:r>
          </a:p>
          <a:p>
            <a:pPr marL="304165" indent="-304165"/>
            <a:r>
              <a:rPr lang="en-US" sz="2650" dirty="0">
                <a:latin typeface="Calibri" panose="020F0502020204030204" pitchFamily="34" charset="0"/>
                <a:ea typeface="Calibri" panose="020F0502020204030204" pitchFamily="34" charset="0"/>
                <a:cs typeface="Calibri" panose="020F0502020204030204" pitchFamily="34" charset="0"/>
              </a:rPr>
              <a:t>Plan for condition-specific guides</a:t>
            </a:r>
          </a:p>
          <a:p>
            <a:pPr marL="608965" lvl="1" indent="-226060"/>
            <a:r>
              <a:rPr lang="en-US" dirty="0">
                <a:latin typeface="Calibri" panose="020F0502020204030204" pitchFamily="34" charset="0"/>
                <a:ea typeface="Calibri" panose="020F0502020204030204" pitchFamily="34" charset="0"/>
                <a:cs typeface="Calibri" panose="020F0502020204030204" pitchFamily="34" charset="0"/>
              </a:rPr>
              <a:t>To be introduced at the June eSHARE</a:t>
            </a:r>
          </a:p>
          <a:p>
            <a:pPr marL="304165" indent="-304165"/>
            <a:r>
              <a:rPr lang="en-US" sz="2650" dirty="0">
                <a:latin typeface="Calibri" panose="020F0502020204030204" pitchFamily="34" charset="0"/>
                <a:ea typeface="Calibri" panose="020F0502020204030204" pitchFamily="34" charset="0"/>
                <a:cs typeface="Calibri" panose="020F0502020204030204" pitchFamily="34" charset="0"/>
              </a:rPr>
              <a:t>NBS-specific transition </a:t>
            </a:r>
            <a:endParaRPr lang="en-US" sz="265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608965" lvl="1" indent="-226060"/>
            <a:r>
              <a:rPr lang="en-US" dirty="0">
                <a:latin typeface="Calibri" panose="020F0502020204030204" pitchFamily="34" charset="0"/>
                <a:ea typeface="Calibri" panose="020F0502020204030204" pitchFamily="34" charset="0"/>
                <a:cs typeface="Calibri" panose="020F0502020204030204" pitchFamily="34" charset="0"/>
              </a:rPr>
              <a:t>NBS jurisdictions welcome to join, but discussions will be focused on non-NBS systems</a:t>
            </a:r>
          </a:p>
        </p:txBody>
      </p:sp>
      <p:sp>
        <p:nvSpPr>
          <p:cNvPr id="4" name="Slide Number Placeholder 10">
            <a:extLst>
              <a:ext uri="{FF2B5EF4-FFF2-40B4-BE49-F238E27FC236}">
                <a16:creationId xmlns:a16="http://schemas.microsoft.com/office/drawing/2014/main" id="{981149BF-34AC-B667-153B-8E4E9063BA11}"/>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Myriad Web Pro"/>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Tree>
    <p:extLst>
      <p:ext uri="{BB962C8B-B14F-4D97-AF65-F5344CB8AC3E}">
        <p14:creationId xmlns:p14="http://schemas.microsoft.com/office/powerpoint/2010/main" val="15025180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DD83-B206-9D16-8654-E332BCAA774F}"/>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Future</a:t>
            </a:r>
          </a:p>
        </p:txBody>
      </p:sp>
    </p:spTree>
    <p:extLst>
      <p:ext uri="{BB962C8B-B14F-4D97-AF65-F5344CB8AC3E}">
        <p14:creationId xmlns:p14="http://schemas.microsoft.com/office/powerpoint/2010/main" val="113101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031CD-699A-F6B6-0814-599EF5960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AD68E-3561-62F0-7011-3D8F1A52048F}"/>
              </a:ext>
            </a:extLst>
          </p:cNvPr>
          <p:cNvSpPr>
            <a:spLocks noGrp="1"/>
          </p:cNvSpPr>
          <p:nvPr>
            <p:ph type="title"/>
          </p:nvPr>
        </p:nvSpPr>
        <p:spPr/>
        <p:txBody>
          <a:bodyPr/>
          <a:lstStyle/>
          <a:p>
            <a:r>
              <a:rPr lang="en-US" sz="3700" dirty="0">
                <a:latin typeface="Calibri"/>
                <a:ea typeface="Calibri"/>
                <a:cs typeface="Calibri"/>
              </a:rPr>
              <a:t>Future GenV3 Implementation Topics</a:t>
            </a:r>
          </a:p>
        </p:txBody>
      </p:sp>
      <p:sp>
        <p:nvSpPr>
          <p:cNvPr id="3" name="Text Placeholder 2">
            <a:extLst>
              <a:ext uri="{FF2B5EF4-FFF2-40B4-BE49-F238E27FC236}">
                <a16:creationId xmlns:a16="http://schemas.microsoft.com/office/drawing/2014/main" id="{3608581A-F798-D30F-1DF8-1566D268533F}"/>
              </a:ext>
            </a:extLst>
          </p:cNvPr>
          <p:cNvSpPr>
            <a:spLocks noGrp="1"/>
          </p:cNvSpPr>
          <p:nvPr>
            <p:ph type="body" sz="quarter" idx="10"/>
          </p:nvPr>
        </p:nvSpPr>
        <p:spPr/>
        <p:txBody>
          <a:bodyPr vert="horz" lIns="91440" tIns="45720" rIns="91440" bIns="45720" rtlCol="0" anchor="t">
            <a:normAutofit/>
          </a:bodyPr>
          <a:lstStyle/>
          <a:p>
            <a:pPr marL="304165" indent="-304165"/>
            <a:r>
              <a:rPr lang="en-US" sz="2650" b="0" dirty="0">
                <a:latin typeface="Calibri" panose="020F0502020204030204" pitchFamily="34" charset="0"/>
                <a:ea typeface="Calibri" panose="020F0502020204030204" pitchFamily="34" charset="0"/>
                <a:cs typeface="Calibri" panose="020F0502020204030204" pitchFamily="34" charset="0"/>
              </a:rPr>
              <a:t>Transition of condition-specific guides</a:t>
            </a:r>
          </a:p>
          <a:p>
            <a:pPr marL="304165" indent="-304165"/>
            <a:r>
              <a:rPr lang="en-US" sz="2650" b="0" dirty="0">
                <a:latin typeface="Calibri" panose="020F0502020204030204" pitchFamily="34" charset="0"/>
                <a:ea typeface="Calibri" panose="020F0502020204030204" pitchFamily="34" charset="0"/>
                <a:cs typeface="Calibri" panose="020F0502020204030204" pitchFamily="34" charset="0"/>
              </a:rPr>
              <a:t>Calculated Case Counting Date (CCCD)</a:t>
            </a:r>
          </a:p>
          <a:p>
            <a:pPr marL="304165" indent="-304165"/>
            <a:r>
              <a:rPr lang="en-US" sz="2650" b="0" dirty="0">
                <a:latin typeface="Calibri" panose="020F0502020204030204" pitchFamily="34" charset="0"/>
                <a:ea typeface="Calibri" panose="020F0502020204030204" pitchFamily="34" charset="0"/>
                <a:cs typeface="Calibri" panose="020F0502020204030204" pitchFamily="34" charset="0"/>
              </a:rPr>
              <a:t>Governance</a:t>
            </a:r>
          </a:p>
          <a:p>
            <a:pPr marL="304165" indent="-304165"/>
            <a:r>
              <a:rPr lang="en-US" sz="2650" b="0" dirty="0">
                <a:latin typeface="Calibri" panose="020F0502020204030204" pitchFamily="34" charset="0"/>
                <a:ea typeface="Calibri" panose="020F0502020204030204" pitchFamily="34" charset="0"/>
                <a:cs typeface="Calibri" panose="020F0502020204030204" pitchFamily="34" charset="0"/>
              </a:rPr>
              <a:t>Emergency response expectations </a:t>
            </a:r>
          </a:p>
          <a:p>
            <a:pPr marL="304165" indent="-304165"/>
            <a:endParaRPr lang="en-US" sz="265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pPr marL="304165" indent="-304165"/>
            <a:endParaRPr lang="en-US" sz="2650" dirty="0">
              <a:solidFill>
                <a:schemeClr val="accent2"/>
              </a:solidFill>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99886A1B-E08A-9036-1D50-AEB312C38A73}"/>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Myriad Web Pro"/>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Tree>
    <p:extLst>
      <p:ext uri="{BB962C8B-B14F-4D97-AF65-F5344CB8AC3E}">
        <p14:creationId xmlns:p14="http://schemas.microsoft.com/office/powerpoint/2010/main" val="10198170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a:solidFill>
                  <a:srgbClr val="0057B7"/>
                </a:solidFill>
                <a:ea typeface="Calibri" panose="020F0502020204030204" pitchFamily="34" charset="0"/>
                <a:cs typeface="Calibri" panose="020F0502020204030204" pitchFamily="34" charset="0"/>
              </a:rPr>
              <a:t> Questions &amp; Discussion</a:t>
            </a: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cstate="print">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121920" tIns="60960" rIns="121920" bIns="60960" anchor="b" anchorCtr="0"/>
          <a:lstStyle/>
          <a:p>
            <a:pPr>
              <a:lnSpc>
                <a:spcPct val="164835"/>
              </a:lnSpc>
            </a:pPr>
            <a:r>
              <a:rPr lang="en-US" noProof="0">
                <a:solidFill>
                  <a:schemeClr val="bg1"/>
                </a:solidFill>
              </a:rPr>
              <a:t>Q &amp; A 3</a:t>
            </a:r>
            <a:endParaRPr lang="en-US" noProof="0"/>
          </a:p>
        </p:txBody>
      </p:sp>
      <p:sp>
        <p:nvSpPr>
          <p:cNvPr id="3" name="TextBox 2">
            <a:extLst>
              <a:ext uri="{FF2B5EF4-FFF2-40B4-BE49-F238E27FC236}">
                <a16:creationId xmlns:a16="http://schemas.microsoft.com/office/drawing/2014/main" id="{9ADFED76-9B8D-F9C7-857E-9B657195D685}"/>
              </a:ext>
            </a:extLst>
          </p:cNvPr>
          <p:cNvSpPr txBox="1"/>
          <p:nvPr/>
        </p:nvSpPr>
        <p:spPr>
          <a:xfrm>
            <a:off x="2672080" y="787590"/>
            <a:ext cx="703072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rPr>
              <a:t>Thank you!</a:t>
            </a:r>
            <a:br>
              <a:rPr kumimoji="0" lang="en-US" sz="3200" b="1"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0057B7"/>
                </a:solidFill>
                <a:effectLst/>
                <a:uLnTx/>
                <a:uFillTx/>
                <a:latin typeface="Calibri" panose="020F0502020204030204" pitchFamily="34" charset="0"/>
                <a:ea typeface="+mn-ea"/>
                <a:cs typeface="Calibri" panose="020F0502020204030204" pitchFamily="34" charset="0"/>
              </a:rPr>
              <a:t>Next NNDSS eSHARE: June 23, 2026 </a:t>
            </a:r>
            <a:endParaRPr kumimoji="0" lang="en-US" sz="1800" b="0" i="0" u="none" strike="noStrike" kern="1200" cap="none" spc="0" normalizeH="0" baseline="0" noProof="0" dirty="0">
              <a:ln>
                <a:noFill/>
              </a:ln>
              <a:solidFill>
                <a:srgbClr val="0057B7"/>
              </a:solidFill>
              <a:effectLst/>
              <a:uLnTx/>
              <a:uFillTx/>
              <a:latin typeface="Calibri" panose="020F0502020204030204" pitchFamily="34" charset="0"/>
              <a:ea typeface="+mn-ea"/>
              <a:cs typeface="+mn-cs"/>
            </a:endParaRPr>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4333" y="2488161"/>
            <a:ext cx="808679" cy="80867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46669"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dirty="0">
                <a:ln>
                  <a:noFill/>
                </a:ln>
                <a:solidFill>
                  <a:srgbClr val="28434E"/>
                </a:solidFill>
                <a:effectLst/>
                <a:uLnTx/>
                <a:uFillTx/>
                <a:latin typeface="AvenirNext LT Pro Regular"/>
              </a:rPr>
              <a:t>Subscribe to </a:t>
            </a:r>
            <a:br>
              <a:rPr kumimoji="0" lang="en-US" sz="1733" b="0" i="0" u="none" strike="noStrike" kern="1200" cap="none" spc="0" normalizeH="0" baseline="0" noProof="0" dirty="0">
                <a:ln>
                  <a:noFill/>
                </a:ln>
                <a:solidFill>
                  <a:srgbClr val="28434E"/>
                </a:solidFill>
                <a:effectLst/>
                <a:uLnTx/>
                <a:uFillTx/>
                <a:latin typeface="AvenirNext LT Pro Regular"/>
              </a:rPr>
            </a:br>
            <a:r>
              <a:rPr kumimoji="0" lang="en-US" sz="1733" b="0" i="1" u="none" strike="noStrike" kern="1200" cap="none" spc="0" normalizeH="0" baseline="0" noProof="0" dirty="0">
                <a:ln>
                  <a:noFill/>
                </a:ln>
                <a:solidFill>
                  <a:srgbClr val="28434E"/>
                </a:solidFill>
                <a:effectLst/>
                <a:uLnTx/>
                <a:uFillTx/>
                <a:latin typeface="AvenirNext LT Pro Regular"/>
                <a:hlinkClick r:id="rId4"/>
              </a:rPr>
              <a:t>Case Surveillance News</a:t>
            </a:r>
            <a:endParaRPr kumimoji="0" lang="en-US" sz="1733" b="0" i="0" u="none" strike="noStrike" kern="1200" cap="none" spc="0" normalizeH="0" baseline="0" noProof="0" dirty="0">
              <a:ln>
                <a:noFill/>
              </a:ln>
              <a:solidFill>
                <a:srgbClr val="28434E"/>
              </a:solidFill>
              <a:effectLst/>
              <a:uLnTx/>
              <a:uFillTx/>
              <a:latin typeface="AvenirNext LT Pro Regular"/>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02381" y="2488161"/>
            <a:ext cx="808679" cy="80867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3062064" y="334556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a:ln>
                  <a:noFill/>
                </a:ln>
                <a:solidFill>
                  <a:srgbClr val="28434E"/>
                </a:solidFill>
                <a:effectLst/>
                <a:uLnTx/>
                <a:uFillTx/>
                <a:latin typeface="AvenirNext LT Pro Regular"/>
              </a:rPr>
              <a:t>Access NNDSS’ </a:t>
            </a:r>
            <a:r>
              <a:rPr kumimoji="0" lang="en-US" sz="1733" b="0" i="0" u="none" strike="noStrike" kern="1200" cap="none" spc="0" normalizeH="0" baseline="0" noProof="0">
                <a:ln>
                  <a:noFill/>
                </a:ln>
                <a:solidFill>
                  <a:srgbClr val="28434E"/>
                </a:solidFill>
                <a:effectLst/>
                <a:uLnTx/>
                <a:uFillTx/>
                <a:latin typeface="AvenirNext LT Pro Regular"/>
                <a:hlinkClick r:id="rId6"/>
              </a:rPr>
              <a:t>Technical Resource Center</a:t>
            </a:r>
            <a:endParaRPr kumimoji="0" lang="en-US" sz="1733" b="0" i="0" u="none" strike="noStrike" kern="1200" cap="none" spc="0" normalizeH="0" baseline="0" noProof="0">
              <a:ln>
                <a:noFill/>
              </a:ln>
              <a:solidFill>
                <a:srgbClr val="28434E"/>
              </a:solidFill>
              <a:effectLst/>
              <a:uLnTx/>
              <a:uFillTx/>
              <a:latin typeface="AvenirNext LT Pro Regular"/>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106626" y="2488161"/>
            <a:ext cx="808679" cy="80867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6002046"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a:ln>
                  <a:noFill/>
                </a:ln>
                <a:solidFill>
                  <a:srgbClr val="28434E"/>
                </a:solidFill>
                <a:effectLst/>
                <a:uLnTx/>
                <a:uFillTx/>
                <a:latin typeface="AvenirNext LT Pro Regular"/>
              </a:rPr>
              <a:t>Email </a:t>
            </a:r>
            <a:r>
              <a:rPr kumimoji="0" lang="en-US" sz="1733" b="0" i="0" u="none" strike="noStrike" kern="1200" cap="none" spc="0" normalizeH="0" baseline="0" noProof="0">
                <a:ln>
                  <a:noFill/>
                </a:ln>
                <a:solidFill>
                  <a:srgbClr val="28434E"/>
                </a:solidFill>
                <a:effectLst/>
                <a:uLnTx/>
                <a:uFillTx/>
                <a:latin typeface="AvenirNext LT Pro Regular"/>
                <a:hlinkClick r:id="rId8"/>
              </a:rPr>
              <a:t>edx@cdc.gov</a:t>
            </a:r>
            <a:r>
              <a:rPr kumimoji="0" lang="en-US" sz="1733" b="0" i="0" u="none" strike="noStrike" kern="1200" cap="none" spc="0" normalizeH="0" baseline="0" noProof="0">
                <a:ln>
                  <a:noFill/>
                </a:ln>
                <a:solidFill>
                  <a:srgbClr val="28434E"/>
                </a:solidFill>
                <a:effectLst/>
                <a:uLnTx/>
                <a:uFillTx/>
                <a:latin typeface="AvenirNext LT Pro Regular"/>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55699" y="2488161"/>
            <a:ext cx="808679" cy="80867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8942020" y="334556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733" b="0" i="0" u="none" strike="noStrike" kern="1200" cap="none" spc="0" normalizeH="0" baseline="0" noProof="0" dirty="0">
                <a:ln>
                  <a:noFill/>
                </a:ln>
                <a:solidFill>
                  <a:srgbClr val="28434E"/>
                </a:solidFill>
                <a:effectLst/>
                <a:uLnTx/>
                <a:uFillTx/>
                <a:latin typeface="AvenirNext LT Pro Regular"/>
              </a:rPr>
              <a:t>Learn about </a:t>
            </a:r>
            <a:r>
              <a:rPr kumimoji="0" lang="en-US" sz="1733" b="0" i="0" u="none" strike="noStrike" kern="1200" cap="none" spc="0" normalizeH="0" baseline="0" noProof="0" dirty="0">
                <a:ln>
                  <a:noFill/>
                </a:ln>
                <a:solidFill>
                  <a:srgbClr val="28434E"/>
                </a:solidFill>
                <a:effectLst/>
                <a:uLnTx/>
                <a:uFillTx/>
                <a:latin typeface="AvenirNext LT Pro Regular"/>
                <a:hlinkClick r:id="rId10"/>
              </a:rPr>
              <a:t>case surveillance modernization</a:t>
            </a:r>
            <a:endParaRPr kumimoji="0" lang="en-US" sz="1733" b="0" i="0" u="none" strike="noStrike" kern="1200" cap="none" spc="0" normalizeH="0" baseline="0" noProof="0" dirty="0">
              <a:ln>
                <a:noFill/>
              </a:ln>
              <a:solidFill>
                <a:srgbClr val="28434E"/>
              </a:solidFill>
              <a:effectLst/>
              <a:uLnTx/>
              <a:uFillTx/>
              <a:latin typeface="AvenirNext LT Pro Regular"/>
            </a:endParaRPr>
          </a:p>
        </p:txBody>
      </p:sp>
      <p:sp>
        <p:nvSpPr>
          <p:cNvPr id="2" name="Text Placeholder 1">
            <a:extLst>
              <a:ext uri="{FF2B5EF4-FFF2-40B4-BE49-F238E27FC236}">
                <a16:creationId xmlns:a16="http://schemas.microsoft.com/office/drawing/2014/main" id="{23B71A72-B0FE-1BD0-A6E0-99646B8FC35A}"/>
              </a:ext>
            </a:extLst>
          </p:cNvPr>
          <p:cNvSpPr txBox="1">
            <a:spLocks/>
          </p:cNvSpPr>
          <p:nvPr/>
        </p:nvSpPr>
        <p:spPr bwMode="auto">
          <a:xfrm>
            <a:off x="546258" y="4965227"/>
            <a:ext cx="11036141" cy="140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E25423"/>
              </a:buClr>
              <a:buFont typeface="Arial" panose="020B0604020202020204" pitchFamily="34" charset="0"/>
              <a:buNone/>
              <a:defRPr sz="1800" kern="1200" baseline="0">
                <a:solidFill>
                  <a:srgbClr val="1D1D1D"/>
                </a:solidFill>
                <a:latin typeface="Calibri" pitchFamily="34" charset="0"/>
                <a:ea typeface="+mn-ea"/>
                <a:cs typeface="+mn-cs"/>
              </a:defRPr>
            </a:lvl1pPr>
            <a:lvl2pPr marL="742950" indent="-285750" algn="ctr" rtl="0" eaLnBrk="0" fontAlgn="base" hangingPunct="0">
              <a:spcBef>
                <a:spcPct val="20000"/>
              </a:spcBef>
              <a:spcAft>
                <a:spcPct val="0"/>
              </a:spcAft>
              <a:buClr>
                <a:srgbClr val="E25423"/>
              </a:buClr>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ea typeface="+mn-ea"/>
                <a:cs typeface="+mn-cs"/>
              </a:rPr>
              <a:t>For more information, contact CDC </a:t>
            </a:r>
            <a:br>
              <a:rPr kumimoji="0" lang="en-US" sz="1200" b="0" i="0" u="none" strike="noStrike" kern="1200" cap="none" spc="0" normalizeH="0" baseline="0" noProof="0" dirty="0">
                <a:ln>
                  <a:noFill/>
                </a:ln>
                <a:solidFill>
                  <a:srgbClr val="0057B7"/>
                </a:solidFill>
                <a:effectLst/>
                <a:uLnTx/>
                <a:uFillTx/>
                <a:ea typeface="+mn-ea"/>
                <a:cs typeface="+mn-cs"/>
              </a:rPr>
            </a:br>
            <a:r>
              <a:rPr kumimoji="0" lang="en-US" sz="1200" b="0" i="0" u="none" strike="noStrike" kern="1200" cap="none" spc="0" normalizeH="0" baseline="0" noProof="0" dirty="0">
                <a:ln>
                  <a:noFill/>
                </a:ln>
                <a:solidFill>
                  <a:srgbClr val="0057B7"/>
                </a:solidFill>
                <a:effectLst/>
                <a:uLnTx/>
                <a:uFillTx/>
                <a:ea typeface="+mn-ea"/>
                <a:cs typeface="+mn-cs"/>
              </a:rPr>
              <a:t>1-800-CDC-INFO (232-4636)</a:t>
            </a:r>
            <a:br>
              <a:rPr kumimoji="0" lang="en-US" sz="1200" b="0" i="0" u="none" strike="noStrike" kern="1200" cap="none" spc="0" normalizeH="0" baseline="0" noProof="0" dirty="0">
                <a:ln>
                  <a:noFill/>
                </a:ln>
                <a:solidFill>
                  <a:srgbClr val="0057B7"/>
                </a:solidFill>
                <a:effectLst/>
                <a:uLnTx/>
                <a:uFillTx/>
                <a:ea typeface="+mn-ea"/>
                <a:cs typeface="+mn-cs"/>
              </a:rPr>
            </a:br>
            <a:r>
              <a:rPr kumimoji="0" lang="en-US" sz="1200" b="0" i="0" u="none" strike="noStrike" kern="1200" cap="none" spc="0" normalizeH="0" baseline="0" noProof="0" dirty="0">
                <a:ln>
                  <a:noFill/>
                </a:ln>
                <a:solidFill>
                  <a:srgbClr val="0057B7"/>
                </a:solidFill>
                <a:effectLst/>
                <a:uLnTx/>
                <a:uFillTx/>
                <a:ea typeface="+mn-ea"/>
                <a:cs typeface="+mn-cs"/>
              </a:rPr>
              <a:t>TTY:  1-888-232-6348    </a:t>
            </a:r>
            <a:r>
              <a:rPr kumimoji="0" lang="en-US" sz="1200" b="0" i="0" u="none" strike="noStrike" kern="1200" cap="none" spc="0" normalizeH="0" baseline="0" noProof="0" dirty="0">
                <a:ln>
                  <a:noFill/>
                </a:ln>
                <a:solidFill>
                  <a:srgbClr val="0057B7"/>
                </a:solidFill>
                <a:effectLst/>
                <a:uLnTx/>
                <a:uFillTx/>
                <a:ea typeface="+mn-ea"/>
                <a:cs typeface="+mn-cs"/>
                <a:hlinkClick r:id="rId11" tooltip="cdc.gov"/>
              </a:rPr>
              <a:t>cdc.gov</a:t>
            </a:r>
            <a:endParaRPr kumimoji="0" lang="en-US" sz="1200" b="0" i="0" u="none" strike="noStrike" kern="1200" cap="none" spc="0" normalizeH="0" baseline="0" noProof="0" dirty="0">
              <a:ln>
                <a:noFill/>
              </a:ln>
              <a:solidFill>
                <a:srgbClr val="0057B7"/>
              </a:solidFill>
              <a:effectLst/>
              <a:uLnTx/>
              <a:uFillTx/>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57B7"/>
                </a:solidFill>
                <a:effectLst/>
                <a:uLnTx/>
                <a:uFillTx/>
                <a:ea typeface="+mn-ea"/>
                <a:cs typeface="+mn-cs"/>
              </a:rPr>
              <a:t>Follow us on X (Twitter) @CDCgov &amp; @CDCEnvironment</a:t>
            </a:r>
          </a:p>
          <a:p>
            <a:pPr marL="0" marR="0" lvl="0" indent="0" algn="l" defTabSz="914400" rtl="0" eaLnBrk="0" fontAlgn="base" latinLnBrk="0" hangingPunct="0">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0057B7"/>
                </a:solidFill>
                <a:effectLst/>
                <a:uLnTx/>
                <a:uFillTx/>
                <a:ea typeface="+mn-ea"/>
                <a:cs typeface="+mn-cs"/>
              </a:rPr>
            </a:br>
            <a:r>
              <a:rPr kumimoji="0" lang="en-US" sz="1200" b="0" i="0" u="none" strike="noStrike" kern="1200" cap="none" spc="0" normalizeH="0" baseline="0" noProof="0" dirty="0">
                <a:ln>
                  <a:noFill/>
                </a:ln>
                <a:solidFill>
                  <a:srgbClr val="000000"/>
                </a:solidFill>
                <a:effectLst/>
                <a:uLnTx/>
                <a:uFillTx/>
                <a:ea typeface="+mn-ea"/>
                <a:cs typeface="+mn-cs"/>
              </a:rPr>
              <a:t>The findings and conclusions in this report are those of the authors and do not necessarily represent the official position of the U. S. Centers for Disease Control and Prevention.</a:t>
            </a:r>
          </a:p>
          <a:p>
            <a:pPr marL="0" marR="0" lvl="0" indent="0" algn="l" defTabSz="914400" rtl="0" eaLnBrk="0" fontAlgn="base" latinLnBrk="0" hangingPunct="0">
              <a:lnSpc>
                <a:spcPts val="2000"/>
              </a:lnSpc>
              <a:spcBef>
                <a:spcPct val="20000"/>
              </a:spcBef>
              <a:spcAft>
                <a:spcPct val="0"/>
              </a:spcAft>
              <a:buClr>
                <a:srgbClr val="E25423"/>
              </a:buClr>
              <a:buSzTx/>
              <a:buFont typeface="Arial" panose="020B0604020202020204" pitchFamily="34" charset="0"/>
              <a:buNone/>
              <a:tabLst/>
              <a:defRPr/>
            </a:pPr>
            <a:endParaRPr kumimoji="0" lang="en-US" sz="1800" b="0" i="0" u="none" strike="noStrike" kern="1200" cap="none" spc="0" normalizeH="0" baseline="0" noProof="0" dirty="0">
              <a:ln>
                <a:noFill/>
              </a:ln>
              <a:solidFill>
                <a:srgbClr val="1D1D1D"/>
              </a:solidFill>
              <a:effectLst/>
              <a:uLnTx/>
              <a:uFillTx/>
              <a:ea typeface="+mn-ea"/>
              <a:cs typeface="+mn-cs"/>
            </a:endParaRPr>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Agenda</a:t>
            </a:r>
            <a:endParaRPr lang="en-US">
              <a:highlight>
                <a:srgbClr val="FFFF00"/>
              </a:highlight>
            </a:endParaRPr>
          </a:p>
        </p:txBody>
      </p:sp>
      <p:sp>
        <p:nvSpPr>
          <p:cNvPr id="5" name="Content Placeholder 4">
            <a:extLst>
              <a:ext uri="{FF2B5EF4-FFF2-40B4-BE49-F238E27FC236}">
                <a16:creationId xmlns:a16="http://schemas.microsoft.com/office/drawing/2014/main" id="{016248AB-92C4-421F-8747-17C94E0A4F92}"/>
              </a:ext>
              <a:ext uri="{C183D7F6-B498-43B3-948B-1728B52AA6E4}">
                <adec:decorative xmlns:adec="http://schemas.microsoft.com/office/drawing/2017/decorative" val="1"/>
              </a:ext>
            </a:extLst>
          </p:cNvPr>
          <p:cNvSpPr>
            <a:spLocks noGrp="1"/>
          </p:cNvSpPr>
          <p:nvPr>
            <p:ph type="body" sz="quarter" idx="10"/>
          </p:nvPr>
        </p:nvSpPr>
        <p:spPr>
          <a:xfrm>
            <a:off x="609599" y="1502199"/>
            <a:ext cx="11734800" cy="4176467"/>
          </a:xfrm>
        </p:spPr>
        <p:txBody>
          <a:bodyPr/>
          <a:lstStyle/>
          <a:p>
            <a:pPr marL="304165" indent="-304165"/>
            <a:r>
              <a:rPr lang="en-US" sz="2650" b="0">
                <a:ea typeface="Calibri" panose="020F0502020204030204" pitchFamily="34" charset="0"/>
                <a:cs typeface="Calibri" panose="020F0502020204030204" pitchFamily="34" charset="0"/>
              </a:rPr>
              <a:t>Welcome</a:t>
            </a:r>
          </a:p>
          <a:p>
            <a:pPr marL="304165" indent="-304165"/>
            <a:r>
              <a:rPr lang="en-US" sz="2650" b="0">
                <a:ea typeface="Calibri" panose="020F0502020204030204" pitchFamily="34" charset="0"/>
                <a:cs typeface="Calibri" panose="020F0502020204030204" pitchFamily="34" charset="0"/>
              </a:rPr>
              <a:t>Opening Remarks &amp; Strategic Context</a:t>
            </a:r>
          </a:p>
          <a:p>
            <a:pPr marL="304165" indent="-304165"/>
            <a:r>
              <a:rPr lang="en-US" sz="2650" b="0">
                <a:ea typeface="Calibri" panose="020F0502020204030204" pitchFamily="34" charset="0"/>
                <a:cs typeface="Calibri" panose="020F0502020204030204" pitchFamily="34" charset="0"/>
              </a:rPr>
              <a:t>GenV3 Implementation: Setting the Stage</a:t>
            </a:r>
          </a:p>
          <a:p>
            <a:pPr marL="304165" indent="-304165"/>
            <a:r>
              <a:rPr lang="en-US" sz="2650" b="0">
                <a:ea typeface="Calibri" panose="020F0502020204030204" pitchFamily="34" charset="0"/>
                <a:cs typeface="Calibri" panose="020F0502020204030204" pitchFamily="34" charset="0"/>
              </a:rPr>
              <a:t>Questions &amp; Discussion</a:t>
            </a:r>
          </a:p>
          <a:p>
            <a:pPr marL="0" indent="0">
              <a:buNone/>
            </a:pPr>
            <a:r>
              <a:rPr lang="en-US" sz="2800" b="0">
                <a:latin typeface=""/>
                <a:ea typeface="Calibri"/>
                <a:cs typeface="Calibri"/>
              </a:rPr>
              <a:t> </a:t>
            </a:r>
          </a:p>
          <a:p>
            <a:pPr marL="382896" lvl="1" indent="0">
              <a:buNone/>
            </a:pPr>
            <a:endParaRPr lang="en-US" sz="2800">
              <a:latin typeface=""/>
              <a:ea typeface="Calibri" panose="020F0502020204030204" pitchFamily="34" charset="0"/>
              <a:cs typeface="Calibri" panose="020F0502020204030204" pitchFamily="34" charset="0"/>
            </a:endParaRPr>
          </a:p>
          <a:p>
            <a:pPr marL="0" indent="0">
              <a:buNone/>
            </a:pPr>
            <a:endParaRPr lang="en-US" sz="2800">
              <a:latin typeface=""/>
            </a:endParaRPr>
          </a:p>
          <a:p>
            <a:pPr marL="0" indent="0">
              <a:lnSpc>
                <a:spcPct val="169230"/>
              </a:lnSpc>
              <a:buNone/>
            </a:pPr>
            <a:endParaRPr lang="en-US">
              <a:latin typeface=""/>
            </a:endParaRPr>
          </a:p>
        </p:txBody>
      </p:sp>
      <p:pic>
        <p:nvPicPr>
          <p:cNvPr id="3" name="Picture 2" descr="Screenshot of National Notifiable Diseases Surveillance System logo of states and territories. ">
            <a:extLst>
              <a:ext uri="{FF2B5EF4-FFF2-40B4-BE49-F238E27FC236}">
                <a16:creationId xmlns:a16="http://schemas.microsoft.com/office/drawing/2014/main" id="{2E844250-A063-9E11-A38D-3CD3D7516B2F}"/>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7" y="4419635"/>
            <a:ext cx="5118135" cy="2010341"/>
          </a:xfrm>
          <a:prstGeom prst="rect">
            <a:avLst/>
          </a:prstGeom>
        </p:spPr>
      </p:pic>
    </p:spTree>
    <p:extLst>
      <p:ext uri="{BB962C8B-B14F-4D97-AF65-F5344CB8AC3E}">
        <p14:creationId xmlns:p14="http://schemas.microsoft.com/office/powerpoint/2010/main" val="2841857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C4E8-7F66-6F3B-1A41-3EFDAA20C0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66062-9ED8-1187-1904-F03176796ED3}"/>
              </a:ext>
            </a:extLst>
          </p:cNvPr>
          <p:cNvSpPr>
            <a:spLocks noGrp="1"/>
          </p:cNvSpPr>
          <p:nvPr>
            <p:ph type="title"/>
          </p:nvPr>
        </p:nvSpPr>
        <p:spPr>
          <a:xfrm>
            <a:off x="566058" y="4019041"/>
            <a:ext cx="11059884" cy="1162051"/>
          </a:xfrm>
        </p:spPr>
        <p:txBody>
          <a:bodyPr lIns="91440" tIns="45720" rIns="91440" bIns="45720" anchor="b"/>
          <a:lstStyle/>
          <a:p>
            <a:pPr lvl="0"/>
            <a:r>
              <a:rPr lang="en-US" b="0">
                <a:ea typeface="Calibri" panose="020F0502020204030204" pitchFamily="34" charset="0"/>
                <a:cs typeface="Calibri" panose="020F0502020204030204" pitchFamily="34" charset="0"/>
              </a:rPr>
              <a:t>Generic V3 Implementation: </a:t>
            </a:r>
            <a:br>
              <a:rPr lang="en-US" b="0">
                <a:ea typeface="Calibri" panose="020F0502020204030204" pitchFamily="34" charset="0"/>
                <a:cs typeface="Calibri" panose="020F0502020204030204" pitchFamily="34" charset="0"/>
              </a:rPr>
            </a:br>
            <a:r>
              <a:rPr lang="en-US" b="0">
                <a:ea typeface="Calibri" panose="020F0502020204030204" pitchFamily="34" charset="0"/>
                <a:cs typeface="Calibri" panose="020F0502020204030204" pitchFamily="34" charset="0"/>
              </a:rPr>
              <a:t>Setting the Stage</a:t>
            </a:r>
          </a:p>
        </p:txBody>
      </p:sp>
      <p:sp>
        <p:nvSpPr>
          <p:cNvPr id="3" name="Text Placeholder 2">
            <a:extLst>
              <a:ext uri="{FF2B5EF4-FFF2-40B4-BE49-F238E27FC236}">
                <a16:creationId xmlns:a16="http://schemas.microsoft.com/office/drawing/2014/main" id="{8C8ADB4F-B2E1-7C14-5CE1-B1E314A0F5D6}"/>
              </a:ext>
            </a:extLst>
          </p:cNvPr>
          <p:cNvSpPr>
            <a:spLocks noGrp="1"/>
          </p:cNvSpPr>
          <p:nvPr>
            <p:ph type="body" idx="1"/>
          </p:nvPr>
        </p:nvSpPr>
        <p:spPr/>
        <p:txBody>
          <a:bodyPr/>
          <a:lstStyle/>
          <a:p>
            <a:r>
              <a:rPr lang="en-US"/>
              <a:t>Anne McIntyre, PhD, MPH</a:t>
            </a:r>
          </a:p>
          <a:p>
            <a:r>
              <a:rPr lang="en-US"/>
              <a:t>Office of Public Health Data, Surveillance, and Technology </a:t>
            </a:r>
          </a:p>
        </p:txBody>
      </p:sp>
    </p:spTree>
    <p:extLst>
      <p:ext uri="{BB962C8B-B14F-4D97-AF65-F5344CB8AC3E}">
        <p14:creationId xmlns:p14="http://schemas.microsoft.com/office/powerpoint/2010/main" val="21958101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51284D-7C33-D748-B98A-99338B7CFDBB}"/>
              </a:ext>
            </a:extLst>
          </p:cNvPr>
          <p:cNvSpPr>
            <a:spLocks noGrp="1"/>
          </p:cNvSpPr>
          <p:nvPr>
            <p:ph type="title"/>
          </p:nvPr>
        </p:nvSpPr>
        <p:spPr/>
        <p:txBody>
          <a:bodyPr/>
          <a:lstStyle/>
          <a:p>
            <a:r>
              <a:rPr lang="en-US" noProof="0" dirty="0"/>
              <a:t>GenV3 and Transforming National Case Surveillance</a:t>
            </a:r>
          </a:p>
        </p:txBody>
      </p:sp>
      <p:graphicFrame>
        <p:nvGraphicFramePr>
          <p:cNvPr id="6" name="Diagram 5" descr="This images shows a flow chart depicting a section outlining foundational work, implementation planning, and implementation. The foundational work section includes case service design, minimal data necessary (MDN), CSTE listening sessions for jurisdictions, and GenV3 development feedback. The implementation planning section includes GenV3 Pilot,&#10;CSTE-facilitated Listening-to-Action sessions, drafting the National Strategic Plan for GenV3 implementation, and ongoing feedback and adjustments. The implementation section includes implementation of GenV3 and condition-specific guides. The hyperlinks to the case service design and MDN websites are listed below.">
            <a:extLst>
              <a:ext uri="{FF2B5EF4-FFF2-40B4-BE49-F238E27FC236}">
                <a16:creationId xmlns:a16="http://schemas.microsoft.com/office/drawing/2014/main" id="{D463B637-C202-9E9D-2CB5-519C2619323A}"/>
              </a:ext>
            </a:extLst>
          </p:cNvPr>
          <p:cNvGraphicFramePr/>
          <p:nvPr>
            <p:extLst>
              <p:ext uri="{D42A27DB-BD31-4B8C-83A1-F6EECF244321}">
                <p14:modId xmlns:p14="http://schemas.microsoft.com/office/powerpoint/2010/main" val="1300990341"/>
              </p:ext>
            </p:extLst>
          </p:nvPr>
        </p:nvGraphicFramePr>
        <p:xfrm>
          <a:off x="1234858" y="1417639"/>
          <a:ext cx="10490976" cy="428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35D52441-9AD3-A250-6DD6-184C6B9AD3A4}"/>
              </a:ext>
            </a:extLst>
          </p:cNvPr>
          <p:cNvSpPr>
            <a:spLocks noGrp="1"/>
          </p:cNvSpPr>
          <p:nvPr>
            <p:ph type="body" sz="quarter" idx="11"/>
          </p:nvPr>
        </p:nvSpPr>
        <p:spPr>
          <a:xfrm>
            <a:off x="584200" y="5797118"/>
            <a:ext cx="10490976" cy="911935"/>
          </a:xfrm>
        </p:spPr>
        <p:txBody>
          <a:bodyPr>
            <a:normAutofit/>
          </a:bodyPr>
          <a:lstStyle/>
          <a:p>
            <a:r>
              <a:rPr lang="en-US" sz="1600" noProof="0" dirty="0">
                <a:latin typeface="Calibri" panose="020F0502020204030204" pitchFamily="34" charset="0"/>
                <a:ea typeface="Calibri" panose="020F0502020204030204" pitchFamily="34" charset="0"/>
                <a:cs typeface="Calibri" panose="020F0502020204030204" pitchFamily="34" charset="0"/>
              </a:rPr>
              <a:t>Case Service Design: </a:t>
            </a:r>
            <a:r>
              <a:rPr lang="en-US" sz="1600" noProof="0" dirty="0">
                <a:hlinkClick r:id="rId8"/>
              </a:rPr>
              <a:t>https://www.cdc.gov/nndss/case-surveillance-modernization/case-service-design.html</a:t>
            </a:r>
            <a:endParaRPr lang="en-US" sz="1600" noProof="0" dirty="0">
              <a:latin typeface="Calibri" panose="020F0502020204030204" pitchFamily="34" charset="0"/>
              <a:ea typeface="Calibri" panose="020F0502020204030204" pitchFamily="34" charset="0"/>
              <a:cs typeface="Calibri" panose="020F0502020204030204" pitchFamily="34" charset="0"/>
            </a:endParaRPr>
          </a:p>
          <a:p>
            <a:pPr lvl="0"/>
            <a:r>
              <a:rPr lang="en-US" sz="1600" noProof="0" dirty="0">
                <a:latin typeface="Calibri" panose="020F0502020204030204" pitchFamily="34" charset="0"/>
                <a:ea typeface="Calibri" panose="020F0502020204030204" pitchFamily="34" charset="0"/>
                <a:cs typeface="Calibri" panose="020F0502020204030204" pitchFamily="34" charset="0"/>
              </a:rPr>
              <a:t>Minimal Data Necessary: </a:t>
            </a:r>
            <a:r>
              <a:rPr lang="en-US" sz="1600" noProof="0" dirty="0">
                <a:hlinkClick r:id="rId9"/>
              </a:rPr>
              <a:t>https://www.cdc.gov/data-interoperability/php/mdn/index.html</a:t>
            </a:r>
            <a:endParaRPr lang="en-US" sz="1600" noProof="0" dirty="0"/>
          </a:p>
        </p:txBody>
      </p:sp>
      <p:sp>
        <p:nvSpPr>
          <p:cNvPr id="2" name="Slide Number Placeholder 10">
            <a:extLst>
              <a:ext uri="{FF2B5EF4-FFF2-40B4-BE49-F238E27FC236}">
                <a16:creationId xmlns:a16="http://schemas.microsoft.com/office/drawing/2014/main" id="{B39B04E6-D205-7FC0-1311-DCB302FC4F42}"/>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Myriad Web Pro"/>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Tree>
    <p:extLst>
      <p:ext uri="{BB962C8B-B14F-4D97-AF65-F5344CB8AC3E}">
        <p14:creationId xmlns:p14="http://schemas.microsoft.com/office/powerpoint/2010/main" val="39379303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AF9D-C248-9473-1554-9C197E067F01}"/>
              </a:ext>
            </a:extLst>
          </p:cNvPr>
          <p:cNvSpPr>
            <a:spLocks noGrp="1"/>
          </p:cNvSpPr>
          <p:nvPr>
            <p:ph type="title"/>
          </p:nvPr>
        </p:nvSpPr>
        <p:spPr/>
        <p:txBody>
          <a:bodyPr/>
          <a:lstStyle/>
          <a:p>
            <a:r>
              <a:rPr lang="en-US"/>
              <a:t>GenV3 Topics Presented During Recent eSHAREs</a:t>
            </a:r>
          </a:p>
        </p:txBody>
      </p:sp>
      <p:sp>
        <p:nvSpPr>
          <p:cNvPr id="3" name="Text Placeholder 2">
            <a:extLst>
              <a:ext uri="{FF2B5EF4-FFF2-40B4-BE49-F238E27FC236}">
                <a16:creationId xmlns:a16="http://schemas.microsoft.com/office/drawing/2014/main" id="{5F2E0C43-C5F6-898D-EFE5-7B4DEB92E029}"/>
              </a:ext>
            </a:extLst>
          </p:cNvPr>
          <p:cNvSpPr>
            <a:spLocks noGrp="1"/>
          </p:cNvSpPr>
          <p:nvPr>
            <p:ph type="body" sz="quarter" idx="10"/>
          </p:nvPr>
        </p:nvSpPr>
        <p:spPr>
          <a:xfrm>
            <a:off x="609600" y="1417640"/>
            <a:ext cx="10972800" cy="4851080"/>
          </a:xfrm>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2026</a:t>
            </a:r>
          </a:p>
          <a:p>
            <a:pPr lvl="1"/>
            <a:r>
              <a:rPr lang="en-US" sz="2000" dirty="0">
                <a:latin typeface="Calibri" panose="020F0502020204030204" pitchFamily="34" charset="0"/>
                <a:ea typeface="Calibri" panose="020F0502020204030204" pitchFamily="34" charset="0"/>
                <a:cs typeface="Calibri" panose="020F0502020204030204" pitchFamily="34" charset="0"/>
              </a:rPr>
              <a:t>April: Release of GenV3 Pilot materials (MMG, Supplemental Guide, and GenV2 to GenV3 Crosswalk)</a:t>
            </a:r>
          </a:p>
          <a:p>
            <a:pPr lvl="1"/>
            <a:r>
              <a:rPr lang="en-US" sz="2000" dirty="0">
                <a:latin typeface="Calibri" panose="020F0502020204030204" pitchFamily="34" charset="0"/>
                <a:ea typeface="Calibri" panose="020F0502020204030204" pitchFamily="34" charset="0"/>
                <a:cs typeface="Calibri" panose="020F0502020204030204" pitchFamily="34" charset="0"/>
              </a:rPr>
              <a:t>March: GenV3 Content and Structure; Pilot Overview; GenV3 Roadmap</a:t>
            </a:r>
          </a:p>
          <a:p>
            <a:pPr lvl="1"/>
            <a:r>
              <a:rPr lang="en-US" sz="2000" dirty="0">
                <a:latin typeface="Calibri" panose="020F0502020204030204" pitchFamily="34" charset="0"/>
                <a:ea typeface="Calibri" panose="020F0502020204030204" pitchFamily="34" charset="0"/>
                <a:cs typeface="Calibri" panose="020F0502020204030204" pitchFamily="34" charset="0"/>
              </a:rPr>
              <a:t>February: Release of revised GenV3 draft</a:t>
            </a:r>
          </a:p>
          <a:p>
            <a:pPr lvl="1"/>
            <a:r>
              <a:rPr lang="en-US" sz="2000" dirty="0">
                <a:latin typeface="Calibri" panose="020F0502020204030204" pitchFamily="34" charset="0"/>
                <a:ea typeface="Calibri" panose="020F0502020204030204" pitchFamily="34" charset="0"/>
                <a:cs typeface="Calibri" panose="020F0502020204030204" pitchFamily="34" charset="0"/>
              </a:rPr>
              <a:t>January: Minimal Data Necessary (MDN) for Public Health Emergency Response; Priority Levels, Value Sets, and Condition-specific Data Elements</a:t>
            </a:r>
          </a:p>
          <a:p>
            <a:r>
              <a:rPr lang="en-US" sz="2400" dirty="0">
                <a:latin typeface="Calibri" panose="020F0502020204030204" pitchFamily="34" charset="0"/>
                <a:ea typeface="Calibri" panose="020F0502020204030204" pitchFamily="34" charset="0"/>
                <a:cs typeface="Calibri" panose="020F0502020204030204" pitchFamily="34" charset="0"/>
              </a:rPr>
              <a:t>2025</a:t>
            </a:r>
          </a:p>
          <a:p>
            <a:pPr lvl="1"/>
            <a:r>
              <a:rPr lang="en-US" sz="2000" dirty="0">
                <a:latin typeface="Calibri" panose="020F0502020204030204" pitchFamily="34" charset="0"/>
                <a:ea typeface="Calibri" panose="020F0502020204030204" pitchFamily="34" charset="0"/>
                <a:cs typeface="Calibri" panose="020F0502020204030204" pitchFamily="34" charset="0"/>
              </a:rPr>
              <a:t>December: Road to GenV3; Case Modernization via MDN and GenV3</a:t>
            </a:r>
          </a:p>
          <a:p>
            <a:pPr lvl="1"/>
            <a:r>
              <a:rPr lang="en-US" sz="2000" dirty="0">
                <a:latin typeface="Calibri" panose="020F0502020204030204" pitchFamily="34" charset="0"/>
                <a:ea typeface="Calibri" panose="020F0502020204030204" pitchFamily="34" charset="0"/>
                <a:cs typeface="Calibri" panose="020F0502020204030204" pitchFamily="34" charset="0"/>
              </a:rPr>
              <a:t>October/November: no </a:t>
            </a:r>
            <a:r>
              <a:rPr lang="en-US" sz="2000" dirty="0" err="1">
                <a:latin typeface="Calibri" panose="020F0502020204030204" pitchFamily="34" charset="0"/>
                <a:ea typeface="Calibri" panose="020F0502020204030204" pitchFamily="34" charset="0"/>
                <a:cs typeface="Calibri" panose="020F0502020204030204" pitchFamily="34" charset="0"/>
              </a:rPr>
              <a:t>eSHAREs</a:t>
            </a:r>
            <a:r>
              <a:rPr lang="en-US" sz="2000" dirty="0">
                <a:latin typeface="Calibri" panose="020F0502020204030204" pitchFamily="34" charset="0"/>
                <a:ea typeface="Calibri" panose="020F0502020204030204" pitchFamily="34" charset="0"/>
                <a:cs typeface="Calibri" panose="020F0502020204030204" pitchFamily="34" charset="0"/>
              </a:rPr>
              <a:t> </a:t>
            </a:r>
          </a:p>
          <a:p>
            <a:pPr lvl="1"/>
            <a:r>
              <a:rPr lang="en-US" sz="2000" dirty="0">
                <a:latin typeface="Calibri" panose="020F0502020204030204" pitchFamily="34" charset="0"/>
                <a:ea typeface="Calibri" panose="020F0502020204030204" pitchFamily="34" charset="0"/>
                <a:cs typeface="Calibri" panose="020F0502020204030204" pitchFamily="34" charset="0"/>
              </a:rPr>
              <a:t>September: Overview of New, Existing, and Retired Data Elements in GenV3; MDN for Public Health Emergency Response in Practice (New World Screwworm example)</a:t>
            </a:r>
          </a:p>
        </p:txBody>
      </p:sp>
      <p:sp>
        <p:nvSpPr>
          <p:cNvPr id="4" name="Text Placeholder 3">
            <a:extLst>
              <a:ext uri="{FF2B5EF4-FFF2-40B4-BE49-F238E27FC236}">
                <a16:creationId xmlns:a16="http://schemas.microsoft.com/office/drawing/2014/main" id="{52ABBF25-A1D1-5F0C-CA5D-1A931FBC3BC9}"/>
              </a:ext>
            </a:extLst>
          </p:cNvPr>
          <p:cNvSpPr>
            <a:spLocks noGrp="1"/>
          </p:cNvSpPr>
          <p:nvPr>
            <p:ph type="body" sz="quarter" idx="11"/>
          </p:nvPr>
        </p:nvSpPr>
        <p:spPr/>
        <p:txBody>
          <a:bodyPr/>
          <a:lstStyle/>
          <a:p>
            <a:r>
              <a:rPr lang="en-US">
                <a:hlinkClick r:id="rId3"/>
              </a:rPr>
              <a:t>NNDSS eSHARE Archives | National Notifiable Diseases Surveillance System (NNDSS) | CDC</a:t>
            </a:r>
            <a:endParaRPr lang="en-US"/>
          </a:p>
        </p:txBody>
      </p:sp>
      <p:sp>
        <p:nvSpPr>
          <p:cNvPr id="5" name="Slide Number Placeholder 10">
            <a:extLst>
              <a:ext uri="{FF2B5EF4-FFF2-40B4-BE49-F238E27FC236}">
                <a16:creationId xmlns:a16="http://schemas.microsoft.com/office/drawing/2014/main" id="{93541099-A58F-8920-6D13-BD906E2C22DB}"/>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Myriad Web Pro"/>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Tree>
    <p:extLst>
      <p:ext uri="{BB962C8B-B14F-4D97-AF65-F5344CB8AC3E}">
        <p14:creationId xmlns:p14="http://schemas.microsoft.com/office/powerpoint/2010/main" val="174911984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B692-4A90-7278-A965-58281D7F7544}"/>
              </a:ext>
            </a:extLst>
          </p:cNvPr>
          <p:cNvSpPr>
            <a:spLocks noGrp="1"/>
          </p:cNvSpPr>
          <p:nvPr>
            <p:ph type="title"/>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Implementation Planning</a:t>
            </a:r>
          </a:p>
        </p:txBody>
      </p:sp>
    </p:spTree>
    <p:extLst>
      <p:ext uri="{BB962C8B-B14F-4D97-AF65-F5344CB8AC3E}">
        <p14:creationId xmlns:p14="http://schemas.microsoft.com/office/powerpoint/2010/main" val="1062236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E360-4AB9-C3EC-6645-70ABB4B21F49}"/>
              </a:ext>
            </a:extLst>
          </p:cNvPr>
          <p:cNvSpPr>
            <a:spLocks noGrp="1"/>
          </p:cNvSpPr>
          <p:nvPr>
            <p:ph type="title"/>
          </p:nvPr>
        </p:nvSpPr>
        <p:spPr/>
        <p:txBody>
          <a:bodyPr>
            <a:normAutofit/>
          </a:bodyPr>
          <a:lstStyle/>
          <a:p>
            <a:r>
              <a:rPr lang="en-US" sz="3700">
                <a:latin typeface="Calibri"/>
                <a:ea typeface="Calibri"/>
                <a:cs typeface="Calibri"/>
              </a:rPr>
              <a:t>Proposed Timeline: Developing National Strategic Plan for GenV3 Implementation, Version 1</a:t>
            </a:r>
          </a:p>
        </p:txBody>
      </p:sp>
      <p:graphicFrame>
        <p:nvGraphicFramePr>
          <p:cNvPr id="5" name="Diagram 4" descr="This is a diagram of the proposed timeline for developing the National Strategic Plan for GenV3 Implementation (version 1). In mid-June CSTE will host the Listening-to-Action sesssions, followed by CDC/CSTE Synthesis at the end of June, and the GenV3 Implementation Strategy Plan, version 1 draft at the end of July.">
            <a:extLst>
              <a:ext uri="{FF2B5EF4-FFF2-40B4-BE49-F238E27FC236}">
                <a16:creationId xmlns:a16="http://schemas.microsoft.com/office/drawing/2014/main" id="{2B35F506-F03B-D268-DC93-B3D1F338557E}"/>
              </a:ext>
            </a:extLst>
          </p:cNvPr>
          <p:cNvGraphicFramePr/>
          <p:nvPr>
            <p:extLst>
              <p:ext uri="{D42A27DB-BD31-4B8C-83A1-F6EECF244321}">
                <p14:modId xmlns:p14="http://schemas.microsoft.com/office/powerpoint/2010/main" val="1970110373"/>
              </p:ext>
            </p:extLst>
          </p:nvPr>
        </p:nvGraphicFramePr>
        <p:xfrm>
          <a:off x="609600" y="1417639"/>
          <a:ext cx="10982035" cy="4818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10">
            <a:extLst>
              <a:ext uri="{FF2B5EF4-FFF2-40B4-BE49-F238E27FC236}">
                <a16:creationId xmlns:a16="http://schemas.microsoft.com/office/drawing/2014/main" id="{3655C609-779D-D3EE-037C-77110BC9A168}"/>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Myriad Web Pro"/>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Tree>
    <p:extLst>
      <p:ext uri="{BB962C8B-B14F-4D97-AF65-F5344CB8AC3E}">
        <p14:creationId xmlns:p14="http://schemas.microsoft.com/office/powerpoint/2010/main" val="14987698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40E5-5FDC-55C9-A0B6-17838995ABBF}"/>
              </a:ext>
            </a:extLst>
          </p:cNvPr>
          <p:cNvSpPr>
            <a:spLocks noGrp="1"/>
          </p:cNvSpPr>
          <p:nvPr>
            <p:ph type="title"/>
          </p:nvPr>
        </p:nvSpPr>
        <p:spPr/>
        <p:txBody>
          <a:bodyPr/>
          <a:lstStyle/>
          <a:p>
            <a:r>
              <a:rPr lang="en-US" sz="3700">
                <a:latin typeface="Calibri"/>
                <a:ea typeface="Calibri"/>
                <a:cs typeface="Calibri"/>
              </a:rPr>
              <a:t>Listening-to-Action (L2A) Sessions</a:t>
            </a:r>
          </a:p>
        </p:txBody>
      </p:sp>
      <p:sp>
        <p:nvSpPr>
          <p:cNvPr id="3" name="Text Placeholder 2">
            <a:extLst>
              <a:ext uri="{FF2B5EF4-FFF2-40B4-BE49-F238E27FC236}">
                <a16:creationId xmlns:a16="http://schemas.microsoft.com/office/drawing/2014/main" id="{58F90216-7A65-AD60-1E90-23C94CB508EF}"/>
              </a:ext>
            </a:extLst>
          </p:cNvPr>
          <p:cNvSpPr>
            <a:spLocks noGrp="1"/>
          </p:cNvSpPr>
          <p:nvPr>
            <p:ph type="body" sz="quarter" idx="10"/>
          </p:nvPr>
        </p:nvSpPr>
        <p:spPr>
          <a:xfrm>
            <a:off x="586510" y="1419936"/>
            <a:ext cx="10995890" cy="4996905"/>
          </a:xfrm>
        </p:spPr>
        <p:txBody>
          <a:bodyPr vert="horz" lIns="91440" tIns="45720" rIns="91440" bIns="45720" rtlCol="0" anchor="t">
            <a:normAutofit fontScale="85000" lnSpcReduction="10000"/>
          </a:bodyPr>
          <a:lstStyle/>
          <a:p>
            <a:pPr marL="304165" indent="-304165"/>
            <a:r>
              <a:rPr lang="en-US" sz="2650" dirty="0">
                <a:latin typeface="Calibri" panose="020F0502020204030204" pitchFamily="34" charset="0"/>
                <a:ea typeface="Calibri" panose="020F0502020204030204" pitchFamily="34" charset="0"/>
                <a:cs typeface="Calibri" panose="020F0502020204030204" pitchFamily="34" charset="0"/>
              </a:rPr>
              <a:t>Background: </a:t>
            </a:r>
            <a:r>
              <a:rPr lang="en-US" sz="2700" b="0" dirty="0">
                <a:latin typeface="Calibri" panose="020F0502020204030204" pitchFamily="34" charset="0"/>
                <a:ea typeface="Calibri" panose="020F0502020204030204" pitchFamily="34" charset="0"/>
                <a:cs typeface="Calibri" panose="020F0502020204030204" pitchFamily="34" charset="0"/>
              </a:rPr>
              <a:t>Build on previous listening sessions and efforts such as </a:t>
            </a:r>
            <a:r>
              <a:rPr lang="en-US" sz="2700" b="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case service design</a:t>
            </a:r>
            <a:endParaRPr lang="en-US" sz="2700" b="0" dirty="0">
              <a:latin typeface="Calibri" panose="020F0502020204030204" pitchFamily="34" charset="0"/>
              <a:ea typeface="Calibri" panose="020F0502020204030204" pitchFamily="34" charset="0"/>
              <a:cs typeface="Calibri" panose="020F0502020204030204" pitchFamily="34" charset="0"/>
            </a:endParaRPr>
          </a:p>
          <a:p>
            <a:pPr marL="304165" indent="-304165"/>
            <a:r>
              <a:rPr lang="en-US" sz="2650" dirty="0">
                <a:latin typeface="Calibri" panose="020F0502020204030204" pitchFamily="34" charset="0"/>
                <a:ea typeface="Calibri" panose="020F0502020204030204" pitchFamily="34" charset="0"/>
                <a:cs typeface="Calibri" panose="020F0502020204030204" pitchFamily="34" charset="0"/>
              </a:rPr>
              <a:t>Purpose: </a:t>
            </a:r>
            <a:r>
              <a:rPr lang="en-US" sz="2650" b="0" dirty="0">
                <a:latin typeface="Calibri" panose="020F0502020204030204" pitchFamily="34" charset="0"/>
                <a:ea typeface="Calibri" panose="020F0502020204030204" pitchFamily="34" charset="0"/>
                <a:cs typeface="Calibri" panose="020F0502020204030204" pitchFamily="34" charset="0"/>
              </a:rPr>
              <a:t>Gather feedback on GenV3 implementation </a:t>
            </a:r>
          </a:p>
          <a:p>
            <a:pPr marL="304165" indent="-304165"/>
            <a:r>
              <a:rPr lang="en-US" sz="2650" dirty="0">
                <a:latin typeface="Calibri" panose="020F0502020204030204" pitchFamily="34" charset="0"/>
                <a:ea typeface="Calibri" panose="020F0502020204030204" pitchFamily="34" charset="0"/>
                <a:cs typeface="Calibri" panose="020F0502020204030204" pitchFamily="34" charset="0"/>
              </a:rPr>
              <a:t>Session Structure: </a:t>
            </a:r>
          </a:p>
          <a:p>
            <a:pPr marL="608965" lvl="1" indent="-226060"/>
            <a:r>
              <a:rPr lang="en-US" dirty="0">
                <a:latin typeface="Calibri" panose="020F0502020204030204" pitchFamily="34" charset="0"/>
                <a:ea typeface="Calibri" panose="020F0502020204030204" pitchFamily="34" charset="0"/>
                <a:cs typeface="Calibri" panose="020F0502020204030204" pitchFamily="34" charset="0"/>
              </a:rPr>
              <a:t>60 minutes</a:t>
            </a:r>
          </a:p>
          <a:p>
            <a:pPr marL="608965" lvl="1" indent="-226060"/>
            <a:r>
              <a:rPr lang="en-US" dirty="0">
                <a:latin typeface="Calibri" panose="020F0502020204030204" pitchFamily="34" charset="0"/>
                <a:ea typeface="Calibri" panose="020F0502020204030204" pitchFamily="34" charset="0"/>
                <a:cs typeface="Calibri" panose="020F0502020204030204" pitchFamily="34" charset="0"/>
              </a:rPr>
              <a:t>Facilitated by CSTE</a:t>
            </a:r>
          </a:p>
          <a:p>
            <a:pPr marL="608965" lvl="1" indent="-226060"/>
            <a:r>
              <a:rPr lang="en-US" dirty="0">
                <a:latin typeface="Calibri" panose="020F0502020204030204" pitchFamily="34" charset="0"/>
                <a:ea typeface="Calibri" panose="020F0502020204030204" pitchFamily="34" charset="0"/>
                <a:cs typeface="Calibri" panose="020F0502020204030204" pitchFamily="34" charset="0"/>
              </a:rPr>
              <a:t>Focused discussion among jurisdictions and CDC programs</a:t>
            </a:r>
          </a:p>
          <a:p>
            <a:pPr lvl="2"/>
            <a:r>
              <a:rPr lang="en-US" sz="2300" dirty="0">
                <a:latin typeface="Calibri" panose="020F0502020204030204" pitchFamily="34" charset="0"/>
                <a:ea typeface="Calibri" panose="020F0502020204030204" pitchFamily="34" charset="0"/>
                <a:cs typeface="Calibri" panose="020F0502020204030204" pitchFamily="34" charset="0"/>
              </a:rPr>
              <a:t>To comply with OMB PRA approved parameters, jurisdiction participation will be invite only</a:t>
            </a:r>
          </a:p>
          <a:p>
            <a:pPr marL="608965" lvl="1" indent="-226060"/>
            <a:r>
              <a:rPr lang="en-US" dirty="0">
                <a:latin typeface="Calibri" panose="020F0502020204030204" pitchFamily="34" charset="0"/>
                <a:ea typeface="Calibri" panose="020F0502020204030204" pitchFamily="34" charset="0"/>
                <a:cs typeface="Calibri" panose="020F0502020204030204" pitchFamily="34" charset="0"/>
              </a:rPr>
              <a:t>NNDSS staff will present proposed transition plan and ask for feedback</a:t>
            </a:r>
          </a:p>
          <a:p>
            <a:pPr marL="304165" indent="-304165"/>
            <a:r>
              <a:rPr lang="en-US" sz="2650" dirty="0">
                <a:latin typeface="Calibri" panose="020F0502020204030204" pitchFamily="34" charset="0"/>
                <a:ea typeface="Calibri" panose="020F0502020204030204" pitchFamily="34" charset="0"/>
                <a:cs typeface="Calibri" panose="020F0502020204030204" pitchFamily="34" charset="0"/>
              </a:rPr>
              <a:t>Preparation: </a:t>
            </a:r>
            <a:r>
              <a:rPr lang="en-US" b="0" dirty="0">
                <a:latin typeface="Calibri" panose="020F0502020204030204" pitchFamily="34" charset="0"/>
                <a:ea typeface="Calibri" panose="020F0502020204030204" pitchFamily="34" charset="0"/>
                <a:cs typeface="Calibri" panose="020F0502020204030204" pitchFamily="34" charset="0"/>
              </a:rPr>
              <a:t>Questions to guide the facilitated discussions will be shared in advance of the L2A sessions</a:t>
            </a:r>
          </a:p>
          <a:p>
            <a:pPr marL="608965" lvl="1" indent="-226060"/>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56A96192-2A4E-C74B-B55E-1230C7DBBC06}"/>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Myriad Web Pro"/>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Tree>
    <p:extLst>
      <p:ext uri="{BB962C8B-B14F-4D97-AF65-F5344CB8AC3E}">
        <p14:creationId xmlns:p14="http://schemas.microsoft.com/office/powerpoint/2010/main" val="165053327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CD54-3097-D648-8FC5-430BEF4CB271}"/>
              </a:ext>
            </a:extLst>
          </p:cNvPr>
          <p:cNvSpPr>
            <a:spLocks noGrp="1"/>
          </p:cNvSpPr>
          <p:nvPr>
            <p:ph type="title"/>
          </p:nvPr>
        </p:nvSpPr>
        <p:spPr/>
        <p:txBody>
          <a:bodyPr/>
          <a:lstStyle/>
          <a:p>
            <a:r>
              <a:rPr lang="en-US" sz="3700">
                <a:latin typeface="Calibri"/>
                <a:ea typeface="Calibri"/>
                <a:cs typeface="Calibri"/>
              </a:rPr>
              <a:t>Proposed L2A Session Schedule and Topics in Scope</a:t>
            </a:r>
          </a:p>
        </p:txBody>
      </p:sp>
      <p:graphicFrame>
        <p:nvGraphicFramePr>
          <p:cNvPr id="5" name="Table 4">
            <a:extLst>
              <a:ext uri="{FF2B5EF4-FFF2-40B4-BE49-F238E27FC236}">
                <a16:creationId xmlns:a16="http://schemas.microsoft.com/office/drawing/2014/main" id="{478F6C82-6E8D-EAB8-9934-902DD1046197}"/>
              </a:ext>
            </a:extLst>
          </p:cNvPr>
          <p:cNvGraphicFramePr>
            <a:graphicFrameLocks noGrp="1"/>
          </p:cNvGraphicFramePr>
          <p:nvPr>
            <p:extLst>
              <p:ext uri="{D42A27DB-BD31-4B8C-83A1-F6EECF244321}">
                <p14:modId xmlns:p14="http://schemas.microsoft.com/office/powerpoint/2010/main" val="3828356460"/>
              </p:ext>
            </p:extLst>
          </p:nvPr>
        </p:nvGraphicFramePr>
        <p:xfrm>
          <a:off x="607148" y="1639726"/>
          <a:ext cx="11073694" cy="4538202"/>
        </p:xfrm>
        <a:graphic>
          <a:graphicData uri="http://schemas.openxmlformats.org/drawingml/2006/table">
            <a:tbl>
              <a:tblPr firstRow="1" bandRow="1">
                <a:tableStyleId>{5C22544A-7EE6-4342-B048-85BDC9FD1C3A}</a:tableStyleId>
              </a:tblPr>
              <a:tblGrid>
                <a:gridCol w="1936228">
                  <a:extLst>
                    <a:ext uri="{9D8B030D-6E8A-4147-A177-3AD203B41FA5}">
                      <a16:colId xmlns:a16="http://schemas.microsoft.com/office/drawing/2014/main" val="2809272469"/>
                    </a:ext>
                  </a:extLst>
                </a:gridCol>
                <a:gridCol w="1862369">
                  <a:extLst>
                    <a:ext uri="{9D8B030D-6E8A-4147-A177-3AD203B41FA5}">
                      <a16:colId xmlns:a16="http://schemas.microsoft.com/office/drawing/2014/main" val="4088262184"/>
                    </a:ext>
                  </a:extLst>
                </a:gridCol>
                <a:gridCol w="4183663">
                  <a:extLst>
                    <a:ext uri="{9D8B030D-6E8A-4147-A177-3AD203B41FA5}">
                      <a16:colId xmlns:a16="http://schemas.microsoft.com/office/drawing/2014/main" val="3939177434"/>
                    </a:ext>
                  </a:extLst>
                </a:gridCol>
                <a:gridCol w="1898754">
                  <a:extLst>
                    <a:ext uri="{9D8B030D-6E8A-4147-A177-3AD203B41FA5}">
                      <a16:colId xmlns:a16="http://schemas.microsoft.com/office/drawing/2014/main" val="3529660051"/>
                    </a:ext>
                  </a:extLst>
                </a:gridCol>
                <a:gridCol w="1192680">
                  <a:extLst>
                    <a:ext uri="{9D8B030D-6E8A-4147-A177-3AD203B41FA5}">
                      <a16:colId xmlns:a16="http://schemas.microsoft.com/office/drawing/2014/main" val="3763557468"/>
                    </a:ext>
                  </a:extLst>
                </a:gridCol>
              </a:tblGrid>
              <a:tr h="648255">
                <a:tc>
                  <a:txBody>
                    <a:bodyPr/>
                    <a:lstStyle/>
                    <a:p>
                      <a:r>
                        <a:rPr lang="en-US" dirty="0">
                          <a:latin typeface="Calibri" panose="020F0502020204030204" pitchFamily="34" charset="0"/>
                          <a:ea typeface="Calibri" panose="020F0502020204030204" pitchFamily="34" charset="0"/>
                          <a:cs typeface="Calibri" panose="020F0502020204030204" pitchFamily="34" charset="0"/>
                        </a:rPr>
                        <a:t>Round</a:t>
                      </a:r>
                    </a:p>
                  </a:txBody>
                  <a:tcPr anchor="ctr"/>
                </a:tc>
                <a:tc>
                  <a:txBody>
                    <a:bodyPr/>
                    <a:lstStyle/>
                    <a:p>
                      <a:r>
                        <a:rPr lang="en-US">
                          <a:latin typeface="Calibri" panose="020F0502020204030204" pitchFamily="34" charset="0"/>
                          <a:ea typeface="Calibri" panose="020F0502020204030204" pitchFamily="34" charset="0"/>
                          <a:cs typeface="Calibri" panose="020F0502020204030204" pitchFamily="34" charset="0"/>
                        </a:rPr>
                        <a:t>Audience</a:t>
                      </a:r>
                    </a:p>
                  </a:txBody>
                  <a:tcPr anchor="ctr"/>
                </a:tc>
                <a:tc>
                  <a:txBody>
                    <a:bodyPr/>
                    <a:lstStyle/>
                    <a:p>
                      <a:r>
                        <a:rPr lang="en-US">
                          <a:latin typeface="Calibri" panose="020F0502020204030204" pitchFamily="34" charset="0"/>
                          <a:ea typeface="Calibri" panose="020F0502020204030204" pitchFamily="34" charset="0"/>
                          <a:cs typeface="Calibri" panose="020F0502020204030204" pitchFamily="34" charset="0"/>
                        </a:rPr>
                        <a:t>Topic</a:t>
                      </a:r>
                    </a:p>
                  </a:txBody>
                  <a:tcPr anchor="ctr"/>
                </a:tc>
                <a:tc>
                  <a:txBody>
                    <a:bodyPr/>
                    <a:lstStyle/>
                    <a:p>
                      <a:r>
                        <a:rPr lang="en-US">
                          <a:latin typeface="Calibri" panose="020F0502020204030204" pitchFamily="34" charset="0"/>
                          <a:ea typeface="Calibri" panose="020F0502020204030204" pitchFamily="34" charset="0"/>
                          <a:cs typeface="Calibri" panose="020F0502020204030204" pitchFamily="34" charset="0"/>
                        </a:rPr>
                        <a:t>Date</a:t>
                      </a:r>
                    </a:p>
                  </a:txBody>
                  <a:tcPr anchor="ctr"/>
                </a:tc>
                <a:tc>
                  <a:txBody>
                    <a:bodyPr/>
                    <a:lstStyle/>
                    <a:p>
                      <a:r>
                        <a:rPr lang="en-US">
                          <a:latin typeface="Calibri" panose="020F0502020204030204" pitchFamily="34" charset="0"/>
                          <a:ea typeface="Calibri" panose="020F0502020204030204" pitchFamily="34" charset="0"/>
                          <a:cs typeface="Calibri" panose="020F0502020204030204" pitchFamily="34" charset="0"/>
                        </a:rPr>
                        <a:t>Time (Eastern)</a:t>
                      </a:r>
                    </a:p>
                  </a:txBody>
                  <a:tcPr anchor="ctr"/>
                </a:tc>
                <a:extLst>
                  <a:ext uri="{0D108BD9-81ED-4DB2-BD59-A6C34878D82A}">
                    <a16:rowId xmlns:a16="http://schemas.microsoft.com/office/drawing/2014/main" val="2597193553"/>
                  </a:ext>
                </a:extLst>
              </a:tr>
              <a:tr h="1011836">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Round 1</a:t>
                      </a:r>
                      <a:endParaRPr lang="en-US" sz="1800" b="1">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CSTE-facilitated L2A</a:t>
                      </a:r>
                      <a:endParaRPr lang="en-US" sz="1800" b="1" i="0" u="none" strike="noStrike" noProof="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Session 1: </a:t>
                      </a:r>
                      <a:endParaRPr lang="en-US" sz="1800" b="1">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CDC Programs </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30 Jurisdictions</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0" i="0" u="none" strike="noStrike" noProof="0" dirty="0">
                          <a:latin typeface="Calibri" panose="020F0502020204030204" pitchFamily="34" charset="0"/>
                          <a:ea typeface="Calibri" panose="020F0502020204030204" pitchFamily="34" charset="0"/>
                          <a:cs typeface="Calibri" panose="020F0502020204030204" pitchFamily="34" charset="0"/>
                        </a:rPr>
                        <a:t>Transition from Generic V2 to Generic V3</a:t>
                      </a: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Wednesday</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June 10, 2026</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r">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3p-4p</a:t>
                      </a:r>
                      <a:endParaRPr lang="en-US" sz="180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25309527"/>
                  </a:ext>
                </a:extLst>
              </a:tr>
              <a:tr h="749508">
                <a:tc>
                  <a:txBody>
                    <a:bodyPr/>
                    <a:lstStyle/>
                    <a:p>
                      <a:pPr lvl="0" algn="l">
                        <a:lnSpc>
                          <a:spcPct val="100000"/>
                        </a:lnSpc>
                        <a:spcBef>
                          <a:spcPts val="0"/>
                        </a:spcBef>
                        <a:spcAft>
                          <a:spcPts val="0"/>
                        </a:spcAft>
                        <a:buNone/>
                      </a:pPr>
                      <a:endParaRPr lang="en-US" sz="180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Session 2:</a:t>
                      </a:r>
                      <a:endParaRPr lang="en-US" sz="1800" b="1">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CDC Programs</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 30 Jurisdictions </a:t>
                      </a:r>
                    </a:p>
                  </a:txBody>
                  <a:tcPr/>
                </a:tc>
                <a:tc>
                  <a:txBody>
                    <a:bodyPr/>
                    <a:lstStyle/>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Transition from Generic V2 to Generic V3</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Thursday </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June 11, 2026</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r">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11a-12p</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10991249"/>
                  </a:ext>
                </a:extLst>
              </a:tr>
              <a:tr h="1049311">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Round 2</a:t>
                      </a:r>
                      <a:endParaRPr lang="en-US" sz="1800" b="1">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CSTE-facilitated L2A</a:t>
                      </a:r>
                    </a:p>
                  </a:txBody>
                  <a:tcPr/>
                </a:tc>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Session 1:</a:t>
                      </a:r>
                      <a:endParaRPr lang="en-US" sz="1800" b="1">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CDC Programs</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30 Jurisdictions</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MMG Onboarding Improvements</a:t>
                      </a:r>
                      <a:endParaRPr lang="en-US" sz="180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Tuesday </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June 16, 2026</a:t>
                      </a: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r">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3p-4p</a:t>
                      </a:r>
                      <a:endParaRPr lang="en-US" sz="180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745514621"/>
                  </a:ext>
                </a:extLst>
              </a:tr>
              <a:tr h="836950">
                <a:tc>
                  <a:txBody>
                    <a:bodyPr/>
                    <a:lstStyle/>
                    <a:p>
                      <a:pPr lvl="0" algn="l">
                        <a:lnSpc>
                          <a:spcPct val="100000"/>
                        </a:lnSpc>
                        <a:spcBef>
                          <a:spcPts val="0"/>
                        </a:spcBef>
                        <a:spcAft>
                          <a:spcPts val="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1" i="0" u="none" strike="noStrike" noProof="0">
                          <a:latin typeface="Calibri" panose="020F0502020204030204" pitchFamily="34" charset="0"/>
                          <a:ea typeface="Calibri" panose="020F0502020204030204" pitchFamily="34" charset="0"/>
                          <a:cs typeface="Calibri" panose="020F0502020204030204" pitchFamily="34" charset="0"/>
                        </a:rPr>
                        <a:t>Session 2:</a:t>
                      </a:r>
                      <a:endParaRPr lang="en-US" sz="1800" b="1">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CDC Programs</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30 Jurisdictions</a:t>
                      </a:r>
                    </a:p>
                  </a:txBody>
                  <a:tcPr/>
                </a:tc>
                <a:tc>
                  <a:txBody>
                    <a:bodyPr/>
                    <a:lstStyle/>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MMG Onboarding Improvements</a:t>
                      </a:r>
                      <a:endParaRPr lang="en-US" sz="180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Wednesday</a:t>
                      </a:r>
                      <a:endParaRPr lang="en-US" sz="1800">
                        <a:latin typeface="Calibri" panose="020F0502020204030204" pitchFamily="34" charset="0"/>
                        <a:ea typeface="Calibri" panose="020F0502020204030204" pitchFamily="34" charset="0"/>
                        <a:cs typeface="Calibri" panose="020F0502020204030204" pitchFamily="34" charset="0"/>
                      </a:endParaRPr>
                    </a:p>
                    <a:p>
                      <a:pPr lvl="0" algn="l">
                        <a:lnSpc>
                          <a:spcPct val="100000"/>
                        </a:lnSpc>
                        <a:spcBef>
                          <a:spcPts val="0"/>
                        </a:spcBef>
                        <a:spcAft>
                          <a:spcPts val="0"/>
                        </a:spcAft>
                        <a:buNone/>
                      </a:pPr>
                      <a:r>
                        <a:rPr lang="en-US" sz="1800" b="0" i="0" u="none" strike="noStrike" noProof="0">
                          <a:latin typeface="Calibri" panose="020F0502020204030204" pitchFamily="34" charset="0"/>
                          <a:ea typeface="Calibri" panose="020F0502020204030204" pitchFamily="34" charset="0"/>
                          <a:cs typeface="Calibri" panose="020F0502020204030204" pitchFamily="34" charset="0"/>
                        </a:rPr>
                        <a:t>June 17, 2026</a:t>
                      </a:r>
                      <a:endParaRPr lang="en-US" sz="180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lgn="r">
                        <a:lnSpc>
                          <a:spcPct val="100000"/>
                        </a:lnSpc>
                        <a:spcBef>
                          <a:spcPts val="0"/>
                        </a:spcBef>
                        <a:spcAft>
                          <a:spcPts val="0"/>
                        </a:spcAft>
                        <a:buNone/>
                      </a:pPr>
                      <a:r>
                        <a:rPr lang="en-US" sz="1800" b="0" i="0" u="none" strike="noStrike" noProof="0" dirty="0">
                          <a:latin typeface="Calibri" panose="020F0502020204030204" pitchFamily="34" charset="0"/>
                          <a:ea typeface="Calibri" panose="020F0502020204030204" pitchFamily="34" charset="0"/>
                          <a:cs typeface="Calibri" panose="020F0502020204030204" pitchFamily="34" charset="0"/>
                        </a:rPr>
                        <a:t>11a-12p </a:t>
                      </a:r>
                      <a:endParaRPr lang="en-US" sz="1800" dirty="0">
                        <a:latin typeface="Calibri" panose="020F0502020204030204" pitchFamily="34" charset="0"/>
                        <a:ea typeface="Calibri" panose="020F0502020204030204" pitchFamily="34" charset="0"/>
                        <a:cs typeface="Calibri" panose="020F0502020204030204" pitchFamily="34" charset="0"/>
                      </a:endParaRPr>
                    </a:p>
                    <a:p>
                      <a:pPr lvl="0">
                        <a:buNone/>
                      </a:pPr>
                      <a:endParaRPr lang="en-US"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55023991"/>
                  </a:ext>
                </a:extLst>
              </a:tr>
            </a:tbl>
          </a:graphicData>
        </a:graphic>
      </p:graphicFrame>
      <p:sp>
        <p:nvSpPr>
          <p:cNvPr id="3" name="Slide Number Placeholder 10">
            <a:extLst>
              <a:ext uri="{FF2B5EF4-FFF2-40B4-BE49-F238E27FC236}">
                <a16:creationId xmlns:a16="http://schemas.microsoft.com/office/drawing/2014/main" id="{6A77D811-BF3F-26A8-A703-4CB994DA4CAF}"/>
              </a:ext>
              <a:ext uri="{C183D7F6-B498-43B3-948B-1728B52AA6E4}">
                <adec:decorative xmlns:adec="http://schemas.microsoft.com/office/drawing/2017/decorative" val="0"/>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fld id="{BE1A0740-F252-4427-A288-A0F9AF0CD4D9}" type="slidenum">
              <a:rPr kumimoji="0" lang="en-US" sz="1800" b="0" i="0" u="none" strike="noStrike" kern="1200" cap="none" spc="0" normalizeH="0" baseline="0" noProof="0" smtClean="0">
                <a:ln>
                  <a:noFill/>
                </a:ln>
                <a:solidFill>
                  <a:prstClr val="black"/>
                </a:solidFill>
                <a:effectLst/>
                <a:uLnTx/>
                <a:uFillTx/>
                <a:latin typeface="Myriad Web Pro"/>
                <a:ea typeface="+mn-ea"/>
                <a:cs typeface="+mn-cs"/>
              </a:rPr>
              <a:pPr marL="0" marR="0" lvl="0" indent="0" algn="l" defTabSz="1219170" rtl="0" eaLnBrk="0" fontAlgn="base" latinLnBrk="0" hangingPunct="0">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Myriad Web Pro"/>
              <a:ea typeface="+mn-ea"/>
              <a:cs typeface="+mn-cs"/>
            </a:endParaRPr>
          </a:p>
        </p:txBody>
      </p:sp>
    </p:spTree>
    <p:extLst>
      <p:ext uri="{BB962C8B-B14F-4D97-AF65-F5344CB8AC3E}">
        <p14:creationId xmlns:p14="http://schemas.microsoft.com/office/powerpoint/2010/main" val="421179806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f73fa3d24602b91983179614ad86558b">
  <xsd:schema xmlns:xsd="http://www.w3.org/2001/XMLSchema" xmlns:xs="http://www.w3.org/2001/XMLSchema" xmlns:p="http://schemas.microsoft.com/office/2006/metadata/properties" xmlns:ns2="ae47a4dc-bad2-467d-ae3b-b3fce59ebe25" targetNamespace="http://schemas.microsoft.com/office/2006/metadata/properties" ma:root="true" ma:fieldsID="7d4f60b5317cc76b2420ed2cb77e960a"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2D5395-6F9A-41CF-BDB4-ABF080ACDD29}">
  <ds:schemaRefs>
    <ds:schemaRef ds:uri="http://schemas.microsoft.com/sharepoint/v3/contenttype/forms"/>
  </ds:schemaRefs>
</ds:datastoreItem>
</file>

<file path=customXml/itemProps2.xml><?xml version="1.0" encoding="utf-8"?>
<ds:datastoreItem xmlns:ds="http://schemas.openxmlformats.org/officeDocument/2006/customXml" ds:itemID="{B7263D38-C8C4-4804-A319-0D8A4FC64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47a4dc-bad2-467d-ae3b-b3fce59eb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DF32CE-310C-4BDD-87AE-8B54CBE65A8A}">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ae47a4dc-bad2-467d-ae3b-b3fce59ebe25"/>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342</TotalTime>
  <Words>735</Words>
  <Application>Microsoft Office PowerPoint</Application>
  <PresentationFormat>Widescreen</PresentationFormat>
  <Paragraphs>139</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Aptos Display</vt:lpstr>
      <vt:lpstr>Arial</vt:lpstr>
      <vt:lpstr>AvenirNext LT Pro Regular</vt:lpstr>
      <vt:lpstr>Calibri</vt:lpstr>
      <vt:lpstr>Century Gothic</vt:lpstr>
      <vt:lpstr>Myriad Web Pro</vt:lpstr>
      <vt:lpstr>Visuelt Pro Light</vt:lpstr>
      <vt:lpstr>office theme</vt:lpstr>
      <vt:lpstr>1_NCEH_ATSDR_combined</vt:lpstr>
      <vt:lpstr>NNDSS eSHARE May 2026 Webinar Generic V3 Implementation: Setting the Stage</vt:lpstr>
      <vt:lpstr>Agenda</vt:lpstr>
      <vt:lpstr>Generic V3 Implementation:  Setting the Stage</vt:lpstr>
      <vt:lpstr>GenV3 and Transforming National Case Surveillance</vt:lpstr>
      <vt:lpstr>GenV3 Topics Presented During Recent eSHAREs</vt:lpstr>
      <vt:lpstr>Implementation Planning</vt:lpstr>
      <vt:lpstr>Proposed Timeline: Developing National Strategic Plan for GenV3 Implementation, Version 1</vt:lpstr>
      <vt:lpstr>Listening-to-Action (L2A) Sessions</vt:lpstr>
      <vt:lpstr>Proposed L2A Session Schedule and Topics in Scope</vt:lpstr>
      <vt:lpstr>Topics Beyond Scope of L2A Sessions</vt:lpstr>
      <vt:lpstr>Future</vt:lpstr>
      <vt:lpstr>Future GenV3 Implementation Topics</vt:lpstr>
      <vt:lpstr> Questions &amp; Discussion</vt:lpstr>
      <vt:lpstr>Q &amp; A 3</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May 2026</dc:title>
  <dc:subject>Generic V3 Implementation: Setting the Stage</dc:subject>
  <dc:creator>CDC</dc:creator>
  <cp:keywords>eSHARE, NNDSS, National Notifiable Diseases Surveillance System, Minimal Data Necessary, MDN, Case Service Design, CSD, CSTE, Data Modernization, Generic Version 3, Gen v3, Setting the Stage, Strategic, Transforming, Case Surveillance, Onboarding, Burden, Condition Specific, Implementation, Strategic Plan, Improvement, MMG, Governance, Emergency Response, Expectations, Timeline, Roadmap, Pilot, Value Set, Crosswalk, MMG, Message Mapping Guide, Foundational, Feedback, Archives, Planning, Listening to Action, L2A,</cp:keywords>
  <cp:lastModifiedBy>Laspina, Michael (CDC/OD/OPHDST)</cp:lastModifiedBy>
  <cp:revision>12</cp:revision>
  <dcterms:created xsi:type="dcterms:W3CDTF">2026-01-20T22:43:22Z</dcterms:created>
  <dcterms:modified xsi:type="dcterms:W3CDTF">2026-06-17T21:22:35Z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0x010100F010CC48A510A64E9EDE79D1DCB94891</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2026-01-20T22:43:33Z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428d5fa8-f76a-41bf-8393-12721c2c4806</vt:lpwstr>
  </property>
  <property fmtid="{D5CDD505-2E9C-101B-9397-08002B2CF9AE}" pid="10" name="MSIP_Label_7b94a7b8-f06c-4dfe-bdcc-9b548fd58c31_ContentBits">
    <vt:lpwstr>0</vt:lpwstr>
  </property>
  <property fmtid="{D5CDD505-2E9C-101B-9397-08002B2CF9AE}" pid="11" name="MSIP_Label_7b94a7b8-f06c-4dfe-bdcc-9b548fd58c31_Tag">
    <vt:lpwstr>10, 0, 1, 2</vt:lpwstr>
  </property>
</Properties>
</file>