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3" r:id="rId6"/>
    <p:sldMasterId id="2147483696" r:id="rId7"/>
    <p:sldMasterId id="2147483709" r:id="rId8"/>
  </p:sldMasterIdLst>
  <p:notesMasterIdLst>
    <p:notesMasterId r:id="rId35"/>
  </p:notesMasterIdLst>
  <p:handoutMasterIdLst>
    <p:handoutMasterId r:id="rId36"/>
  </p:handoutMasterIdLst>
  <p:sldIdLst>
    <p:sldId id="2147482200" r:id="rId9"/>
    <p:sldId id="2147482215" r:id="rId10"/>
    <p:sldId id="2147482394" r:id="rId11"/>
    <p:sldId id="293" r:id="rId12"/>
    <p:sldId id="2147483645" r:id="rId13"/>
    <p:sldId id="288" r:id="rId14"/>
    <p:sldId id="261" r:id="rId15"/>
    <p:sldId id="270" r:id="rId16"/>
    <p:sldId id="271" r:id="rId17"/>
    <p:sldId id="2147483647" r:id="rId18"/>
    <p:sldId id="264" r:id="rId19"/>
    <p:sldId id="263" r:id="rId20"/>
    <p:sldId id="257" r:id="rId21"/>
    <p:sldId id="268" r:id="rId22"/>
    <p:sldId id="258" r:id="rId23"/>
    <p:sldId id="256" r:id="rId24"/>
    <p:sldId id="262" r:id="rId25"/>
    <p:sldId id="292" r:id="rId26"/>
    <p:sldId id="283" r:id="rId27"/>
    <p:sldId id="265" r:id="rId28"/>
    <p:sldId id="266" r:id="rId29"/>
    <p:sldId id="267" r:id="rId30"/>
    <p:sldId id="259" r:id="rId31"/>
    <p:sldId id="269" r:id="rId32"/>
    <p:sldId id="260"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59B0C-D9BF-1A2C-261A-7B1F6DEBEB1F}" name="Mandel, Grace (CDC/OD/OPHDST)" initials="GM" userId="S::nvm8@cdc.gov::0ac2c6b9-92f9-44d7-9fed-9ca59630dfbc" providerId="AD"/>
  <p188:author id="{1258641D-3406-29F9-9B7F-F272B075DA85}" name="Branam, Ian (CDC/OD/OPHDST)" initials="BI" userId="S::yfi1@cdc.gov::112d4a4f-7610-4988-975d-30364cb03355" providerId="AD"/>
  <p188:author id="{50544535-8DB0-0386-CD97-9A293008B3AF}" name="Ritchey, Matthew D. (CDC/OD/OPHDST)" initials="MR" userId="S::HHA7@cdc.gov::0f4ae8c8-33a3-4cd2-a525-48f17ee461ab" providerId="AD"/>
  <p188:author id="{CEDAD538-4D1E-9512-7369-71E42DB54DC3}" name="Brown, Desiree M. (CDC/OD/OPHDST)" initials="DB" userId="S::jwu1@cdc.gov::65426537-82f4-4a29-8425-9c2ba3f1e26a" providerId="AD"/>
  <p188:author id="{8039F145-B6D7-CCFA-2C92-4A146537DF40}" name="Cook, Courtney (CDC/OD/OPHDST)" initials="CC" userId="S::uns6@cdc.gov::08c979db-b175-4a23-a7b3-d60911f2ecd1" providerId="AD"/>
  <p188:author id="{132F964E-0429-6C5F-A7C1-ACF3F110B0BA}" name="Landon, Alexander (CDC/OD/OPHDST)" initials="LA" userId="S::vvs8@cdc.gov::b09320f4-f070-4dda-b5ce-579581d3ab09" providerId="AD"/>
  <p188:author id="{4C195B5E-DFF9-9454-D15B-04E7141770CC}" name="Conners, Erin (CDC/OD/OPHDST)" initials="EC" userId="S::ola3@cdc.gov::a724e933-4911-4579-8682-585480591749" providerId="AD"/>
  <p188:author id="{7C551B66-E361-EBC0-6605-1AA2539A47D3}" name="Hang Nguyen, (CDC/OD/OPHDST)" initials="H(" userId="S::yky3@cdc.gov::8a7e3e03-04d0-4c76-a337-fc65283f8224" providerId="AD"/>
  <p188:author id="{C86F5367-EC90-24FF-B4B9-347599188DFF}" name="Williams, Cassidy (CDC/OD/OPHDST) (CTR)" initials="CW" userId="S::rtt5@cdc.gov::abd02bae-914c-4c13-87a3-7a911b9d0a4c" providerId="AD"/>
  <p188:author id="{47C6DB78-837B-EB89-9AD2-4D9E0D335078}" name="Boersma, Peter (CDC/OD/OPHDST)" initials="PB" userId="S::ots6@cdc.gov::f3bc6320-5f6e-4986-9079-590a01dd3d4f" providerId="AD"/>
  <p188:author id="{99A8469A-7D20-0DCC-3D98-F4D741751B82}" name="McIntyre, Anne F. (CDC/IOD/OPHDST)" initials="MAF(" userId="S::zat4@cdc.gov::d6bb9fc0-9a61-41c9-8260-614f83485ea6" providerId="AD"/>
  <p188:author id="{2AB35A9B-36C8-7561-518F-8BF30AE943AB}" name="Ritchey, Matthew D. (CDC/OD/OPHDST)" initials="R(" userId="S::hha7@cdc.gov::0f4ae8c8-33a3-4cd2-a525-48f17ee461ab" providerId="AD"/>
  <p188:author id="{FBCBE2A0-6658-CB2C-A9DA-560F822CC237}" name="Hale, Christa R. (CDC/OD/OPHDST)" initials="CH" userId="S::HGK5@cdc.gov::b45a5495-c680-464a-a986-6e63c5bbac1a" providerId="AD"/>
  <p188:author id="{E41D23AC-0141-A1C4-3B68-FE90A50E4A68}" name="Mustaquim, Desiree (CDC/OD/OPHDST)" initials="MD" userId="S::dwc6@cdc.gov::dc151674-8121-498a-9e0c-aa311898202d" providerId="AD"/>
  <p188:author id="{CE7072C3-C502-9E5C-9201-80F9661AC967}" name="Ramanathan Holiday, Tara (CDC/OD/OPHDST)" initials="R(" userId="S::irt2@cdc.gov::034376b7-f6bb-4b52-ab37-7273f82c0185" providerId="AD"/>
  <p188:author id="{AA5CB7D1-9D63-8CD9-6457-2986CC39E1D4}" name="Best, Timothy (CDC/OD/OPHDST)" initials="BT" userId="S::qot3@cdc.gov::dd516ec7-f2bc-4f60-a4a9-7a0329e91999" providerId="AD"/>
  <p188:author id="{643A7AD9-02B1-B372-B694-D211CCE4C4EB}" name="Robinson, Tamara (CDC/OD/OPHDST) (CTR)" initials="TR" userId="S::okf9@cdc.gov::a16a7704-10a4-405e-9d16-ecfeead0d373" providerId="AD"/>
  <p188:author id="{56F3E3DB-97E3-6A8C-E71A-F16301594E99}" name="Neitzel, Stephanie (CDC/OD/OPHDST)" initials="SN" userId="S::brd6@cdc.gov::69aba5e3-8da2-4697-83fd-bd91ccdb07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1D1D1D"/>
    <a:srgbClr val="B4E5A2"/>
    <a:srgbClr val="A6CAEC"/>
    <a:srgbClr val="F3EA95"/>
    <a:srgbClr val="000000"/>
    <a:srgbClr val="FFC000"/>
    <a:srgbClr val="F1F395"/>
    <a:srgbClr val="2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B5623-DD1E-485C-B0AA-0DC2AC717125}" v="6" dt="2025-12-16T21:21:58.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3447" autoAdjust="0"/>
  </p:normalViewPr>
  <p:slideViewPr>
    <p:cSldViewPr snapToGrid="0">
      <p:cViewPr varScale="1">
        <p:scale>
          <a:sx n="74" d="100"/>
          <a:sy n="74" d="100"/>
        </p:scale>
        <p:origin x="941" y="58"/>
      </p:cViewPr>
      <p:guideLst/>
    </p:cSldViewPr>
  </p:slideViewPr>
  <p:outlineViewPr>
    <p:cViewPr>
      <p:scale>
        <a:sx n="33" d="100"/>
        <a:sy n="33" d="100"/>
      </p:scale>
      <p:origin x="0" y="-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54A11C-3C8C-2DE2-A4F8-1FD1846C6B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51D632-3F32-FFF4-5BF1-A6C372A032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1ABB33-51CE-4560-90CB-788B4125A606}" type="datetimeFigureOut">
              <a:rPr lang="en-US" smtClean="0"/>
              <a:t>1/6/2026</a:t>
            </a:fld>
            <a:endParaRPr lang="en-US"/>
          </a:p>
        </p:txBody>
      </p:sp>
      <p:sp>
        <p:nvSpPr>
          <p:cNvPr id="4" name="Footer Placeholder 3">
            <a:extLst>
              <a:ext uri="{FF2B5EF4-FFF2-40B4-BE49-F238E27FC236}">
                <a16:creationId xmlns:a16="http://schemas.microsoft.com/office/drawing/2014/main" id="{5D28145C-F743-7A03-335D-61B544C243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D96A57-343B-EE47-CFF2-C4DAC87ECA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B9A1C-6F79-4434-A721-6A416A5CA6AF}" type="slidenum">
              <a:rPr lang="en-US" smtClean="0"/>
              <a:t>‹#›</a:t>
            </a:fld>
            <a:endParaRPr lang="en-US"/>
          </a:p>
        </p:txBody>
      </p:sp>
    </p:spTree>
    <p:extLst>
      <p:ext uri="{BB962C8B-B14F-4D97-AF65-F5344CB8AC3E}">
        <p14:creationId xmlns:p14="http://schemas.microsoft.com/office/powerpoint/2010/main" val="2297363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12648-5EA1-49C1-AB7A-65FB9F4B721E}"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0E4A4-C65F-4B5B-B829-55E1E6BC67A3}" type="slidenum">
              <a:rPr lang="en-US" smtClean="0"/>
              <a:t>‹#›</a:t>
            </a:fld>
            <a:endParaRPr lang="en-US"/>
          </a:p>
        </p:txBody>
      </p:sp>
    </p:spTree>
    <p:extLst>
      <p:ext uri="{BB962C8B-B14F-4D97-AF65-F5344CB8AC3E}">
        <p14:creationId xmlns:p14="http://schemas.microsoft.com/office/powerpoint/2010/main" val="491046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11</a:t>
            </a:fld>
            <a:endParaRPr lang="en-US"/>
          </a:p>
        </p:txBody>
      </p:sp>
    </p:spTree>
    <p:extLst>
      <p:ext uri="{BB962C8B-B14F-4D97-AF65-F5344CB8AC3E}">
        <p14:creationId xmlns:p14="http://schemas.microsoft.com/office/powerpoint/2010/main" val="196601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9156-CE42-EBCD-D4A5-AC61076D7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EEAE2-6BE9-F2F5-A81F-6F6A70220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B97BE-6E43-71F0-EBB9-A07E76C3A2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87C515-A237-60E2-6EDB-244BFCD4057D}"/>
              </a:ext>
            </a:extLst>
          </p:cNvPr>
          <p:cNvSpPr>
            <a:spLocks noGrp="1"/>
          </p:cNvSpPr>
          <p:nvPr>
            <p:ph type="sldNum" sz="quarter" idx="5"/>
          </p:nvPr>
        </p:nvSpPr>
        <p:spPr/>
        <p:txBody>
          <a:bodyPr/>
          <a:lstStyle/>
          <a:p>
            <a:fld id="{8580E4A4-C65F-4B5B-B829-55E1E6BC67A3}" type="slidenum">
              <a:rPr lang="en-US" smtClean="0"/>
              <a:t>12</a:t>
            </a:fld>
            <a:endParaRPr lang="en-US"/>
          </a:p>
        </p:txBody>
      </p:sp>
    </p:spTree>
    <p:extLst>
      <p:ext uri="{BB962C8B-B14F-4D97-AF65-F5344CB8AC3E}">
        <p14:creationId xmlns:p14="http://schemas.microsoft.com/office/powerpoint/2010/main" val="40728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13</a:t>
            </a:fld>
            <a:endParaRPr lang="en-US"/>
          </a:p>
        </p:txBody>
      </p:sp>
    </p:spTree>
    <p:extLst>
      <p:ext uri="{BB962C8B-B14F-4D97-AF65-F5344CB8AC3E}">
        <p14:creationId xmlns:p14="http://schemas.microsoft.com/office/powerpoint/2010/main" val="367533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14</a:t>
            </a:fld>
            <a:endParaRPr lang="en-US"/>
          </a:p>
        </p:txBody>
      </p:sp>
    </p:spTree>
    <p:extLst>
      <p:ext uri="{BB962C8B-B14F-4D97-AF65-F5344CB8AC3E}">
        <p14:creationId xmlns:p14="http://schemas.microsoft.com/office/powerpoint/2010/main" val="1304574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15</a:t>
            </a:fld>
            <a:endParaRPr lang="en-US"/>
          </a:p>
        </p:txBody>
      </p:sp>
    </p:spTree>
    <p:extLst>
      <p:ext uri="{BB962C8B-B14F-4D97-AF65-F5344CB8AC3E}">
        <p14:creationId xmlns:p14="http://schemas.microsoft.com/office/powerpoint/2010/main" val="193392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16</a:t>
            </a:fld>
            <a:endParaRPr lang="en-US"/>
          </a:p>
        </p:txBody>
      </p:sp>
    </p:spTree>
    <p:extLst>
      <p:ext uri="{BB962C8B-B14F-4D97-AF65-F5344CB8AC3E}">
        <p14:creationId xmlns:p14="http://schemas.microsoft.com/office/powerpoint/2010/main" val="403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17</a:t>
            </a:fld>
            <a:endParaRPr lang="en-US"/>
          </a:p>
        </p:txBody>
      </p:sp>
    </p:spTree>
    <p:extLst>
      <p:ext uri="{BB962C8B-B14F-4D97-AF65-F5344CB8AC3E}">
        <p14:creationId xmlns:p14="http://schemas.microsoft.com/office/powerpoint/2010/main" val="1093308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18</a:t>
            </a:fld>
            <a:endParaRPr lang="en-US"/>
          </a:p>
        </p:txBody>
      </p:sp>
    </p:spTree>
    <p:extLst>
      <p:ext uri="{BB962C8B-B14F-4D97-AF65-F5344CB8AC3E}">
        <p14:creationId xmlns:p14="http://schemas.microsoft.com/office/powerpoint/2010/main" val="335780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19</a:t>
            </a:fld>
            <a:endParaRPr lang="en-US"/>
          </a:p>
        </p:txBody>
      </p:sp>
    </p:spTree>
    <p:extLst>
      <p:ext uri="{BB962C8B-B14F-4D97-AF65-F5344CB8AC3E}">
        <p14:creationId xmlns:p14="http://schemas.microsoft.com/office/powerpoint/2010/main" val="412619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20</a:t>
            </a:fld>
            <a:endParaRPr lang="en-US"/>
          </a:p>
        </p:txBody>
      </p:sp>
    </p:spTree>
    <p:extLst>
      <p:ext uri="{BB962C8B-B14F-4D97-AF65-F5344CB8AC3E}">
        <p14:creationId xmlns:p14="http://schemas.microsoft.com/office/powerpoint/2010/main" val="359648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21</a:t>
            </a:fld>
            <a:endParaRPr lang="en-US"/>
          </a:p>
        </p:txBody>
      </p:sp>
    </p:spTree>
    <p:extLst>
      <p:ext uri="{BB962C8B-B14F-4D97-AF65-F5344CB8AC3E}">
        <p14:creationId xmlns:p14="http://schemas.microsoft.com/office/powerpoint/2010/main" val="85850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22</a:t>
            </a:fld>
            <a:endParaRPr lang="en-US"/>
          </a:p>
        </p:txBody>
      </p:sp>
    </p:spTree>
    <p:extLst>
      <p:ext uri="{BB962C8B-B14F-4D97-AF65-F5344CB8AC3E}">
        <p14:creationId xmlns:p14="http://schemas.microsoft.com/office/powerpoint/2010/main" val="23198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3F77-A971-5E58-D81E-F6134839D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3E3DD-EB8F-355A-E2F7-2FF692DFC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078CE-FE4F-B735-FF26-CB685EE24B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12FAB9-843D-7D0F-C96F-90E2DA19F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55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80E4A4-C65F-4B5B-B829-55E1E6BC67A3}" type="slidenum">
              <a:rPr lang="en-US" smtClean="0"/>
              <a:t>4</a:t>
            </a:fld>
            <a:endParaRPr lang="en-US"/>
          </a:p>
        </p:txBody>
      </p:sp>
    </p:spTree>
    <p:extLst>
      <p:ext uri="{BB962C8B-B14F-4D97-AF65-F5344CB8AC3E}">
        <p14:creationId xmlns:p14="http://schemas.microsoft.com/office/powerpoint/2010/main" val="166572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5</a:t>
            </a:fld>
            <a:endParaRPr lang="en-US"/>
          </a:p>
        </p:txBody>
      </p:sp>
    </p:spTree>
    <p:extLst>
      <p:ext uri="{BB962C8B-B14F-4D97-AF65-F5344CB8AC3E}">
        <p14:creationId xmlns:p14="http://schemas.microsoft.com/office/powerpoint/2010/main" val="238298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60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7</a:t>
            </a:fld>
            <a:endParaRPr lang="en-US"/>
          </a:p>
        </p:txBody>
      </p:sp>
    </p:spTree>
    <p:extLst>
      <p:ext uri="{BB962C8B-B14F-4D97-AF65-F5344CB8AC3E}">
        <p14:creationId xmlns:p14="http://schemas.microsoft.com/office/powerpoint/2010/main" val="43737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52481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40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893A8-ABF1-8610-7338-907676A59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D61A1-6451-B1EA-DE65-FC35C8F32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D1A55-318C-217D-6A68-80D244E96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3FC362-2A0D-46FB-0CD4-A9CE58C18D54}"/>
              </a:ext>
            </a:extLst>
          </p:cNvPr>
          <p:cNvSpPr>
            <a:spLocks noGrp="1"/>
          </p:cNvSpPr>
          <p:nvPr>
            <p:ph type="sldNum" sz="quarter" idx="5"/>
          </p:nvPr>
        </p:nvSpPr>
        <p:spPr/>
        <p:txBody>
          <a:bodyPr/>
          <a:lstStyle/>
          <a:p>
            <a:fld id="{8580E4A4-C65F-4B5B-B829-55E1E6BC67A3}" type="slidenum">
              <a:rPr lang="en-US" smtClean="0"/>
              <a:t>10</a:t>
            </a:fld>
            <a:endParaRPr lang="en-US"/>
          </a:p>
        </p:txBody>
      </p:sp>
    </p:spTree>
    <p:extLst>
      <p:ext uri="{BB962C8B-B14F-4D97-AF65-F5344CB8AC3E}">
        <p14:creationId xmlns:p14="http://schemas.microsoft.com/office/powerpoint/2010/main" val="1361714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8186916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113197430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63297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4" y="1811868"/>
            <a:ext cx="5185833" cy="4421717"/>
          </a:xfrm>
        </p:spPr>
        <p:txBody>
          <a:bodyPr/>
          <a:lstStyle>
            <a:lvl1pPr marL="304776" indent="-304776">
              <a:buClr>
                <a:srgbClr val="003BC0"/>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70" y="1811868"/>
            <a:ext cx="5185833" cy="4421717"/>
          </a:xfrm>
        </p:spPr>
        <p:txBody>
          <a:bodyPr/>
          <a:lstStyle>
            <a:lvl1pPr marL="304776" indent="-304776">
              <a:buClr>
                <a:srgbClr val="0033A1"/>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tabLst>
                <a:tab pos="380972"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4" y="6725267"/>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3893410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8"/>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65711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67" indent="-457167">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8813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2139085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5"/>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81" y="6059424"/>
            <a:ext cx="8777977" cy="420564"/>
          </a:xfrm>
          <a:prstGeom prst="rect">
            <a:avLst/>
          </a:prstGeom>
          <a:noFill/>
        </p:spPr>
        <p:txBody>
          <a:bodyPr wrap="square" rtlCol="0">
            <a:spAutoFit/>
          </a:bodyPr>
          <a:lstStyle/>
          <a:p>
            <a:r>
              <a:rPr lang="en-US" sz="2133" b="1">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941456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791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76" indent="-304776">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76" indent="-304776">
              <a:buClr>
                <a:srgbClr val="008265"/>
              </a:buClr>
              <a:buSzPct val="75000"/>
              <a:buFont typeface="Arial" panose="020B0604020202020204" pitchFamily="34" charset="0"/>
              <a:buChar char="•"/>
              <a:defRPr sz="2667">
                <a:solidFill>
                  <a:srgbClr val="003C9F"/>
                </a:solidFill>
              </a:defRPr>
            </a:lvl2pPr>
            <a:lvl3pPr marL="1295304"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64000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6"/>
            <a:ext cx="1117600" cy="725917"/>
          </a:xfrm>
          <a:prstGeom prst="rect">
            <a:avLst/>
          </a:prstGeom>
        </p:spPr>
      </p:pic>
    </p:spTree>
    <p:extLst>
      <p:ext uri="{BB962C8B-B14F-4D97-AF65-F5344CB8AC3E}">
        <p14:creationId xmlns:p14="http://schemas.microsoft.com/office/powerpoint/2010/main" val="209261932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20505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881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B0C0-7921-AEE4-2565-936171EE3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B8555-70B9-DA70-C9AE-F8CB0C154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09393E-449D-0179-4055-92FF783579FD}"/>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5" name="Footer Placeholder 4">
            <a:extLst>
              <a:ext uri="{FF2B5EF4-FFF2-40B4-BE49-F238E27FC236}">
                <a16:creationId xmlns:a16="http://schemas.microsoft.com/office/drawing/2014/main" id="{A5A0ACDA-E464-4E02-7DAB-E4C66EBE6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8B205-668E-296E-A6F4-AF08E54C28F9}"/>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3145684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D9DD-64F5-C970-9F93-5E2986A88C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99C7A-E10F-C382-29C0-B508AF3DB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31178-5DE5-4BC7-0078-05423BAAD1B6}"/>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5" name="Footer Placeholder 4">
            <a:extLst>
              <a:ext uri="{FF2B5EF4-FFF2-40B4-BE49-F238E27FC236}">
                <a16:creationId xmlns:a16="http://schemas.microsoft.com/office/drawing/2014/main" id="{D4128EA5-6D6D-8CCC-615A-134D799A7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29E6-B5D6-EA19-F48A-CEBE3E731B3A}"/>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468079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0074-D90C-E6BC-6C40-664994232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00CB1-7F1A-73DA-23AC-76318A64A1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58748-000E-82F7-5769-34A892399829}"/>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5" name="Footer Placeholder 4">
            <a:extLst>
              <a:ext uri="{FF2B5EF4-FFF2-40B4-BE49-F238E27FC236}">
                <a16:creationId xmlns:a16="http://schemas.microsoft.com/office/drawing/2014/main" id="{7C2AC1EA-3E53-0F77-9702-BB64EFF02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1E6CC-32D6-CFC1-DE04-94C9513F0378}"/>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1942858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73EE-B624-F798-760C-11BB8EA50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3AC77-51B7-CB13-FC58-8B709EB58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1C834-7584-FE62-CD63-6A58320F1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4EE825-14A6-CAB1-8ED3-F1286B2566BB}"/>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6" name="Footer Placeholder 5">
            <a:extLst>
              <a:ext uri="{FF2B5EF4-FFF2-40B4-BE49-F238E27FC236}">
                <a16:creationId xmlns:a16="http://schemas.microsoft.com/office/drawing/2014/main" id="{F0BE1B6E-FECC-EEF8-BB9C-F74E4CBDEB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228B0-4E0A-4CC3-595D-C34CB90838E9}"/>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2878807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BF24-EDBC-1816-75C2-893C17680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CDD81-B1A7-39D7-AC69-B487FCA03E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8CF21-CB2D-B38A-5B2C-7597FAA88C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2A0C4-B1E9-2034-E548-E2E732DBE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7B7D8-0E0F-E61D-74D4-C5E4B4D438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0B0F4A-77B2-8228-DAF3-5040BC1132A7}"/>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8" name="Footer Placeholder 7">
            <a:extLst>
              <a:ext uri="{FF2B5EF4-FFF2-40B4-BE49-F238E27FC236}">
                <a16:creationId xmlns:a16="http://schemas.microsoft.com/office/drawing/2014/main" id="{6FCF45D2-3A71-CB6C-2549-E952EA57D3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4192D-1529-DE2A-4F02-0E9338E1CD3D}"/>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240273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31EE-0DA8-AC40-52D4-CCD9F8E78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D7FB4-DB07-E26E-4827-C291AC5D9E82}"/>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4" name="Footer Placeholder 3">
            <a:extLst>
              <a:ext uri="{FF2B5EF4-FFF2-40B4-BE49-F238E27FC236}">
                <a16:creationId xmlns:a16="http://schemas.microsoft.com/office/drawing/2014/main" id="{C74D1EE2-7FB4-A873-1BF3-D26E969446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B03EC-EB21-4FC0-C72F-FE416BA90B22}"/>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2269174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D7146-BDEF-6FC3-F192-91435575CC99}"/>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3" name="Footer Placeholder 2">
            <a:extLst>
              <a:ext uri="{FF2B5EF4-FFF2-40B4-BE49-F238E27FC236}">
                <a16:creationId xmlns:a16="http://schemas.microsoft.com/office/drawing/2014/main" id="{113DCF61-8240-F5A3-A723-D2E7FE319A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3CCE4B-E223-CF30-63E8-1259909C7F6B}"/>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3938197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D43E-BAC2-2C35-6C6B-A67A6DD33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0AA58E-668D-64AD-7CAE-631A7A24D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D1028-58F7-EA97-638B-DD9D7BEA6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8AD8F-DD64-3EA5-A254-697C8A7DC1AD}"/>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6" name="Footer Placeholder 5">
            <a:extLst>
              <a:ext uri="{FF2B5EF4-FFF2-40B4-BE49-F238E27FC236}">
                <a16:creationId xmlns:a16="http://schemas.microsoft.com/office/drawing/2014/main" id="{B7635875-0FE1-F1E9-B11B-01CA971EE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7D13F-8E30-960B-5BD0-B0F6BAC5233A}"/>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4121883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440F-EA18-6510-0814-C06730280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84F701-7F80-228A-5284-0797DABD8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BC776-0B34-E16A-B07D-B0D6E55BE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3AC28-5FC6-862F-D087-EC553A1DB27C}"/>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6" name="Footer Placeholder 5">
            <a:extLst>
              <a:ext uri="{FF2B5EF4-FFF2-40B4-BE49-F238E27FC236}">
                <a16:creationId xmlns:a16="http://schemas.microsoft.com/office/drawing/2014/main" id="{596F12C1-1AB7-0472-8794-9388CDD76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539B4-5016-429D-883B-78DE6C317D78}"/>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60883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812483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50E2-AF16-B46F-0A12-513D866288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72BA20-0EE5-CB32-F0A3-2795496E3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DD144-E156-7A6C-E44B-AD4B4DC2BFC3}"/>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5" name="Footer Placeholder 4">
            <a:extLst>
              <a:ext uri="{FF2B5EF4-FFF2-40B4-BE49-F238E27FC236}">
                <a16:creationId xmlns:a16="http://schemas.microsoft.com/office/drawing/2014/main" id="{2E59B0A2-0E08-30CC-B3CF-78F6BAF71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08FC8-62BF-AFF5-B2D3-3967DC274573}"/>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1922110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F7DC3-DAD0-61C9-BBE2-B0033BA3FF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9EA8F-C212-BCE5-C66A-A46BCB3054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F5EEC-0212-8F05-A7FE-72F925B31429}"/>
              </a:ext>
            </a:extLst>
          </p:cNvPr>
          <p:cNvSpPr>
            <a:spLocks noGrp="1"/>
          </p:cNvSpPr>
          <p:nvPr>
            <p:ph type="dt" sz="half" idx="10"/>
          </p:nvPr>
        </p:nvSpPr>
        <p:spPr/>
        <p:txBody>
          <a:bodyPr/>
          <a:lstStyle/>
          <a:p>
            <a:fld id="{15BFD637-C9F1-4E35-B9BB-380B29E3D72C}" type="datetimeFigureOut">
              <a:rPr lang="en-US" smtClean="0"/>
              <a:t>1/6/2026</a:t>
            </a:fld>
            <a:endParaRPr lang="en-US"/>
          </a:p>
        </p:txBody>
      </p:sp>
      <p:sp>
        <p:nvSpPr>
          <p:cNvPr id="5" name="Footer Placeholder 4">
            <a:extLst>
              <a:ext uri="{FF2B5EF4-FFF2-40B4-BE49-F238E27FC236}">
                <a16:creationId xmlns:a16="http://schemas.microsoft.com/office/drawing/2014/main" id="{FCD163E4-7E6D-13C1-9931-163CA590E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20563-3B86-6E4D-95F9-2F9C41E5485C}"/>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1160412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6841546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80637984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81743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0202830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1938731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7934608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812902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889421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43449574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19482377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03296581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57208199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55055212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17521174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80908924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25468925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71935176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48716839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6422974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03972319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56114331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7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42906186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4246914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45258674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00394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62171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8120223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3575526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9383609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heme" Target="../theme/theme4.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94638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1" r:id="rId8"/>
    <p:sldLayoutId id="2147483695" r:id="rId9"/>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5858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55" algn="ctr" rtl="0" fontAlgn="base">
        <a:spcBef>
          <a:spcPct val="0"/>
        </a:spcBef>
        <a:spcAft>
          <a:spcPct val="0"/>
        </a:spcAft>
        <a:defRPr sz="5867">
          <a:solidFill>
            <a:schemeClr val="tx1"/>
          </a:solidFill>
          <a:latin typeface="Myriad Web Pro" panose="020B0503030403020204" pitchFamily="34" charset="0"/>
        </a:defRPr>
      </a:lvl6pPr>
      <a:lvl7pPr marL="1219110" algn="ctr" rtl="0" fontAlgn="base">
        <a:spcBef>
          <a:spcPct val="0"/>
        </a:spcBef>
        <a:spcAft>
          <a:spcPct val="0"/>
        </a:spcAft>
        <a:defRPr sz="5867">
          <a:solidFill>
            <a:schemeClr val="tx1"/>
          </a:solidFill>
          <a:latin typeface="Myriad Web Pro" panose="020B0503030403020204" pitchFamily="34" charset="0"/>
        </a:defRPr>
      </a:lvl7pPr>
      <a:lvl8pPr marL="1828664" algn="ctr" rtl="0" fontAlgn="base">
        <a:spcBef>
          <a:spcPct val="0"/>
        </a:spcBef>
        <a:spcAft>
          <a:spcPct val="0"/>
        </a:spcAft>
        <a:defRPr sz="5867">
          <a:solidFill>
            <a:schemeClr val="tx1"/>
          </a:solidFill>
          <a:latin typeface="Myriad Web Pro" panose="020B0503030403020204" pitchFamily="34" charset="0"/>
        </a:defRPr>
      </a:lvl8pPr>
      <a:lvl9pPr marL="2438218" algn="ctr" rtl="0" fontAlgn="base">
        <a:spcBef>
          <a:spcPct val="0"/>
        </a:spcBef>
        <a:spcAft>
          <a:spcPct val="0"/>
        </a:spcAft>
        <a:defRPr sz="5867">
          <a:solidFill>
            <a:schemeClr val="tx1"/>
          </a:solidFill>
          <a:latin typeface="Myriad Web Pro" panose="020B0503030403020204" pitchFamily="34" charset="0"/>
        </a:defRPr>
      </a:lvl9pPr>
    </p:titleStyle>
    <p:bodyStyle>
      <a:lvl1pPr marL="457167" indent="-457167"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26" indent="-380972"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887" indent="-304776"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40"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2994"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40699-4895-2B8E-49C2-1468CD82A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2D04C-463C-D18E-A3C0-1CFB7728A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CF66-A4D3-CECD-7B24-ED9E069E2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BFD637-C9F1-4E35-B9BB-380B29E3D72C}" type="datetimeFigureOut">
              <a:rPr lang="en-US" smtClean="0"/>
              <a:t>1/6/2026</a:t>
            </a:fld>
            <a:endParaRPr lang="en-US"/>
          </a:p>
        </p:txBody>
      </p:sp>
      <p:sp>
        <p:nvSpPr>
          <p:cNvPr id="5" name="Footer Placeholder 4">
            <a:extLst>
              <a:ext uri="{FF2B5EF4-FFF2-40B4-BE49-F238E27FC236}">
                <a16:creationId xmlns:a16="http://schemas.microsoft.com/office/drawing/2014/main" id="{5DEA96CD-81E2-BA2F-93A4-3240D51A1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A4F757-4D0F-7615-AEFE-4B7D908AE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6A33FB-2156-4AF4-BB40-51812A22FD56}" type="slidenum">
              <a:rPr lang="en-US" smtClean="0"/>
              <a:t>‹#›</a:t>
            </a:fld>
            <a:endParaRPr lang="en-US"/>
          </a:p>
        </p:txBody>
      </p:sp>
    </p:spTree>
    <p:extLst>
      <p:ext uri="{BB962C8B-B14F-4D97-AF65-F5344CB8AC3E}">
        <p14:creationId xmlns:p14="http://schemas.microsoft.com/office/powerpoint/2010/main" val="2869067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917223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8" Type="http://schemas.openxmlformats.org/officeDocument/2006/relationships/hyperlink" Target="https://www.cdc.gov/nndss/technical-resource-center/index.html" TargetMode="External"/><Relationship Id="rId13"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hyperlink" Target="mailto:edx@cdc.gov" TargetMode="External"/><Relationship Id="rId5" Type="http://schemas.openxmlformats.org/officeDocument/2006/relationships/hyperlink" Target="https://www.cdc.gov/nndss/technical-resource-center/news.html" TargetMode="External"/><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hyperlink" Target="https://www.cdc.gov/nndss/case-surveillance-modernization/index.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phis.usda.gov/livestock-poultry-disease/stop-screwworm/current-statu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cdc.gov/new-world-screwworm/situation-summary/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newworldscrewworm@cdc.gov"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1"/>
              </a:ext>
            </a:extLst>
          </p:cNvPr>
          <p:cNvSpPr>
            <a:spLocks noGrp="1"/>
          </p:cNvSpPr>
          <p:nvPr>
            <p:ph type="title"/>
          </p:nvPr>
        </p:nvSpPr>
        <p:spPr>
          <a:xfrm>
            <a:off x="609600" y="2023741"/>
            <a:ext cx="10972800" cy="1169363"/>
          </a:xfrm>
        </p:spPr>
        <p:txBody>
          <a:bodyPr lIns="121920" tIns="60960" rIns="121920" bIns="60960" anchor="ctr"/>
          <a:lstStyle/>
          <a:p>
            <a:pPr>
              <a:lnSpc>
                <a:spcPct val="164835"/>
              </a:lnSpc>
            </a:pPr>
            <a:r>
              <a:rPr lang="en-US" altLang="en-US" dirty="0"/>
              <a:t>NNDSS </a:t>
            </a:r>
            <a:r>
              <a:rPr lang="en-US" altLang="en-US" dirty="0" err="1"/>
              <a:t>eSHARE</a:t>
            </a:r>
            <a:r>
              <a:rPr lang="en-US" altLang="en-US" dirty="0"/>
              <a:t> December 2025 Webinar</a:t>
            </a:r>
            <a:endParaRPr lang="en-US" dirty="0"/>
          </a:p>
        </p:txBody>
      </p:sp>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Centers for Disease Control and Prevention</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323277" y="5255580"/>
            <a:ext cx="86683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121911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667">
                <a:solidFill>
                  <a:srgbClr val="0057B7"/>
                </a:solidFill>
              </a:rPr>
              <a:t>December</a:t>
            </a:r>
            <a:r>
              <a:rPr kumimoji="0" lang="en-US" sz="2667" b="1" i="0" u="none" strike="noStrike" kern="1200" cap="none" spc="0" normalizeH="0" baseline="0" noProof="0">
                <a:ln>
                  <a:noFill/>
                </a:ln>
                <a:solidFill>
                  <a:srgbClr val="0057B7"/>
                </a:solidFill>
                <a:effectLst/>
                <a:uLnTx/>
                <a:uFillTx/>
              </a:rPr>
              <a:t> 16, 2025 </a:t>
            </a:r>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323276" y="4671661"/>
            <a:ext cx="8668324" cy="583919"/>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defTabSz="609491" rtl="0" eaLnBrk="1" fontAlgn="base" latinLnBrk="0" hangingPunct="1">
              <a:lnSpc>
                <a:spcPct val="100000"/>
              </a:lnSpc>
              <a:spcBef>
                <a:spcPct val="20000"/>
              </a:spcBef>
              <a:spcAft>
                <a:spcPct val="0"/>
              </a:spcAft>
              <a:buClrTx/>
              <a:buSzTx/>
              <a:buFont typeface="Arial"/>
              <a:buNone/>
              <a:tabLst/>
              <a:defRPr/>
            </a:pPr>
            <a:r>
              <a:rPr kumimoji="0" lang="en-US" sz="2650" b="1" i="0" u="none" strike="noStrike" kern="1200" cap="none" spc="0" normalizeH="0" baseline="0" noProof="0">
                <a:ln>
                  <a:noFill/>
                </a:ln>
                <a:solidFill>
                  <a:srgbClr val="0057B7"/>
                </a:solidFill>
                <a:effectLst/>
                <a:uLnTx/>
                <a:uFillTx/>
                <a:latin typeface="Calibri" panose="020F0502020204030204" pitchFamily="34" charset="0"/>
                <a:ea typeface="Calibri"/>
                <a:cs typeface="Calibri"/>
              </a:rPr>
              <a:t>Office of Public Health Data, Surveillance, and Technology</a:t>
            </a:r>
            <a:endParaRPr lang="en-US">
              <a:latin typeface="Calibri" panose="020F0502020204030204" pitchFamily="34" charset="0"/>
            </a:endParaRPr>
          </a:p>
        </p:txBody>
      </p:sp>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E5570-8B57-98B9-2D8A-ACD54562B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02AA5-BAA3-9D87-E5F1-CA997CCDC342}"/>
              </a:ext>
            </a:extLst>
          </p:cNvPr>
          <p:cNvSpPr>
            <a:spLocks noGrp="1"/>
          </p:cNvSpPr>
          <p:nvPr>
            <p:ph type="title"/>
          </p:nvPr>
        </p:nvSpPr>
        <p:spPr/>
        <p:txBody>
          <a:bodyPr lIns="91440" tIns="45720" rIns="91440" bIns="45720" anchor="b"/>
          <a:lstStyle/>
          <a:p>
            <a:r>
              <a:rPr lang="en-US" dirty="0">
                <a:ea typeface="Calibri"/>
                <a:cs typeface="Calibri"/>
              </a:rPr>
              <a:t>Case Notification MDN via HL7® message</a:t>
            </a:r>
            <a:endParaRPr lang="en-US" dirty="0"/>
          </a:p>
        </p:txBody>
      </p:sp>
      <p:sp>
        <p:nvSpPr>
          <p:cNvPr id="3" name="Text Placeholder 2">
            <a:extLst>
              <a:ext uri="{FF2B5EF4-FFF2-40B4-BE49-F238E27FC236}">
                <a16:creationId xmlns:a16="http://schemas.microsoft.com/office/drawing/2014/main" id="{C3956278-C8D9-66EC-C6A1-58E2FD1F2F79}"/>
              </a:ext>
            </a:extLst>
          </p:cNvPr>
          <p:cNvSpPr>
            <a:spLocks noGrp="1"/>
          </p:cNvSpPr>
          <p:nvPr>
            <p:ph type="body" idx="1"/>
          </p:nvPr>
        </p:nvSpPr>
        <p:spPr>
          <a:xfrm>
            <a:off x="609603" y="5900928"/>
            <a:ext cx="10363198" cy="568325"/>
          </a:xfrm>
        </p:spPr>
        <p:txBody>
          <a:bodyPr/>
          <a:lstStyle/>
          <a:p>
            <a:endParaRPr lang="en-US"/>
          </a:p>
        </p:txBody>
      </p:sp>
    </p:spTree>
    <p:extLst>
      <p:ext uri="{BB962C8B-B14F-4D97-AF65-F5344CB8AC3E}">
        <p14:creationId xmlns:p14="http://schemas.microsoft.com/office/powerpoint/2010/main" val="34727459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31E94D-015C-FC7C-A723-6FBD248BA064}"/>
              </a:ext>
            </a:extLst>
          </p:cNvPr>
          <p:cNvSpPr>
            <a:spLocks noGrp="1"/>
          </p:cNvSpPr>
          <p:nvPr>
            <p:ph type="title"/>
          </p:nvPr>
        </p:nvSpPr>
        <p:spPr/>
        <p:txBody>
          <a:bodyPr/>
          <a:lstStyle/>
          <a:p>
            <a:r>
              <a:rPr lang="en-US"/>
              <a:t>Case Notification MDN HL7® Implementation Guide</a:t>
            </a:r>
          </a:p>
        </p:txBody>
      </p:sp>
      <p:sp>
        <p:nvSpPr>
          <p:cNvPr id="5" name="Text Placeholder 4">
            <a:extLst>
              <a:ext uri="{FF2B5EF4-FFF2-40B4-BE49-F238E27FC236}">
                <a16:creationId xmlns:a16="http://schemas.microsoft.com/office/drawing/2014/main" id="{0446478C-22F6-05F2-BCEF-044267B80CF9}"/>
              </a:ext>
            </a:extLst>
          </p:cNvPr>
          <p:cNvSpPr>
            <a:spLocks noGrp="1"/>
          </p:cNvSpPr>
          <p:nvPr>
            <p:ph type="body" sz="quarter" idx="10"/>
          </p:nvPr>
        </p:nvSpPr>
        <p:spPr/>
        <p:txBody>
          <a:bodyPr/>
          <a:lstStyle/>
          <a:p>
            <a:r>
              <a:rPr lang="en-US" b="0" dirty="0"/>
              <a:t>To be released January 2026</a:t>
            </a:r>
          </a:p>
          <a:p>
            <a:r>
              <a:rPr lang="en-US" b="0" dirty="0"/>
              <a:t>Same data elements as CSV format</a:t>
            </a:r>
          </a:p>
          <a:p>
            <a:r>
              <a:rPr lang="en-US" b="0" dirty="0"/>
              <a:t>Will adhere to same specifications as current message mapping guides (MMGs) as detailed in the Public Health Information Network Messaging Specification for Case Notification (</a:t>
            </a:r>
            <a:r>
              <a:rPr lang="en-US" b="0" dirty="0" err="1"/>
              <a:t>PHINSpec</a:t>
            </a:r>
            <a:r>
              <a:rPr lang="en-US" b="0" dirty="0"/>
              <a:t>) </a:t>
            </a:r>
          </a:p>
          <a:p>
            <a:r>
              <a:rPr lang="en-US" b="0" dirty="0"/>
              <a:t>HL7 v2 notifications will be sent to MVPS</a:t>
            </a:r>
          </a:p>
          <a:p>
            <a:endParaRPr lang="en-US" dirty="0"/>
          </a:p>
        </p:txBody>
      </p:sp>
      <p:sp>
        <p:nvSpPr>
          <p:cNvPr id="2" name="Slide Number Placeholder 10">
            <a:extLst>
              <a:ext uri="{FF2B5EF4-FFF2-40B4-BE49-F238E27FC236}">
                <a16:creationId xmlns:a16="http://schemas.microsoft.com/office/drawing/2014/main" id="{41637A44-D101-D354-AED6-AB99A653878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11</a:t>
            </a:fld>
            <a:endParaRPr lang="en-US">
              <a:latin typeface="Myriad Web Pro"/>
            </a:endParaRPr>
          </a:p>
        </p:txBody>
      </p:sp>
    </p:spTree>
    <p:extLst>
      <p:ext uri="{BB962C8B-B14F-4D97-AF65-F5344CB8AC3E}">
        <p14:creationId xmlns:p14="http://schemas.microsoft.com/office/powerpoint/2010/main" val="2712097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0C560-FF5E-88F5-F07C-2D44D1DBB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C5F51-DD33-CF61-3C6D-C1DDD89BDE5F}"/>
              </a:ext>
            </a:extLst>
          </p:cNvPr>
          <p:cNvSpPr>
            <a:spLocks noGrp="1"/>
          </p:cNvSpPr>
          <p:nvPr>
            <p:ph type="title"/>
          </p:nvPr>
        </p:nvSpPr>
        <p:spPr/>
        <p:txBody>
          <a:bodyPr lIns="91440" tIns="45720" rIns="91440" bIns="45720" anchor="b"/>
          <a:lstStyle/>
          <a:p>
            <a:r>
              <a:rPr lang="en-US" dirty="0">
                <a:ea typeface="Calibri"/>
                <a:cs typeface="Calibri"/>
              </a:rPr>
              <a:t>Onboarding Case Notification MDN</a:t>
            </a:r>
            <a:endParaRPr lang="en-US" dirty="0"/>
          </a:p>
        </p:txBody>
      </p:sp>
      <p:sp>
        <p:nvSpPr>
          <p:cNvPr id="3" name="Text Placeholder 2">
            <a:extLst>
              <a:ext uri="{FF2B5EF4-FFF2-40B4-BE49-F238E27FC236}">
                <a16:creationId xmlns:a16="http://schemas.microsoft.com/office/drawing/2014/main" id="{DDC54663-FFF9-7E11-2F63-2BE6D4673ACE}"/>
              </a:ext>
            </a:extLst>
          </p:cNvPr>
          <p:cNvSpPr>
            <a:spLocks noGrp="1"/>
          </p:cNvSpPr>
          <p:nvPr>
            <p:ph type="body" idx="1"/>
          </p:nvPr>
        </p:nvSpPr>
        <p:spPr>
          <a:xfrm>
            <a:off x="609603" y="5900928"/>
            <a:ext cx="10363198" cy="568325"/>
          </a:xfrm>
        </p:spPr>
        <p:txBody>
          <a:bodyPr/>
          <a:lstStyle/>
          <a:p>
            <a:endParaRPr lang="en-US"/>
          </a:p>
        </p:txBody>
      </p:sp>
    </p:spTree>
    <p:extLst>
      <p:ext uri="{BB962C8B-B14F-4D97-AF65-F5344CB8AC3E}">
        <p14:creationId xmlns:p14="http://schemas.microsoft.com/office/powerpoint/2010/main" val="29130022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EBBD-4313-4C92-3027-98A508CF761D}"/>
              </a:ext>
            </a:extLst>
          </p:cNvPr>
          <p:cNvSpPr>
            <a:spLocks noGrp="1"/>
          </p:cNvSpPr>
          <p:nvPr>
            <p:ph type="title"/>
          </p:nvPr>
        </p:nvSpPr>
        <p:spPr/>
        <p:txBody>
          <a:bodyPr/>
          <a:lstStyle/>
          <a:p>
            <a:r>
              <a:rPr lang="en-US" dirty="0"/>
              <a:t>Onboarding Case Notification MDN		</a:t>
            </a:r>
          </a:p>
        </p:txBody>
      </p:sp>
      <p:sp>
        <p:nvSpPr>
          <p:cNvPr id="3" name="Text Placeholder 2">
            <a:extLst>
              <a:ext uri="{FF2B5EF4-FFF2-40B4-BE49-F238E27FC236}">
                <a16:creationId xmlns:a16="http://schemas.microsoft.com/office/drawing/2014/main" id="{B0D01AEF-7F98-C867-50AE-806D68CE7436}"/>
              </a:ext>
            </a:extLst>
          </p:cNvPr>
          <p:cNvSpPr>
            <a:spLocks noGrp="1"/>
          </p:cNvSpPr>
          <p:nvPr>
            <p:ph type="body" sz="quarter" idx="10"/>
          </p:nvPr>
        </p:nvSpPr>
        <p:spPr>
          <a:xfrm>
            <a:off x="609600" y="1835572"/>
            <a:ext cx="10239632" cy="4176467"/>
          </a:xfrm>
        </p:spPr>
        <p:txBody>
          <a:bodyPr/>
          <a:lstStyle/>
          <a:p>
            <a:pPr marL="304165" indent="-304165"/>
            <a:r>
              <a:rPr lang="en-US" sz="2670" b="0" dirty="0">
                <a:ea typeface="Calibri" panose="020F0502020204030204" pitchFamily="34" charset="0"/>
                <a:cs typeface="Calibri" panose="020F0502020204030204" pitchFamily="34" charset="0"/>
              </a:rPr>
              <a:t>Case Notification MDN was designed to facilitate timely reporting in an emergency</a:t>
            </a:r>
          </a:p>
          <a:p>
            <a:pPr marL="304165" indent="-304165"/>
            <a:endParaRPr lang="en-US" sz="2670" b="0" dirty="0">
              <a:ea typeface="Calibri" panose="020F0502020204030204" pitchFamily="34" charset="0"/>
              <a:cs typeface="Calibri" panose="020F0502020204030204" pitchFamily="34" charset="0"/>
            </a:endParaRPr>
          </a:p>
          <a:p>
            <a:pPr marL="304165" indent="-304165"/>
            <a:r>
              <a:rPr lang="en-US" sz="2670" b="0" dirty="0">
                <a:ea typeface="Calibri" panose="020F0502020204030204" pitchFamily="34" charset="0"/>
                <a:cs typeface="Calibri" panose="020F0502020204030204" pitchFamily="34" charset="0"/>
              </a:rPr>
              <a:t>Starting in January, jurisdictions may onboard Case Notification MDN HL7 v2 Implementation Guide</a:t>
            </a:r>
          </a:p>
          <a:p>
            <a:pPr marL="304165" indent="-304165"/>
            <a:endParaRPr lang="en-US" dirty="0">
              <a:latin typeface=""/>
              <a:ea typeface="Calibri" panose="020F0502020204030204" pitchFamily="34" charset="0"/>
              <a:cs typeface="Calibri" panose="020F0502020204030204" pitchFamily="34" charset="0"/>
            </a:endParaRPr>
          </a:p>
          <a:p>
            <a:pPr marL="304165" indent="-304165"/>
            <a:endParaRPr lang="en-US" dirty="0">
              <a:latin typeface=""/>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6BF47F23-4A1B-F6C2-554F-6E63C6A86B19}"/>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13</a:t>
            </a:fld>
            <a:endParaRPr lang="en-US">
              <a:latin typeface="Myriad Web Pro"/>
            </a:endParaRPr>
          </a:p>
        </p:txBody>
      </p:sp>
    </p:spTree>
    <p:extLst>
      <p:ext uri="{BB962C8B-B14F-4D97-AF65-F5344CB8AC3E}">
        <p14:creationId xmlns:p14="http://schemas.microsoft.com/office/powerpoint/2010/main" val="8914791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B307-9468-F854-12B3-02790A036D53}"/>
              </a:ext>
            </a:extLst>
          </p:cNvPr>
          <p:cNvSpPr>
            <a:spLocks noGrp="1"/>
          </p:cNvSpPr>
          <p:nvPr>
            <p:ph type="title"/>
          </p:nvPr>
        </p:nvSpPr>
        <p:spPr/>
        <p:txBody>
          <a:bodyPr/>
          <a:lstStyle/>
          <a:p>
            <a:r>
              <a:rPr lang="en-US"/>
              <a:t>Onboarding details</a:t>
            </a:r>
          </a:p>
        </p:txBody>
      </p:sp>
      <p:sp>
        <p:nvSpPr>
          <p:cNvPr id="3" name="Text Placeholder 2">
            <a:extLst>
              <a:ext uri="{FF2B5EF4-FFF2-40B4-BE49-F238E27FC236}">
                <a16:creationId xmlns:a16="http://schemas.microsoft.com/office/drawing/2014/main" id="{5DDCE46B-FA2E-4123-CFA8-3B2831C4EC1A}"/>
              </a:ext>
            </a:extLst>
          </p:cNvPr>
          <p:cNvSpPr>
            <a:spLocks noGrp="1"/>
          </p:cNvSpPr>
          <p:nvPr>
            <p:ph type="body" sz="quarter" idx="10"/>
          </p:nvPr>
        </p:nvSpPr>
        <p:spPr/>
        <p:txBody>
          <a:bodyPr/>
          <a:lstStyle/>
          <a:p>
            <a:pPr marL="304165" indent="-304165"/>
            <a:r>
              <a:rPr lang="en-US" sz="2650" dirty="0">
                <a:ea typeface="Calibri" panose="020F0502020204030204" pitchFamily="34" charset="0"/>
                <a:cs typeface="Calibri" panose="020F0502020204030204" pitchFamily="34" charset="0"/>
              </a:rPr>
              <a:t>Focus is on preparing to respond to a novel pathogen and having a page or template that could be quickly deployed in a response</a:t>
            </a:r>
          </a:p>
          <a:p>
            <a:pPr marL="304165" indent="-304165"/>
            <a:endParaRPr lang="en-US" dirty="0">
              <a:ea typeface="Calibri" panose="020F0502020204030204" pitchFamily="34" charset="0"/>
              <a:cs typeface="Calibri" panose="020F0502020204030204" pitchFamily="34" charset="0"/>
            </a:endParaRPr>
          </a:p>
          <a:p>
            <a:pPr marL="304165" indent="-304165"/>
            <a:r>
              <a:rPr lang="en-US" sz="2650" dirty="0">
                <a:ea typeface="Calibri" panose="020F0502020204030204" pitchFamily="34" charset="0"/>
                <a:cs typeface="Calibri" panose="020F0502020204030204" pitchFamily="34" charset="0"/>
              </a:rPr>
              <a:t>Onboarding to include condition-agnostic data elements at minimum (e.g., case identifiers, case counting date, hospitalization)</a:t>
            </a:r>
          </a:p>
          <a:p>
            <a:pPr marL="608965" lvl="1" indent="-226060"/>
            <a:r>
              <a:rPr lang="en-US" dirty="0">
                <a:ea typeface="Calibri" panose="020F0502020204030204" pitchFamily="34" charset="0"/>
                <a:cs typeface="Calibri" panose="020F0502020204030204" pitchFamily="34" charset="0"/>
              </a:rPr>
              <a:t>Data elements with values sets that are dependent on the condition do not need to be onboarded (e.g., exposures, signs &amp; symptoms)</a:t>
            </a:r>
          </a:p>
          <a:p>
            <a:pPr marL="304165" indent="-304165"/>
            <a:endParaRPr lang="en-US" sz="2400" dirty="0">
              <a:latin typeface=""/>
              <a:ea typeface="Calibri" panose="020F0502020204030204" pitchFamily="34" charset="0"/>
              <a:cs typeface="Calibri" panose="020F0502020204030204" pitchFamily="34" charset="0"/>
            </a:endParaRPr>
          </a:p>
          <a:p>
            <a:pPr marL="304165" indent="-304165"/>
            <a:endParaRPr lang="en-US" dirty="0">
              <a:latin typeface=""/>
              <a:ea typeface="Calibri" panose="020F0502020204030204" pitchFamily="34" charset="0"/>
              <a:cs typeface="Calibri" panose="020F0502020204030204" pitchFamily="34" charset="0"/>
            </a:endParaRPr>
          </a:p>
          <a:p>
            <a:pPr marL="304165" indent="-304165"/>
            <a:endParaRPr lang="en-US" dirty="0">
              <a:latin typeface=""/>
              <a:ea typeface="Calibri" panose="020F0502020204030204" pitchFamily="34" charset="0"/>
              <a:cs typeface="Calibri" panose="020F0502020204030204" pitchFamily="34" charset="0"/>
            </a:endParaRPr>
          </a:p>
          <a:p>
            <a:pPr marL="304165" indent="-304165"/>
            <a:endParaRPr lang="en-US" dirty="0">
              <a:latin typeface=""/>
              <a:ea typeface="Calibri" panose="020F0502020204030204" pitchFamily="34" charset="0"/>
              <a:cs typeface="Calibri" panose="020F0502020204030204" pitchFamily="34" charset="0"/>
            </a:endParaRPr>
          </a:p>
          <a:p>
            <a:pPr marL="304165" indent="-304165"/>
            <a:endParaRPr lang="en-US" dirty="0">
              <a:latin typeface=""/>
              <a:ea typeface="Calibri" panose="020F0502020204030204" pitchFamily="34" charset="0"/>
              <a:cs typeface="Calibri" panose="020F0502020204030204" pitchFamily="34" charset="0"/>
            </a:endParaRPr>
          </a:p>
          <a:p>
            <a:pPr marL="304165" indent="-304165"/>
            <a:endParaRPr lang="en-US" dirty="0">
              <a:latin typeface=""/>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01C583CB-9C8B-4FE7-F6B5-8BCA04EBDD7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14</a:t>
            </a:fld>
            <a:endParaRPr lang="en-US">
              <a:latin typeface="Myriad Web Pro"/>
            </a:endParaRPr>
          </a:p>
        </p:txBody>
      </p:sp>
    </p:spTree>
    <p:extLst>
      <p:ext uri="{BB962C8B-B14F-4D97-AF65-F5344CB8AC3E}">
        <p14:creationId xmlns:p14="http://schemas.microsoft.com/office/powerpoint/2010/main" val="2871966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DEE3-B7F7-0E43-B8FA-86AFB2DABE11}"/>
              </a:ext>
            </a:extLst>
          </p:cNvPr>
          <p:cNvSpPr>
            <a:spLocks noGrp="1"/>
          </p:cNvSpPr>
          <p:nvPr>
            <p:ph type="title"/>
          </p:nvPr>
        </p:nvSpPr>
        <p:spPr/>
        <p:txBody>
          <a:bodyPr/>
          <a:lstStyle/>
          <a:p>
            <a:r>
              <a:rPr lang="en-US"/>
              <a:t>Onboarding stages	</a:t>
            </a:r>
          </a:p>
        </p:txBody>
      </p:sp>
      <p:sp>
        <p:nvSpPr>
          <p:cNvPr id="3" name="Text Placeholder 2">
            <a:extLst>
              <a:ext uri="{FF2B5EF4-FFF2-40B4-BE49-F238E27FC236}">
                <a16:creationId xmlns:a16="http://schemas.microsoft.com/office/drawing/2014/main" id="{E33D93C5-138D-40DC-EF38-CFCCA40AA654}"/>
              </a:ext>
            </a:extLst>
          </p:cNvPr>
          <p:cNvSpPr>
            <a:spLocks noGrp="1"/>
          </p:cNvSpPr>
          <p:nvPr>
            <p:ph type="body" sz="quarter" idx="10"/>
          </p:nvPr>
        </p:nvSpPr>
        <p:spPr>
          <a:xfrm>
            <a:off x="609600" y="1839516"/>
            <a:ext cx="10972800" cy="4176467"/>
          </a:xfrm>
        </p:spPr>
        <p:txBody>
          <a:bodyPr/>
          <a:lstStyle/>
          <a:p>
            <a:r>
              <a:rPr lang="en-US" sz="2670" b="0" dirty="0">
                <a:ea typeface="Calibri" panose="020F0502020204030204" pitchFamily="34" charset="0"/>
                <a:cs typeface="Calibri" panose="020F0502020204030204" pitchFamily="34" charset="0"/>
              </a:rPr>
              <a:t>Typical MMG onboarding follows three stages: Test Messages, Limited Production Messages, and Year-to-Date</a:t>
            </a:r>
          </a:p>
          <a:p>
            <a:pPr lvl="1"/>
            <a:r>
              <a:rPr lang="en-US" sz="2133" b="0" dirty="0">
                <a:ea typeface="Calibri" panose="020F0502020204030204" pitchFamily="34" charset="0"/>
                <a:cs typeface="Calibri" panose="020F0502020204030204" pitchFamily="34" charset="0"/>
              </a:rPr>
              <a:t>Onboarding MDN will focus on pre-onboarding steps followed by only test messages</a:t>
            </a:r>
          </a:p>
          <a:p>
            <a:endParaRPr lang="en-US" sz="2400" b="0" dirty="0">
              <a:latin typeface=""/>
            </a:endParaRPr>
          </a:p>
          <a:p>
            <a:r>
              <a:rPr lang="en-US" sz="2670" b="0" dirty="0">
                <a:ea typeface="Calibri" panose="020F0502020204030204" pitchFamily="34" charset="0"/>
                <a:cs typeface="Calibri" panose="020F0502020204030204" pitchFamily="34" charset="0"/>
              </a:rPr>
              <a:t>Once test messages are complete, all tested data elements could be sent immediately in a response without further testing</a:t>
            </a:r>
          </a:p>
          <a:p>
            <a:endParaRPr lang="en-US" sz="2400" b="0" dirty="0">
              <a:ea typeface="Calibri" panose="020F0502020204030204" pitchFamily="34" charset="0"/>
              <a:cs typeface="Calibri" panose="020F0502020204030204" pitchFamily="34" charset="0"/>
            </a:endParaRPr>
          </a:p>
          <a:p>
            <a:r>
              <a:rPr lang="en-US" sz="2670" b="0" dirty="0">
                <a:ea typeface="Calibri" panose="020F0502020204030204" pitchFamily="34" charset="0"/>
                <a:cs typeface="Calibri" panose="020F0502020204030204" pitchFamily="34" charset="0"/>
              </a:rPr>
              <a:t>Technical assistance will be available</a:t>
            </a:r>
            <a:endParaRPr lang="en-US" sz="2670" dirty="0">
              <a:ea typeface="Calibri" panose="020F0502020204030204" pitchFamily="34" charset="0"/>
              <a:cs typeface="Calibri" panose="020F0502020204030204" pitchFamily="34" charset="0"/>
            </a:endParaRPr>
          </a:p>
          <a:p>
            <a:endParaRPr lang="en-US" sz="2400" dirty="0">
              <a:latin typeface=""/>
              <a:ea typeface="Calibri"/>
              <a:cs typeface="Calibri"/>
            </a:endParaRPr>
          </a:p>
          <a:p>
            <a:endParaRPr lang="en-US" sz="2133" dirty="0">
              <a:latin typeface=""/>
              <a:ea typeface="Calibri"/>
              <a:cs typeface="Calibri"/>
            </a:endParaRPr>
          </a:p>
          <a:p>
            <a:pPr marL="0" indent="0">
              <a:buNone/>
            </a:pPr>
            <a:endParaRPr lang="en-US" dirty="0">
              <a:latin typeface=""/>
            </a:endParaRPr>
          </a:p>
        </p:txBody>
      </p:sp>
      <p:sp>
        <p:nvSpPr>
          <p:cNvPr id="4" name="Slide Number Placeholder 10">
            <a:extLst>
              <a:ext uri="{FF2B5EF4-FFF2-40B4-BE49-F238E27FC236}">
                <a16:creationId xmlns:a16="http://schemas.microsoft.com/office/drawing/2014/main" id="{C8DABD0A-2554-6B17-8B92-427CB4862CE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15</a:t>
            </a:fld>
            <a:endParaRPr lang="en-US">
              <a:latin typeface="Myriad Web Pro"/>
            </a:endParaRPr>
          </a:p>
        </p:txBody>
      </p:sp>
    </p:spTree>
    <p:extLst>
      <p:ext uri="{BB962C8B-B14F-4D97-AF65-F5344CB8AC3E}">
        <p14:creationId xmlns:p14="http://schemas.microsoft.com/office/powerpoint/2010/main" val="33619304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B6AD-237C-3612-A410-3CEFD2117639}"/>
              </a:ext>
            </a:extLst>
          </p:cNvPr>
          <p:cNvSpPr>
            <a:spLocks noGrp="1"/>
          </p:cNvSpPr>
          <p:nvPr>
            <p:ph type="title"/>
          </p:nvPr>
        </p:nvSpPr>
        <p:spPr/>
        <p:txBody>
          <a:bodyPr/>
          <a:lstStyle/>
          <a:p>
            <a:r>
              <a:rPr lang="en-US"/>
              <a:t>Why onboard MDN if Generic v3 is being developed? </a:t>
            </a:r>
          </a:p>
        </p:txBody>
      </p:sp>
      <p:sp>
        <p:nvSpPr>
          <p:cNvPr id="3" name="Text Placeholder 2">
            <a:extLst>
              <a:ext uri="{FF2B5EF4-FFF2-40B4-BE49-F238E27FC236}">
                <a16:creationId xmlns:a16="http://schemas.microsoft.com/office/drawing/2014/main" id="{AC40FC81-EF46-C8B3-EE8C-6D104BB618AE}"/>
              </a:ext>
            </a:extLst>
          </p:cNvPr>
          <p:cNvSpPr>
            <a:spLocks noGrp="1"/>
          </p:cNvSpPr>
          <p:nvPr>
            <p:ph type="body" sz="quarter" idx="10"/>
          </p:nvPr>
        </p:nvSpPr>
        <p:spPr/>
        <p:txBody>
          <a:bodyPr/>
          <a:lstStyle/>
          <a:p>
            <a:pPr marL="304165" indent="-304165"/>
            <a:r>
              <a:rPr lang="en-US" sz="2650" dirty="0">
                <a:ea typeface="Calibri" panose="020F0502020204030204" pitchFamily="34" charset="0"/>
                <a:cs typeface="Calibri" panose="020F0502020204030204" pitchFamily="34" charset="0"/>
              </a:rPr>
              <a:t>Case Notification MDN is CDC’s current emergency response standard</a:t>
            </a:r>
          </a:p>
          <a:p>
            <a:pPr marL="608965" lvl="1" indent="-226060"/>
            <a:r>
              <a:rPr lang="en-US" dirty="0">
                <a:ea typeface="Calibri" panose="020F0502020204030204" pitchFamily="34" charset="0"/>
                <a:cs typeface="Calibri" panose="020F0502020204030204" pitchFamily="34" charset="0"/>
              </a:rPr>
              <a:t>Generic v3 release is targeted for summer 2026 with onboarding occurring after that</a:t>
            </a:r>
          </a:p>
          <a:p>
            <a:pPr marL="608965" indent="-226060">
              <a:spcBef>
                <a:spcPts val="20"/>
              </a:spcBef>
              <a:buClr>
                <a:srgbClr val="005761"/>
              </a:buClr>
              <a:buChar char="-"/>
            </a:pPr>
            <a:r>
              <a:rPr lang="en-US" sz="2400" b="0" dirty="0">
                <a:ea typeface="Calibri" panose="020F0502020204030204" pitchFamily="34" charset="0"/>
                <a:cs typeface="Calibri" panose="020F0502020204030204" pitchFamily="34" charset="0"/>
              </a:rPr>
              <a:t>Generic v3 implementation and onboarding will be a lengthy undertaking</a:t>
            </a:r>
          </a:p>
          <a:p>
            <a:pPr marL="608965" lvl="1" indent="-226060"/>
            <a:r>
              <a:rPr lang="en-US" dirty="0">
                <a:ea typeface="Calibri" panose="020F0502020204030204" pitchFamily="34" charset="0"/>
                <a:cs typeface="Calibri" panose="020F0502020204030204" pitchFamily="34" charset="0"/>
              </a:rPr>
              <a:t>There may be an emergency response that occurs ahead of Generic v3 adoption where CDC would rely on MDN for data collection</a:t>
            </a:r>
          </a:p>
          <a:p>
            <a:pPr marL="304165" indent="-304165"/>
            <a:r>
              <a:rPr lang="en-US" sz="2650" dirty="0">
                <a:ea typeface="Calibri" panose="020F0502020204030204" pitchFamily="34" charset="0"/>
                <a:cs typeface="Calibri" panose="020F0502020204030204" pitchFamily="34" charset="0"/>
              </a:rPr>
              <a:t>Generic v3 includes all MDN Case Notification data, so onboarding MDN also advances Generic v3 onboarding.</a:t>
            </a:r>
          </a:p>
          <a:p>
            <a:pPr marL="608965" lvl="1" indent="-226060"/>
            <a:endParaRPr lang="en-US" dirty="0">
              <a:latin typeface=""/>
              <a:ea typeface="Calibri"/>
              <a:cs typeface="Calibri"/>
            </a:endParaRPr>
          </a:p>
        </p:txBody>
      </p:sp>
      <p:sp>
        <p:nvSpPr>
          <p:cNvPr id="5" name="Slide Number Placeholder 10">
            <a:extLst>
              <a:ext uri="{FF2B5EF4-FFF2-40B4-BE49-F238E27FC236}">
                <a16:creationId xmlns:a16="http://schemas.microsoft.com/office/drawing/2014/main" id="{C274A276-D5D1-DC14-C580-E33B1C1E312F}"/>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16</a:t>
            </a:fld>
            <a:endParaRPr lang="en-US">
              <a:latin typeface="Myriad Web Pro"/>
            </a:endParaRPr>
          </a:p>
        </p:txBody>
      </p:sp>
    </p:spTree>
    <p:extLst>
      <p:ext uri="{BB962C8B-B14F-4D97-AF65-F5344CB8AC3E}">
        <p14:creationId xmlns:p14="http://schemas.microsoft.com/office/powerpoint/2010/main" val="38994347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6834-A09A-E143-9CCC-2CE2C413CC76}"/>
              </a:ext>
            </a:extLst>
          </p:cNvPr>
          <p:cNvSpPr>
            <a:spLocks noGrp="1"/>
          </p:cNvSpPr>
          <p:nvPr>
            <p:ph type="title"/>
          </p:nvPr>
        </p:nvSpPr>
        <p:spPr/>
        <p:txBody>
          <a:bodyPr/>
          <a:lstStyle/>
          <a:p>
            <a:r>
              <a:rPr lang="en-US"/>
              <a:t>Interested?		</a:t>
            </a:r>
          </a:p>
        </p:txBody>
      </p:sp>
      <p:sp>
        <p:nvSpPr>
          <p:cNvPr id="3" name="Text Placeholder 2">
            <a:extLst>
              <a:ext uri="{FF2B5EF4-FFF2-40B4-BE49-F238E27FC236}">
                <a16:creationId xmlns:a16="http://schemas.microsoft.com/office/drawing/2014/main" id="{A7418947-A188-4087-8497-FD5A6E7C4329}"/>
              </a:ext>
            </a:extLst>
          </p:cNvPr>
          <p:cNvSpPr>
            <a:spLocks noGrp="1"/>
          </p:cNvSpPr>
          <p:nvPr>
            <p:ph type="body" sz="quarter" idx="10"/>
          </p:nvPr>
        </p:nvSpPr>
        <p:spPr/>
        <p:txBody>
          <a:bodyPr/>
          <a:lstStyle/>
          <a:p>
            <a:r>
              <a:rPr lang="en-US" b="0"/>
              <a:t>Email </a:t>
            </a:r>
            <a:r>
              <a:rPr lang="en-US" b="0">
                <a:hlinkClick r:id="rId3"/>
              </a:rPr>
              <a:t>edx@cdc.gov</a:t>
            </a:r>
            <a:r>
              <a:rPr lang="en-US" b="0"/>
              <a:t> with subject line “MDN Onboarding” </a:t>
            </a:r>
          </a:p>
        </p:txBody>
      </p:sp>
      <p:sp>
        <p:nvSpPr>
          <p:cNvPr id="5" name="Slide Number Placeholder 10">
            <a:extLst>
              <a:ext uri="{FF2B5EF4-FFF2-40B4-BE49-F238E27FC236}">
                <a16:creationId xmlns:a16="http://schemas.microsoft.com/office/drawing/2014/main" id="{AA34BAB3-0823-B81B-B123-2B82D97BF59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17</a:t>
            </a:fld>
            <a:endParaRPr lang="en-US">
              <a:latin typeface="Myriad Web Pro"/>
            </a:endParaRPr>
          </a:p>
        </p:txBody>
      </p:sp>
    </p:spTree>
    <p:extLst>
      <p:ext uri="{BB962C8B-B14F-4D97-AF65-F5344CB8AC3E}">
        <p14:creationId xmlns:p14="http://schemas.microsoft.com/office/powerpoint/2010/main" val="10602486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64D6-99C3-70EA-658C-6A40C4FB3839}"/>
              </a:ext>
            </a:extLst>
          </p:cNvPr>
          <p:cNvSpPr>
            <a:spLocks noGrp="1"/>
          </p:cNvSpPr>
          <p:nvPr>
            <p:ph type="title"/>
          </p:nvPr>
        </p:nvSpPr>
        <p:spPr/>
        <p:txBody>
          <a:bodyPr lIns="91440" tIns="45720" rIns="91440" bIns="45720" anchor="b"/>
          <a:lstStyle/>
          <a:p>
            <a:r>
              <a:rPr lang="en-US">
                <a:ea typeface="Calibri"/>
                <a:cs typeface="Calibri"/>
              </a:rPr>
              <a:t>Generic v3</a:t>
            </a:r>
            <a:endParaRPr lang="en-US"/>
          </a:p>
        </p:txBody>
      </p:sp>
      <p:sp>
        <p:nvSpPr>
          <p:cNvPr id="3" name="Text Placeholder 2">
            <a:extLst>
              <a:ext uri="{FF2B5EF4-FFF2-40B4-BE49-F238E27FC236}">
                <a16:creationId xmlns:a16="http://schemas.microsoft.com/office/drawing/2014/main" id="{F935F3DE-4BE2-4278-FFBB-9BBF53392EE4}"/>
              </a:ext>
            </a:extLst>
          </p:cNvPr>
          <p:cNvSpPr>
            <a:spLocks noGrp="1"/>
          </p:cNvSpPr>
          <p:nvPr>
            <p:ph type="body" idx="1"/>
          </p:nvPr>
        </p:nvSpPr>
        <p:spPr/>
        <p:txBody>
          <a:bodyPr/>
          <a:lstStyle/>
          <a:p>
            <a:r>
              <a:rPr lang="en-US"/>
              <a:t>Updates and Next Steps</a:t>
            </a:r>
          </a:p>
        </p:txBody>
      </p:sp>
    </p:spTree>
    <p:extLst>
      <p:ext uri="{BB962C8B-B14F-4D97-AF65-F5344CB8AC3E}">
        <p14:creationId xmlns:p14="http://schemas.microsoft.com/office/powerpoint/2010/main" val="27703855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22EC-E785-7788-85D6-3ECB2356EF24}"/>
              </a:ext>
            </a:extLst>
          </p:cNvPr>
          <p:cNvSpPr>
            <a:spLocks noGrp="1"/>
          </p:cNvSpPr>
          <p:nvPr>
            <p:ph type="title"/>
          </p:nvPr>
        </p:nvSpPr>
        <p:spPr/>
        <p:txBody>
          <a:bodyPr lIns="91440" tIns="45720" rIns="91440" bIns="45720" anchor="ctr" anchorCtr="0"/>
          <a:lstStyle/>
          <a:p>
            <a:r>
              <a:rPr lang="en-US" sz="3700">
                <a:ea typeface="Calibri"/>
                <a:cs typeface="Calibri"/>
              </a:rPr>
              <a:t>Since the September </a:t>
            </a:r>
            <a:r>
              <a:rPr lang="en-US" sz="3700" err="1">
                <a:ea typeface="Calibri"/>
                <a:cs typeface="Calibri"/>
              </a:rPr>
              <a:t>eSHARE</a:t>
            </a:r>
            <a:endParaRPr lang="en-US"/>
          </a:p>
        </p:txBody>
      </p:sp>
      <p:sp>
        <p:nvSpPr>
          <p:cNvPr id="3" name="Text Placeholder 2">
            <a:extLst>
              <a:ext uri="{FF2B5EF4-FFF2-40B4-BE49-F238E27FC236}">
                <a16:creationId xmlns:a16="http://schemas.microsoft.com/office/drawing/2014/main" id="{26D7586E-1FBA-F749-4A0A-A9B902C39498}"/>
              </a:ext>
            </a:extLst>
          </p:cNvPr>
          <p:cNvSpPr>
            <a:spLocks noGrp="1"/>
          </p:cNvSpPr>
          <p:nvPr>
            <p:ph type="body" sz="quarter" idx="10"/>
          </p:nvPr>
        </p:nvSpPr>
        <p:spPr/>
        <p:txBody>
          <a:bodyPr/>
          <a:lstStyle/>
          <a:p>
            <a:pPr marL="304165" indent="-304165"/>
            <a:r>
              <a:rPr lang="en-US" sz="2650" dirty="0">
                <a:ea typeface="Calibri" panose="020F0502020204030204" pitchFamily="34" charset="0"/>
                <a:cs typeface="Calibri" panose="020F0502020204030204" pitchFamily="34" charset="0"/>
              </a:rPr>
              <a:t>Received lots of feedback</a:t>
            </a:r>
          </a:p>
          <a:p>
            <a:pPr marL="608958" lvl="1" indent="-304165"/>
            <a:r>
              <a:rPr lang="en-US" dirty="0">
                <a:ea typeface="Calibri" panose="020F0502020204030204" pitchFamily="34" charset="0"/>
                <a:cs typeface="Calibri" panose="020F0502020204030204" pitchFamily="34" charset="0"/>
              </a:rPr>
              <a:t>25 jurisdictions participated in the listening sessions</a:t>
            </a:r>
          </a:p>
          <a:p>
            <a:pPr marL="608958" lvl="1" indent="-304165"/>
            <a:r>
              <a:rPr lang="en-US" dirty="0">
                <a:ea typeface="Calibri" panose="020F0502020204030204" pitchFamily="34" charset="0"/>
                <a:cs typeface="Calibri" panose="020F0502020204030204" pitchFamily="34" charset="0"/>
              </a:rPr>
              <a:t>13 jurisdictions provided feedback directly to </a:t>
            </a:r>
            <a:r>
              <a:rPr lang="en-US" dirty="0">
                <a:ea typeface="Calibri" panose="020F0502020204030204" pitchFamily="34" charset="0"/>
                <a:cs typeface="Calibri" panose="020F0502020204030204" pitchFamily="34" charset="0"/>
                <a:hlinkClick r:id="rId3"/>
              </a:rPr>
              <a:t>edx@cdc.gov</a:t>
            </a:r>
            <a:endParaRPr lang="en-US" dirty="0">
              <a:ea typeface="Calibri" panose="020F0502020204030204" pitchFamily="34" charset="0"/>
              <a:cs typeface="Calibri" panose="020F0502020204030204" pitchFamily="34" charset="0"/>
            </a:endParaRPr>
          </a:p>
          <a:p>
            <a:pPr marL="608958" lvl="1" indent="-304165"/>
            <a:r>
              <a:rPr lang="en-US" dirty="0">
                <a:ea typeface="Calibri" panose="020F0502020204030204" pitchFamily="34" charset="0"/>
                <a:cs typeface="Calibri" panose="020F0502020204030204" pitchFamily="34" charset="0"/>
              </a:rPr>
              <a:t>9 CDC programs provided feedback</a:t>
            </a:r>
          </a:p>
          <a:p>
            <a:pPr marL="608958" lvl="1" indent="-304165"/>
            <a:endParaRPr lang="en-US" dirty="0">
              <a:latin typeface=""/>
              <a:ea typeface="Calibri" panose="020F0502020204030204" pitchFamily="34" charset="0"/>
              <a:cs typeface="Calibri" panose="020F0502020204030204" pitchFamily="34" charset="0"/>
            </a:endParaRPr>
          </a:p>
          <a:p>
            <a:pPr marL="304165" indent="-304165"/>
            <a:endParaRPr lang="en-US" dirty="0">
              <a:latin typeface=""/>
              <a:ea typeface="Calibri" panose="020F0502020204030204" pitchFamily="34" charset="0"/>
              <a:cs typeface="Calibri" panose="020F0502020204030204" pitchFamily="34" charset="0"/>
            </a:endParaRPr>
          </a:p>
          <a:p>
            <a:pPr marL="0" indent="0">
              <a:buNone/>
            </a:pPr>
            <a:endParaRPr lang="en-US" dirty="0">
              <a:latin typeface=""/>
              <a:ea typeface="Calibri" panose="020F0502020204030204" pitchFamily="34" charset="0"/>
              <a:cs typeface="Calibri" panose="020F0502020204030204" pitchFamily="34" charset="0"/>
            </a:endParaRPr>
          </a:p>
          <a:p>
            <a:pPr marL="0" indent="0">
              <a:buNone/>
            </a:pPr>
            <a:endParaRPr lang="en-US" dirty="0">
              <a:latin typeface=""/>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7E45AC2C-4C20-D750-C4B1-CF94F952D8E7}"/>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19</a:t>
            </a:fld>
            <a:endParaRPr lang="en-US">
              <a:latin typeface="Myriad Web Pro"/>
            </a:endParaRPr>
          </a:p>
        </p:txBody>
      </p:sp>
    </p:spTree>
    <p:extLst>
      <p:ext uri="{BB962C8B-B14F-4D97-AF65-F5344CB8AC3E}">
        <p14:creationId xmlns:p14="http://schemas.microsoft.com/office/powerpoint/2010/main" val="30822918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dirty="0"/>
              <a:t>Agenda</a:t>
            </a:r>
            <a:endParaRPr lang="en-US" dirty="0">
              <a:highlight>
                <a:srgbClr val="FFFF00"/>
              </a:highlight>
            </a:endParaRPr>
          </a:p>
        </p:txBody>
      </p:sp>
      <p:sp>
        <p:nvSpPr>
          <p:cNvPr id="5" name="Content Placeholder 4">
            <a:extLst>
              <a:ext uri="{FF2B5EF4-FFF2-40B4-BE49-F238E27FC236}">
                <a16:creationId xmlns:a16="http://schemas.microsoft.com/office/drawing/2014/main" id="{016248AB-92C4-421F-8747-17C94E0A4F92}"/>
              </a:ext>
              <a:ext uri="{C183D7F6-B498-43B3-948B-1728B52AA6E4}">
                <adec:decorative xmlns:adec="http://schemas.microsoft.com/office/drawing/2017/decorative" val="1"/>
              </a:ext>
            </a:extLst>
          </p:cNvPr>
          <p:cNvSpPr>
            <a:spLocks noGrp="1"/>
          </p:cNvSpPr>
          <p:nvPr>
            <p:ph type="body" sz="quarter" idx="10"/>
          </p:nvPr>
        </p:nvSpPr>
        <p:spPr>
          <a:xfrm>
            <a:off x="609599" y="1502198"/>
            <a:ext cx="11734800" cy="4176467"/>
          </a:xfrm>
        </p:spPr>
        <p:txBody>
          <a:bodyPr/>
          <a:lstStyle/>
          <a:p>
            <a:pPr marL="304165" lvl="0" indent="-304165"/>
            <a:r>
              <a:rPr lang="en-US" sz="2800" b="0" dirty="0">
                <a:ea typeface="Calibri" panose="020F0502020204030204" pitchFamily="34" charset="0"/>
                <a:cs typeface="Calibri" panose="020F0502020204030204" pitchFamily="34" charset="0"/>
              </a:rPr>
              <a:t>Introductions</a:t>
            </a:r>
          </a:p>
          <a:p>
            <a:pPr marL="304165" lvl="0" indent="-304165"/>
            <a:r>
              <a:rPr lang="en-US" sz="2800" b="0" dirty="0">
                <a:ea typeface="Calibri" panose="020F0502020204030204" pitchFamily="34" charset="0"/>
                <a:cs typeface="Calibri" panose="020F0502020204030204" pitchFamily="34" charset="0"/>
              </a:rPr>
              <a:t>Case Notification Minimal Data Necessary for Public Health Emergency Response Health Level Seven (Case Notification MDN HL7</a:t>
            </a:r>
            <a:r>
              <a:rPr lang="en-US" sz="2800" b="0" dirty="0">
                <a:solidFill>
                  <a:srgbClr val="333333"/>
                </a:solidFill>
                <a:ea typeface="Calibri" panose="020F0502020204030204" pitchFamily="34" charset="0"/>
                <a:cs typeface="Calibri" panose="020F0502020204030204" pitchFamily="34" charset="0"/>
              </a:rPr>
              <a:t>®</a:t>
            </a:r>
            <a:r>
              <a:rPr lang="en-US" sz="2800" b="0" dirty="0">
                <a:ea typeface="Calibri" panose="020F0502020204030204" pitchFamily="34" charset="0"/>
                <a:cs typeface="Calibri" panose="020F0502020204030204" pitchFamily="34" charset="0"/>
              </a:rPr>
              <a:t>) Update</a:t>
            </a:r>
          </a:p>
          <a:p>
            <a:pPr marL="304165" lvl="0" indent="-304165"/>
            <a:r>
              <a:rPr lang="en-US" sz="2800" b="0" dirty="0">
                <a:ea typeface="Calibri" panose="020F0502020204030204" pitchFamily="34" charset="0"/>
                <a:cs typeface="Calibri" panose="020F0502020204030204" pitchFamily="34" charset="0"/>
              </a:rPr>
              <a:t>Generic Version 3 (Generic v3) Update </a:t>
            </a:r>
          </a:p>
          <a:p>
            <a:pPr marL="304165" lvl="0" indent="-304165"/>
            <a:r>
              <a:rPr lang="en-US" sz="2800" b="0" dirty="0">
                <a:ea typeface="Calibri" panose="020F0502020204030204" pitchFamily="34" charset="0"/>
                <a:cs typeface="Calibri" panose="020F0502020204030204" pitchFamily="34" charset="0"/>
              </a:rPr>
              <a:t>Questions and Answers</a:t>
            </a:r>
          </a:p>
          <a:p>
            <a:pPr marL="0" lvl="0" indent="0">
              <a:buNone/>
            </a:pPr>
            <a:r>
              <a:rPr lang="en-US" sz="2800" b="0" dirty="0">
                <a:latin typeface=""/>
                <a:ea typeface="Calibri"/>
                <a:cs typeface="Calibri"/>
              </a:rPr>
              <a:t> </a:t>
            </a:r>
          </a:p>
          <a:p>
            <a:pPr marL="382905" lvl="1" indent="0">
              <a:buNone/>
            </a:pPr>
            <a:endParaRPr lang="en-US" sz="2800" dirty="0">
              <a:latin typeface=""/>
              <a:ea typeface="Calibri" panose="020F0502020204030204" pitchFamily="34" charset="0"/>
              <a:cs typeface="Calibri" panose="020F0502020204030204" pitchFamily="34" charset="0"/>
            </a:endParaRPr>
          </a:p>
          <a:p>
            <a:pPr marL="0" indent="0">
              <a:buNone/>
            </a:pPr>
            <a:endParaRPr lang="en-US" sz="2800" dirty="0">
              <a:latin typeface=""/>
            </a:endParaRPr>
          </a:p>
          <a:p>
            <a:pPr marL="0" indent="0">
              <a:lnSpc>
                <a:spcPct val="169230"/>
              </a:lnSpc>
              <a:buNone/>
            </a:pPr>
            <a:endParaRPr lang="en-US" dirty="0">
              <a:latin typeface=""/>
            </a:endParaRPr>
          </a:p>
        </p:txBody>
      </p:sp>
      <p:pic>
        <p:nvPicPr>
          <p:cNvPr id="3" name="Picture 2" descr="Screenshot of National Notifiable Diseases Surveillance System logo of states and territories. ">
            <a:extLst>
              <a:ext uri="{FF2B5EF4-FFF2-40B4-BE49-F238E27FC236}">
                <a16:creationId xmlns:a16="http://schemas.microsoft.com/office/drawing/2014/main" id="{2E844250-A063-9E11-A38D-3CD3D7516B2F}"/>
              </a:ext>
              <a:ext uri="{C183D7F6-B498-43B3-948B-1728B52AA6E4}">
                <adec:decorative xmlns:adec="http://schemas.microsoft.com/office/drawing/2017/decorative" val="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6" y="4419634"/>
            <a:ext cx="5118135" cy="2010341"/>
          </a:xfrm>
          <a:prstGeom prst="rect">
            <a:avLst/>
          </a:prstGeom>
        </p:spPr>
      </p:pic>
      <p:sp>
        <p:nvSpPr>
          <p:cNvPr id="2" name="TextBox 1">
            <a:extLst>
              <a:ext uri="{FF2B5EF4-FFF2-40B4-BE49-F238E27FC236}">
                <a16:creationId xmlns:a16="http://schemas.microsoft.com/office/drawing/2014/main" id="{3AD23FC9-71D3-DC71-7F4E-0984AA8BE61C}"/>
              </a:ext>
              <a:ext uri="{C183D7F6-B498-43B3-948B-1728B52AA6E4}">
                <adec:decorative xmlns:adec="http://schemas.microsoft.com/office/drawing/2017/decorative" val="1"/>
              </a:ext>
            </a:extLst>
          </p:cNvPr>
          <p:cNvSpPr txBox="1"/>
          <p:nvPr/>
        </p:nvSpPr>
        <p:spPr>
          <a:xfrm>
            <a:off x="359434" y="5808453"/>
            <a:ext cx="54633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333333"/>
                </a:solidFill>
                <a:latin typeface="Segoe UI" panose="020B0502040204020203" pitchFamily="34" charset="0"/>
                <a:cs typeface="Segoe UI"/>
              </a:rPr>
              <a:t>HL7® is a registered trademark of Health Level Seven International and use of this trademark does not constitute an endorsement by HL7.</a:t>
            </a:r>
            <a:endParaRPr lang="en-US" sz="1200">
              <a:latin typeface="Segoe UI" panose="020B0502040204020203" pitchFamily="34" charset="0"/>
            </a:endParaRPr>
          </a:p>
        </p:txBody>
      </p:sp>
    </p:spTree>
    <p:extLst>
      <p:ext uri="{BB962C8B-B14F-4D97-AF65-F5344CB8AC3E}">
        <p14:creationId xmlns:p14="http://schemas.microsoft.com/office/powerpoint/2010/main" val="372403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25D3-BCBD-AC22-FFDD-75E766244C1C}"/>
              </a:ext>
            </a:extLst>
          </p:cNvPr>
          <p:cNvSpPr>
            <a:spLocks noGrp="1"/>
          </p:cNvSpPr>
          <p:nvPr>
            <p:ph type="title"/>
          </p:nvPr>
        </p:nvSpPr>
        <p:spPr/>
        <p:txBody>
          <a:bodyPr lIns="91440" tIns="45720" rIns="91440" bIns="45720" anchor="ctr" anchorCtr="0"/>
          <a:lstStyle/>
          <a:p>
            <a:r>
              <a:rPr lang="en-US" sz="3700">
                <a:ea typeface="Calibri"/>
                <a:cs typeface="Calibri"/>
              </a:rPr>
              <a:t>Key themes of the feedback</a:t>
            </a:r>
            <a:endParaRPr lang="en-US"/>
          </a:p>
        </p:txBody>
      </p:sp>
      <p:sp>
        <p:nvSpPr>
          <p:cNvPr id="3" name="Text Placeholder 2">
            <a:extLst>
              <a:ext uri="{FF2B5EF4-FFF2-40B4-BE49-F238E27FC236}">
                <a16:creationId xmlns:a16="http://schemas.microsoft.com/office/drawing/2014/main" id="{E7D056CB-A347-0123-748E-B0BBF272E4A7}"/>
              </a:ext>
            </a:extLst>
          </p:cNvPr>
          <p:cNvSpPr>
            <a:spLocks noGrp="1"/>
          </p:cNvSpPr>
          <p:nvPr>
            <p:ph type="body" sz="quarter" idx="10"/>
          </p:nvPr>
        </p:nvSpPr>
        <p:spPr/>
        <p:txBody>
          <a:bodyPr/>
          <a:lstStyle/>
          <a:p>
            <a:r>
              <a:rPr lang="en-US" b="0" dirty="0"/>
              <a:t>Need more guidance on processes and timeline of onboarding</a:t>
            </a:r>
          </a:p>
          <a:p>
            <a:r>
              <a:rPr lang="en-US" b="0" dirty="0"/>
              <a:t>How will generic v2 transition to generic v3? </a:t>
            </a:r>
          </a:p>
          <a:p>
            <a:r>
              <a:rPr lang="en-US" b="0" dirty="0"/>
              <a:t>What is the impact on condition-specific MMGs? </a:t>
            </a:r>
          </a:p>
          <a:p>
            <a:r>
              <a:rPr lang="en-US" b="0" dirty="0"/>
              <a:t>Concern about having different data elements sent during emergency response and routine situations</a:t>
            </a:r>
          </a:p>
          <a:p>
            <a:r>
              <a:rPr lang="en-US" b="0" dirty="0"/>
              <a:t>How exactly will Case Counting Date be implemented? </a:t>
            </a:r>
          </a:p>
          <a:p>
            <a:r>
              <a:rPr lang="en-US" b="0" dirty="0"/>
              <a:t>How do priorities work in generic v3? </a:t>
            </a:r>
          </a:p>
          <a:p>
            <a:r>
              <a:rPr lang="en-US" b="0" dirty="0"/>
              <a:t>Questions about value sets</a:t>
            </a:r>
          </a:p>
          <a:p>
            <a:endParaRPr lang="en-US" dirty="0"/>
          </a:p>
        </p:txBody>
      </p:sp>
      <p:sp>
        <p:nvSpPr>
          <p:cNvPr id="5" name="Slide Number Placeholder 10">
            <a:extLst>
              <a:ext uri="{FF2B5EF4-FFF2-40B4-BE49-F238E27FC236}">
                <a16:creationId xmlns:a16="http://schemas.microsoft.com/office/drawing/2014/main" id="{B480EAE0-B931-08F4-C8FA-7FA5E4E05ED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20</a:t>
            </a:fld>
            <a:endParaRPr lang="en-US">
              <a:latin typeface="Myriad Web Pro"/>
            </a:endParaRPr>
          </a:p>
        </p:txBody>
      </p:sp>
    </p:spTree>
    <p:extLst>
      <p:ext uri="{BB962C8B-B14F-4D97-AF65-F5344CB8AC3E}">
        <p14:creationId xmlns:p14="http://schemas.microsoft.com/office/powerpoint/2010/main" val="366525470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87A0-F5FA-17EE-C05A-5AEFCF370B63}"/>
              </a:ext>
            </a:extLst>
          </p:cNvPr>
          <p:cNvSpPr>
            <a:spLocks noGrp="1"/>
          </p:cNvSpPr>
          <p:nvPr>
            <p:ph type="title"/>
          </p:nvPr>
        </p:nvSpPr>
        <p:spPr/>
        <p:txBody>
          <a:bodyPr lIns="91440" tIns="45720" rIns="91440" bIns="45720" anchor="ctr" anchorCtr="0"/>
          <a:lstStyle/>
          <a:p>
            <a:r>
              <a:rPr lang="en-US" sz="3700">
                <a:ea typeface="Calibri"/>
                <a:cs typeface="Calibri"/>
              </a:rPr>
              <a:t>What we are currently working on</a:t>
            </a:r>
            <a:endParaRPr lang="en-US"/>
          </a:p>
        </p:txBody>
      </p:sp>
      <p:sp>
        <p:nvSpPr>
          <p:cNvPr id="3" name="Text Placeholder 2">
            <a:extLst>
              <a:ext uri="{FF2B5EF4-FFF2-40B4-BE49-F238E27FC236}">
                <a16:creationId xmlns:a16="http://schemas.microsoft.com/office/drawing/2014/main" id="{7CAB65DB-10CA-F5C2-645F-1A2D859065EE}"/>
              </a:ext>
            </a:extLst>
          </p:cNvPr>
          <p:cNvSpPr>
            <a:spLocks noGrp="1"/>
          </p:cNvSpPr>
          <p:nvPr>
            <p:ph type="body" sz="quarter" idx="10"/>
          </p:nvPr>
        </p:nvSpPr>
        <p:spPr/>
        <p:txBody>
          <a:bodyPr/>
          <a:lstStyle/>
          <a:p>
            <a:pPr marL="304165" indent="-304165"/>
            <a:r>
              <a:rPr lang="en-US" sz="2650" b="0" dirty="0">
                <a:ea typeface="Calibri" panose="020F0502020204030204" pitchFamily="34" charset="0"/>
                <a:cs typeface="Calibri" panose="020F0502020204030204" pitchFamily="34" charset="0"/>
              </a:rPr>
              <a:t>Responding to feedback</a:t>
            </a:r>
            <a:endParaRPr lang="en-US" sz="2650" dirty="0">
              <a:ea typeface="Calibri" panose="020F0502020204030204" pitchFamily="34" charset="0"/>
              <a:cs typeface="Calibri" panose="020F0502020204030204" pitchFamily="34" charset="0"/>
            </a:endParaRPr>
          </a:p>
          <a:p>
            <a:pPr marL="304165" indent="-304165"/>
            <a:endParaRPr lang="en-US" b="0" dirty="0">
              <a:ea typeface="Calibri" panose="020F0502020204030204" pitchFamily="34" charset="0"/>
              <a:cs typeface="Calibri" panose="020F0502020204030204" pitchFamily="34" charset="0"/>
            </a:endParaRPr>
          </a:p>
          <a:p>
            <a:pPr marL="304165" indent="-304165"/>
            <a:r>
              <a:rPr lang="en-US" sz="2650" b="0" dirty="0">
                <a:ea typeface="Calibri" panose="020F0502020204030204" pitchFamily="34" charset="0"/>
                <a:cs typeface="Calibri" panose="020F0502020204030204" pitchFamily="34" charset="0"/>
              </a:rPr>
              <a:t>Summarizing and incorporating feedback</a:t>
            </a:r>
          </a:p>
          <a:p>
            <a:pPr marL="304165" indent="-304165"/>
            <a:endParaRPr lang="en-US" b="0" dirty="0">
              <a:ea typeface="Calibri" panose="020F0502020204030204" pitchFamily="34" charset="0"/>
              <a:cs typeface="Calibri" panose="020F0502020204030204" pitchFamily="34" charset="0"/>
            </a:endParaRPr>
          </a:p>
          <a:p>
            <a:pPr marL="304165" indent="-304165"/>
            <a:r>
              <a:rPr lang="en-US" b="0" dirty="0">
                <a:ea typeface="Calibri" panose="020F0502020204030204" pitchFamily="34" charset="0"/>
                <a:cs typeface="Calibri" panose="020F0502020204030204" pitchFamily="34" charset="0"/>
              </a:rPr>
              <a:t>Updating generic v3 to align with DSWG recommendations</a:t>
            </a:r>
          </a:p>
          <a:p>
            <a:pPr marL="304165" indent="-304165"/>
            <a:endParaRPr lang="en-US" b="0" dirty="0">
              <a:ea typeface="Calibri" panose="020F0502020204030204" pitchFamily="34" charset="0"/>
              <a:cs typeface="Calibri" panose="020F0502020204030204" pitchFamily="34" charset="0"/>
            </a:endParaRPr>
          </a:p>
          <a:p>
            <a:pPr marL="304165" indent="-304165"/>
            <a:r>
              <a:rPr lang="en-US" sz="2650" b="0" dirty="0">
                <a:ea typeface="Calibri" panose="020F0502020204030204" pitchFamily="34" charset="0"/>
                <a:cs typeface="Calibri" panose="020F0502020204030204" pitchFamily="34" charset="0"/>
              </a:rPr>
              <a:t>Meeting with CDC programs to discuss feedback</a:t>
            </a:r>
          </a:p>
          <a:p>
            <a:pPr marL="304165" indent="-304165"/>
            <a:endParaRPr lang="en-US" dirty="0">
              <a:latin typeface=""/>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82F6BA56-FDF2-F91F-F33C-7E6304695EA2}"/>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21</a:t>
            </a:fld>
            <a:endParaRPr lang="en-US">
              <a:latin typeface="Myriad Web Pro"/>
            </a:endParaRPr>
          </a:p>
        </p:txBody>
      </p:sp>
    </p:spTree>
    <p:extLst>
      <p:ext uri="{BB962C8B-B14F-4D97-AF65-F5344CB8AC3E}">
        <p14:creationId xmlns:p14="http://schemas.microsoft.com/office/powerpoint/2010/main" val="375158328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AD7B-0C5A-1C83-0F3F-FE5FF74F0952}"/>
              </a:ext>
            </a:extLst>
          </p:cNvPr>
          <p:cNvSpPr>
            <a:spLocks noGrp="1"/>
          </p:cNvSpPr>
          <p:nvPr>
            <p:ph type="title"/>
          </p:nvPr>
        </p:nvSpPr>
        <p:spPr/>
        <p:txBody>
          <a:bodyPr lIns="91440" tIns="45720" rIns="91440" bIns="45720" anchor="ctr" anchorCtr="0"/>
          <a:lstStyle/>
          <a:p>
            <a:r>
              <a:rPr lang="en-US" sz="3700">
                <a:ea typeface="Calibri"/>
                <a:cs typeface="Calibri"/>
              </a:rPr>
              <a:t>Next steps</a:t>
            </a:r>
            <a:endParaRPr lang="en-US"/>
          </a:p>
        </p:txBody>
      </p:sp>
      <p:sp>
        <p:nvSpPr>
          <p:cNvPr id="3" name="Text Placeholder 2">
            <a:extLst>
              <a:ext uri="{FF2B5EF4-FFF2-40B4-BE49-F238E27FC236}">
                <a16:creationId xmlns:a16="http://schemas.microsoft.com/office/drawing/2014/main" id="{78319ED1-5EDD-09D2-2074-F3098CC7E4FD}"/>
              </a:ext>
            </a:extLst>
          </p:cNvPr>
          <p:cNvSpPr>
            <a:spLocks noGrp="1"/>
          </p:cNvSpPr>
          <p:nvPr>
            <p:ph type="body" sz="quarter" idx="10"/>
          </p:nvPr>
        </p:nvSpPr>
        <p:spPr/>
        <p:txBody>
          <a:bodyPr/>
          <a:lstStyle/>
          <a:p>
            <a:r>
              <a:rPr lang="en-US" b="0" dirty="0"/>
              <a:t>Release updated draft of generic v3 in January</a:t>
            </a:r>
          </a:p>
          <a:p>
            <a:endParaRPr lang="en-US" b="0" dirty="0"/>
          </a:p>
          <a:p>
            <a:r>
              <a:rPr lang="en-US" b="0" dirty="0"/>
              <a:t>Use January eSHARE to present more information on value sets, priorities, and condition-specific guides</a:t>
            </a:r>
          </a:p>
          <a:p>
            <a:endParaRPr lang="en-US" b="0" dirty="0"/>
          </a:p>
          <a:p>
            <a:r>
              <a:rPr lang="en-US" b="0" dirty="0"/>
              <a:t>Starting in February, focus on collaboratively creating plan for transition to and onboarding of generic v3</a:t>
            </a:r>
          </a:p>
        </p:txBody>
      </p:sp>
      <p:sp>
        <p:nvSpPr>
          <p:cNvPr id="5" name="Slide Number Placeholder 10">
            <a:extLst>
              <a:ext uri="{FF2B5EF4-FFF2-40B4-BE49-F238E27FC236}">
                <a16:creationId xmlns:a16="http://schemas.microsoft.com/office/drawing/2014/main" id="{E564D5B5-6D70-C6FB-F717-ED18DEE68B8B}"/>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22</a:t>
            </a:fld>
            <a:endParaRPr lang="en-US">
              <a:latin typeface="Myriad Web Pro"/>
            </a:endParaRPr>
          </a:p>
        </p:txBody>
      </p:sp>
    </p:spTree>
    <p:extLst>
      <p:ext uri="{BB962C8B-B14F-4D97-AF65-F5344CB8AC3E}">
        <p14:creationId xmlns:p14="http://schemas.microsoft.com/office/powerpoint/2010/main" val="277027206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a:solidFill>
                  <a:schemeClr val="tx1"/>
                </a:solidFill>
                <a:latin typeface="Aptos Display" panose="020B0004020202020204" pitchFamily="34" charset="0"/>
              </a:rPr>
              <a:t> Questions &amp; Answers </a:t>
            </a:r>
            <a:r>
              <a:rPr lang="en-US" sz="5400">
                <a:solidFill>
                  <a:schemeClr val="bg1"/>
                </a:solidFill>
                <a:latin typeface="Aptos Display" panose="020B0004020202020204" pitchFamily="34" charset="0"/>
              </a:rPr>
              <a:t>3</a:t>
            </a:r>
            <a:endParaRPr lang="en-US" sz="5400">
              <a:solidFill>
                <a:schemeClr val="tx1"/>
              </a:solidFill>
              <a:latin typeface="Aptos Display" panose="020B0004020202020204" pitchFamily="34" charset="0"/>
            </a:endParaRP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grpSp>
        <p:nvGrpSpPr>
          <p:cNvPr id="12" name="Group 11">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3" name="Rectangle 12">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17638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6E9-E451-C3FA-EDAD-83B73EA027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7A9EB1-0C95-37C4-9F5F-E79EAA8178D5}"/>
              </a:ext>
            </a:extLst>
          </p:cNvPr>
          <p:cNvSpPr>
            <a:spLocks noGrp="1"/>
          </p:cNvSpPr>
          <p:nvPr>
            <p:ph type="title"/>
          </p:nvPr>
        </p:nvSpPr>
        <p:spPr/>
        <p:txBody>
          <a:bodyPr lIns="121920" tIns="60960" rIns="121920" bIns="60960" anchor="b" anchorCtr="0"/>
          <a:lstStyle/>
          <a:p>
            <a:pPr>
              <a:lnSpc>
                <a:spcPct val="164835"/>
              </a:lnSpc>
            </a:pPr>
            <a:r>
              <a:rPr lang="en-US">
                <a:solidFill>
                  <a:schemeClr val="bg1"/>
                </a:solidFill>
              </a:rPr>
              <a:t>Q &amp; A 3</a:t>
            </a:r>
            <a:endParaRPr lang="en-US"/>
          </a:p>
        </p:txBody>
      </p:sp>
      <p:sp>
        <p:nvSpPr>
          <p:cNvPr id="3" name="TextBox 2">
            <a:extLst>
              <a:ext uri="{FF2B5EF4-FFF2-40B4-BE49-F238E27FC236}">
                <a16:creationId xmlns:a16="http://schemas.microsoft.com/office/drawing/2014/main" id="{9ADFED76-9B8D-F9C7-857E-9B657195D685}"/>
              </a:ext>
            </a:extLst>
          </p:cNvPr>
          <p:cNvSpPr txBox="1"/>
          <p:nvPr/>
        </p:nvSpPr>
        <p:spPr>
          <a:xfrm>
            <a:off x="2672080" y="787590"/>
            <a:ext cx="703072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Thank you!</a:t>
            </a:r>
            <a:b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Next NNDSS eSHARE: </a:t>
            </a:r>
            <a:r>
              <a:rPr lang="en-US" sz="3200" b="1" dirty="0">
                <a:solidFill>
                  <a:srgbClr val="000000"/>
                </a:solidFill>
                <a:latin typeface="Calibri" panose="020F0502020204030204" pitchFamily="34" charset="0"/>
                <a:cs typeface="Calibri" panose="020F0502020204030204" pitchFamily="34" charset="0"/>
              </a:rPr>
              <a:t>January</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20, 2026 </a:t>
            </a:r>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mn-cs"/>
            </a:endParaRPr>
          </a:p>
        </p:txBody>
      </p:sp>
      <p:pic>
        <p:nvPicPr>
          <p:cNvPr id="4" name="Graphic 3" descr="Open book with solid fill">
            <a:extLst>
              <a:ext uri="{FF2B5EF4-FFF2-40B4-BE49-F238E27FC236}">
                <a16:creationId xmlns:a16="http://schemas.microsoft.com/office/drawing/2014/main" id="{3382A40E-5FCB-C40E-94C0-07F043894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333" y="2488161"/>
            <a:ext cx="808679" cy="808679"/>
          </a:xfrm>
          <a:prstGeom prst="rect">
            <a:avLst/>
          </a:prstGeom>
        </p:spPr>
      </p:pic>
      <p:sp>
        <p:nvSpPr>
          <p:cNvPr id="5" name="Content Placeholder 2" descr="Link to subscribe to Case Surveillance News">
            <a:extLst>
              <a:ext uri="{FF2B5EF4-FFF2-40B4-BE49-F238E27FC236}">
                <a16:creationId xmlns:a16="http://schemas.microsoft.com/office/drawing/2014/main" id="{99414292-AC91-3CDC-ECD6-34EB06257902}"/>
              </a:ext>
            </a:extLst>
          </p:cNvPr>
          <p:cNvSpPr txBox="1">
            <a:spLocks/>
          </p:cNvSpPr>
          <p:nvPr/>
        </p:nvSpPr>
        <p:spPr bwMode="auto">
          <a:xfrm>
            <a:off x="46669"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Subscribe to </a:t>
            </a:r>
            <a:br>
              <a:rPr kumimoji="0" lang="en-US" altLang="en-US" sz="1733" b="0" i="0" u="none" strike="noStrike" kern="1200" cap="none" spc="0" normalizeH="0" baseline="0" noProof="0">
                <a:ln>
                  <a:noFill/>
                </a:ln>
                <a:solidFill>
                  <a:srgbClr val="28434E"/>
                </a:solidFill>
                <a:effectLst/>
                <a:uLnTx/>
                <a:uFillTx/>
                <a:latin typeface="AvenirNext LT Pro Regular"/>
              </a:rPr>
            </a:br>
            <a:r>
              <a:rPr kumimoji="0" lang="en-US" altLang="en-US" sz="1733" b="0" i="1" u="none" strike="noStrike" kern="1200" cap="none" spc="0" normalizeH="0" baseline="0" noProof="0">
                <a:ln>
                  <a:noFill/>
                </a:ln>
                <a:solidFill>
                  <a:srgbClr val="28434E"/>
                </a:solidFill>
                <a:effectLst/>
                <a:uLnTx/>
                <a:uFillTx/>
                <a:latin typeface="AvenirNext LT Pro Regular"/>
                <a:hlinkClick r:id="rId5"/>
              </a:rPr>
              <a:t>Case Surveillance News</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pic>
        <p:nvPicPr>
          <p:cNvPr id="6" name="Graphic 5" descr="Blueprint with solid fill">
            <a:extLst>
              <a:ext uri="{FF2B5EF4-FFF2-40B4-BE49-F238E27FC236}">
                <a16:creationId xmlns:a16="http://schemas.microsoft.com/office/drawing/2014/main" id="{B1557FB9-06D7-373A-334B-3785F0F78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2381" y="2488161"/>
            <a:ext cx="808679" cy="808679"/>
          </a:xfrm>
          <a:prstGeom prst="rect">
            <a:avLst/>
          </a:prstGeom>
        </p:spPr>
      </p:pic>
      <p:sp>
        <p:nvSpPr>
          <p:cNvPr id="8" name="Content Placeholder 2" descr="Link to Access NNDSS' Technical Resource Center. ">
            <a:extLst>
              <a:ext uri="{FF2B5EF4-FFF2-40B4-BE49-F238E27FC236}">
                <a16:creationId xmlns:a16="http://schemas.microsoft.com/office/drawing/2014/main" id="{2804DE68-E0D6-BBF8-9C83-97120DF90F17}"/>
              </a:ext>
            </a:extLst>
          </p:cNvPr>
          <p:cNvSpPr txBox="1">
            <a:spLocks/>
          </p:cNvSpPr>
          <p:nvPr/>
        </p:nvSpPr>
        <p:spPr bwMode="auto">
          <a:xfrm>
            <a:off x="3062064" y="334556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Access NNDSS’ </a:t>
            </a:r>
            <a:r>
              <a:rPr kumimoji="0" lang="en-US" altLang="en-US" sz="1733" b="0" i="0" u="none" strike="noStrike" kern="1200" cap="none" spc="0" normalizeH="0" baseline="0" noProof="0">
                <a:ln>
                  <a:noFill/>
                </a:ln>
                <a:solidFill>
                  <a:srgbClr val="28434E"/>
                </a:solidFill>
                <a:effectLst/>
                <a:uLnTx/>
                <a:uFillTx/>
                <a:latin typeface="AvenirNext LT Pro Regular"/>
                <a:hlinkClick r:id="rId8"/>
              </a:rPr>
              <a:t>Technical Resource Center</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pic>
        <p:nvPicPr>
          <p:cNvPr id="9" name="Graphic 8" descr="Cloud Computing with solid fill">
            <a:extLst>
              <a:ext uri="{FF2B5EF4-FFF2-40B4-BE49-F238E27FC236}">
                <a16:creationId xmlns:a16="http://schemas.microsoft.com/office/drawing/2014/main" id="{D1FC4DBA-76BD-EA1E-D344-F387BA90E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6626" y="2488161"/>
            <a:ext cx="808679" cy="808679"/>
          </a:xfrm>
          <a:prstGeom prst="rect">
            <a:avLst/>
          </a:prstGeom>
        </p:spPr>
      </p:pic>
      <p:sp>
        <p:nvSpPr>
          <p:cNvPr id="10" name="Content Placeholder 2" descr="Link to email - edx@cdc.gov for technical help. ">
            <a:extLst>
              <a:ext uri="{FF2B5EF4-FFF2-40B4-BE49-F238E27FC236}">
                <a16:creationId xmlns:a16="http://schemas.microsoft.com/office/drawing/2014/main" id="{5A597B57-3213-4D52-ACDB-02098F833A26}"/>
              </a:ext>
            </a:extLst>
          </p:cNvPr>
          <p:cNvSpPr txBox="1">
            <a:spLocks/>
          </p:cNvSpPr>
          <p:nvPr/>
        </p:nvSpPr>
        <p:spPr bwMode="auto">
          <a:xfrm>
            <a:off x="6002046"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Email </a:t>
            </a:r>
            <a:r>
              <a:rPr kumimoji="0" lang="en-US" altLang="en-US" sz="1733" b="0" i="0" u="none" strike="noStrike" kern="1200" cap="none" spc="0" normalizeH="0" baseline="0" noProof="0">
                <a:ln>
                  <a:noFill/>
                </a:ln>
                <a:solidFill>
                  <a:srgbClr val="28434E"/>
                </a:solidFill>
                <a:effectLst/>
                <a:uLnTx/>
                <a:uFillTx/>
                <a:latin typeface="AvenirNext LT Pro Regular"/>
                <a:hlinkClick r:id="rId11"/>
              </a:rPr>
              <a:t>edx@cdc.gov</a:t>
            </a:r>
            <a:r>
              <a:rPr kumimoji="0" lang="en-US" altLang="en-US" sz="1733" b="0" i="0" u="none" strike="noStrike" kern="1200" cap="none" spc="0" normalizeH="0" baseline="0" noProof="0">
                <a:ln>
                  <a:noFill/>
                </a:ln>
                <a:solidFill>
                  <a:srgbClr val="28434E"/>
                </a:solidFill>
                <a:effectLst/>
                <a:uLnTx/>
                <a:uFillTx/>
                <a:latin typeface="AvenirNext LT Pro Regular"/>
              </a:rPr>
              <a:t> for technical help</a:t>
            </a:r>
          </a:p>
        </p:txBody>
      </p:sp>
      <p:pic>
        <p:nvPicPr>
          <p:cNvPr id="11" name="Graphic 10" descr="Blockchain with solid fill">
            <a:extLst>
              <a:ext uri="{FF2B5EF4-FFF2-40B4-BE49-F238E27FC236}">
                <a16:creationId xmlns:a16="http://schemas.microsoft.com/office/drawing/2014/main" id="{619237AF-C6DC-C3F5-4C12-D012FD5D52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5699" y="2488161"/>
            <a:ext cx="808679" cy="808679"/>
          </a:xfrm>
          <a:prstGeom prst="rect">
            <a:avLst/>
          </a:prstGeom>
        </p:spPr>
      </p:pic>
      <p:sp>
        <p:nvSpPr>
          <p:cNvPr id="12" name="Content Placeholder 2" descr="Link to learn about case surveillance modernization. ">
            <a:extLst>
              <a:ext uri="{FF2B5EF4-FFF2-40B4-BE49-F238E27FC236}">
                <a16:creationId xmlns:a16="http://schemas.microsoft.com/office/drawing/2014/main" id="{1E8DFC77-5EE0-CE77-D180-C84FD1D38820}"/>
              </a:ext>
            </a:extLst>
          </p:cNvPr>
          <p:cNvSpPr txBox="1">
            <a:spLocks/>
          </p:cNvSpPr>
          <p:nvPr/>
        </p:nvSpPr>
        <p:spPr bwMode="auto">
          <a:xfrm>
            <a:off x="8942020" y="334556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a:rPr>
              <a:t>Learn about </a:t>
            </a:r>
            <a:r>
              <a:rPr kumimoji="0" lang="en-US" altLang="en-US" sz="1733" b="0" i="0" u="none" strike="noStrike" kern="1200" cap="none" spc="0" normalizeH="0" baseline="0" noProof="0" dirty="0">
                <a:ln>
                  <a:noFill/>
                </a:ln>
                <a:solidFill>
                  <a:srgbClr val="28434E"/>
                </a:solidFill>
                <a:effectLst/>
                <a:uLnTx/>
                <a:uFillTx/>
                <a:latin typeface="AvenirNext LT Pro Regular"/>
                <a:hlinkClick r:id="rId14"/>
              </a:rPr>
              <a:t>case surveillance modernization</a:t>
            </a:r>
            <a:endParaRPr kumimoji="0" lang="en-US" altLang="en-US" sz="1733" b="0" i="0" u="none" strike="noStrike" kern="1200" cap="none" spc="0" normalizeH="0" baseline="0" noProof="0" dirty="0">
              <a:ln>
                <a:noFill/>
              </a:ln>
              <a:solidFill>
                <a:srgbClr val="28434E"/>
              </a:solidFill>
              <a:effectLst/>
              <a:uLnTx/>
              <a:uFillTx/>
              <a:latin typeface="AvenirNext LT Pro Regular"/>
            </a:endParaRPr>
          </a:p>
        </p:txBody>
      </p:sp>
    </p:spTree>
    <p:extLst>
      <p:ext uri="{BB962C8B-B14F-4D97-AF65-F5344CB8AC3E}">
        <p14:creationId xmlns:p14="http://schemas.microsoft.com/office/powerpoint/2010/main" val="122207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E2E3-C22F-127E-6AC2-53C7F9CFFA22}"/>
              </a:ext>
            </a:extLst>
          </p:cNvPr>
          <p:cNvSpPr>
            <a:spLocks noGrp="1"/>
          </p:cNvSpPr>
          <p:nvPr>
            <p:ph type="title"/>
          </p:nvPr>
        </p:nvSpPr>
        <p:spPr/>
        <p:txBody>
          <a:bodyPr lIns="91440" tIns="45720" rIns="91440" bIns="45720" anchor="b"/>
          <a:lstStyle/>
          <a:p>
            <a:r>
              <a:rPr lang="en-US">
                <a:ea typeface="Calibri"/>
                <a:cs typeface="Calibri"/>
              </a:rPr>
              <a:t>Appendix: Accompanying Text</a:t>
            </a:r>
          </a:p>
        </p:txBody>
      </p:sp>
    </p:spTree>
    <p:extLst>
      <p:ext uri="{BB962C8B-B14F-4D97-AF65-F5344CB8AC3E}">
        <p14:creationId xmlns:p14="http://schemas.microsoft.com/office/powerpoint/2010/main" val="36203824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ABBB-8853-2EAE-B531-B2778A02FF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A53406-0AC1-2994-540A-915B82D6771D}"/>
              </a:ext>
            </a:extLst>
          </p:cNvPr>
          <p:cNvSpPr>
            <a:spLocks noGrp="1"/>
          </p:cNvSpPr>
          <p:nvPr>
            <p:ph type="title"/>
          </p:nvPr>
        </p:nvSpPr>
        <p:spPr/>
        <p:txBody>
          <a:bodyPr lIns="91440" tIns="45720" rIns="91440" bIns="45720" anchor="b"/>
          <a:lstStyle/>
          <a:p>
            <a:r>
              <a:rPr lang="en-US" sz="3700">
                <a:ea typeface="Calibri"/>
                <a:cs typeface="Calibri"/>
              </a:rPr>
              <a:t>Accompanying text for slide 6</a:t>
            </a:r>
            <a:br>
              <a:rPr lang="en-US" sz="3700">
                <a:ea typeface="Calibri"/>
                <a:cs typeface="Calibri"/>
              </a:rPr>
            </a:br>
            <a:r>
              <a:rPr lang="en-US" sz="2000" b="0">
                <a:solidFill>
                  <a:srgbClr val="011A59"/>
                </a:solidFill>
                <a:ea typeface="Calibri"/>
                <a:cs typeface="Calibri"/>
              </a:rPr>
              <a:t>(Section 508 compliant text version)</a:t>
            </a:r>
            <a:endParaRPr lang="en-US" sz="2000"/>
          </a:p>
        </p:txBody>
      </p:sp>
      <p:sp>
        <p:nvSpPr>
          <p:cNvPr id="2" name="Text Placeholder 1">
            <a:extLst>
              <a:ext uri="{FF2B5EF4-FFF2-40B4-BE49-F238E27FC236}">
                <a16:creationId xmlns:a16="http://schemas.microsoft.com/office/drawing/2014/main" id="{BA8C39A5-3480-9C41-4D2B-6CD2860C0559}"/>
              </a:ext>
            </a:extLst>
          </p:cNvPr>
          <p:cNvSpPr>
            <a:spLocks noGrp="1"/>
          </p:cNvSpPr>
          <p:nvPr>
            <p:ph type="body" sz="quarter" idx="10"/>
          </p:nvPr>
        </p:nvSpPr>
        <p:spPr/>
        <p:txBody>
          <a:bodyPr/>
          <a:lstStyle/>
          <a:p>
            <a:pPr marL="304165" indent="-304165"/>
            <a:r>
              <a:rPr lang="en-US" sz="2670" b="0" dirty="0">
                <a:solidFill>
                  <a:srgbClr val="000000"/>
                </a:solidFill>
                <a:ea typeface="Calibri"/>
                <a:cs typeface="Calibri"/>
              </a:rPr>
              <a:t>This slide shows three arrows pointing towards the right to signify three stages: starting with the arrow on the left side of the slide, it signifies where we were previously in our progress; the middle arrow signifies where we currently are in progress; and the arrow on the right side of the slide is our future direction.</a:t>
            </a:r>
          </a:p>
          <a:p>
            <a:pPr marL="304165" indent="-304165"/>
            <a:r>
              <a:rPr lang="en-US" sz="2670" b="0" dirty="0">
                <a:solidFill>
                  <a:srgbClr val="000000"/>
                </a:solidFill>
                <a:ea typeface="Calibri"/>
                <a:cs typeface="Calibri"/>
              </a:rPr>
              <a:t>The middle arrow is within a blue box, indicating that we’re in a transition period focused on improving response readiness. Emergency responses will transition to using the Case Notification MDN. Routine data continues to be sent using Generic v2 HL7 messages, NETSS, NBS master message, and Generic v1. Standards used for response and routine are still separate.</a:t>
            </a:r>
          </a:p>
          <a:p>
            <a:pPr marL="0" indent="0">
              <a:buNone/>
            </a:pPr>
            <a:endParaRPr lang="en-US" sz="2670" b="0" dirty="0">
              <a:solidFill>
                <a:srgbClr val="000000"/>
              </a:solidFill>
              <a:ea typeface="Calibri"/>
              <a:cs typeface="Calibri"/>
            </a:endParaRPr>
          </a:p>
          <a:p>
            <a:pPr marL="0" indent="0">
              <a:buNone/>
            </a:pPr>
            <a:r>
              <a:rPr lang="en-US" sz="2400" b="0" dirty="0">
                <a:solidFill>
                  <a:srgbClr val="000000"/>
                </a:solidFill>
                <a:ea typeface="Calibri"/>
                <a:cs typeface="Calibri"/>
                <a:hlinkClick r:id="rId2" action="ppaction://hlinksldjump"/>
              </a:rPr>
              <a:t>Return to relevant slide</a:t>
            </a:r>
            <a:endParaRPr lang="en-US" sz="2400" b="0" dirty="0">
              <a:solidFill>
                <a:srgbClr val="000000"/>
              </a:solidFill>
              <a:ea typeface="Calibri"/>
              <a:cs typeface="Calibri"/>
            </a:endParaRPr>
          </a:p>
        </p:txBody>
      </p:sp>
    </p:spTree>
    <p:extLst>
      <p:ext uri="{BB962C8B-B14F-4D97-AF65-F5344CB8AC3E}">
        <p14:creationId xmlns:p14="http://schemas.microsoft.com/office/powerpoint/2010/main" val="41697180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A400-1ABC-6215-0ADD-D751A53A4E1A}"/>
              </a:ext>
            </a:extLst>
          </p:cNvPr>
          <p:cNvSpPr>
            <a:spLocks noGrp="1"/>
          </p:cNvSpPr>
          <p:nvPr>
            <p:ph type="title"/>
          </p:nvPr>
        </p:nvSpPr>
        <p:spPr>
          <a:xfrm>
            <a:off x="566058" y="4019041"/>
            <a:ext cx="11059884" cy="1162051"/>
          </a:xfrm>
        </p:spPr>
        <p:txBody>
          <a:bodyPr lIns="91440" tIns="45720" rIns="91440" bIns="45720" anchor="b"/>
          <a:lstStyle/>
          <a:p>
            <a:br>
              <a:rPr lang="en-US" dirty="0">
                <a:latin typeface=""/>
              </a:rPr>
            </a:br>
            <a:br>
              <a:rPr lang="en-US" dirty="0">
                <a:latin typeface=""/>
              </a:rPr>
            </a:br>
            <a:br>
              <a:rPr lang="en-US" dirty="0">
                <a:latin typeface=""/>
              </a:rPr>
            </a:br>
            <a:br>
              <a:rPr lang="en-US" dirty="0">
                <a:latin typeface=""/>
              </a:rPr>
            </a:br>
            <a:br>
              <a:rPr lang="en-US" dirty="0">
                <a:latin typeface=""/>
              </a:rPr>
            </a:br>
            <a:r>
              <a:rPr lang="en-US" dirty="0">
                <a:ea typeface="Calibri" panose="020F0502020204030204" pitchFamily="34" charset="0"/>
                <a:cs typeface="Calibri" panose="020F0502020204030204" pitchFamily="34" charset="0"/>
              </a:rPr>
              <a:t>Case Notification Minimal Data Necessary (MDN) HL7 and Generic v3 Updates </a:t>
            </a:r>
          </a:p>
        </p:txBody>
      </p:sp>
      <p:sp>
        <p:nvSpPr>
          <p:cNvPr id="3" name="Text Placeholder 2">
            <a:extLst>
              <a:ext uri="{FF2B5EF4-FFF2-40B4-BE49-F238E27FC236}">
                <a16:creationId xmlns:a16="http://schemas.microsoft.com/office/drawing/2014/main" id="{65B3511D-84A8-878D-8FB8-006AA6859935}"/>
              </a:ext>
            </a:extLst>
          </p:cNvPr>
          <p:cNvSpPr>
            <a:spLocks noGrp="1"/>
          </p:cNvSpPr>
          <p:nvPr>
            <p:ph type="body" idx="1"/>
          </p:nvPr>
        </p:nvSpPr>
        <p:spPr/>
        <p:txBody>
          <a:bodyPr/>
          <a:lstStyle/>
          <a:p>
            <a:r>
              <a:rPr lang="en-US" dirty="0"/>
              <a:t>Peter Boersma, MPH</a:t>
            </a:r>
          </a:p>
          <a:p>
            <a:r>
              <a:rPr lang="en-US" dirty="0"/>
              <a:t>Office of Public Health Data, Surveillance, and Technology </a:t>
            </a:r>
          </a:p>
        </p:txBody>
      </p:sp>
    </p:spTree>
    <p:extLst>
      <p:ext uri="{BB962C8B-B14F-4D97-AF65-F5344CB8AC3E}">
        <p14:creationId xmlns:p14="http://schemas.microsoft.com/office/powerpoint/2010/main" val="37543014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91DB-2AFF-EADF-CD16-3FDD7ED6918A}"/>
              </a:ext>
            </a:extLst>
          </p:cNvPr>
          <p:cNvSpPr>
            <a:spLocks noGrp="1"/>
          </p:cNvSpPr>
          <p:nvPr>
            <p:ph type="title"/>
          </p:nvPr>
        </p:nvSpPr>
        <p:spPr/>
        <p:txBody>
          <a:bodyPr lIns="91440" tIns="45720" rIns="91440" bIns="45720" anchor="b"/>
          <a:lstStyle/>
          <a:p>
            <a:r>
              <a:rPr lang="en-US" dirty="0">
                <a:ea typeface="Calibri"/>
                <a:cs typeface="Calibri"/>
              </a:rPr>
              <a:t>Roadmap</a:t>
            </a:r>
            <a:endParaRPr lang="en-US" dirty="0"/>
          </a:p>
        </p:txBody>
      </p:sp>
      <p:sp>
        <p:nvSpPr>
          <p:cNvPr id="3" name="Text Placeholder 2">
            <a:extLst>
              <a:ext uri="{FF2B5EF4-FFF2-40B4-BE49-F238E27FC236}">
                <a16:creationId xmlns:a16="http://schemas.microsoft.com/office/drawing/2014/main" id="{47072A1B-F8FB-557E-937A-E303090104F2}"/>
              </a:ext>
            </a:extLst>
          </p:cNvPr>
          <p:cNvSpPr>
            <a:spLocks noGrp="1"/>
          </p:cNvSpPr>
          <p:nvPr>
            <p:ph type="body" idx="1"/>
          </p:nvPr>
        </p:nvSpPr>
        <p:spPr/>
        <p:txBody>
          <a:bodyPr/>
          <a:lstStyle/>
          <a:p>
            <a:r>
              <a:rPr lang="en-US"/>
              <a:t>How Case Notification MDN and Generic v3 Fit into Case Notification Modernization</a:t>
            </a:r>
          </a:p>
        </p:txBody>
      </p:sp>
    </p:spTree>
    <p:extLst>
      <p:ext uri="{BB962C8B-B14F-4D97-AF65-F5344CB8AC3E}">
        <p14:creationId xmlns:p14="http://schemas.microsoft.com/office/powerpoint/2010/main" val="27797762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5580E2-65E6-B39D-E359-66C173DB3BE8}"/>
              </a:ext>
            </a:extLst>
          </p:cNvPr>
          <p:cNvSpPr txBox="1">
            <a:spLocks noGrp="1"/>
          </p:cNvSpPr>
          <p:nvPr>
            <p:ph type="title" idx="4294967295"/>
          </p:nvPr>
        </p:nvSpPr>
        <p:spPr>
          <a:xfrm>
            <a:off x="584200" y="274461"/>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57B7"/>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0" lang="en-US" sz="3700" b="1" i="0" u="none" strike="noStrike" kern="1200" cap="none" spc="0" normalizeH="0" baseline="0" noProof="0" dirty="0">
                <a:ln>
                  <a:noFill/>
                </a:ln>
                <a:solidFill>
                  <a:srgbClr val="0057B7"/>
                </a:solidFill>
                <a:effectLst/>
                <a:uLnTx/>
                <a:uFillTx/>
                <a:ea typeface="Calibri"/>
                <a:cs typeface="Calibri"/>
              </a:rPr>
              <a:t>Case Notification Modernization Summary</a:t>
            </a:r>
            <a:endParaRPr kumimoji="0" lang="en-US" sz="3733" b="1" i="0" u="none" strike="noStrike" kern="1200" cap="none" spc="0" normalizeH="0" baseline="0" noProof="0" dirty="0">
              <a:ln>
                <a:noFill/>
              </a:ln>
              <a:solidFill>
                <a:srgbClr val="0057B7"/>
              </a:solidFill>
              <a:effectLst/>
              <a:uLnTx/>
              <a:uFillTx/>
              <a:ea typeface="+mj-ea"/>
              <a:cs typeface="+mj-cs"/>
            </a:endParaRPr>
          </a:p>
        </p:txBody>
      </p:sp>
      <p:sp>
        <p:nvSpPr>
          <p:cNvPr id="3" name="Text Placeholder 2">
            <a:extLst>
              <a:ext uri="{FF2B5EF4-FFF2-40B4-BE49-F238E27FC236}">
                <a16:creationId xmlns:a16="http://schemas.microsoft.com/office/drawing/2014/main" id="{F2C3ACB0-63F1-ED5A-E84A-159AB78E26E2}"/>
              </a:ext>
            </a:extLst>
          </p:cNvPr>
          <p:cNvSpPr>
            <a:spLocks noGrp="1"/>
          </p:cNvSpPr>
          <p:nvPr>
            <p:ph type="body" sz="quarter" idx="10"/>
          </p:nvPr>
        </p:nvSpPr>
        <p:spPr>
          <a:xfrm>
            <a:off x="580846" y="1418629"/>
            <a:ext cx="11001554" cy="5786731"/>
          </a:xfrm>
        </p:spPr>
        <p:txBody>
          <a:bodyPr/>
          <a:lstStyle/>
          <a:p>
            <a:pPr marL="304165" indent="-304165">
              <a:lnSpc>
                <a:spcPct val="100000"/>
              </a:lnSpc>
            </a:pPr>
            <a:r>
              <a:rPr lang="en-US" sz="2200" dirty="0">
                <a:solidFill>
                  <a:srgbClr val="000000"/>
                </a:solidFill>
                <a:ea typeface="Calibri" panose="020F0502020204030204" pitchFamily="34" charset="0"/>
                <a:cs typeface="Calibri" panose="020F0502020204030204" pitchFamily="34" charset="0"/>
              </a:rPr>
              <a:t>Aims: </a:t>
            </a:r>
            <a:endParaRPr lang="en-US" sz="2650" dirty="0">
              <a:ea typeface="Calibri" panose="020F0502020204030204" pitchFamily="34" charset="0"/>
              <a:cs typeface="Calibri" panose="020F0502020204030204" pitchFamily="34" charset="0"/>
            </a:endParaRPr>
          </a:p>
          <a:p>
            <a:pPr marL="608965" lvl="1" indent="-226060">
              <a:lnSpc>
                <a:spcPct val="100000"/>
              </a:lnSpc>
            </a:pPr>
            <a:r>
              <a:rPr lang="en-US" sz="2000" b="0" dirty="0">
                <a:solidFill>
                  <a:srgbClr val="000000"/>
                </a:solidFill>
                <a:ea typeface="Calibri" panose="020F0502020204030204" pitchFamily="34" charset="0"/>
                <a:cs typeface="Calibri" panose="020F0502020204030204" pitchFamily="34" charset="0"/>
              </a:rPr>
              <a:t>Reduce the burden of </a:t>
            </a:r>
            <a:r>
              <a:rPr lang="en-US" sz="2000" dirty="0">
                <a:solidFill>
                  <a:srgbClr val="000000"/>
                </a:solidFill>
                <a:ea typeface="Calibri" panose="020F0502020204030204" pitchFamily="34" charset="0"/>
                <a:cs typeface="Calibri" panose="020F0502020204030204" pitchFamily="34" charset="0"/>
              </a:rPr>
              <a:t>notification</a:t>
            </a:r>
            <a:r>
              <a:rPr lang="en-US" sz="2000" b="0" dirty="0">
                <a:solidFill>
                  <a:srgbClr val="000000"/>
                </a:solidFill>
                <a:ea typeface="Calibri" panose="020F0502020204030204" pitchFamily="34" charset="0"/>
                <a:cs typeface="Calibri" panose="020F0502020204030204" pitchFamily="34" charset="0"/>
              </a:rPr>
              <a:t> and data management for public health agencies</a:t>
            </a:r>
            <a:endParaRPr lang="en-US" sz="2000" dirty="0">
              <a:ea typeface="Calibri" panose="020F0502020204030204" pitchFamily="34" charset="0"/>
              <a:cs typeface="Calibri" panose="020F0502020204030204" pitchFamily="34" charset="0"/>
            </a:endParaRPr>
          </a:p>
          <a:p>
            <a:pPr marL="608965" lvl="1" indent="-226060">
              <a:lnSpc>
                <a:spcPct val="100000"/>
              </a:lnSpc>
            </a:pPr>
            <a:r>
              <a:rPr lang="en-US" sz="2000" b="0" dirty="0">
                <a:solidFill>
                  <a:srgbClr val="000000"/>
                </a:solidFill>
                <a:ea typeface="Calibri" panose="020F0502020204030204" pitchFamily="34" charset="0"/>
                <a:cs typeface="Calibri" panose="020F0502020204030204" pitchFamily="34" charset="0"/>
              </a:rPr>
              <a:t>Ensure that data and related products </a:t>
            </a:r>
            <a:r>
              <a:rPr lang="en-US" sz="2000" dirty="0">
                <a:solidFill>
                  <a:srgbClr val="000000"/>
                </a:solidFill>
                <a:ea typeface="Calibri" panose="020F0502020204030204" pitchFamily="34" charset="0"/>
                <a:cs typeface="Calibri" panose="020F0502020204030204" pitchFamily="34" charset="0"/>
              </a:rPr>
              <a:t>are accessible</a:t>
            </a:r>
            <a:r>
              <a:rPr lang="en-US" sz="2000" b="0" dirty="0">
                <a:solidFill>
                  <a:srgbClr val="000000"/>
                </a:solidFill>
                <a:ea typeface="Calibri" panose="020F0502020204030204" pitchFamily="34" charset="0"/>
                <a:cs typeface="Calibri" panose="020F0502020204030204" pitchFamily="34" charset="0"/>
              </a:rPr>
              <a:t>, timely, and actionable for decision-making</a:t>
            </a:r>
            <a:endParaRPr lang="en-US" sz="2000" b="1" dirty="0">
              <a:ea typeface="Calibri" panose="020F0502020204030204" pitchFamily="34" charset="0"/>
              <a:cs typeface="Calibri" panose="020F0502020204030204" pitchFamily="34" charset="0"/>
            </a:endParaRPr>
          </a:p>
          <a:p>
            <a:pPr marL="304165" indent="-304165">
              <a:lnSpc>
                <a:spcPct val="100000"/>
              </a:lnSpc>
            </a:pPr>
            <a:endParaRPr lang="en-US" sz="2200" b="0" dirty="0">
              <a:solidFill>
                <a:srgbClr val="000000"/>
              </a:solidFill>
              <a:latin typeface="Aptos" panose="020B0004020202020204" pitchFamily="34" charset="0"/>
            </a:endParaRPr>
          </a:p>
          <a:p>
            <a:pPr marL="304165" indent="-304165">
              <a:lnSpc>
                <a:spcPct val="100000"/>
              </a:lnSpc>
            </a:pPr>
            <a:r>
              <a:rPr lang="en-US" sz="2200" dirty="0">
                <a:solidFill>
                  <a:srgbClr val="000000"/>
                </a:solidFill>
                <a:ea typeface="Calibri" panose="020F0502020204030204" pitchFamily="34" charset="0"/>
                <a:cs typeface="Calibri" panose="020F0502020204030204" pitchFamily="34" charset="0"/>
              </a:rPr>
              <a:t>Guiding principles for a modernized Case Notification system: </a:t>
            </a:r>
            <a:endParaRPr lang="en-US" sz="2650" dirty="0">
              <a:ea typeface="Calibri" panose="020F0502020204030204" pitchFamily="34" charset="0"/>
              <a:cs typeface="Calibri" panose="020F0502020204030204" pitchFamily="34" charset="0"/>
            </a:endParaRPr>
          </a:p>
          <a:p>
            <a:pPr marL="608965" lvl="1" indent="-226060">
              <a:lnSpc>
                <a:spcPct val="100000"/>
              </a:lnSpc>
            </a:pPr>
            <a:r>
              <a:rPr lang="en-US" sz="2000" b="0" i="1" dirty="0">
                <a:solidFill>
                  <a:srgbClr val="000000"/>
                </a:solidFill>
                <a:ea typeface="Calibri" panose="020F0502020204030204" pitchFamily="34" charset="0"/>
                <a:cs typeface="Calibri" panose="020F0502020204030204" pitchFamily="34" charset="0"/>
              </a:rPr>
              <a:t>Establish a standardized set of data elements applicable across conditions for both routine surveillance and emergency response</a:t>
            </a:r>
            <a:endParaRPr lang="en-US" sz="2000" i="1" dirty="0">
              <a:ea typeface="Calibri" panose="020F0502020204030204" pitchFamily="34" charset="0"/>
              <a:cs typeface="Calibri" panose="020F0502020204030204" pitchFamily="34" charset="0"/>
            </a:endParaRPr>
          </a:p>
          <a:p>
            <a:pPr marL="608965" lvl="1" indent="-226060">
              <a:lnSpc>
                <a:spcPct val="100000"/>
              </a:lnSpc>
            </a:pPr>
            <a:r>
              <a:rPr lang="en-US" sz="2000" b="0" dirty="0">
                <a:solidFill>
                  <a:srgbClr val="000000"/>
                </a:solidFill>
                <a:ea typeface="Calibri" panose="020F0502020204030204" pitchFamily="34" charset="0"/>
                <a:cs typeface="Calibri" panose="020F0502020204030204" pitchFamily="34" charset="0"/>
              </a:rPr>
              <a:t>Allow flexibility within a standardized framework </a:t>
            </a:r>
          </a:p>
          <a:p>
            <a:pPr marL="608965" lvl="1" indent="-226060">
              <a:lnSpc>
                <a:spcPct val="100000"/>
              </a:lnSpc>
            </a:pPr>
            <a:r>
              <a:rPr lang="en-US" sz="2000" b="0" dirty="0">
                <a:solidFill>
                  <a:srgbClr val="000000"/>
                </a:solidFill>
                <a:ea typeface="Calibri" panose="020F0502020204030204" pitchFamily="34" charset="0"/>
                <a:cs typeface="Calibri" panose="020F0502020204030204" pitchFamily="34" charset="0"/>
              </a:rPr>
              <a:t>Use the One CDC Data Platform (1CDP) as the centralized solution for data ingestion, validation, management, and sharing</a:t>
            </a:r>
            <a:endParaRPr lang="en-US" sz="2000" dirty="0">
              <a:ea typeface="Calibri" panose="020F0502020204030204" pitchFamily="34" charset="0"/>
              <a:cs typeface="Calibri" panose="020F0502020204030204" pitchFamily="34" charset="0"/>
            </a:endParaRPr>
          </a:p>
          <a:p>
            <a:pPr marL="608965" lvl="1" indent="-226060">
              <a:lnSpc>
                <a:spcPct val="100000"/>
              </a:lnSpc>
            </a:pPr>
            <a:r>
              <a:rPr lang="en-US" sz="2000" b="0" dirty="0">
                <a:solidFill>
                  <a:srgbClr val="000000"/>
                </a:solidFill>
                <a:ea typeface="Calibri" panose="020F0502020204030204" pitchFamily="34" charset="0"/>
                <a:cs typeface="Calibri" panose="020F0502020204030204" pitchFamily="34" charset="0"/>
              </a:rPr>
              <a:t>Incorporate lessons learned from historical data collection and management processes </a:t>
            </a:r>
          </a:p>
          <a:p>
            <a:pPr marL="608965" lvl="1" indent="-226060">
              <a:lnSpc>
                <a:spcPct val="100000"/>
              </a:lnSpc>
            </a:pPr>
            <a:r>
              <a:rPr lang="en-US" sz="2000" b="0" dirty="0">
                <a:solidFill>
                  <a:srgbClr val="000000"/>
                </a:solidFill>
                <a:ea typeface="Calibri" panose="020F0502020204030204" pitchFamily="34" charset="0"/>
                <a:cs typeface="Calibri" panose="020F0502020204030204" pitchFamily="34" charset="0"/>
              </a:rPr>
              <a:t>Implement robust governance and transparent communication</a:t>
            </a:r>
            <a:endParaRPr lang="en-US" sz="2000" dirty="0">
              <a:ea typeface="Calibri" panose="020F0502020204030204" pitchFamily="34" charset="0"/>
              <a:cs typeface="Calibri" panose="020F0502020204030204" pitchFamily="34" charset="0"/>
            </a:endParaRPr>
          </a:p>
        </p:txBody>
      </p:sp>
      <p:sp>
        <p:nvSpPr>
          <p:cNvPr id="2" name="Slide Number Placeholder 10">
            <a:extLst>
              <a:ext uri="{FF2B5EF4-FFF2-40B4-BE49-F238E27FC236}">
                <a16:creationId xmlns:a16="http://schemas.microsoft.com/office/drawing/2014/main" id="{8E5C2233-CEAC-F8DA-B926-EBA279DB663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5</a:t>
            </a:fld>
            <a:endParaRPr lang="en-US">
              <a:latin typeface="Myriad Web Pro"/>
            </a:endParaRPr>
          </a:p>
        </p:txBody>
      </p:sp>
    </p:spTree>
    <p:extLst>
      <p:ext uri="{BB962C8B-B14F-4D97-AF65-F5344CB8AC3E}">
        <p14:creationId xmlns:p14="http://schemas.microsoft.com/office/powerpoint/2010/main" val="10874628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F1AB-F28F-CF83-3533-5CE72731F990}"/>
              </a:ext>
              <a:ext uri="{C183D7F6-B498-43B3-948B-1728B52AA6E4}">
                <adec:decorative xmlns:adec="http://schemas.microsoft.com/office/drawing/2017/decorative" val="1"/>
              </a:ext>
            </a:extLst>
          </p:cNvPr>
          <p:cNvSpPr>
            <a:spLocks noGrp="1"/>
          </p:cNvSpPr>
          <p:nvPr>
            <p:ph type="title"/>
          </p:nvPr>
        </p:nvSpPr>
        <p:spPr>
          <a:xfrm>
            <a:off x="678405" y="121406"/>
            <a:ext cx="11324492" cy="1472099"/>
          </a:xfrm>
        </p:spPr>
        <p:txBody>
          <a:bodyPr lIns="121920" tIns="60960" rIns="121920" bIns="60960" anchor="ctr" anchorCtr="0"/>
          <a:lstStyle/>
          <a:p>
            <a:pPr>
              <a:lnSpc>
                <a:spcPct val="100000"/>
              </a:lnSpc>
            </a:pPr>
            <a:r>
              <a:rPr lang="en-US" sz="3700" dirty="0">
                <a:cs typeface="Calibri"/>
              </a:rPr>
              <a:t>Road to Generic v3</a:t>
            </a:r>
          </a:p>
        </p:txBody>
      </p:sp>
      <p:sp>
        <p:nvSpPr>
          <p:cNvPr id="3" name="TextBox 2">
            <a:extLst>
              <a:ext uri="{FF2B5EF4-FFF2-40B4-BE49-F238E27FC236}">
                <a16:creationId xmlns:a16="http://schemas.microsoft.com/office/drawing/2014/main" id="{C172B84E-1691-7718-408A-DA0B0E441B62}"/>
              </a:ext>
              <a:ext uri="{C183D7F6-B498-43B3-948B-1728B52AA6E4}">
                <adec:decorative xmlns:adec="http://schemas.microsoft.com/office/drawing/2017/decorative" val="1"/>
              </a:ext>
            </a:extLst>
          </p:cNvPr>
          <p:cNvSpPr txBox="1"/>
          <p:nvPr/>
        </p:nvSpPr>
        <p:spPr>
          <a:xfrm>
            <a:off x="322410" y="5966386"/>
            <a:ext cx="10959121" cy="584775"/>
          </a:xfrm>
          <a:prstGeom prst="rect">
            <a:avLst/>
          </a:prstGeom>
          <a:noFill/>
        </p:spPr>
        <p:txBody>
          <a:bodyPr wrap="square" rtlCol="0">
            <a:spAutoFit/>
          </a:bodyPr>
          <a:lstStyle/>
          <a:p>
            <a:pPr algn="ctr"/>
            <a:r>
              <a:rPr lang="en-US" sz="1600" i="1" dirty="0">
                <a:solidFill>
                  <a:srgbClr val="000000"/>
                </a:solidFill>
                <a:latin typeface="Calibri" panose="020F0502020204030204" pitchFamily="34" charset="0"/>
              </a:rPr>
              <a:t>The small circles on the left represent the variety of emergency response systems currently used to send data</a:t>
            </a:r>
          </a:p>
          <a:p>
            <a:pPr algn="ctr"/>
            <a:r>
              <a:rPr lang="en-US" sz="1600" i="1" dirty="0">
                <a:solidFill>
                  <a:srgbClr val="000000"/>
                </a:solidFill>
                <a:latin typeface="Calibri" panose="020F0502020204030204" pitchFamily="34" charset="0"/>
              </a:rPr>
              <a:t>					</a:t>
            </a:r>
            <a:r>
              <a:rPr lang="en-US" sz="1600" i="1" dirty="0">
                <a:solidFill>
                  <a:srgbClr val="000000"/>
                </a:solidFill>
                <a:latin typeface="Calibri" panose="020F0502020204030204" pitchFamily="34" charset="0"/>
                <a:hlinkClick r:id="rId3" action="ppaction://hlinksldjump"/>
              </a:rPr>
              <a:t>Section 508 alternative text version available on slide 26</a:t>
            </a:r>
            <a:endParaRPr lang="en-US" sz="1600" i="1" dirty="0">
              <a:solidFill>
                <a:srgbClr val="000000"/>
              </a:solidFill>
              <a:latin typeface="Calibri" panose="020F0502020204030204" pitchFamily="34" charset="0"/>
            </a:endParaRPr>
          </a:p>
        </p:txBody>
      </p:sp>
      <p:sp>
        <p:nvSpPr>
          <p:cNvPr id="21" name="Rectangle 20">
            <a:extLst>
              <a:ext uri="{FF2B5EF4-FFF2-40B4-BE49-F238E27FC236}">
                <a16:creationId xmlns:a16="http://schemas.microsoft.com/office/drawing/2014/main" id="{DA74CE42-F6D2-DD60-123F-44AF5C8AB9EE}"/>
              </a:ext>
              <a:ext uri="{C183D7F6-B498-43B3-948B-1728B52AA6E4}">
                <adec:decorative xmlns:adec="http://schemas.microsoft.com/office/drawing/2017/decorative" val="1"/>
              </a:ext>
            </a:extLst>
          </p:cNvPr>
          <p:cNvSpPr/>
          <p:nvPr/>
        </p:nvSpPr>
        <p:spPr>
          <a:xfrm>
            <a:off x="4223083" y="1981768"/>
            <a:ext cx="3575220" cy="3704193"/>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Three arrows describing past, present, and future state for the case modernization roadmap. ">
            <a:extLst>
              <a:ext uri="{FF2B5EF4-FFF2-40B4-BE49-F238E27FC236}">
                <a16:creationId xmlns:a16="http://schemas.microsoft.com/office/drawing/2014/main" id="{213F47D2-7755-0FFA-BEE9-6C6358A14B71}"/>
              </a:ext>
            </a:extLst>
          </p:cNvPr>
          <p:cNvGrpSpPr/>
          <p:nvPr/>
        </p:nvGrpSpPr>
        <p:grpSpPr>
          <a:xfrm>
            <a:off x="636405" y="1480843"/>
            <a:ext cx="10873597" cy="4205119"/>
            <a:chOff x="636405" y="1480843"/>
            <a:chExt cx="10873597" cy="4205119"/>
          </a:xfrm>
        </p:grpSpPr>
        <p:sp>
          <p:nvSpPr>
            <p:cNvPr id="7" name="Freeform: Shape 6">
              <a:extLst>
                <a:ext uri="{FF2B5EF4-FFF2-40B4-BE49-F238E27FC236}">
                  <a16:creationId xmlns:a16="http://schemas.microsoft.com/office/drawing/2014/main" id="{DCEE4D34-0393-99DC-C09D-4CEB3644DA14}"/>
                </a:ext>
                <a:ext uri="{C183D7F6-B498-43B3-948B-1728B52AA6E4}">
                  <adec:decorative xmlns:adec="http://schemas.microsoft.com/office/drawing/2017/decorative" val="1"/>
                </a:ext>
              </a:extLst>
            </p:cNvPr>
            <p:cNvSpPr/>
            <p:nvPr/>
          </p:nvSpPr>
          <p:spPr>
            <a:xfrm>
              <a:off x="1346384" y="2186049"/>
              <a:ext cx="2910833" cy="3499913"/>
            </a:xfrm>
            <a:custGeom>
              <a:avLst/>
              <a:gdLst>
                <a:gd name="connsiteX0" fmla="*/ 0 w 2521014"/>
                <a:gd name="connsiteY0" fmla="*/ 330553 h 2203684"/>
                <a:gd name="connsiteX1" fmla="*/ 1419172 w 2521014"/>
                <a:gd name="connsiteY1" fmla="*/ 330553 h 2203684"/>
                <a:gd name="connsiteX2" fmla="*/ 1419172 w 2521014"/>
                <a:gd name="connsiteY2" fmla="*/ 0 h 2203684"/>
                <a:gd name="connsiteX3" fmla="*/ 2521014 w 2521014"/>
                <a:gd name="connsiteY3" fmla="*/ 1101842 h 2203684"/>
                <a:gd name="connsiteX4" fmla="*/ 1419172 w 2521014"/>
                <a:gd name="connsiteY4" fmla="*/ 2203684 h 2203684"/>
                <a:gd name="connsiteX5" fmla="*/ 1419172 w 2521014"/>
                <a:gd name="connsiteY5" fmla="*/ 1873131 h 2203684"/>
                <a:gd name="connsiteX6" fmla="*/ 0 w 2521014"/>
                <a:gd name="connsiteY6" fmla="*/ 1873131 h 2203684"/>
                <a:gd name="connsiteX7" fmla="*/ 0 w 2521014"/>
                <a:gd name="connsiteY7" fmla="*/ 330553 h 220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014" h="2203684">
                  <a:moveTo>
                    <a:pt x="0" y="330553"/>
                  </a:moveTo>
                  <a:lnTo>
                    <a:pt x="1419172" y="330553"/>
                  </a:lnTo>
                  <a:lnTo>
                    <a:pt x="1419172" y="0"/>
                  </a:lnTo>
                  <a:lnTo>
                    <a:pt x="2521014" y="1101842"/>
                  </a:lnTo>
                  <a:lnTo>
                    <a:pt x="1419172" y="2203684"/>
                  </a:lnTo>
                  <a:lnTo>
                    <a:pt x="1419172" y="1873131"/>
                  </a:lnTo>
                  <a:lnTo>
                    <a:pt x="0" y="1873131"/>
                  </a:lnTo>
                  <a:lnTo>
                    <a:pt x="0" y="330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3434" tIns="341348" rIns="683355" bIns="341348" numCol="1" spcCol="1270" anchor="ctr" anchorCtr="0">
              <a:noAutofit/>
            </a:bodyPr>
            <a:lstStyle/>
            <a:p>
              <a:pPr lvl="0" algn="ctr" defTabSz="755650">
                <a:lnSpc>
                  <a:spcPct val="90000"/>
                </a:lnSpc>
                <a:spcBef>
                  <a:spcPct val="0"/>
                </a:spcBef>
                <a:spcAft>
                  <a:spcPct val="35000"/>
                </a:spcAft>
              </a:pPr>
              <a:endParaRPr lang="en-US" sz="1700" dirty="0">
                <a:solidFill>
                  <a:srgbClr val="000000"/>
                </a:solidFill>
              </a:endParaRPr>
            </a:p>
            <a:p>
              <a:pPr algn="ctr" defTabSz="755650">
                <a:lnSpc>
                  <a:spcPct val="90000"/>
                </a:lnSpc>
                <a:spcBef>
                  <a:spcPct val="0"/>
                </a:spcBef>
                <a:spcAft>
                  <a:spcPct val="35000"/>
                </a:spcAft>
              </a:pPr>
              <a:r>
                <a:rPr lang="en-US" sz="1700" dirty="0">
                  <a:solidFill>
                    <a:srgbClr val="000000"/>
                  </a:solidFill>
                </a:rPr>
                <a:t>Responses use variety of data standards</a:t>
              </a:r>
            </a:p>
            <a:p>
              <a:pPr lvl="0" algn="ctr" defTabSz="755650">
                <a:lnSpc>
                  <a:spcPct val="90000"/>
                </a:lnSpc>
                <a:spcBef>
                  <a:spcPct val="0"/>
                </a:spcBef>
                <a:spcAft>
                  <a:spcPct val="35000"/>
                </a:spcAft>
              </a:pPr>
              <a:endParaRPr lang="en-US" sz="1700" dirty="0">
                <a:solidFill>
                  <a:srgbClr val="000000"/>
                </a:solidFill>
              </a:endParaRPr>
            </a:p>
            <a:p>
              <a:pPr lvl="0" algn="ctr" defTabSz="755650">
                <a:lnSpc>
                  <a:spcPct val="90000"/>
                </a:lnSpc>
                <a:spcBef>
                  <a:spcPct val="0"/>
                </a:spcBef>
                <a:spcAft>
                  <a:spcPct val="35000"/>
                </a:spcAft>
              </a:pPr>
              <a:r>
                <a:rPr lang="en-US" sz="1700" dirty="0">
                  <a:solidFill>
                    <a:srgbClr val="000000"/>
                  </a:solidFill>
                </a:rPr>
                <a:t>Generic v2 sent for routine</a:t>
              </a:r>
              <a:endParaRPr lang="en-US" sz="1700" kern="1200" dirty="0">
                <a:solidFill>
                  <a:srgbClr val="000000"/>
                </a:solidFill>
              </a:endParaRPr>
            </a:p>
          </p:txBody>
        </p:sp>
        <p:grpSp>
          <p:nvGrpSpPr>
            <p:cNvPr id="5" name="Group 4">
              <a:extLst>
                <a:ext uri="{FF2B5EF4-FFF2-40B4-BE49-F238E27FC236}">
                  <a16:creationId xmlns:a16="http://schemas.microsoft.com/office/drawing/2014/main" id="{3CCB970F-3BE9-E1A7-930C-D826F8FEF59F}"/>
                </a:ext>
                <a:ext uri="{C183D7F6-B498-43B3-948B-1728B52AA6E4}">
                  <adec:decorative xmlns:adec="http://schemas.microsoft.com/office/drawing/2017/decorative" val="1"/>
                </a:ext>
              </a:extLst>
            </p:cNvPr>
            <p:cNvGrpSpPr/>
            <p:nvPr/>
          </p:nvGrpSpPr>
          <p:grpSpPr>
            <a:xfrm>
              <a:off x="636405" y="2525726"/>
              <a:ext cx="1314943" cy="1328672"/>
              <a:chOff x="636405" y="2525726"/>
              <a:chExt cx="1314943" cy="1328672"/>
            </a:xfrm>
          </p:grpSpPr>
          <p:sp>
            <p:nvSpPr>
              <p:cNvPr id="15" name="Freeform: Shape 14" descr="small blue circle">
                <a:extLst>
                  <a:ext uri="{FF2B5EF4-FFF2-40B4-BE49-F238E27FC236}">
                    <a16:creationId xmlns:a16="http://schemas.microsoft.com/office/drawing/2014/main" id="{CEFE3174-931B-32D3-5E58-73B779A02BA8}"/>
                  </a:ext>
                </a:extLst>
              </p:cNvPr>
              <p:cNvSpPr/>
              <p:nvPr/>
            </p:nvSpPr>
            <p:spPr>
              <a:xfrm>
                <a:off x="967145" y="2525726"/>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nvGrpSpPr>
              <p:cNvPr id="4" name="Group 3">
                <a:extLst>
                  <a:ext uri="{FF2B5EF4-FFF2-40B4-BE49-F238E27FC236}">
                    <a16:creationId xmlns:a16="http://schemas.microsoft.com/office/drawing/2014/main" id="{526EF003-FB40-3432-5F97-DB387F2DFAD6}"/>
                  </a:ext>
                </a:extLst>
              </p:cNvPr>
              <p:cNvGrpSpPr/>
              <p:nvPr/>
            </p:nvGrpSpPr>
            <p:grpSpPr>
              <a:xfrm>
                <a:off x="636405" y="2696930"/>
                <a:ext cx="1314943" cy="1157468"/>
                <a:chOff x="636405" y="2696930"/>
                <a:chExt cx="1314943" cy="1157468"/>
              </a:xfrm>
            </p:grpSpPr>
            <p:sp>
              <p:nvSpPr>
                <p:cNvPr id="20" name="Freeform: Shape 19" descr="small blue circle">
                  <a:extLst>
                    <a:ext uri="{FF2B5EF4-FFF2-40B4-BE49-F238E27FC236}">
                      <a16:creationId xmlns:a16="http://schemas.microsoft.com/office/drawing/2014/main" id="{AE6BBA62-0EA4-0C44-5A9B-25BDEB9420AB}"/>
                    </a:ext>
                  </a:extLst>
                </p:cNvPr>
                <p:cNvSpPr/>
                <p:nvPr/>
              </p:nvSpPr>
              <p:spPr>
                <a:xfrm>
                  <a:off x="1283262" y="2696930"/>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8" name="Freeform: Shape 17" descr="small blue circle">
                  <a:extLst>
                    <a:ext uri="{FF2B5EF4-FFF2-40B4-BE49-F238E27FC236}">
                      <a16:creationId xmlns:a16="http://schemas.microsoft.com/office/drawing/2014/main" id="{7A2F9BD2-DD62-2052-D869-DE0BC48C8275}"/>
                    </a:ext>
                  </a:extLst>
                </p:cNvPr>
                <p:cNvSpPr/>
                <p:nvPr/>
              </p:nvSpPr>
              <p:spPr>
                <a:xfrm>
                  <a:off x="1347844" y="3017164"/>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9" name="Freeform: Shape 18" descr="small blue circle">
                  <a:extLst>
                    <a:ext uri="{FF2B5EF4-FFF2-40B4-BE49-F238E27FC236}">
                      <a16:creationId xmlns:a16="http://schemas.microsoft.com/office/drawing/2014/main" id="{AA40CF4A-AB8A-0E71-F9CC-BF87C58281F2}"/>
                    </a:ext>
                  </a:extLst>
                </p:cNvPr>
                <p:cNvSpPr/>
                <p:nvPr/>
              </p:nvSpPr>
              <p:spPr>
                <a:xfrm>
                  <a:off x="1078468" y="3250894"/>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7" name="Freeform: Shape 16" descr="small blue circle">
                  <a:extLst>
                    <a:ext uri="{FF2B5EF4-FFF2-40B4-BE49-F238E27FC236}">
                      <a16:creationId xmlns:a16="http://schemas.microsoft.com/office/drawing/2014/main" id="{B933318A-6DBB-4D3A-F3A5-C2590F97B237}"/>
                    </a:ext>
                  </a:extLst>
                </p:cNvPr>
                <p:cNvSpPr/>
                <p:nvPr/>
              </p:nvSpPr>
              <p:spPr>
                <a:xfrm>
                  <a:off x="691678" y="3126024"/>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6" name="Freeform: Shape 15" descr="small blue circle">
                  <a:extLst>
                    <a:ext uri="{FF2B5EF4-FFF2-40B4-BE49-F238E27FC236}">
                      <a16:creationId xmlns:a16="http://schemas.microsoft.com/office/drawing/2014/main" id="{7A13C24A-8063-CD4D-2E71-3544B38C10F6}"/>
                    </a:ext>
                  </a:extLst>
                </p:cNvPr>
                <p:cNvSpPr/>
                <p:nvPr/>
              </p:nvSpPr>
              <p:spPr>
                <a:xfrm>
                  <a:off x="636405" y="2708964"/>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grpSp>
        <p:sp>
          <p:nvSpPr>
            <p:cNvPr id="6" name="Freeform: Shape 5">
              <a:extLst>
                <a:ext uri="{FF2B5EF4-FFF2-40B4-BE49-F238E27FC236}">
                  <a16:creationId xmlns:a16="http://schemas.microsoft.com/office/drawing/2014/main" id="{2A3FDFE3-14D2-1C96-B27E-E12B47C8B011}"/>
                </a:ext>
                <a:ext uri="{C183D7F6-B498-43B3-948B-1728B52AA6E4}">
                  <adec:decorative xmlns:adec="http://schemas.microsoft.com/office/drawing/2017/decorative" val="1"/>
                </a:ext>
              </a:extLst>
            </p:cNvPr>
            <p:cNvSpPr/>
            <p:nvPr/>
          </p:nvSpPr>
          <p:spPr>
            <a:xfrm>
              <a:off x="647863" y="3928867"/>
              <a:ext cx="1328773" cy="1260507"/>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r>
                <a:rPr lang="en-US" kern="1200"/>
                <a:t>Routine data i.e., Generic v2</a:t>
              </a:r>
            </a:p>
          </p:txBody>
        </p:sp>
        <p:sp>
          <p:nvSpPr>
            <p:cNvPr id="22" name="TextBox 21">
              <a:extLst>
                <a:ext uri="{FF2B5EF4-FFF2-40B4-BE49-F238E27FC236}">
                  <a16:creationId xmlns:a16="http://schemas.microsoft.com/office/drawing/2014/main" id="{D16CE88B-AFAA-93EF-8015-F6586A49BAD1}"/>
                </a:ext>
                <a:ext uri="{C183D7F6-B498-43B3-948B-1728B52AA6E4}">
                  <adec:decorative xmlns:adec="http://schemas.microsoft.com/office/drawing/2017/decorative" val="1"/>
                </a:ext>
              </a:extLst>
            </p:cNvPr>
            <p:cNvSpPr txBox="1"/>
            <p:nvPr/>
          </p:nvSpPr>
          <p:spPr>
            <a:xfrm>
              <a:off x="4689229" y="1480843"/>
              <a:ext cx="3700355" cy="461665"/>
            </a:xfrm>
            <a:prstGeom prst="rect">
              <a:avLst/>
            </a:prstGeom>
            <a:noFill/>
          </p:spPr>
          <p:txBody>
            <a:bodyPr wrap="square" rtlCol="0">
              <a:spAutoFit/>
            </a:bodyPr>
            <a:lstStyle/>
            <a:p>
              <a:r>
                <a:rPr lang="en-US" sz="2400" b="1">
                  <a:solidFill>
                    <a:srgbClr val="0070C0"/>
                  </a:solidFill>
                  <a:latin typeface="Calibri" panose="020F0502020204030204" pitchFamily="34" charset="0"/>
                </a:rPr>
                <a:t>Current State</a:t>
              </a:r>
            </a:p>
          </p:txBody>
        </p:sp>
        <p:sp>
          <p:nvSpPr>
            <p:cNvPr id="9" name="Freeform: Shape 8">
              <a:extLst>
                <a:ext uri="{FF2B5EF4-FFF2-40B4-BE49-F238E27FC236}">
                  <a16:creationId xmlns:a16="http://schemas.microsoft.com/office/drawing/2014/main" id="{AABE4F1D-D5F0-EE0C-1AC9-1A9779E5225B}"/>
                </a:ext>
                <a:ext uri="{C183D7F6-B498-43B3-948B-1728B52AA6E4}">
                  <adec:decorative xmlns:adec="http://schemas.microsoft.com/office/drawing/2017/decorative" val="1"/>
                </a:ext>
              </a:extLst>
            </p:cNvPr>
            <p:cNvSpPr/>
            <p:nvPr/>
          </p:nvSpPr>
          <p:spPr>
            <a:xfrm>
              <a:off x="4932027" y="2146787"/>
              <a:ext cx="2821335" cy="3499914"/>
            </a:xfrm>
            <a:custGeom>
              <a:avLst/>
              <a:gdLst>
                <a:gd name="connsiteX0" fmla="*/ 0 w 2521014"/>
                <a:gd name="connsiteY0" fmla="*/ 330553 h 2203684"/>
                <a:gd name="connsiteX1" fmla="*/ 1419172 w 2521014"/>
                <a:gd name="connsiteY1" fmla="*/ 330553 h 2203684"/>
                <a:gd name="connsiteX2" fmla="*/ 1419172 w 2521014"/>
                <a:gd name="connsiteY2" fmla="*/ 0 h 2203684"/>
                <a:gd name="connsiteX3" fmla="*/ 2521014 w 2521014"/>
                <a:gd name="connsiteY3" fmla="*/ 1101842 h 2203684"/>
                <a:gd name="connsiteX4" fmla="*/ 1419172 w 2521014"/>
                <a:gd name="connsiteY4" fmla="*/ 2203684 h 2203684"/>
                <a:gd name="connsiteX5" fmla="*/ 1419172 w 2521014"/>
                <a:gd name="connsiteY5" fmla="*/ 1873131 h 2203684"/>
                <a:gd name="connsiteX6" fmla="*/ 0 w 2521014"/>
                <a:gd name="connsiteY6" fmla="*/ 1873131 h 2203684"/>
                <a:gd name="connsiteX7" fmla="*/ 0 w 2521014"/>
                <a:gd name="connsiteY7" fmla="*/ 330553 h 220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014" h="2203684">
                  <a:moveTo>
                    <a:pt x="0" y="330553"/>
                  </a:moveTo>
                  <a:lnTo>
                    <a:pt x="1419172" y="330553"/>
                  </a:lnTo>
                  <a:lnTo>
                    <a:pt x="1419172" y="0"/>
                  </a:lnTo>
                  <a:lnTo>
                    <a:pt x="2521014" y="1101842"/>
                  </a:lnTo>
                  <a:lnTo>
                    <a:pt x="1419172" y="2203684"/>
                  </a:lnTo>
                  <a:lnTo>
                    <a:pt x="1419172" y="1873131"/>
                  </a:lnTo>
                  <a:lnTo>
                    <a:pt x="0" y="1873131"/>
                  </a:lnTo>
                  <a:lnTo>
                    <a:pt x="0" y="330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3434" tIns="341348" rIns="683355" bIns="341348" numCol="1" spcCol="1270" anchor="ctr" anchorCtr="0">
              <a:noAutofit/>
            </a:bodyPr>
            <a:lstStyle/>
            <a:p>
              <a:pPr algn="ctr" defTabSz="755650">
                <a:lnSpc>
                  <a:spcPct val="90000"/>
                </a:lnSpc>
                <a:spcBef>
                  <a:spcPct val="0"/>
                </a:spcBef>
                <a:spcAft>
                  <a:spcPct val="35000"/>
                </a:spcAft>
              </a:pPr>
              <a:r>
                <a:rPr lang="en-US" sz="1700" kern="1200">
                  <a:solidFill>
                    <a:srgbClr val="000000"/>
                  </a:solidFill>
                </a:rPr>
                <a:t>Responses transition to use MDN</a:t>
              </a:r>
            </a:p>
            <a:p>
              <a:pPr algn="ctr" defTabSz="755650">
                <a:lnSpc>
                  <a:spcPct val="90000"/>
                </a:lnSpc>
                <a:spcBef>
                  <a:spcPct val="0"/>
                </a:spcBef>
                <a:spcAft>
                  <a:spcPct val="35000"/>
                </a:spcAft>
              </a:pPr>
              <a:endParaRPr lang="en-US" sz="1700" kern="1200">
                <a:solidFill>
                  <a:srgbClr val="000000"/>
                </a:solidFill>
              </a:endParaRPr>
            </a:p>
            <a:p>
              <a:pPr algn="ctr" defTabSz="755650">
                <a:lnSpc>
                  <a:spcPct val="90000"/>
                </a:lnSpc>
                <a:spcBef>
                  <a:spcPct val="0"/>
                </a:spcBef>
                <a:spcAft>
                  <a:spcPct val="35000"/>
                </a:spcAft>
              </a:pPr>
              <a:r>
                <a:rPr lang="en-US" sz="1700" kern="1200">
                  <a:solidFill>
                    <a:srgbClr val="000000"/>
                  </a:solidFill>
                </a:rPr>
                <a:t>  </a:t>
              </a:r>
              <a:r>
                <a:rPr lang="en-US" sz="1700">
                  <a:solidFill>
                    <a:srgbClr val="000000"/>
                  </a:solidFill>
                </a:rPr>
                <a:t>Generic v2 sent for routine</a:t>
              </a:r>
              <a:endParaRPr lang="en-US" sz="1700" kern="1200">
                <a:solidFill>
                  <a:srgbClr val="000000"/>
                </a:solidFill>
              </a:endParaRPr>
            </a:p>
          </p:txBody>
        </p:sp>
        <p:sp>
          <p:nvSpPr>
            <p:cNvPr id="10" name="Freeform: Shape 9">
              <a:extLst>
                <a:ext uri="{FF2B5EF4-FFF2-40B4-BE49-F238E27FC236}">
                  <a16:creationId xmlns:a16="http://schemas.microsoft.com/office/drawing/2014/main" id="{772F75C7-8572-5D31-A8DB-FDDFDD609CA8}"/>
                </a:ext>
                <a:ext uri="{C183D7F6-B498-43B3-948B-1728B52AA6E4}">
                  <adec:decorative xmlns:adec="http://schemas.microsoft.com/office/drawing/2017/decorative" val="1"/>
                </a:ext>
              </a:extLst>
            </p:cNvPr>
            <p:cNvSpPr/>
            <p:nvPr/>
          </p:nvSpPr>
          <p:spPr>
            <a:xfrm>
              <a:off x="4257217" y="2618375"/>
              <a:ext cx="1260507" cy="1260507"/>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r>
                <a:rPr lang="en-US" sz="2100" kern="1200"/>
                <a:t>MDN</a:t>
              </a:r>
            </a:p>
          </p:txBody>
        </p:sp>
        <p:sp>
          <p:nvSpPr>
            <p:cNvPr id="14" name="Freeform: Shape 13">
              <a:extLst>
                <a:ext uri="{FF2B5EF4-FFF2-40B4-BE49-F238E27FC236}">
                  <a16:creationId xmlns:a16="http://schemas.microsoft.com/office/drawing/2014/main" id="{1B91FB52-6370-F7AA-2481-59435083A3F0}"/>
                </a:ext>
                <a:ext uri="{C183D7F6-B498-43B3-948B-1728B52AA6E4}">
                  <adec:decorative xmlns:adec="http://schemas.microsoft.com/office/drawing/2017/decorative" val="1"/>
                </a:ext>
              </a:extLst>
            </p:cNvPr>
            <p:cNvSpPr/>
            <p:nvPr/>
          </p:nvSpPr>
          <p:spPr>
            <a:xfrm>
              <a:off x="4223083" y="3928867"/>
              <a:ext cx="1328773" cy="1260507"/>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r>
                <a:rPr lang="en-US" kern="1200" dirty="0"/>
                <a:t>Routine data i.e., Generic v2</a:t>
              </a:r>
            </a:p>
          </p:txBody>
        </p:sp>
        <p:sp>
          <p:nvSpPr>
            <p:cNvPr id="11" name="Freeform: Shape 10">
              <a:extLst>
                <a:ext uri="{FF2B5EF4-FFF2-40B4-BE49-F238E27FC236}">
                  <a16:creationId xmlns:a16="http://schemas.microsoft.com/office/drawing/2014/main" id="{061CCF02-EDCB-E7A7-C2E6-50B8E49FEB16}"/>
                </a:ext>
                <a:ext uri="{C183D7F6-B498-43B3-948B-1728B52AA6E4}">
                  <adec:decorative xmlns:adec="http://schemas.microsoft.com/office/drawing/2017/decorative" val="1"/>
                </a:ext>
              </a:extLst>
            </p:cNvPr>
            <p:cNvSpPr/>
            <p:nvPr/>
          </p:nvSpPr>
          <p:spPr>
            <a:xfrm>
              <a:off x="8645078" y="2760469"/>
              <a:ext cx="2864924" cy="2203684"/>
            </a:xfrm>
            <a:custGeom>
              <a:avLst/>
              <a:gdLst>
                <a:gd name="connsiteX0" fmla="*/ 0 w 2521014"/>
                <a:gd name="connsiteY0" fmla="*/ 330553 h 2203684"/>
                <a:gd name="connsiteX1" fmla="*/ 1419172 w 2521014"/>
                <a:gd name="connsiteY1" fmla="*/ 330553 h 2203684"/>
                <a:gd name="connsiteX2" fmla="*/ 1419172 w 2521014"/>
                <a:gd name="connsiteY2" fmla="*/ 0 h 2203684"/>
                <a:gd name="connsiteX3" fmla="*/ 2521014 w 2521014"/>
                <a:gd name="connsiteY3" fmla="*/ 1101842 h 2203684"/>
                <a:gd name="connsiteX4" fmla="*/ 1419172 w 2521014"/>
                <a:gd name="connsiteY4" fmla="*/ 2203684 h 2203684"/>
                <a:gd name="connsiteX5" fmla="*/ 1419172 w 2521014"/>
                <a:gd name="connsiteY5" fmla="*/ 1873131 h 2203684"/>
                <a:gd name="connsiteX6" fmla="*/ 0 w 2521014"/>
                <a:gd name="connsiteY6" fmla="*/ 1873131 h 2203684"/>
                <a:gd name="connsiteX7" fmla="*/ 0 w 2521014"/>
                <a:gd name="connsiteY7" fmla="*/ 330553 h 220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014" h="2203684">
                  <a:moveTo>
                    <a:pt x="0" y="330553"/>
                  </a:moveTo>
                  <a:lnTo>
                    <a:pt x="1419172" y="330553"/>
                  </a:lnTo>
                  <a:lnTo>
                    <a:pt x="1419172" y="0"/>
                  </a:lnTo>
                  <a:lnTo>
                    <a:pt x="2521014" y="1101842"/>
                  </a:lnTo>
                  <a:lnTo>
                    <a:pt x="1419172" y="2203684"/>
                  </a:lnTo>
                  <a:lnTo>
                    <a:pt x="1419172" y="1873131"/>
                  </a:lnTo>
                  <a:lnTo>
                    <a:pt x="0" y="1873131"/>
                  </a:lnTo>
                  <a:lnTo>
                    <a:pt x="0" y="330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3434" tIns="341348" rIns="683355" bIns="341348"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000000"/>
                  </a:solidFill>
                </a:rPr>
                <a:t>Generic v3 for response </a:t>
              </a:r>
              <a:r>
                <a:rPr lang="en-US" sz="1700" b="1" i="1" kern="1200">
                  <a:solidFill>
                    <a:srgbClr val="000000"/>
                  </a:solidFill>
                </a:rPr>
                <a:t>and</a:t>
              </a:r>
              <a:r>
                <a:rPr lang="en-US" sz="1700" kern="1200">
                  <a:solidFill>
                    <a:srgbClr val="000000"/>
                  </a:solidFill>
                </a:rPr>
                <a:t> routine notification</a:t>
              </a:r>
            </a:p>
          </p:txBody>
        </p:sp>
        <p:sp>
          <p:nvSpPr>
            <p:cNvPr id="12" name="Freeform: Shape 11">
              <a:extLst>
                <a:ext uri="{FF2B5EF4-FFF2-40B4-BE49-F238E27FC236}">
                  <a16:creationId xmlns:a16="http://schemas.microsoft.com/office/drawing/2014/main" id="{B3A30E04-206A-9EA0-F7BB-BEA1D062002A}"/>
                </a:ext>
                <a:ext uri="{C183D7F6-B498-43B3-948B-1728B52AA6E4}">
                  <adec:decorative xmlns:adec="http://schemas.microsoft.com/office/drawing/2017/decorative" val="1"/>
                </a:ext>
              </a:extLst>
            </p:cNvPr>
            <p:cNvSpPr/>
            <p:nvPr/>
          </p:nvSpPr>
          <p:spPr>
            <a:xfrm>
              <a:off x="7923438" y="3246434"/>
              <a:ext cx="1332393" cy="1318016"/>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r>
                <a:rPr lang="en-US" sz="2100" kern="1200"/>
                <a:t>Generic v3</a:t>
              </a:r>
            </a:p>
          </p:txBody>
        </p:sp>
      </p:grpSp>
      <p:sp>
        <p:nvSpPr>
          <p:cNvPr id="8" name="Slide Number Placeholder 10">
            <a:extLst>
              <a:ext uri="{FF2B5EF4-FFF2-40B4-BE49-F238E27FC236}">
                <a16:creationId xmlns:a16="http://schemas.microsoft.com/office/drawing/2014/main" id="{214FFAA4-C449-2C70-BDE9-51119E9E154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6</a:t>
            </a:fld>
            <a:endParaRPr lang="en-US">
              <a:latin typeface="Myriad Web Pro"/>
            </a:endParaRPr>
          </a:p>
        </p:txBody>
      </p:sp>
    </p:spTree>
    <p:extLst>
      <p:ext uri="{BB962C8B-B14F-4D97-AF65-F5344CB8AC3E}">
        <p14:creationId xmlns:p14="http://schemas.microsoft.com/office/powerpoint/2010/main" val="13956901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A5B6-7B7B-0A4A-72DE-28428A85A846}"/>
              </a:ext>
            </a:extLst>
          </p:cNvPr>
          <p:cNvSpPr>
            <a:spLocks noGrp="1"/>
          </p:cNvSpPr>
          <p:nvPr>
            <p:ph type="title"/>
          </p:nvPr>
        </p:nvSpPr>
        <p:spPr/>
        <p:txBody>
          <a:bodyPr lIns="91440" tIns="45720" rIns="91440" bIns="45720" anchor="b">
            <a:noAutofit/>
          </a:bodyPr>
          <a:lstStyle/>
          <a:p>
            <a:r>
              <a:rPr lang="en-US" dirty="0">
                <a:ea typeface="Calibri"/>
                <a:cs typeface="Calibri"/>
              </a:rPr>
              <a:t>Current State: Case Notification MDN is being put into practice at CDC </a:t>
            </a:r>
          </a:p>
        </p:txBody>
      </p:sp>
      <p:sp>
        <p:nvSpPr>
          <p:cNvPr id="3" name="Text Placeholder 2">
            <a:extLst>
              <a:ext uri="{FF2B5EF4-FFF2-40B4-BE49-F238E27FC236}">
                <a16:creationId xmlns:a16="http://schemas.microsoft.com/office/drawing/2014/main" id="{E0364214-4762-9694-369E-72B527986B95}"/>
              </a:ext>
            </a:extLst>
          </p:cNvPr>
          <p:cNvSpPr>
            <a:spLocks noGrp="1"/>
          </p:cNvSpPr>
          <p:nvPr>
            <p:ph type="body" idx="1"/>
          </p:nvPr>
        </p:nvSpPr>
        <p:spPr>
          <a:xfrm>
            <a:off x="609603" y="5900928"/>
            <a:ext cx="10363198" cy="568325"/>
          </a:xfrm>
        </p:spPr>
        <p:txBody>
          <a:bodyPr/>
          <a:lstStyle/>
          <a:p>
            <a:r>
              <a:rPr lang="en-US"/>
              <a:t>New World Screwworm Case Notification</a:t>
            </a:r>
          </a:p>
        </p:txBody>
      </p:sp>
    </p:spTree>
    <p:extLst>
      <p:ext uri="{BB962C8B-B14F-4D97-AF65-F5344CB8AC3E}">
        <p14:creationId xmlns:p14="http://schemas.microsoft.com/office/powerpoint/2010/main" val="9633505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609600" y="274640"/>
            <a:ext cx="10972800" cy="918057"/>
          </a:xfrm>
        </p:spPr>
        <p:txBody>
          <a:bodyPr lIns="121920" tIns="60960" rIns="121920" bIns="60960" anchor="b" anchorCtr="0"/>
          <a:lstStyle/>
          <a:p>
            <a:pPr>
              <a:lnSpc>
                <a:spcPct val="61576"/>
              </a:lnSpc>
            </a:pPr>
            <a:r>
              <a:rPr lang="en-US"/>
              <a:t>NWS Outbreak in Central America and Mexico</a:t>
            </a: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p:txBody>
          <a:bodyPr vert="horz" lIns="91440" tIns="45720" rIns="91440" bIns="45720" rtlCol="0" anchor="t">
            <a:normAutofit/>
          </a:bodyPr>
          <a:lstStyle/>
          <a:p>
            <a:pPr marL="304165" indent="-304165"/>
            <a:r>
              <a:rPr lang="en-US" sz="2400" dirty="0">
                <a:ea typeface="Calibri" panose="020F0502020204030204" pitchFamily="34" charset="0"/>
                <a:cs typeface="Calibri" panose="020F0502020204030204" pitchFamily="34" charset="0"/>
              </a:rPr>
              <a:t>Reemergence of New World Screwworm (NWS) began in Panama in 2022</a:t>
            </a:r>
            <a:endParaRPr lang="en-US" dirty="0">
              <a:ea typeface="Calibri" panose="020F0502020204030204" pitchFamily="34" charset="0"/>
              <a:cs typeface="Calibri" panose="020F0502020204030204" pitchFamily="34" charset="0"/>
            </a:endParaRPr>
          </a:p>
          <a:p>
            <a:pPr marL="304165" indent="-304165"/>
            <a:r>
              <a:rPr lang="en-US" sz="2400" dirty="0">
                <a:ea typeface="Calibri" panose="020F0502020204030204" pitchFamily="34" charset="0"/>
                <a:cs typeface="Calibri" panose="020F0502020204030204" pitchFamily="34" charset="0"/>
              </a:rPr>
              <a:t>As of December 9, 2025: </a:t>
            </a:r>
          </a:p>
          <a:p>
            <a:pPr marL="608965" lvl="1" indent="-226060"/>
            <a:r>
              <a:rPr lang="en-US" sz="2133" dirty="0">
                <a:ea typeface="Calibri" panose="020F0502020204030204" pitchFamily="34" charset="0"/>
                <a:cs typeface="Calibri" panose="020F0502020204030204" pitchFamily="34" charset="0"/>
              </a:rPr>
              <a:t>Locally acquired animal and human NWS cases identified in every country in Central America, and in Mexico </a:t>
            </a:r>
          </a:p>
          <a:p>
            <a:pPr lvl="2"/>
            <a:r>
              <a:rPr lang="en-US" sz="2100" dirty="0">
                <a:ea typeface="Calibri" panose="020F0502020204030204" pitchFamily="34" charset="0"/>
                <a:cs typeface="Calibri" panose="020F0502020204030204" pitchFamily="34" charset="0"/>
              </a:rPr>
              <a:t>More than 138,000 animal cases and more than 1,000 human cases, including 6 human deaths</a:t>
            </a:r>
          </a:p>
          <a:p>
            <a:pPr lvl="2"/>
            <a:r>
              <a:rPr lang="en-US" sz="2100" dirty="0">
                <a:ea typeface="Calibri" panose="020F0502020204030204" pitchFamily="34" charset="0"/>
                <a:cs typeface="Calibri" panose="020F0502020204030204" pitchFamily="34" charset="0"/>
              </a:rPr>
              <a:t>Northernmost active case of NWS identified in an animal in Nuevo León, Mexico, during November 2025*</a:t>
            </a:r>
          </a:p>
          <a:p>
            <a:pPr marL="304165" indent="-304165"/>
            <a:r>
              <a:rPr lang="en-US" sz="2400" dirty="0">
                <a:ea typeface="Calibri" panose="020F0502020204030204" pitchFamily="34" charset="0"/>
                <a:cs typeface="Calibri" panose="020F0502020204030204" pitchFamily="34" charset="0"/>
              </a:rPr>
              <a:t>Control efforts underway in Central America and Mexico</a:t>
            </a:r>
          </a:p>
          <a:p>
            <a:pPr marL="304165" indent="-304165"/>
            <a:r>
              <a:rPr lang="en-US" sz="2400" dirty="0">
                <a:ea typeface="Calibri" panose="020F0502020204030204" pitchFamily="34" charset="0"/>
                <a:cs typeface="Calibri" panose="020F0502020204030204" pitchFamily="34" charset="0"/>
              </a:rPr>
              <a:t>Preparations underway for a potential incursion of NWS into the United States</a:t>
            </a:r>
          </a:p>
        </p:txBody>
      </p:sp>
      <p:sp>
        <p:nvSpPr>
          <p:cNvPr id="2" name="TextBox 1">
            <a:extLst>
              <a:ext uri="{FF2B5EF4-FFF2-40B4-BE49-F238E27FC236}">
                <a16:creationId xmlns:a16="http://schemas.microsoft.com/office/drawing/2014/main" id="{4803FDEC-5A37-57D5-98F0-349EB3FC2782}"/>
              </a:ext>
            </a:extLst>
          </p:cNvPr>
          <p:cNvSpPr txBox="1"/>
          <p:nvPr/>
        </p:nvSpPr>
        <p:spPr>
          <a:xfrm>
            <a:off x="216062" y="6296629"/>
            <a:ext cx="11759877" cy="646331"/>
          </a:xfrm>
          <a:prstGeom prst="rect">
            <a:avLst/>
          </a:prstGeom>
          <a:noFill/>
        </p:spPr>
        <p:txBody>
          <a:bodyPr wrap="square" rtlCol="0">
            <a:spAutoFit/>
          </a:bodyPr>
          <a:lstStyle/>
          <a:p>
            <a:r>
              <a:rPr lang="en-US" sz="1200" dirty="0">
                <a:solidFill>
                  <a:srgbClr val="000000"/>
                </a:solidFill>
                <a:latin typeface="Calibri" panose="020F0502020204030204" pitchFamily="34" charset="0"/>
              </a:rPr>
              <a:t>*</a:t>
            </a:r>
            <a:r>
              <a:rPr lang="en-US" sz="1200" dirty="0">
                <a:solidFill>
                  <a:srgbClr val="000000"/>
                </a:solidFill>
                <a:latin typeface="Calibri" panose="020F0502020204030204" pitchFamily="34" charset="0"/>
                <a:hlinkClick r:id="rId3"/>
              </a:rPr>
              <a:t>https://www.aphis.usda.gov/livestock-poultry-disease/stop-screwworm/current-status</a:t>
            </a:r>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hlinkClick r:id="rId4"/>
              </a:rPr>
              <a:t>https://www.cdc.gov/new-world-screwworm/situation-summary/index.html</a:t>
            </a:r>
            <a:endParaRPr lang="en-US" sz="1200" dirty="0">
              <a:solidFill>
                <a:srgbClr val="000000"/>
              </a:solidFill>
              <a:latin typeface="Calibri" panose="020F0502020204030204" pitchFamily="34" charset="0"/>
            </a:endParaRPr>
          </a:p>
          <a:p>
            <a:endParaRPr lang="en-US" sz="1200" dirty="0">
              <a:solidFill>
                <a:srgbClr val="000000"/>
              </a:solidFill>
              <a:latin typeface="Calibri" panose="020F0502020204030204" pitchFamily="34" charset="0"/>
            </a:endParaRPr>
          </a:p>
        </p:txBody>
      </p:sp>
      <p:sp>
        <p:nvSpPr>
          <p:cNvPr id="3" name="Slide Number Placeholder 10">
            <a:extLst>
              <a:ext uri="{FF2B5EF4-FFF2-40B4-BE49-F238E27FC236}">
                <a16:creationId xmlns:a16="http://schemas.microsoft.com/office/drawing/2014/main" id="{D7AACBCE-2A69-840F-8EA4-077DF23AA5DF}"/>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8</a:t>
            </a:fld>
            <a:endParaRPr lang="en-US">
              <a:latin typeface="Myriad Web Pro"/>
            </a:endParaRPr>
          </a:p>
        </p:txBody>
      </p:sp>
    </p:spTree>
    <p:extLst>
      <p:ext uri="{BB962C8B-B14F-4D97-AF65-F5344CB8AC3E}">
        <p14:creationId xmlns:p14="http://schemas.microsoft.com/office/powerpoint/2010/main" val="7302600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0FBF4-DFA1-7E2A-C44B-7B513F00B921}"/>
              </a:ext>
            </a:extLst>
          </p:cNvPr>
          <p:cNvSpPr>
            <a:spLocks noGrp="1"/>
          </p:cNvSpPr>
          <p:nvPr>
            <p:ph type="title"/>
          </p:nvPr>
        </p:nvSpPr>
        <p:spPr>
          <a:xfrm>
            <a:off x="609600" y="0"/>
            <a:ext cx="10972800" cy="1143000"/>
          </a:xfrm>
        </p:spPr>
        <p:txBody>
          <a:bodyPr/>
          <a:lstStyle/>
          <a:p>
            <a:r>
              <a:rPr lang="en-US"/>
              <a:t>NWS Case Notification using MDN </a:t>
            </a:r>
          </a:p>
        </p:txBody>
      </p:sp>
      <p:sp>
        <p:nvSpPr>
          <p:cNvPr id="2" name="Text Placeholder 1">
            <a:extLst>
              <a:ext uri="{FF2B5EF4-FFF2-40B4-BE49-F238E27FC236}">
                <a16:creationId xmlns:a16="http://schemas.microsoft.com/office/drawing/2014/main" id="{8CC67A08-E6BD-5749-AC38-06627A7A0DB1}"/>
              </a:ext>
            </a:extLst>
          </p:cNvPr>
          <p:cNvSpPr>
            <a:spLocks noGrp="1"/>
          </p:cNvSpPr>
          <p:nvPr>
            <p:ph type="body" sz="quarter" idx="10"/>
          </p:nvPr>
        </p:nvSpPr>
        <p:spPr>
          <a:xfrm>
            <a:off x="609599" y="1489062"/>
            <a:ext cx="11157527" cy="5103249"/>
          </a:xfrm>
        </p:spPr>
        <p:txBody>
          <a:bodyPr/>
          <a:lstStyle/>
          <a:p>
            <a:r>
              <a:rPr lang="en-US" sz="2400" dirty="0"/>
              <a:t>Case Report Form (CRF) developed using the Case Notification Minimal Data Necessary (MDN)</a:t>
            </a:r>
          </a:p>
          <a:p>
            <a:pPr lvl="1"/>
            <a:r>
              <a:rPr lang="en-US" dirty="0"/>
              <a:t>Case Notification MDN data elements (DEs)</a:t>
            </a:r>
          </a:p>
          <a:p>
            <a:pPr lvl="2"/>
            <a:r>
              <a:rPr lang="en-US" sz="2000" dirty="0"/>
              <a:t>Defined value sets for all data elements</a:t>
            </a:r>
          </a:p>
          <a:p>
            <a:pPr lvl="1"/>
            <a:r>
              <a:rPr lang="en-US" dirty="0"/>
              <a:t>NWS response-specific data elements</a:t>
            </a:r>
          </a:p>
          <a:p>
            <a:pPr lvl="2"/>
            <a:r>
              <a:rPr lang="en-US" sz="2000" dirty="0"/>
              <a:t>Used CSTE Data Standardization Work Group (DSWG) recommendations</a:t>
            </a:r>
          </a:p>
          <a:p>
            <a:r>
              <a:rPr lang="en-US" sz="2400" dirty="0"/>
              <a:t>OMB PRA* approval for data collection received in &lt;2 days using MDN mechanism</a:t>
            </a:r>
          </a:p>
          <a:p>
            <a:r>
              <a:rPr lang="en-US" sz="2400" dirty="0"/>
              <a:t>Case Notification can be submitted to CDC in one of two ways</a:t>
            </a:r>
          </a:p>
          <a:p>
            <a:pPr lvl="1"/>
            <a:r>
              <a:rPr lang="en-US" sz="2133" dirty="0"/>
              <a:t>Direct data entry to 1CDP</a:t>
            </a:r>
          </a:p>
          <a:p>
            <a:pPr lvl="1"/>
            <a:r>
              <a:rPr lang="en-US" sz="2133" dirty="0"/>
              <a:t>CSV file to 1CDP</a:t>
            </a:r>
          </a:p>
          <a:p>
            <a:pPr marL="383107" lvl="1" indent="0">
              <a:buNone/>
            </a:pPr>
            <a:endParaRPr lang="en-US" dirty="0"/>
          </a:p>
          <a:p>
            <a:pPr marL="383107" lvl="1" indent="0">
              <a:buNone/>
            </a:pPr>
            <a:endParaRPr lang="en-US" dirty="0"/>
          </a:p>
        </p:txBody>
      </p:sp>
      <p:sp>
        <p:nvSpPr>
          <p:cNvPr id="4" name="Slide Number Placeholder 10">
            <a:extLst>
              <a:ext uri="{FF2B5EF4-FFF2-40B4-BE49-F238E27FC236}">
                <a16:creationId xmlns:a16="http://schemas.microsoft.com/office/drawing/2014/main" id="{34666AB2-9F70-6C14-0E54-31100FBBFDD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9</a:t>
            </a:fld>
            <a:endParaRPr lang="en-US">
              <a:latin typeface="Myriad Web Pro"/>
            </a:endParaRPr>
          </a:p>
        </p:txBody>
      </p:sp>
      <p:sp>
        <p:nvSpPr>
          <p:cNvPr id="5" name="TextBox 4">
            <a:extLst>
              <a:ext uri="{FF2B5EF4-FFF2-40B4-BE49-F238E27FC236}">
                <a16:creationId xmlns:a16="http://schemas.microsoft.com/office/drawing/2014/main" id="{71A42A3E-0235-347F-5EF0-F2013B9D56AC}"/>
              </a:ext>
            </a:extLst>
          </p:cNvPr>
          <p:cNvSpPr txBox="1"/>
          <p:nvPr/>
        </p:nvSpPr>
        <p:spPr>
          <a:xfrm>
            <a:off x="798286" y="6015043"/>
            <a:ext cx="11393714" cy="923330"/>
          </a:xfrm>
          <a:prstGeom prst="rect">
            <a:avLst/>
          </a:prstGeom>
          <a:noFill/>
        </p:spPr>
        <p:txBody>
          <a:bodyPr wrap="square" rtlCol="0">
            <a:spAutoFit/>
          </a:bodyPr>
          <a:lstStyle/>
          <a:p>
            <a:r>
              <a:rPr lang="en-US">
                <a:solidFill>
                  <a:srgbClr val="000000"/>
                </a:solidFill>
                <a:latin typeface=""/>
              </a:rPr>
              <a:t>For questions on NWS Case Notification, email</a:t>
            </a:r>
            <a:r>
              <a:rPr lang="en-US">
                <a:latin typeface=""/>
                <a:ea typeface="Calibri"/>
                <a:cs typeface="Calibri"/>
                <a:hlinkClick r:id="rId3"/>
              </a:rPr>
              <a:t> newworldscrewworm@cdc.gov</a:t>
            </a:r>
            <a:r>
              <a:rPr lang="en-US">
                <a:latin typeface=""/>
                <a:ea typeface="Calibri"/>
                <a:cs typeface="Calibri"/>
              </a:rPr>
              <a:t> </a:t>
            </a:r>
          </a:p>
          <a:p>
            <a:r>
              <a:rPr lang="en-US">
                <a:solidFill>
                  <a:srgbClr val="000000"/>
                </a:solidFill>
                <a:latin typeface=""/>
                <a:ea typeface="Calibri"/>
                <a:cs typeface="Calibri"/>
              </a:rPr>
              <a:t>*OMB PRA: Office of Management and Budget Paperwork Reduction Act</a:t>
            </a:r>
            <a:r>
              <a:rPr lang="en-US">
                <a:solidFill>
                  <a:srgbClr val="000000"/>
                </a:solidFill>
                <a:latin typeface=""/>
              </a:rPr>
              <a:t> </a:t>
            </a:r>
          </a:p>
          <a:p>
            <a:r>
              <a:rPr lang="en-US">
                <a:solidFill>
                  <a:srgbClr val="000000"/>
                </a:solidFill>
                <a:latin typeface=""/>
              </a:rPr>
              <a:t> </a:t>
            </a:r>
          </a:p>
        </p:txBody>
      </p:sp>
    </p:spTree>
    <p:extLst>
      <p:ext uri="{BB962C8B-B14F-4D97-AF65-F5344CB8AC3E}">
        <p14:creationId xmlns:p14="http://schemas.microsoft.com/office/powerpoint/2010/main" val="1309998324"/>
      </p:ext>
    </p:extLst>
  </p:cSld>
  <p:clrMapOvr>
    <a:masterClrMapping/>
  </p:clrMapOvr>
  <p:transition>
    <p:fade/>
  </p:transition>
</p:sld>
</file>

<file path=ppt/theme/theme1.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3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PAW xmlns="http://www.net-centric.com/PAWPP">
  <Shape xmlns="" ID="CHhSgKHj9quyh6Z0pS5E27G/w/Q=" pdftag="H2" isBookmarkSet="no" bookmark="yes" Order="_x0032_"/>
  <Shape xmlns="" ID="DL4ej+JnkfvLboaO71psGR/VKIY=" pdftag="P" isBookmarkSet="no" Order="_x0031_" bookmark="no"/>
  <Shape xmlns="" ID="0MmqYZH4ZU46EiS2HuTBnT+yQ38=" Order="_x0035_" formula="no" artifact="_x0031_" pdftag="_x005B_Artifact_x005D_" inline="no" isBookmarkSet="no" validate="no" Lang=""/>
  <Shape xmlns="" ID="agNaH0zy0WW/gKT/GJDvb/ghakQ=" pdftag="H3" isBookmarkSet="no" bookmark="yes" Order="_x0034_"/>
  <Shape xmlns="" ID="hslSmUB9Ot5YF1qFciN9qJ9zW9c=" pdftag="P" isBookmarkSet="no" Order="_x0033_" bookmark="no"/>
  <Shape xmlns="" ID="l/nYz93YNRplfBt6ORknAqksY/4=" pdftag="H2" isBookmarkSet="no" bookmark="yes" Order="_x0031_"/>
  <Shape xmlns="" ID="Pg+oEuZcxUPxkSTr5/Ux9mlsXEw=" pdftag="P" isBookmarkSet="no" Order="_x0032_" bookmark="no"/>
  <Shape xmlns="" ID="p9TZ8LFMvtXC3bLUiFyWOtBSm7U=" artifact="_x0030_" formula="no" pdftag="Figure" isBookmarkSet="no" Order="_x0033_" validate="no" Lang="" bookmark="no"/>
  <Shape xmlns="" ID="xcvoLB7T5IcqXAGEH19vdublBkc=" pdftag="P" isBookmarkSet="no" Order="_x0034_" bookmark="no"/>
  <Shape xmlns="" ID="b4JbqYx5HuAaYsdTBgHkF/uRvTg=" pdftag="H2" isBookmarkSet="no" bookmark="yes" Order="_x0031_"/>
  <Shape xmlns="" ID="OvaNJH6OxBY16XdS4ACOZgE6hsQ=" pdftag="P" isBookmarkSet="no" Order="_x0032_" bookmark="no"/>
  <Shape xmlns="" ID="+J1ZqJLsoAmE+BffGET7Hk0gzdk=" pdftag="H2" isBookmarkSet="no" bookmark="yes" Order="_x0031_"/>
  <Shape xmlns="" ID="pV797H5EIAAZ7q7b5IMBhVc7m7Q=" pdftag="P" isBookmarkSet="no" Order="_x0032_" bookmark="no"/>
  <Shape xmlns="" ID="Ic9HE0iEvk0v/zXI+y9vorQVCeE=" pdftag="H2" isBookmarkSet="no" bookmark="yes" Order="_x0031_"/>
  <Shape xmlns="" ID="cJU+iXexTr10ecyZny5et1tSC7o=" pdftag="P" isBookmarkSet="no" Order="_x0032_" bookmark="no"/>
  <Shape xmlns="" ID="HDO/IrJpJb+JdIqmlXihA82fHTM=" Order="_x0033_" pdftag="_x005B_Artifact_x005D_" isBookmarkSet="no" bookmark="no"/>
  <Shape xmlns="" ID="6+pnIhUSeGOPJd7A8tF6nw3zxdA=" pdftag="H2" isBookmarkSet="no" bookmark="yes" Order="_x0031_"/>
  <Shape xmlns="" ID="otthHyklp8g5ns16r1HP80jf5vg=" pdftag="P" isBookmarkSet="no" Order="_x0033_" bookmark="no"/>
  <Shape xmlns="" ID="1fCKxj5ScszPisSzaEKjGZtpcA8=" Order="_x0033_" artifact="_x0031_" pdftag="_x005B_Artifact_x005D_" isBookmarkSet="no" validate="no"/>
  <Shape xmlns="" ID="3NdKDFPZ4MmFJPWVeROIoHzENc8=" pdftag="Figure" artifact="_x0030_" isBookmarkSet="no" Order="_x0032_" validate="no" Lang=""/>
  <Shape xmlns="" ID="suF85ZO1W3yUC2vO0rqR4UvcJoc=" Order="_x0035_" pdftag="_x005B_Artifact_x005D_" isBookmarkSet="no" bookmark="no"/>
  <Shape xmlns="" ID="7u43uTUfTeptA7rrmixLaa0EPX0=" pdftag="H2" isBookmarkSet="no" bookmark="yes" Order="_x0031_"/>
  <Shape xmlns="" ID="pACB/T/sgqKyBDM3hcJO1eWwWlU=" pdftag="P" isBookmarkSet="no" Order="_x0032_" bookmark="no"/>
  <Shape xmlns="" ID="7A0NyJI8xTThdxj6eX0w9P5ogt8=" pdftag="H2" isBookmarkSet="no" bookmark="yes" Order="_x0031_"/>
  <Shape xmlns="" ID="+KTeG+5gqcp84ixkipMWguPfTYk=" pdftag="P" isBookmarkSet="no" Order="_x0032_" bookmark="no"/>
  <Shape xmlns="" ID="ioCgrEsHw8znu2i+kQ/iEBpBeD4=" pdftag="P" isBookmarkSet="no" Order="_x0033_" bookmark="no"/>
  <Shape xmlns="" ID="rAItKJSuEfZRQ6n2LhZuq4nGQRY=" Order="_x0034_" pdftag="_x005B_Artifact_x005D_" isBookmarkSet="no" bookmark="no"/>
  <Shape xmlns="" ID="CL3p9qDoVdfYT80IxOYZMrd5gFY=" pdftag="H2" isBookmarkSet="no" bookmark="yes" Order="_x0031_"/>
  <Shape xmlns="" ID="bZbQxZbEsaLyDsKCfmA8hb5nd3w=" pdftag="P" isBookmarkSet="no" Order="_x0032_" bookmark="no"/>
  <Shape xmlns="" ID="QM3D/q0nQh1IpyQkQfS4naOn0zw=" Order="_x0034_" pdftag="_x005B_Artifact_x005D_" isBookmarkSet="no" bookmark="no"/>
  <Shape xmlns="" ID="m+/CF6O93p0pl5tBm7b3R/ZR17Y=" pdftag="P" isBookmarkSet="no" Order="_x0033_" bookmark="no"/>
  <Shape xmlns="" ID="XhCoFfBdoPSJgzkCrU4KWTeTWNY=" pdftag="H2" isBookmarkSet="no" bookmark="yes" Order="_x0031_"/>
  <Shape xmlns="" ID="s7UCEiHWFqvbtoXX0gp69ZP9c1c=" Order="_x0032_" artifact="_x0031_" pdftag="_x005B_Artifact_x005D_" isBookmarkSet="no" validate="no" formula="no" Lang=""/>
  <Shape xmlns="" ID="cgg/ZNW0VHFLgEqQnjEbo8YnIzY=" pdftag="H2" isBookmarkSet="no" bookmark="yes" Order="_x0031_"/>
  <Shape xmlns="" ID="XemXCtyVDZEKtOReACvXzqRKW58=" pdftag="P" isBookmarkSet="no" Order="_x0032_" bookmark="no"/>
  <Shape xmlns="" ID="r6xkSwbkRf9mk1vN3f1WlHYtzhU=" Order="_x0033_" pdftag="_x005B_Artifact_x005D_" isBookmarkSet="no" bookmark="no"/>
  <Shape xmlns="" ID="zHrCEhTr3X3h9DLp5hcOl1SsUwA=" pdftag="H2" isBookmarkSet="no" bookmark="yes" Order="_x0031_"/>
  <Shape xmlns="" ID="Twp7E+RH4m5teKx9cUt3w/pmpWs=" Order="_x0032_" artifact="_x0031_" pdftag="_x005B_Artifact_x005D_" isBookmarkSet="no" validate="no" formula="no" Lang=""/>
  <Shape xmlns="" ID="2izJv35M49mPZ15AWNYj/LqyIAY=" pdftag="H2" isBookmarkSet="no" bookmark="yes" Order="_x0031_"/>
  <Shape xmlns="" ID="u68ZkKCfAiw0Sp5EqkhYUASuUfE=" pdftag="P" isBookmarkSet="no" Order="_x0032_" bookmark="no"/>
  <Shape xmlns="" ID="rBBHCtmOn180sYBwdas4qyTxLto=" Order="_x0033_" pdftag="_x005B_Artifact_x005D_" isBookmarkSet="no" bookmark="no"/>
  <Shape xmlns="" ID="faQBVlF6jx0A86qxN/Pg8VRlPX4=" pdftag="H2" isBookmarkSet="no" bookmark="yes" Order="_x0031_"/>
  <Shape xmlns="" ID="gckZSg7tpehzxBT9HzE2zC4xffE=" pdftag="P" isBookmarkSet="no" Order="_x0032_" bookmark="no"/>
  <Shape xmlns="" ID="S3Pe1dpwkzEZ3PjUCfVGPeNAF7w=" Order="_x0033_" pdftag="_x005B_Artifact_x005D_" isBookmarkSet="no" bookmark="no"/>
  <Shape xmlns="" ID="OP+HgH+pZEeHkgfEJNRwM38rxTc=" pdftag="H2" isBookmarkSet="no" bookmark="yes" Order="_x0031_"/>
  <Shape xmlns="" ID="+SMElORVfNByx0IeZkZP7lBBZUI=" pdftag="P" isBookmarkSet="no" Order="_x0032_" bookmark="no"/>
  <Shape xmlns="" ID="Pko78pJ+zUq+Hex3OAj04cA9gao=" Order="_x0033_" pdftag="_x005B_Artifact_x005D_" isBookmarkSet="no" bookmark="no"/>
  <Shape xmlns="" ID="iTfn/DYXZzjb1iMZ10eOtq03aUE=" pdftag="H2" isBookmarkSet="no" bookmark="yes" Order="_x0031_"/>
  <Shape xmlns="" ID="YSRwXiO80+dlkYfvfwpow/8zL9g=" pdftag="P" isBookmarkSet="no" Order="_x0032_" bookmark="no"/>
  <Shape xmlns="" ID="XNZrAhw8zM0tzz90w6gaBd5BgsE=" Order="_x0033_" pdftag="_x005B_Artifact_x005D_" isBookmarkSet="no" bookmark="no"/>
  <Shape xmlns="" ID="CXYzr7Y/TF2fXlQJm4xzablRrbw=" pdftag="H2" isBookmarkSet="no" bookmark="yes" Order="_x0031_"/>
  <Shape xmlns="" ID="ThSfL82n9Wve0MWIcFpAj2+lY2U=" pdftag="P" isBookmarkSet="no" Order="_x0032_" bookmark="no"/>
  <Shape xmlns="" ID="7d+p9qUCDCMLixFbioZQU7JpCig=" Order="_x0033_" pdftag="_x005B_Artifact_x005D_" isBookmarkSet="no" bookmark="no"/>
  <Shape xmlns="" ID="fi3PlHaOMuURC/WPIHI3enIYRRE=" pdftag="H2" isBookmarkSet="no" bookmark="yes" Order="_x0031_"/>
  <Shape xmlns="" ID="vEfi+M9AUxZnY5in4H5REkLfS4I=" pdftag="P" isBookmarkSet="no" Order="_x0032_" bookmark="no"/>
  <Shape xmlns="" ID="WH3tvJ8JQiRR3rZotBj5HdpIJPA=" pdftag="H2" isBookmarkSet="no" bookmark="yes" Order="_x0031_"/>
  <Shape xmlns="" ID="8dOpZSz9NxNc4RlZNRRyV0QzKXU=" pdftag="P" isBookmarkSet="no" Order="_x0032_" bookmark="no"/>
  <Shape xmlns="" ID="3bpe4Jcdglpygi8npozlKRqXqFo=" Order="_x0033_" pdftag="_x005B_Artifact_x005D_" isBookmarkSet="no" bookmark="no"/>
  <Shape xmlns="" ID="0MsbynHF0NDrnbzUv+SZCiwa7Y4=" pdftag="H2" isBookmarkSet="no" bookmark="yes" Order="_x0031_"/>
  <Shape xmlns="" ID="heWVp3atthtjqxBpG5OymiUqpBA=" pdftag="P" isBookmarkSet="no" Order="_x0032_" bookmark="no"/>
  <Shape xmlns="" ID="ILFvqvpUlo9jskB/qokMvtyRnuY=" Order="_x0033_" pdftag="_x005B_Artifact_x005D_" isBookmarkSet="no" bookmark="no"/>
  <Shape xmlns="" ID="rDEYU8OHOsQ4GbRrq7oftS6O4x4=" pdftag="H2" isBookmarkSet="no" bookmark="yes" Order="_x0031_"/>
  <Shape xmlns="" ID="sncBKFx+7HRcoRLDZkQi4loLhOE=" pdftag="P" isBookmarkSet="no" Order="_x0032_" bookmark="no"/>
  <Shape xmlns="" ID="Vx+y9uYDr/hf2Y+yjE0vFwiERNE=" Order="_x0033_" pdftag="_x005B_Artifact_x005D_" isBookmarkSet="no" bookmark="no"/>
  <Shape xmlns="" ID="I/r9E9mpLLPaZNOJdOq7jOpQpgU=" pdftag="H2" isBookmarkSet="no" bookmark="yes" Order="_x0031_"/>
  <Shape xmlns="" ID="i/EvGNQwDjKH9tgmlBr9TklzQyg=" pdftag="P" isBookmarkSet="no" Order="_x0032_" bookmark="no"/>
  <Shape xmlns="" ID="FogfBkn4uVb97uXBU7axEnZfK3M=" Order="_x0033_" pdftag="_x005B_Artifact_x005D_" isBookmarkSet="no" bookmark="no"/>
  <Shape xmlns="" ID="cDQi+n9I1/I1ktlRMj6y4A7XBno=" pdftag="H2" isBookmarkSet="no" bookmark="yes" Order="_x0033_"/>
  <Shape xmlns="" ID="7F4ToTCNZMO/PrdoAaP5Wkfvwnk=" artifact="_x0030_" formula="no" pdftag="Figure" isBookmarkSet="no" Order="_x0031_" validate="no" Lang="" bookmark="no"/>
  <Shape xmlns="" ID="+yR+TeHdpDrEe1lmBUxGVIsQxVU=" pdftag="Figure" artifact="_x0031_" isBookmarkSet="no" Order="_x0032_" validate="no" Lang=""/>
  <Shape xmlns="" ID="PYco+cgXKclOLQrjwUuSwwBuPgg=" pdftag="H2" isBookmarkSet="no" bookmark="yes" Order="_x0031_"/>
  <Shape xmlns="" ID="wEqfwsKfMclneNdVzDmavzXFxyM=" pdftag="P" isBookmarkSet="no" Order="_x0032_" bookmark="no"/>
  <Shape xmlns="" ID="0l6S447ZdgrYddBXb9s+rJ8NbG4=" artifact="_x0030_" formula="no" pdftag="Figure" isBookmarkSet="no" Order="_x0033_" validate="no" Lang="" bookmark="no"/>
  <Shape xmlns="" ID="Ea3CAbCdOPmZozcXqegPo+Ye8fg=" pdftag="P" isBookmarkSet="no" Order="_x0037_" bookmark="no"/>
  <Shape xmlns="" ID="YeWZFwqSUn768X5XfSV1KprPtCk=" artifact="_x0030_" formula="no" pdftag="Figure" isBookmarkSet="no" Order="_x0034_" validate="no" Lang="" bookmark="no"/>
  <Shape xmlns="" ID="2XN3ioSb5JeQ7Do0LKDEEoS4Zrs=" pdftag="P" isBookmarkSet="no" Order="_x0038_" bookmark="no"/>
  <Shape xmlns="" ID="ru+4+lUFPHyV46sa6C35yqdoEhw=" artifact="_x0030_" formula="no" pdftag="Figure" isBookmarkSet="no" Order="_x0035_" validate="no" Lang="" bookmark="no"/>
  <Shape xmlns="" ID="Oy6wiL7Iisc+c3nI4NUg+VxscIw=" pdftag="P" isBookmarkSet="no" Order="_x0039_" bookmark="no"/>
  <Shape xmlns="" ID="VjpYgA1jOnyjTMl26QnRIkOeFSY=" formula="no" artifact="_x0030_" pdftag="Figure" inline="no" isBookmarkSet="no" Order="_x0036_" validate="no" Lang="" bookmark="no"/>
  <Shape xmlns="" ID="b5ANk5UL4tdq3RxKpQwWDzrE6Ik=" pdftag="P" isBookmarkSet="no" Order="_x0031_0" bookmark="no"/>
  <Shape xmlns="" ID="9K+oI1aSH+lyazpeOvHmv4MuGsU=" pdftag="H2" isBookmarkSet="no" bookmark="yes" Order="_x0031_"/>
  <Shape xmlns="" ID="QbFn2oxYLIZRUnIhGGRPpv5etOE=" pdftag="H2" isBookmarkSet="no" bookmark="yes" Order="_x0031_"/>
  <Shape xmlns="" ID="OiS8unlVcWluhdVm52spULmQoBU=" pdftag="P" isBookmarkSet="no" bookmark="no" Order="_x0032_"/>
  <HyperLink xmlns="" ID="otthHyklp8g5ns16r1HP80jf5vg=-1398449361455.3481_492.5942" plainAltText="Section_x0020_508_x0020_alternative_x0020_text_x0020_version_x0020_available_x0020_on_x0020_slide_x0020_26" language="" Lang=""/>
  <HyperLink xmlns="" ID="m+/CF6O93p0pl5tBm7b3R/ZR17Y=1952331849409.2072_477.2254" plainAltText="_x0020_newworldscrewworm_x0040_cdc.gov"/>
  <HyperLink xmlns="" ID="ThSfL82n9Wve0MWIcFpAj2+lY2U=1100173085144.45_148.1332" plainAltText="edx_x0040_cdc.gov" Lang=""/>
  <HyperLink xmlns="" ID="8dOpZSz9NxNc4RlZNRRyV0QzKXU=1100173085546.01_209.8932" plainAltText="edx_x0040_cdc.gov"/>
  <HyperLink xmlns="" ID="Ea3CAbCdOPmZozcXqegPo+Ye8fg=-141569329432.87894_289.0257" plainAltText="Case_x0020_Surveillance_x0020_News" Lang=""/>
  <HyperLink xmlns="" ID="2XN3ioSb5JeQ7Do0LKDEEoS4Zrs=-2081753197373.3817_268.2306" plainAltText="Technical_x0020_" Lang=""/>
  <HyperLink xmlns="" ID="2XN3ioSb5JeQ7Do0LKDEEoS4Zrs=-103751551294.1766_289.0257" plainAltText="Resource_x0020_Center" Lang=""/>
  <HyperLink xmlns="" ID="Oy6wiL7Iisc+c3nI4NUg+VxscIw=1100173085545.5938_268.2306" plainAltText="edx_x0040_cdc.gov" Lang=""/>
  <HyperLink xmlns="" ID="b5ANk5UL4tdq3RxKpQwWDzrE6Ik=-1752190193809.0822_268.2306" plainAltText="case_x0020_surveillance_x0020_" Lang=""/>
  <HyperLink xmlns="" ID="b5ANk5UL4tdq3RxKpQwWDzrE6Ik=820721201772.8571_289.0257" plainAltText="modernization" Lang=""/>
  <HyperLink xmlns="" ID="OiS8unlVcWluhdVm52spULmQoBU=205930103355.2_479.9532" plainAltText="Return_x0020_to_x0020_relevant_x0020_slide" language="" Lang=""/>
  <SubText xmlns="" ID="0MmqYZH4ZU46EiS2HuTBnT+yQ38=" ActualText=""/>
  <SubText xmlns="" ID="VjpYgA1jOnyjTMl26QnRIkOeFSY=" ActualText=""/>
  <SubText xmlns="" ID="p9TZ8LFMvtXC3bLUiFyWOtBSm7U=" ActualText=""/>
  <SubText xmlns="" ID="3NdKDFPZ4MmFJPWVeROIoHzENc8=" ActualText=""/>
  <SubText xmlns="" ID="7F4ToTCNZMO/PrdoAaP5Wkfvwnk=" ActualText=""/>
  <SubText xmlns="" ID="0l6S447ZdgrYddBXb9s+rJ8NbG4=" ActualText=""/>
  <SubText xmlns="" ID="YeWZFwqSUn768X5XfSV1KprPtCk=" ActualText=""/>
  <SubText xmlns="" ID="ru+4+lUFPHyV46sa6C35yqdoEhw=" ActualText=""/>
  <HyperLink xmlns="" ID="m+/CF6O93p0pl5tBm7b3R/ZR17Y=1952331849445.0572_477.2254" plainAltText="_x0020_newworldscrewworm_x0040_cdc.gov" Lang=""/>
  <HyperLink xmlns="" ID="8dOpZSz9NxNc4RlZNRRyV0QzKXU=1100173085581.15_209.8932" plainAltText="edx_x0040_cdc.gov" Lang=""/>
</PAW>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010CC48A510A64E9EDE79D1DCB94891" ma:contentTypeVersion="7" ma:contentTypeDescription="Create a new document." ma:contentTypeScope="" ma:versionID="3e66daa4532e22c8790d9c7a8422a9e6">
  <xsd:schema xmlns:xsd="http://www.w3.org/2001/XMLSchema" xmlns:xs="http://www.w3.org/2001/XMLSchema" xmlns:p="http://schemas.microsoft.com/office/2006/metadata/properties" xmlns:ns2="ae47a4dc-bad2-467d-ae3b-b3fce59ebe25" targetNamespace="http://schemas.microsoft.com/office/2006/metadata/properties" ma:root="true" ma:fieldsID="5a044c69ae985c54e8d550bb75bd1fe2" ns2:_="">
    <xsd:import namespace="ae47a4dc-bad2-467d-ae3b-b3fce59ebe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7a4dc-bad2-467d-ae3b-b3fce59eb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E3F7B6-F53E-4043-9E5B-8D7D6659A788}">
  <ds:schemaRef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dcmitype/"/>
    <ds:schemaRef ds:uri="ae47a4dc-bad2-467d-ae3b-b3fce59ebe25"/>
    <ds:schemaRef ds:uri="http://www.w3.org/XML/1998/namespace"/>
    <ds:schemaRef ds:uri="http://purl.org/dc/terms/"/>
  </ds:schemaRefs>
</ds:datastoreItem>
</file>

<file path=customXml/itemProps2.xml><?xml version="1.0" encoding="utf-8"?>
<ds:datastoreItem xmlns:ds="http://schemas.openxmlformats.org/officeDocument/2006/customXml" ds:itemID="{A85025B4-8C6D-46DE-9700-DFB5CE9B5DC3}">
  <ds:schemaRefs>
    <ds:schemaRef ds:uri="http://www.net-centric.com/PAWPP"/>
    <ds:schemaRef ds:uri=""/>
  </ds:schemaRefs>
</ds:datastoreItem>
</file>

<file path=customXml/itemProps3.xml><?xml version="1.0" encoding="utf-8"?>
<ds:datastoreItem xmlns:ds="http://schemas.openxmlformats.org/officeDocument/2006/customXml" ds:itemID="{136B76D6-4321-4A89-8447-61B7D695FB32}">
  <ds:schemaRefs>
    <ds:schemaRef ds:uri="http://schemas.microsoft.com/sharepoint/v3/contenttype/forms"/>
  </ds:schemaRefs>
</ds:datastoreItem>
</file>

<file path=customXml/itemProps4.xml><?xml version="1.0" encoding="utf-8"?>
<ds:datastoreItem xmlns:ds="http://schemas.openxmlformats.org/officeDocument/2006/customXml" ds:itemID="{103E143C-A210-4414-B6FF-FFD85E5ADBF6}">
  <ds:schemaRefs>
    <ds:schemaRef ds:uri="ae47a4dc-bad2-467d-ae3b-b3fce59ebe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202</TotalTime>
  <Words>1314</Words>
  <Application>Microsoft Office PowerPoint</Application>
  <PresentationFormat>Widescreen</PresentationFormat>
  <Paragraphs>186</Paragraphs>
  <Slides>26</Slides>
  <Notes>23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Aptos</vt:lpstr>
      <vt:lpstr>Aptos Display</vt:lpstr>
      <vt:lpstr>Arial</vt:lpstr>
      <vt:lpstr>AvenirNext LT Pro Regular</vt:lpstr>
      <vt:lpstr>Calibri</vt:lpstr>
      <vt:lpstr>Courier New</vt:lpstr>
      <vt:lpstr>Myriad Web Pro</vt:lpstr>
      <vt:lpstr>Segoe UI</vt:lpstr>
      <vt:lpstr>Wingdings</vt:lpstr>
      <vt:lpstr>1_NCEH_ATSDR_combined</vt:lpstr>
      <vt:lpstr>3_NCEH_ATSDR_combined</vt:lpstr>
      <vt:lpstr>Office Theme</vt:lpstr>
      <vt:lpstr>2_NCEH_ATSDR_combined</vt:lpstr>
      <vt:lpstr>NNDSS eSHARE December 2025 Webinar</vt:lpstr>
      <vt:lpstr>Agenda</vt:lpstr>
      <vt:lpstr>     Case Notification Minimal Data Necessary (MDN) HL7 and Generic v3 Updates </vt:lpstr>
      <vt:lpstr>Roadmap</vt:lpstr>
      <vt:lpstr>Case Notification Modernization Summary</vt:lpstr>
      <vt:lpstr>Road to Generic v3</vt:lpstr>
      <vt:lpstr>Current State: Case Notification MDN is being put into practice at CDC </vt:lpstr>
      <vt:lpstr>NWS Outbreak in Central America and Mexico</vt:lpstr>
      <vt:lpstr>NWS Case Notification using MDN </vt:lpstr>
      <vt:lpstr>Case Notification MDN via HL7® message</vt:lpstr>
      <vt:lpstr>Case Notification MDN HL7® Implementation Guide</vt:lpstr>
      <vt:lpstr>Onboarding Case Notification MDN</vt:lpstr>
      <vt:lpstr>Onboarding Case Notification MDN  </vt:lpstr>
      <vt:lpstr>Onboarding details</vt:lpstr>
      <vt:lpstr>Onboarding stages </vt:lpstr>
      <vt:lpstr>Why onboard MDN if Generic v3 is being developed? </vt:lpstr>
      <vt:lpstr>Interested?  </vt:lpstr>
      <vt:lpstr>Generic v3</vt:lpstr>
      <vt:lpstr>Since the September eSHARE</vt:lpstr>
      <vt:lpstr>Key themes of the feedback</vt:lpstr>
      <vt:lpstr>What we are currently working on</vt:lpstr>
      <vt:lpstr>Next steps</vt:lpstr>
      <vt:lpstr> Questions &amp; Answers 3</vt:lpstr>
      <vt:lpstr>Q &amp; A 3</vt:lpstr>
      <vt:lpstr>Appendix: Accompanying Text</vt:lpstr>
      <vt:lpstr>Accompanying text for slide 6 (Section 508 compliant text version)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December 2025</dc:title>
  <dc:subject>Updates on Case Notification MDN and Generic Version 3 </dc:subject>
  <dc:creator/>
  <cp:keywords>NNDSS eSHARE December 2025 Webinar, Case Notofication Minimal Data Necessary (MDN) HL7 and Generic v3 Updates, CDC, OPHDST, December eShare, NNDSS, MDN, Minimal Data Necessary, HL7, Health Level Seven, Generic Version 3, Generic V3, Road Map, Data Elements, Case Notification, Condition Specific, NWS, New World Screwworm, Standardization, Current State, Routine Data, One CDC Data Platform, 1CDP, Emergency Response, MDN Onboarding, CSTE Data Standardization Workgroup, DSWG</cp:keywords>
  <cp:lastModifiedBy>Laspina, Michael (CDC/OD/OPHDST)</cp:lastModifiedBy>
  <cp:revision>7</cp:revision>
  <dcterms:created xsi:type="dcterms:W3CDTF">2025-07-29T12:23:32Z</dcterms:created>
  <dcterms:modified xsi:type="dcterms:W3CDTF">2026-01-06T15:27:18Z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2025-07-29T13:26:28Z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6430aef4-57f5-4e11-9b33-c04f004f2ae5</vt:lpwstr>
  </property>
  <property fmtid="{D5CDD505-2E9C-101B-9397-08002B2CF9AE}" pid="8" name="MSIP_Label_7b94a7b8-f06c-4dfe-bdcc-9b548fd58c31_ContentBits">
    <vt:lpwstr>0</vt:lpwstr>
  </property>
  <property fmtid="{D5CDD505-2E9C-101B-9397-08002B2CF9AE}" pid="9" name="MSIP_Label_7b94a7b8-f06c-4dfe-bdcc-9b548fd58c31_Tag">
    <vt:lpwstr>10, 0, 1, 1</vt:lpwstr>
  </property>
  <property fmtid="{D5CDD505-2E9C-101B-9397-08002B2CF9AE}" pid="10" name="ContentTypeId">
    <vt:lpwstr>0x010100F010CC48A510A64E9EDE79D1DCB94891</vt:lpwstr>
  </property>
  <property fmtid="{D5CDD505-2E9C-101B-9397-08002B2CF9AE}" pid="11" name="MediaServiceImageTags">
    <vt:lpwstr/>
  </property>
</Properties>
</file>