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2" r:id="rId4"/>
    <p:sldMasterId id="2147483792" r:id="rId5"/>
    <p:sldMasterId id="2147483811" r:id="rId6"/>
    <p:sldMasterId id="2147483830" r:id="rId7"/>
    <p:sldMasterId id="2147483847" r:id="rId8"/>
    <p:sldMasterId id="2147483861" r:id="rId9"/>
    <p:sldMasterId id="2147483875" r:id="rId10"/>
  </p:sldMasterIdLst>
  <p:notesMasterIdLst>
    <p:notesMasterId r:id="rId36"/>
  </p:notesMasterIdLst>
  <p:sldIdLst>
    <p:sldId id="2147473988" r:id="rId11"/>
    <p:sldId id="278" r:id="rId12"/>
    <p:sldId id="2147473992" r:id="rId13"/>
    <p:sldId id="2147473997" r:id="rId14"/>
    <p:sldId id="2147473993" r:id="rId15"/>
    <p:sldId id="2147473998" r:id="rId16"/>
    <p:sldId id="2147474001" r:id="rId17"/>
    <p:sldId id="2147474002" r:id="rId18"/>
    <p:sldId id="2147474003" r:id="rId19"/>
    <p:sldId id="2147474004" r:id="rId20"/>
    <p:sldId id="2147474005" r:id="rId21"/>
    <p:sldId id="2147474006" r:id="rId22"/>
    <p:sldId id="2147474007" r:id="rId23"/>
    <p:sldId id="2147474008" r:id="rId24"/>
    <p:sldId id="2147474009" r:id="rId25"/>
    <p:sldId id="256" r:id="rId26"/>
    <p:sldId id="258" r:id="rId27"/>
    <p:sldId id="259" r:id="rId28"/>
    <p:sldId id="2147473999" r:id="rId29"/>
    <p:sldId id="263" r:id="rId30"/>
    <p:sldId id="2147474000" r:id="rId31"/>
    <p:sldId id="257" r:id="rId32"/>
    <p:sldId id="260" r:id="rId33"/>
    <p:sldId id="2147473990" r:id="rId34"/>
    <p:sldId id="21474739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AD0F-3753-1392-8064-41ADEC019A65}" name="Timothy Powell" initials="TP" userId="S::tpowell@jmichael-consulting.com::ef4b185b-526b-4489-8c76-3e2d3e34eda4" providerId="AD"/>
  <p188:author id="{0F895427-FB54-4A2C-D01C-FCE859A69606}" name="Shaily Krishan" initials="SK" userId="S::SKrishan@cste.org::1e3edf21-baaa-444b-bc49-18940c99443d" providerId="AD"/>
  <p188:author id="{82B65B2A-72D7-95B6-73A6-0F6329ADE505}" name="Taylor Pinsent" initials="TP" userId="S::tpinsent@cste.org::4f835469-271c-445b-8a2a-4b0ef75fe697" providerId="AD"/>
  <p188:author id="{944DC041-3A75-A86F-621E-EE82135C2022}" name="Annie Fine" initials="AF" userId="S::afine@cste.org::7b0d6491-0dfd-4ecb-9b1b-02e1e0bb806b" providerId="AD"/>
  <p188:author id="{5A45654A-63C6-C902-10C1-5105A16E3FD3}" name="Meredith Lichtenstein" initials="ML" userId="S::mlichtenstein@cste.org::64017bf5-1552-4590-afd9-a70af308d320" providerId="AD"/>
  <p188:author id="{3290305A-5B74-B6CF-167E-FF2B45013940}" name="Kirtana Ramadugu" initials="KR" userId="S::kramadugu@cste.org::b7c1a81b-9cc3-4327-9eeb-eb18ff8b1e21" providerId="AD"/>
  <p188:author id="{047A9BAE-A90A-A733-94B9-16259000A486}" name="Gillian Haney" initials="GH" userId="S::ghaney@cste.org::da3d4727-227a-4b09-9d5a-85c5eec08f58" providerId="AD"/>
  <p188:author id="{9D8529BC-0588-8E14-4C1F-267A8B677B67}" name="Guest User" initials="GU" userId="S::urn:spo:anon#3bdae7108bf7878afdd7fa00c6b0c09794180621360823b9edf67154592af327::" providerId="AD"/>
  <p188:author id="{62FE2CD1-FD4E-4B38-8F2D-3170094D117C}" name="Becky Lampkins" initials="BL" userId="S::rlampkins@cste.org::ae015d69-c9b7-46d6-af29-13247f388f0c" providerId="AD"/>
  <p188:author id="{D78983D3-FF1C-4103-78EC-0D8EF24E51FC}" name="Shaily Krishan" initials="SK" userId="S::skrishan@cste.org::1e3edf21-baaa-444b-bc49-18940c99443d" providerId="AD"/>
  <p188:author id="{643A7AD9-02B1-B372-B694-D211CCE4C4EB}" name="Robinson, Tamara (CDC/DDPHSS/CSELS/DHIS) (CTR)" initials="RT((" userId="S::okf9@cdc.gov::a16a7704-10a4-405e-9d16-ecfeead0d373" providerId="AD"/>
  <p188:author id="{4D52F0F9-6D75-4617-9AC4-A3583DDB3297}" name="Megan Tompkins" initials="MT" userId="S::mtompkins@cste.org::f71d68c2-847f-49b7-bb45-486720d516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cky Lampkins" initials="BL" lastIdx="7" clrIdx="0">
    <p:extLst>
      <p:ext uri="{19B8F6BF-5375-455C-9EA6-DF929625EA0E}">
        <p15:presenceInfo xmlns:p15="http://schemas.microsoft.com/office/powerpoint/2012/main" userId="S::rlampkins@cste.org::ae015d69-c9b7-46d6-af29-13247f388f0c" providerId="AD"/>
      </p:ext>
    </p:extLst>
  </p:cmAuthor>
  <p:cmAuthor id="2" name="Shaily Krishan" initials="SK" lastIdx="4" clrIdx="1">
    <p:extLst>
      <p:ext uri="{19B8F6BF-5375-455C-9EA6-DF929625EA0E}">
        <p15:presenceInfo xmlns:p15="http://schemas.microsoft.com/office/powerpoint/2012/main" userId="S::SKrishan@cste.org::1e3edf21-baaa-444b-bc49-18940c99443d" providerId="AD"/>
      </p:ext>
    </p:extLst>
  </p:cmAuthor>
  <p:cmAuthor id="3" name="Robinson, Tamara (CDC/DDPHSS/CSELS/DHIS) (CTR)" initials="RT((" lastIdx="51" clrIdx="2">
    <p:extLst>
      <p:ext uri="{19B8F6BF-5375-455C-9EA6-DF929625EA0E}">
        <p15:presenceInfo xmlns:p15="http://schemas.microsoft.com/office/powerpoint/2012/main" userId="S::okf9@cdc.gov::a16a7704-10a4-405e-9d16-ecfeead0d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45A"/>
    <a:srgbClr val="FEE17F"/>
    <a:srgbClr val="FBE6A5"/>
    <a:srgbClr val="FDB525"/>
    <a:srgbClr val="7BA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C7A82-27FA-4052-A2C1-A9EE4D83C1CE}" v="11" dt="2023-08-22T20:20:31.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118" autoAdjust="0"/>
  </p:normalViewPr>
  <p:slideViewPr>
    <p:cSldViewPr snapToGrid="0">
      <p:cViewPr varScale="1">
        <p:scale>
          <a:sx n="104" d="100"/>
          <a:sy n="104" d="100"/>
        </p:scale>
        <p:origin x="882" y="96"/>
      </p:cViewPr>
      <p:guideLst/>
    </p:cSldViewPr>
  </p:slideViewPr>
  <p:outlineViewPr>
    <p:cViewPr>
      <p:scale>
        <a:sx n="33" d="100"/>
        <a:sy n="33" d="100"/>
      </p:scale>
      <p:origin x="0" y="-190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57857-E513-43FC-AC7E-ABB20E3BCCAE}"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13D59D39-581A-44CA-A667-EF9BFE233BF1}">
      <dgm:prSet phldrT="[Text]"/>
      <dgm:spPr/>
      <dgm:t>
        <a:bodyPr/>
        <a:lstStyle/>
        <a:p>
          <a:r>
            <a:rPr lang="en-US" dirty="0"/>
            <a:t>August 2022</a:t>
          </a:r>
        </a:p>
      </dgm:t>
    </dgm:pt>
    <dgm:pt modelId="{17A28959-C646-49CA-81CC-301E4BCC9BAA}" type="parTrans" cxnId="{987E720F-2B75-4AB2-9C2E-D1355F3DD7BA}">
      <dgm:prSet/>
      <dgm:spPr/>
      <dgm:t>
        <a:bodyPr/>
        <a:lstStyle/>
        <a:p>
          <a:endParaRPr lang="en-US"/>
        </a:p>
      </dgm:t>
    </dgm:pt>
    <dgm:pt modelId="{F8F75D16-6C6D-420D-BB27-EC239384DCCB}" type="sibTrans" cxnId="{987E720F-2B75-4AB2-9C2E-D1355F3DD7BA}">
      <dgm:prSet/>
      <dgm:spPr/>
      <dgm:t>
        <a:bodyPr/>
        <a:lstStyle/>
        <a:p>
          <a:endParaRPr lang="en-US"/>
        </a:p>
      </dgm:t>
    </dgm:pt>
    <dgm:pt modelId="{6E740060-1963-4E02-BE82-CB5CE310F322}">
      <dgm:prSet phldrT="[Text]"/>
      <dgm:spPr/>
      <dgm:t>
        <a:bodyPr/>
        <a:lstStyle/>
        <a:p>
          <a:r>
            <a:rPr lang="en-US" dirty="0"/>
            <a:t>December 2022</a:t>
          </a:r>
        </a:p>
      </dgm:t>
    </dgm:pt>
    <dgm:pt modelId="{8B610A05-9EBE-4569-84BA-D6C86696467E}" type="parTrans" cxnId="{928B209E-9AE0-4B05-A8D7-A1CFEE98A322}">
      <dgm:prSet/>
      <dgm:spPr/>
      <dgm:t>
        <a:bodyPr/>
        <a:lstStyle/>
        <a:p>
          <a:endParaRPr lang="en-US"/>
        </a:p>
      </dgm:t>
    </dgm:pt>
    <dgm:pt modelId="{F3E95E98-48B6-4FF5-A2B9-3C0F5865092C}" type="sibTrans" cxnId="{928B209E-9AE0-4B05-A8D7-A1CFEE98A322}">
      <dgm:prSet/>
      <dgm:spPr/>
      <dgm:t>
        <a:bodyPr/>
        <a:lstStyle/>
        <a:p>
          <a:endParaRPr lang="en-US"/>
        </a:p>
      </dgm:t>
    </dgm:pt>
    <dgm:pt modelId="{76721CA8-052F-4EA1-AC5B-6C2A2E2E8095}">
      <dgm:prSet phldrT="[Text]"/>
      <dgm:spPr/>
      <dgm:t>
        <a:bodyPr/>
        <a:lstStyle/>
        <a:p>
          <a:r>
            <a:rPr lang="en-US" dirty="0"/>
            <a:t>January 2023-February 2023</a:t>
          </a:r>
        </a:p>
      </dgm:t>
    </dgm:pt>
    <dgm:pt modelId="{7614FE1D-DEE7-4198-8489-5CED1ED60130}" type="parTrans" cxnId="{60BDC546-FBC0-43D8-8D56-D65D2A0F96FB}">
      <dgm:prSet/>
      <dgm:spPr/>
      <dgm:t>
        <a:bodyPr/>
        <a:lstStyle/>
        <a:p>
          <a:endParaRPr lang="en-US"/>
        </a:p>
      </dgm:t>
    </dgm:pt>
    <dgm:pt modelId="{42716EC1-B87E-4B3B-932B-67C6EABB7A8F}" type="sibTrans" cxnId="{60BDC546-FBC0-43D8-8D56-D65D2A0F96FB}">
      <dgm:prSet/>
      <dgm:spPr/>
      <dgm:t>
        <a:bodyPr/>
        <a:lstStyle/>
        <a:p>
          <a:endParaRPr lang="en-US"/>
        </a:p>
      </dgm:t>
    </dgm:pt>
    <dgm:pt modelId="{B2526393-AAD0-4691-B979-D0DB4B015D70}">
      <dgm:prSet/>
      <dgm:spPr/>
      <dgm:t>
        <a:bodyPr/>
        <a:lstStyle/>
        <a:p>
          <a:r>
            <a:rPr lang="en-US" dirty="0"/>
            <a:t>March 2023-April 2023</a:t>
          </a:r>
        </a:p>
      </dgm:t>
    </dgm:pt>
    <dgm:pt modelId="{D20844E9-E0DD-44AA-9625-BD3D2E44B7B2}" type="parTrans" cxnId="{241D1281-BA9E-44C5-986E-D55E8A7E0C2F}">
      <dgm:prSet/>
      <dgm:spPr/>
      <dgm:t>
        <a:bodyPr/>
        <a:lstStyle/>
        <a:p>
          <a:endParaRPr lang="en-US"/>
        </a:p>
      </dgm:t>
    </dgm:pt>
    <dgm:pt modelId="{2F199173-F641-4B36-91B5-985FF317E930}" type="sibTrans" cxnId="{241D1281-BA9E-44C5-986E-D55E8A7E0C2F}">
      <dgm:prSet/>
      <dgm:spPr/>
      <dgm:t>
        <a:bodyPr/>
        <a:lstStyle/>
        <a:p>
          <a:endParaRPr lang="en-US"/>
        </a:p>
      </dgm:t>
    </dgm:pt>
    <dgm:pt modelId="{21404629-ABAD-4D2F-9FDA-5C8E3B2CC7A0}">
      <dgm:prSet/>
      <dgm:spPr/>
      <dgm:t>
        <a:bodyPr/>
        <a:lstStyle/>
        <a:p>
          <a:r>
            <a:rPr lang="en-US" dirty="0"/>
            <a:t>May 2023</a:t>
          </a:r>
        </a:p>
      </dgm:t>
    </dgm:pt>
    <dgm:pt modelId="{AD698926-041C-42FB-894D-4DC58ED90A02}" type="parTrans" cxnId="{769DC5FF-CDF0-4A88-9FF7-963B183A6A71}">
      <dgm:prSet/>
      <dgm:spPr/>
      <dgm:t>
        <a:bodyPr/>
        <a:lstStyle/>
        <a:p>
          <a:endParaRPr lang="en-US"/>
        </a:p>
      </dgm:t>
    </dgm:pt>
    <dgm:pt modelId="{D93ADAB8-6D64-4DE1-9136-D0F99ED0E5FB}" type="sibTrans" cxnId="{769DC5FF-CDF0-4A88-9FF7-963B183A6A71}">
      <dgm:prSet/>
      <dgm:spPr/>
      <dgm:t>
        <a:bodyPr/>
        <a:lstStyle/>
        <a:p>
          <a:endParaRPr lang="en-US"/>
        </a:p>
      </dgm:t>
    </dgm:pt>
    <dgm:pt modelId="{7DE5BE4C-65DB-4A2A-BB3A-9649A71DEA91}">
      <dgm:prSet/>
      <dgm:spPr/>
      <dgm:t>
        <a:bodyPr/>
        <a:lstStyle/>
        <a:p>
          <a:r>
            <a:rPr lang="en-US" dirty="0"/>
            <a:t>June 2023-August 2023</a:t>
          </a:r>
        </a:p>
      </dgm:t>
    </dgm:pt>
    <dgm:pt modelId="{6940670A-7FF7-47D5-8830-78AAA4D4674B}" type="parTrans" cxnId="{B7A6B205-3FCB-44A2-BBA4-244DFC3ED15C}">
      <dgm:prSet/>
      <dgm:spPr/>
      <dgm:t>
        <a:bodyPr/>
        <a:lstStyle/>
        <a:p>
          <a:endParaRPr lang="en-US"/>
        </a:p>
      </dgm:t>
    </dgm:pt>
    <dgm:pt modelId="{8B287992-D632-4299-8C7E-E7BE2FBFC9A9}" type="sibTrans" cxnId="{B7A6B205-3FCB-44A2-BBA4-244DFC3ED15C}">
      <dgm:prSet/>
      <dgm:spPr/>
      <dgm:t>
        <a:bodyPr/>
        <a:lstStyle/>
        <a:p>
          <a:endParaRPr lang="en-US"/>
        </a:p>
      </dgm:t>
    </dgm:pt>
    <dgm:pt modelId="{2D541330-0055-4411-856B-C2DB6F43DFD5}" type="pres">
      <dgm:prSet presAssocID="{C0757857-E513-43FC-AC7E-ABB20E3BCCAE}" presName="Name0" presStyleCnt="0">
        <dgm:presLayoutVars>
          <dgm:dir/>
          <dgm:resizeHandles val="exact"/>
        </dgm:presLayoutVars>
      </dgm:prSet>
      <dgm:spPr/>
    </dgm:pt>
    <dgm:pt modelId="{82F912D9-6C05-4034-A429-A5EB40D90354}" type="pres">
      <dgm:prSet presAssocID="{13D59D39-581A-44CA-A667-EF9BFE233BF1}" presName="composite" presStyleCnt="0"/>
      <dgm:spPr/>
    </dgm:pt>
    <dgm:pt modelId="{11521953-AE21-4365-BCD4-140037D90942}" type="pres">
      <dgm:prSet presAssocID="{13D59D39-581A-44CA-A667-EF9BFE233BF1}" presName="bgChev" presStyleLbl="node1" presStyleIdx="0" presStyleCnt="6"/>
      <dgm:spPr/>
    </dgm:pt>
    <dgm:pt modelId="{7B681110-0E16-4461-90C7-628289238E39}" type="pres">
      <dgm:prSet presAssocID="{13D59D39-581A-44CA-A667-EF9BFE233BF1}" presName="txNode" presStyleLbl="fgAcc1" presStyleIdx="0" presStyleCnt="6">
        <dgm:presLayoutVars>
          <dgm:bulletEnabled val="1"/>
        </dgm:presLayoutVars>
      </dgm:prSet>
      <dgm:spPr/>
    </dgm:pt>
    <dgm:pt modelId="{75911FC6-2F77-4118-9AE0-96D3A6697AC2}" type="pres">
      <dgm:prSet presAssocID="{F8F75D16-6C6D-420D-BB27-EC239384DCCB}" presName="compositeSpace" presStyleCnt="0"/>
      <dgm:spPr/>
    </dgm:pt>
    <dgm:pt modelId="{4E845CC9-B89C-483A-8AF2-2B8B6A38FD84}" type="pres">
      <dgm:prSet presAssocID="{6E740060-1963-4E02-BE82-CB5CE310F322}" presName="composite" presStyleCnt="0"/>
      <dgm:spPr/>
    </dgm:pt>
    <dgm:pt modelId="{D61A6153-6E16-4227-9337-5A12AC33E6A9}" type="pres">
      <dgm:prSet presAssocID="{6E740060-1963-4E02-BE82-CB5CE310F322}" presName="bgChev" presStyleLbl="node1" presStyleIdx="1" presStyleCnt="6"/>
      <dgm:spPr/>
    </dgm:pt>
    <dgm:pt modelId="{81DC9BB6-3C2A-4698-AAE3-F9024F652DBF}" type="pres">
      <dgm:prSet presAssocID="{6E740060-1963-4E02-BE82-CB5CE310F322}" presName="txNode" presStyleLbl="fgAcc1" presStyleIdx="1" presStyleCnt="6">
        <dgm:presLayoutVars>
          <dgm:bulletEnabled val="1"/>
        </dgm:presLayoutVars>
      </dgm:prSet>
      <dgm:spPr/>
    </dgm:pt>
    <dgm:pt modelId="{A5B618A6-27EE-466F-B9FD-AA102B09D107}" type="pres">
      <dgm:prSet presAssocID="{F3E95E98-48B6-4FF5-A2B9-3C0F5865092C}" presName="compositeSpace" presStyleCnt="0"/>
      <dgm:spPr/>
    </dgm:pt>
    <dgm:pt modelId="{80D6C08C-69E8-454F-A29D-EFDC5B830469}" type="pres">
      <dgm:prSet presAssocID="{76721CA8-052F-4EA1-AC5B-6C2A2E2E8095}" presName="composite" presStyleCnt="0"/>
      <dgm:spPr/>
    </dgm:pt>
    <dgm:pt modelId="{EBE7AFCE-9348-4D74-B80D-2C42850E9294}" type="pres">
      <dgm:prSet presAssocID="{76721CA8-052F-4EA1-AC5B-6C2A2E2E8095}" presName="bgChev" presStyleLbl="node1" presStyleIdx="2" presStyleCnt="6"/>
      <dgm:spPr/>
    </dgm:pt>
    <dgm:pt modelId="{D522597C-DF9D-4EE2-82AE-2052D357B1EA}" type="pres">
      <dgm:prSet presAssocID="{76721CA8-052F-4EA1-AC5B-6C2A2E2E8095}" presName="txNode" presStyleLbl="fgAcc1" presStyleIdx="2" presStyleCnt="6">
        <dgm:presLayoutVars>
          <dgm:bulletEnabled val="1"/>
        </dgm:presLayoutVars>
      </dgm:prSet>
      <dgm:spPr/>
    </dgm:pt>
    <dgm:pt modelId="{BE8F510E-4D45-4288-9265-F267FE32A418}" type="pres">
      <dgm:prSet presAssocID="{42716EC1-B87E-4B3B-932B-67C6EABB7A8F}" presName="compositeSpace" presStyleCnt="0"/>
      <dgm:spPr/>
    </dgm:pt>
    <dgm:pt modelId="{D2A60A49-F757-404E-B802-29C7FB44C948}" type="pres">
      <dgm:prSet presAssocID="{B2526393-AAD0-4691-B979-D0DB4B015D70}" presName="composite" presStyleCnt="0"/>
      <dgm:spPr/>
    </dgm:pt>
    <dgm:pt modelId="{D34BEB10-84B2-4161-AD4A-96F9BCDEB2F3}" type="pres">
      <dgm:prSet presAssocID="{B2526393-AAD0-4691-B979-D0DB4B015D70}" presName="bgChev" presStyleLbl="node1" presStyleIdx="3" presStyleCnt="6"/>
      <dgm:spPr/>
    </dgm:pt>
    <dgm:pt modelId="{C3EE6C11-1CE2-418A-AA3F-CAD6BB7ECFBC}" type="pres">
      <dgm:prSet presAssocID="{B2526393-AAD0-4691-B979-D0DB4B015D70}" presName="txNode" presStyleLbl="fgAcc1" presStyleIdx="3" presStyleCnt="6">
        <dgm:presLayoutVars>
          <dgm:bulletEnabled val="1"/>
        </dgm:presLayoutVars>
      </dgm:prSet>
      <dgm:spPr/>
    </dgm:pt>
    <dgm:pt modelId="{035B122E-E082-4377-B38A-6C0B1F7CA6DC}" type="pres">
      <dgm:prSet presAssocID="{2F199173-F641-4B36-91B5-985FF317E930}" presName="compositeSpace" presStyleCnt="0"/>
      <dgm:spPr/>
    </dgm:pt>
    <dgm:pt modelId="{933CEB67-AB39-400B-835F-B0C583BE6227}" type="pres">
      <dgm:prSet presAssocID="{21404629-ABAD-4D2F-9FDA-5C8E3B2CC7A0}" presName="composite" presStyleCnt="0"/>
      <dgm:spPr/>
    </dgm:pt>
    <dgm:pt modelId="{5C3B1DDF-D731-4D0F-B01D-44E0687688B8}" type="pres">
      <dgm:prSet presAssocID="{21404629-ABAD-4D2F-9FDA-5C8E3B2CC7A0}" presName="bgChev" presStyleLbl="node1" presStyleIdx="4" presStyleCnt="6"/>
      <dgm:spPr/>
    </dgm:pt>
    <dgm:pt modelId="{9D569C5F-67FF-4391-AA48-2137077A2BD0}" type="pres">
      <dgm:prSet presAssocID="{21404629-ABAD-4D2F-9FDA-5C8E3B2CC7A0}" presName="txNode" presStyleLbl="fgAcc1" presStyleIdx="4" presStyleCnt="6">
        <dgm:presLayoutVars>
          <dgm:bulletEnabled val="1"/>
        </dgm:presLayoutVars>
      </dgm:prSet>
      <dgm:spPr/>
    </dgm:pt>
    <dgm:pt modelId="{D9901716-1719-44A7-BFF1-71CB59052B78}" type="pres">
      <dgm:prSet presAssocID="{D93ADAB8-6D64-4DE1-9136-D0F99ED0E5FB}" presName="compositeSpace" presStyleCnt="0"/>
      <dgm:spPr/>
    </dgm:pt>
    <dgm:pt modelId="{7FEBB9F2-49D6-48A9-A8F6-98ADA80BDC71}" type="pres">
      <dgm:prSet presAssocID="{7DE5BE4C-65DB-4A2A-BB3A-9649A71DEA91}" presName="composite" presStyleCnt="0"/>
      <dgm:spPr/>
    </dgm:pt>
    <dgm:pt modelId="{EC4299F5-4A96-44EE-8FB0-8B2953AF5DBE}" type="pres">
      <dgm:prSet presAssocID="{7DE5BE4C-65DB-4A2A-BB3A-9649A71DEA91}" presName="bgChev" presStyleLbl="node1" presStyleIdx="5" presStyleCnt="6"/>
      <dgm:spPr/>
    </dgm:pt>
    <dgm:pt modelId="{9767EEEC-4CF8-402C-8791-EB87294AB930}" type="pres">
      <dgm:prSet presAssocID="{7DE5BE4C-65DB-4A2A-BB3A-9649A71DEA91}" presName="txNode" presStyleLbl="fgAcc1" presStyleIdx="5" presStyleCnt="6">
        <dgm:presLayoutVars>
          <dgm:bulletEnabled val="1"/>
        </dgm:presLayoutVars>
      </dgm:prSet>
      <dgm:spPr/>
    </dgm:pt>
  </dgm:ptLst>
  <dgm:cxnLst>
    <dgm:cxn modelId="{B7A6B205-3FCB-44A2-BBA4-244DFC3ED15C}" srcId="{C0757857-E513-43FC-AC7E-ABB20E3BCCAE}" destId="{7DE5BE4C-65DB-4A2A-BB3A-9649A71DEA91}" srcOrd="5" destOrd="0" parTransId="{6940670A-7FF7-47D5-8830-78AAA4D4674B}" sibTransId="{8B287992-D632-4299-8C7E-E7BE2FBFC9A9}"/>
    <dgm:cxn modelId="{987E720F-2B75-4AB2-9C2E-D1355F3DD7BA}" srcId="{C0757857-E513-43FC-AC7E-ABB20E3BCCAE}" destId="{13D59D39-581A-44CA-A667-EF9BFE233BF1}" srcOrd="0" destOrd="0" parTransId="{17A28959-C646-49CA-81CC-301E4BCC9BAA}" sibTransId="{F8F75D16-6C6D-420D-BB27-EC239384DCCB}"/>
    <dgm:cxn modelId="{81485C3A-B912-427E-88B2-A46E2B9066B8}" type="presOf" srcId="{76721CA8-052F-4EA1-AC5B-6C2A2E2E8095}" destId="{D522597C-DF9D-4EE2-82AE-2052D357B1EA}" srcOrd="0" destOrd="0" presId="urn:microsoft.com/office/officeart/2005/8/layout/chevronAccent+Icon"/>
    <dgm:cxn modelId="{60BDC546-FBC0-43D8-8D56-D65D2A0F96FB}" srcId="{C0757857-E513-43FC-AC7E-ABB20E3BCCAE}" destId="{76721CA8-052F-4EA1-AC5B-6C2A2E2E8095}" srcOrd="2" destOrd="0" parTransId="{7614FE1D-DEE7-4198-8489-5CED1ED60130}" sibTransId="{42716EC1-B87E-4B3B-932B-67C6EABB7A8F}"/>
    <dgm:cxn modelId="{51193D52-D46E-4627-9380-459133E13F7F}" type="presOf" srcId="{21404629-ABAD-4D2F-9FDA-5C8E3B2CC7A0}" destId="{9D569C5F-67FF-4391-AA48-2137077A2BD0}" srcOrd="0" destOrd="0" presId="urn:microsoft.com/office/officeart/2005/8/layout/chevronAccent+Icon"/>
    <dgm:cxn modelId="{241D1281-BA9E-44C5-986E-D55E8A7E0C2F}" srcId="{C0757857-E513-43FC-AC7E-ABB20E3BCCAE}" destId="{B2526393-AAD0-4691-B979-D0DB4B015D70}" srcOrd="3" destOrd="0" parTransId="{D20844E9-E0DD-44AA-9625-BD3D2E44B7B2}" sibTransId="{2F199173-F641-4B36-91B5-985FF317E930}"/>
    <dgm:cxn modelId="{928B209E-9AE0-4B05-A8D7-A1CFEE98A322}" srcId="{C0757857-E513-43FC-AC7E-ABB20E3BCCAE}" destId="{6E740060-1963-4E02-BE82-CB5CE310F322}" srcOrd="1" destOrd="0" parTransId="{8B610A05-9EBE-4569-84BA-D6C86696467E}" sibTransId="{F3E95E98-48B6-4FF5-A2B9-3C0F5865092C}"/>
    <dgm:cxn modelId="{C125C6B5-37AA-4DAD-86B5-59CEC258DAAC}" type="presOf" srcId="{C0757857-E513-43FC-AC7E-ABB20E3BCCAE}" destId="{2D541330-0055-4411-856B-C2DB6F43DFD5}" srcOrd="0" destOrd="0" presId="urn:microsoft.com/office/officeart/2005/8/layout/chevronAccent+Icon"/>
    <dgm:cxn modelId="{BBFDD5BC-40C3-40E4-B647-EAA7D6DD883E}" type="presOf" srcId="{13D59D39-581A-44CA-A667-EF9BFE233BF1}" destId="{7B681110-0E16-4461-90C7-628289238E39}" srcOrd="0" destOrd="0" presId="urn:microsoft.com/office/officeart/2005/8/layout/chevronAccent+Icon"/>
    <dgm:cxn modelId="{4DE853C6-EA47-4826-8BA2-C7ED60E2EEED}" type="presOf" srcId="{B2526393-AAD0-4691-B979-D0DB4B015D70}" destId="{C3EE6C11-1CE2-418A-AA3F-CAD6BB7ECFBC}" srcOrd="0" destOrd="0" presId="urn:microsoft.com/office/officeart/2005/8/layout/chevronAccent+Icon"/>
    <dgm:cxn modelId="{767DF2DB-182D-4725-A19C-F0E2C944663A}" type="presOf" srcId="{6E740060-1963-4E02-BE82-CB5CE310F322}" destId="{81DC9BB6-3C2A-4698-AAE3-F9024F652DBF}" srcOrd="0" destOrd="0" presId="urn:microsoft.com/office/officeart/2005/8/layout/chevronAccent+Icon"/>
    <dgm:cxn modelId="{BFC773FF-057B-4C9B-8CBA-3658D68EE6FB}" type="presOf" srcId="{7DE5BE4C-65DB-4A2A-BB3A-9649A71DEA91}" destId="{9767EEEC-4CF8-402C-8791-EB87294AB930}" srcOrd="0" destOrd="0" presId="urn:microsoft.com/office/officeart/2005/8/layout/chevronAccent+Icon"/>
    <dgm:cxn modelId="{769DC5FF-CDF0-4A88-9FF7-963B183A6A71}" srcId="{C0757857-E513-43FC-AC7E-ABB20E3BCCAE}" destId="{21404629-ABAD-4D2F-9FDA-5C8E3B2CC7A0}" srcOrd="4" destOrd="0" parTransId="{AD698926-041C-42FB-894D-4DC58ED90A02}" sibTransId="{D93ADAB8-6D64-4DE1-9136-D0F99ED0E5FB}"/>
    <dgm:cxn modelId="{76510988-CFA6-4B7D-BDA4-B9D6922BAF57}" type="presParOf" srcId="{2D541330-0055-4411-856B-C2DB6F43DFD5}" destId="{82F912D9-6C05-4034-A429-A5EB40D90354}" srcOrd="0" destOrd="0" presId="urn:microsoft.com/office/officeart/2005/8/layout/chevronAccent+Icon"/>
    <dgm:cxn modelId="{F9586546-4DA4-4848-846F-27571D181C2D}" type="presParOf" srcId="{82F912D9-6C05-4034-A429-A5EB40D90354}" destId="{11521953-AE21-4365-BCD4-140037D90942}" srcOrd="0" destOrd="0" presId="urn:microsoft.com/office/officeart/2005/8/layout/chevronAccent+Icon"/>
    <dgm:cxn modelId="{6649EB7A-109B-452A-B23E-BC74FAA9AB8A}" type="presParOf" srcId="{82F912D9-6C05-4034-A429-A5EB40D90354}" destId="{7B681110-0E16-4461-90C7-628289238E39}" srcOrd="1" destOrd="0" presId="urn:microsoft.com/office/officeart/2005/8/layout/chevronAccent+Icon"/>
    <dgm:cxn modelId="{42B4EDEE-41F3-494F-9CED-4DF825DB9F58}" type="presParOf" srcId="{2D541330-0055-4411-856B-C2DB6F43DFD5}" destId="{75911FC6-2F77-4118-9AE0-96D3A6697AC2}" srcOrd="1" destOrd="0" presId="urn:microsoft.com/office/officeart/2005/8/layout/chevronAccent+Icon"/>
    <dgm:cxn modelId="{D23039AD-EBA4-4135-9F8D-D2AF304D07A2}" type="presParOf" srcId="{2D541330-0055-4411-856B-C2DB6F43DFD5}" destId="{4E845CC9-B89C-483A-8AF2-2B8B6A38FD84}" srcOrd="2" destOrd="0" presId="urn:microsoft.com/office/officeart/2005/8/layout/chevronAccent+Icon"/>
    <dgm:cxn modelId="{2A84F8A3-AB68-4964-B52F-7AAB036BD446}" type="presParOf" srcId="{4E845CC9-B89C-483A-8AF2-2B8B6A38FD84}" destId="{D61A6153-6E16-4227-9337-5A12AC33E6A9}" srcOrd="0" destOrd="0" presId="urn:microsoft.com/office/officeart/2005/8/layout/chevronAccent+Icon"/>
    <dgm:cxn modelId="{7E5A42D0-0057-45E9-A2DB-C405B34C4037}" type="presParOf" srcId="{4E845CC9-B89C-483A-8AF2-2B8B6A38FD84}" destId="{81DC9BB6-3C2A-4698-AAE3-F9024F652DBF}" srcOrd="1" destOrd="0" presId="urn:microsoft.com/office/officeart/2005/8/layout/chevronAccent+Icon"/>
    <dgm:cxn modelId="{CBD08D16-3686-4EA5-9ECE-7CDF807E4B2C}" type="presParOf" srcId="{2D541330-0055-4411-856B-C2DB6F43DFD5}" destId="{A5B618A6-27EE-466F-B9FD-AA102B09D107}" srcOrd="3" destOrd="0" presId="urn:microsoft.com/office/officeart/2005/8/layout/chevronAccent+Icon"/>
    <dgm:cxn modelId="{BE68C088-F6E0-4DC5-BDFF-6DCD0EC54B81}" type="presParOf" srcId="{2D541330-0055-4411-856B-C2DB6F43DFD5}" destId="{80D6C08C-69E8-454F-A29D-EFDC5B830469}" srcOrd="4" destOrd="0" presId="urn:microsoft.com/office/officeart/2005/8/layout/chevronAccent+Icon"/>
    <dgm:cxn modelId="{4D0D4C06-B65E-45A4-9192-E01071FE4DD1}" type="presParOf" srcId="{80D6C08C-69E8-454F-A29D-EFDC5B830469}" destId="{EBE7AFCE-9348-4D74-B80D-2C42850E9294}" srcOrd="0" destOrd="0" presId="urn:microsoft.com/office/officeart/2005/8/layout/chevronAccent+Icon"/>
    <dgm:cxn modelId="{5BD48CC9-D3A4-4673-9D73-438E13F678CE}" type="presParOf" srcId="{80D6C08C-69E8-454F-A29D-EFDC5B830469}" destId="{D522597C-DF9D-4EE2-82AE-2052D357B1EA}" srcOrd="1" destOrd="0" presId="urn:microsoft.com/office/officeart/2005/8/layout/chevronAccent+Icon"/>
    <dgm:cxn modelId="{88D959DA-7D96-4CA6-B871-DA438F7FBE3C}" type="presParOf" srcId="{2D541330-0055-4411-856B-C2DB6F43DFD5}" destId="{BE8F510E-4D45-4288-9265-F267FE32A418}" srcOrd="5" destOrd="0" presId="urn:microsoft.com/office/officeart/2005/8/layout/chevronAccent+Icon"/>
    <dgm:cxn modelId="{4C00C86C-5C01-4E79-A3FF-2A060AA9313C}" type="presParOf" srcId="{2D541330-0055-4411-856B-C2DB6F43DFD5}" destId="{D2A60A49-F757-404E-B802-29C7FB44C948}" srcOrd="6" destOrd="0" presId="urn:microsoft.com/office/officeart/2005/8/layout/chevronAccent+Icon"/>
    <dgm:cxn modelId="{B3320200-5C98-4DFB-8DE2-5509487EC471}" type="presParOf" srcId="{D2A60A49-F757-404E-B802-29C7FB44C948}" destId="{D34BEB10-84B2-4161-AD4A-96F9BCDEB2F3}" srcOrd="0" destOrd="0" presId="urn:microsoft.com/office/officeart/2005/8/layout/chevronAccent+Icon"/>
    <dgm:cxn modelId="{81558187-28D2-4DC6-9456-1A181A489C8C}" type="presParOf" srcId="{D2A60A49-F757-404E-B802-29C7FB44C948}" destId="{C3EE6C11-1CE2-418A-AA3F-CAD6BB7ECFBC}" srcOrd="1" destOrd="0" presId="urn:microsoft.com/office/officeart/2005/8/layout/chevronAccent+Icon"/>
    <dgm:cxn modelId="{33F510F5-B827-4B0D-9A76-81AC82062C63}" type="presParOf" srcId="{2D541330-0055-4411-856B-C2DB6F43DFD5}" destId="{035B122E-E082-4377-B38A-6C0B1F7CA6DC}" srcOrd="7" destOrd="0" presId="urn:microsoft.com/office/officeart/2005/8/layout/chevronAccent+Icon"/>
    <dgm:cxn modelId="{412BA057-C3D7-4F3C-9FFF-32AC15B0B649}" type="presParOf" srcId="{2D541330-0055-4411-856B-C2DB6F43DFD5}" destId="{933CEB67-AB39-400B-835F-B0C583BE6227}" srcOrd="8" destOrd="0" presId="urn:microsoft.com/office/officeart/2005/8/layout/chevronAccent+Icon"/>
    <dgm:cxn modelId="{2ADB53D9-1564-402D-9577-9645D84E89F8}" type="presParOf" srcId="{933CEB67-AB39-400B-835F-B0C583BE6227}" destId="{5C3B1DDF-D731-4D0F-B01D-44E0687688B8}" srcOrd="0" destOrd="0" presId="urn:microsoft.com/office/officeart/2005/8/layout/chevronAccent+Icon"/>
    <dgm:cxn modelId="{FE11E16D-0A42-4F67-BD8D-81397111266F}" type="presParOf" srcId="{933CEB67-AB39-400B-835F-B0C583BE6227}" destId="{9D569C5F-67FF-4391-AA48-2137077A2BD0}" srcOrd="1" destOrd="0" presId="urn:microsoft.com/office/officeart/2005/8/layout/chevronAccent+Icon"/>
    <dgm:cxn modelId="{93B3BBDE-0083-4D59-B319-F8282E3C5F74}" type="presParOf" srcId="{2D541330-0055-4411-856B-C2DB6F43DFD5}" destId="{D9901716-1719-44A7-BFF1-71CB59052B78}" srcOrd="9" destOrd="0" presId="urn:microsoft.com/office/officeart/2005/8/layout/chevronAccent+Icon"/>
    <dgm:cxn modelId="{F34AA242-C9B4-4B71-A550-9A5E369E94F4}" type="presParOf" srcId="{2D541330-0055-4411-856B-C2DB6F43DFD5}" destId="{7FEBB9F2-49D6-48A9-A8F6-98ADA80BDC71}" srcOrd="10" destOrd="0" presId="urn:microsoft.com/office/officeart/2005/8/layout/chevronAccent+Icon"/>
    <dgm:cxn modelId="{063AED69-86AC-40CC-BAE8-E53C3AAD95A8}" type="presParOf" srcId="{7FEBB9F2-49D6-48A9-A8F6-98ADA80BDC71}" destId="{EC4299F5-4A96-44EE-8FB0-8B2953AF5DBE}" srcOrd="0" destOrd="0" presId="urn:microsoft.com/office/officeart/2005/8/layout/chevronAccent+Icon"/>
    <dgm:cxn modelId="{7769A0D1-A4DD-4FA9-BAE8-95002BDF73D4}" type="presParOf" srcId="{7FEBB9F2-49D6-48A9-A8F6-98ADA80BDC71}" destId="{9767EEEC-4CF8-402C-8791-EB87294AB93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21953-AE21-4365-BCD4-140037D90942}">
      <dsp:nvSpPr>
        <dsp:cNvPr id="0" name=""/>
        <dsp:cNvSpPr/>
      </dsp:nvSpPr>
      <dsp:spPr>
        <a:xfrm>
          <a:off x="673" y="804953"/>
          <a:ext cx="1304042" cy="503360"/>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81110-0E16-4461-90C7-628289238E39}">
      <dsp:nvSpPr>
        <dsp:cNvPr id="0" name=""/>
        <dsp:cNvSpPr/>
      </dsp:nvSpPr>
      <dsp:spPr>
        <a:xfrm>
          <a:off x="348418" y="930793"/>
          <a:ext cx="1101191" cy="5033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August 2022</a:t>
          </a:r>
        </a:p>
      </dsp:txBody>
      <dsp:txXfrm>
        <a:off x="363161" y="945536"/>
        <a:ext cx="1071705" cy="473874"/>
      </dsp:txXfrm>
    </dsp:sp>
    <dsp:sp modelId="{D61A6153-6E16-4227-9337-5A12AC33E6A9}">
      <dsp:nvSpPr>
        <dsp:cNvPr id="0" name=""/>
        <dsp:cNvSpPr/>
      </dsp:nvSpPr>
      <dsp:spPr>
        <a:xfrm>
          <a:off x="1490179" y="804953"/>
          <a:ext cx="1304042" cy="503360"/>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C9BB6-3C2A-4698-AAE3-F9024F652DBF}">
      <dsp:nvSpPr>
        <dsp:cNvPr id="0" name=""/>
        <dsp:cNvSpPr/>
      </dsp:nvSpPr>
      <dsp:spPr>
        <a:xfrm>
          <a:off x="1837924" y="930793"/>
          <a:ext cx="1101191" cy="5033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December 2022</a:t>
          </a:r>
        </a:p>
      </dsp:txBody>
      <dsp:txXfrm>
        <a:off x="1852667" y="945536"/>
        <a:ext cx="1071705" cy="473874"/>
      </dsp:txXfrm>
    </dsp:sp>
    <dsp:sp modelId="{EBE7AFCE-9348-4D74-B80D-2C42850E9294}">
      <dsp:nvSpPr>
        <dsp:cNvPr id="0" name=""/>
        <dsp:cNvSpPr/>
      </dsp:nvSpPr>
      <dsp:spPr>
        <a:xfrm>
          <a:off x="2979685" y="804953"/>
          <a:ext cx="1304042" cy="503360"/>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22597C-DF9D-4EE2-82AE-2052D357B1EA}">
      <dsp:nvSpPr>
        <dsp:cNvPr id="0" name=""/>
        <dsp:cNvSpPr/>
      </dsp:nvSpPr>
      <dsp:spPr>
        <a:xfrm>
          <a:off x="3327430" y="930793"/>
          <a:ext cx="1101191" cy="5033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January 2023-February 2023</a:t>
          </a:r>
        </a:p>
      </dsp:txBody>
      <dsp:txXfrm>
        <a:off x="3342173" y="945536"/>
        <a:ext cx="1071705" cy="473874"/>
      </dsp:txXfrm>
    </dsp:sp>
    <dsp:sp modelId="{D34BEB10-84B2-4161-AD4A-96F9BCDEB2F3}">
      <dsp:nvSpPr>
        <dsp:cNvPr id="0" name=""/>
        <dsp:cNvSpPr/>
      </dsp:nvSpPr>
      <dsp:spPr>
        <a:xfrm>
          <a:off x="4469192" y="804953"/>
          <a:ext cx="1304042" cy="503360"/>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E6C11-1CE2-418A-AA3F-CAD6BB7ECFBC}">
      <dsp:nvSpPr>
        <dsp:cNvPr id="0" name=""/>
        <dsp:cNvSpPr/>
      </dsp:nvSpPr>
      <dsp:spPr>
        <a:xfrm>
          <a:off x="4816936" y="930793"/>
          <a:ext cx="1101191" cy="50336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March 2023-April 2023</a:t>
          </a:r>
        </a:p>
      </dsp:txBody>
      <dsp:txXfrm>
        <a:off x="4831679" y="945536"/>
        <a:ext cx="1071705" cy="473874"/>
      </dsp:txXfrm>
    </dsp:sp>
    <dsp:sp modelId="{5C3B1DDF-D731-4D0F-B01D-44E0687688B8}">
      <dsp:nvSpPr>
        <dsp:cNvPr id="0" name=""/>
        <dsp:cNvSpPr/>
      </dsp:nvSpPr>
      <dsp:spPr>
        <a:xfrm>
          <a:off x="5958698" y="804953"/>
          <a:ext cx="1304042" cy="503360"/>
        </a:xfrm>
        <a:prstGeom prst="chevron">
          <a:avLst>
            <a:gd name="adj" fmla="val 4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69C5F-67FF-4391-AA48-2137077A2BD0}">
      <dsp:nvSpPr>
        <dsp:cNvPr id="0" name=""/>
        <dsp:cNvSpPr/>
      </dsp:nvSpPr>
      <dsp:spPr>
        <a:xfrm>
          <a:off x="6306442" y="930793"/>
          <a:ext cx="1101191" cy="50336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May 2023</a:t>
          </a:r>
        </a:p>
      </dsp:txBody>
      <dsp:txXfrm>
        <a:off x="6321185" y="945536"/>
        <a:ext cx="1071705" cy="473874"/>
      </dsp:txXfrm>
    </dsp:sp>
    <dsp:sp modelId="{EC4299F5-4A96-44EE-8FB0-8B2953AF5DBE}">
      <dsp:nvSpPr>
        <dsp:cNvPr id="0" name=""/>
        <dsp:cNvSpPr/>
      </dsp:nvSpPr>
      <dsp:spPr>
        <a:xfrm>
          <a:off x="7448204" y="804953"/>
          <a:ext cx="1304042" cy="503360"/>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7EEEC-4CF8-402C-8791-EB87294AB930}">
      <dsp:nvSpPr>
        <dsp:cNvPr id="0" name=""/>
        <dsp:cNvSpPr/>
      </dsp:nvSpPr>
      <dsp:spPr>
        <a:xfrm>
          <a:off x="7795949" y="930793"/>
          <a:ext cx="1101191" cy="5033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June 2023-August 2023</a:t>
          </a:r>
        </a:p>
      </dsp:txBody>
      <dsp:txXfrm>
        <a:off x="7810692" y="945536"/>
        <a:ext cx="1071705" cy="4738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A9290-A62E-4381-8612-B8CB558EBF35}" type="datetimeFigureOut">
              <a:rPr lang="en-US"/>
              <a:t>8/30/2023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BA679-2E03-44F4-BE36-E6398CC43D1F}" type="slidenum">
              <a:rPr lang="en-US"/>
              <a:t>‹#›</a:t>
            </a:fld>
            <a:endParaRPr lang="en-US" dirty="0"/>
          </a:p>
        </p:txBody>
      </p:sp>
    </p:spTree>
    <p:extLst>
      <p:ext uri="{BB962C8B-B14F-4D97-AF65-F5344CB8AC3E}">
        <p14:creationId xmlns:p14="http://schemas.microsoft.com/office/powerpoint/2010/main" val="79097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96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rgbClr val="222222"/>
                </a:solidFill>
                <a:effectLst/>
                <a:latin typeface="Arial" panose="020B0604020202020204" pitchFamily="34" charset="0"/>
                <a:ea typeface="Calibri" panose="020F0502020204030204" pitchFamily="34" charset="0"/>
              </a:rPr>
              <a:t>Standards-based data was messier than collaborators were expecting</a:t>
            </a:r>
          </a:p>
          <a:p>
            <a:pPr lvl="1">
              <a:buFont typeface="Arial" panose="020B0604020202020204" pitchFamily="34" charset="0"/>
              <a:buChar char="•"/>
            </a:pPr>
            <a:r>
              <a:rPr lang="en-US" dirty="0">
                <a:solidFill>
                  <a:srgbClr val="222222"/>
                </a:solidFill>
                <a:latin typeface="Arial" panose="020B0604020202020204" pitchFamily="34" charset="0"/>
              </a:rPr>
              <a:t>Standards based data, however – telephone numbers and timestamps</a:t>
            </a:r>
          </a:p>
          <a:p>
            <a:pPr>
              <a:buFont typeface="Arial" panose="020B0604020202020204" pitchFamily="34" charset="0"/>
              <a:buChar char="•"/>
            </a:pPr>
            <a:r>
              <a:rPr lang="en-US" dirty="0">
                <a:solidFill>
                  <a:srgbClr val="222222"/>
                </a:solidFill>
                <a:latin typeface="Arial" panose="020B0604020202020204" pitchFamily="34" charset="0"/>
              </a:rPr>
              <a:t>Somewhat different perspectives:</a:t>
            </a:r>
          </a:p>
          <a:p>
            <a:pPr lvl="1">
              <a:buFont typeface="Arial" panose="020B0604020202020204" pitchFamily="34" charset="0"/>
              <a:buChar char="•"/>
            </a:pPr>
            <a:r>
              <a:rPr lang="en-US" dirty="0">
                <a:solidFill>
                  <a:srgbClr val="222222"/>
                </a:solidFill>
                <a:latin typeface="Arial" panose="020B0604020202020204" pitchFamily="34" charset="0"/>
              </a:rPr>
              <a:t>USDS targeted to provide a product</a:t>
            </a:r>
          </a:p>
          <a:p>
            <a:pPr lvl="1">
              <a:buFont typeface="Arial" panose="020B0604020202020204" pitchFamily="34" charset="0"/>
              <a:buChar char="•"/>
            </a:pPr>
            <a:r>
              <a:rPr lang="en-US" dirty="0">
                <a:solidFill>
                  <a:srgbClr val="222222"/>
                </a:solidFill>
                <a:latin typeface="Arial" panose="020B0604020202020204" pitchFamily="34" charset="0"/>
              </a:rPr>
              <a:t>Proof of concept</a:t>
            </a:r>
          </a:p>
          <a:p>
            <a:pPr lvl="1">
              <a:buFont typeface="Arial" panose="020B0604020202020204" pitchFamily="34" charset="0"/>
              <a:buChar char="•"/>
            </a:pPr>
            <a:r>
              <a:rPr lang="en-US" b="1" dirty="0">
                <a:solidFill>
                  <a:srgbClr val="222222"/>
                </a:solidFill>
                <a:latin typeface="Arial" panose="020B0604020202020204" pitchFamily="34" charset="0"/>
              </a:rPr>
              <a:t>Data by itself lacks utility without case investigation data</a:t>
            </a:r>
            <a:r>
              <a:rPr lang="en-US" b="1" i="1" dirty="0">
                <a:solidFill>
                  <a:srgbClr val="222222"/>
                </a:solidFill>
                <a:latin typeface="Arial" panose="020B0604020202020204" pitchFamily="34" charset="0"/>
              </a:rPr>
              <a:t>; i.e., a new positive lab doesn’t equal a new case.</a:t>
            </a:r>
          </a:p>
          <a:p>
            <a:pPr lvl="1">
              <a:buFont typeface="Arial" panose="020B0604020202020204" pitchFamily="34" charset="0"/>
              <a:buChar char="•"/>
            </a:pPr>
            <a:r>
              <a:rPr lang="en-US" b="0" dirty="0">
                <a:solidFill>
                  <a:srgbClr val="222222"/>
                </a:solidFill>
                <a:latin typeface="Arial" panose="020B0604020202020204" pitchFamily="34" charset="0"/>
              </a:rPr>
              <a:t>The incoming data are clinical versus public health data that ultimately creates surveillance data</a:t>
            </a:r>
          </a:p>
          <a:p>
            <a:pPr>
              <a:buFont typeface="Arial" panose="020B0604020202020204" pitchFamily="34" charset="0"/>
              <a:buChar char="•"/>
            </a:pPr>
            <a:r>
              <a:rPr lang="en-US" b="1" dirty="0">
                <a:solidFill>
                  <a:srgbClr val="222222"/>
                </a:solidFill>
                <a:latin typeface="Arial" panose="020B0604020202020204" pitchFamily="34" charset="0"/>
              </a:rPr>
              <a:t>Assumptions: Use of geocoding platform (SmartyStreets) – validate assumptions like use of geocoding tools</a:t>
            </a:r>
          </a:p>
          <a:p>
            <a:pPr>
              <a:buFont typeface="Arial" panose="020B0604020202020204" pitchFamily="34" charset="0"/>
              <a:buChar char="•"/>
            </a:pPr>
            <a:r>
              <a:rPr lang="en-US" dirty="0">
                <a:solidFill>
                  <a:srgbClr val="222222"/>
                </a:solidFill>
                <a:effectLst/>
                <a:latin typeface="Arial" panose="020B0604020202020204" pitchFamily="34" charset="0"/>
                <a:ea typeface="Calibri" panose="020F0502020204030204" pitchFamily="34" charset="0"/>
              </a:rPr>
              <a:t>COVID Break-through</a:t>
            </a:r>
          </a:p>
          <a:p>
            <a:pPr lvl="1">
              <a:buFont typeface="Arial" panose="020B0604020202020204" pitchFamily="34" charset="0"/>
              <a:buChar char="•"/>
            </a:pPr>
            <a:r>
              <a:rPr lang="en-US" dirty="0">
                <a:solidFill>
                  <a:srgbClr val="222222"/>
                </a:solidFill>
                <a:latin typeface="Arial" panose="020B0604020202020204" pitchFamily="34" charset="0"/>
                <a:ea typeface="Calibri" panose="020F0502020204030204" pitchFamily="34" charset="0"/>
              </a:rPr>
              <a:t>Use case was not investigated</a:t>
            </a:r>
            <a:endParaRPr lang="en-US" dirty="0">
              <a:solidFill>
                <a:srgbClr val="222222"/>
              </a:solidFill>
              <a:effectLst/>
              <a:latin typeface="Arial" panose="020B0604020202020204" pitchFamily="34" charset="0"/>
              <a:ea typeface="Calibri" panose="020F0502020204030204" pitchFamily="34" charset="0"/>
            </a:endParaRPr>
          </a:p>
          <a:p>
            <a:r>
              <a:rPr lang="en-US" dirty="0"/>
              <a:t>Deaths</a:t>
            </a:r>
          </a:p>
          <a:p>
            <a:r>
              <a:rPr lang="en-US" dirty="0"/>
              <a:t>Duplication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130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37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08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457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B403-0D3A-4BC1-B943-7CDD939F0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6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633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04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66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39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43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13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12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sz="2000" dirty="0">
              <a:solidFill>
                <a:srgbClr val="4D4D4D"/>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A4FF5-BA53-479A-909A-AB46FA7C9F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74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6779128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21016072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63769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0460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5856990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077120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225167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0808663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6308893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1094266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846921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5696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82804999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019522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723127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03594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4938501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41568641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4125221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73859064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6463499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937329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91627232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77276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8482066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2000688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50433190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6540577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8087277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27856517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55654544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14142007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26715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27266779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0460064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3117997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12381060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04381374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18772770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339029584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00460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8788144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63192143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25413912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233727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386360446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264673618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39877982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1267704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8397103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086296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151585440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63341756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132193168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921594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268183592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0657164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338336954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374918800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dirty="0"/>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253187578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0608916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Tree>
    <p:extLst>
      <p:ext uri="{BB962C8B-B14F-4D97-AF65-F5344CB8AC3E}">
        <p14:creationId xmlns:p14="http://schemas.microsoft.com/office/powerpoint/2010/main" val="427665032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74295479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158148386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95679564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2575002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560183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50398602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544021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91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0842698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13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9056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55323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0885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831945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7027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163523011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944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6126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599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6126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2154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800600"/>
          </a:xfrm>
        </p:spPr>
        <p:txBody>
          <a:bodyPr/>
          <a:lstStyle/>
          <a:p>
            <a:pPr lvl="0"/>
            <a:r>
              <a:rPr lang="en-US" noProof="0" dirty="0"/>
              <a:t>Click icon to add table</a:t>
            </a:r>
          </a:p>
        </p:txBody>
      </p:sp>
    </p:spTree>
    <p:extLst>
      <p:ext uri="{BB962C8B-B14F-4D97-AF65-F5344CB8AC3E}">
        <p14:creationId xmlns:p14="http://schemas.microsoft.com/office/powerpoint/2010/main" val="15306217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1632137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36112281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2055314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1024980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3543056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407378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dirty="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dirty="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dirty="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dirty="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dirty="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dirty="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dirty="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28384003"/>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2708692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5652699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41822227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8772261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B71AEA-8C5D-48B8-A06D-8A63F89CA171}" type="datetimeFigureOut">
              <a:rPr lang="en-US" smtClean="0"/>
              <a:t>8/30/2023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D9FCA3-FCE6-439B-8596-4572CC94381B}" type="slidenum">
              <a:rPr lang="en-US" smtClean="0"/>
              <a:t>‹#›</a:t>
            </a:fld>
            <a:endParaRPr lang="en-US" dirty="0"/>
          </a:p>
        </p:txBody>
      </p:sp>
    </p:spTree>
    <p:extLst>
      <p:ext uri="{BB962C8B-B14F-4D97-AF65-F5344CB8AC3E}">
        <p14:creationId xmlns:p14="http://schemas.microsoft.com/office/powerpoint/2010/main" val="370206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5.emf"/><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4822542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896601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2389717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8405111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6307284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VDH_background"/>
          <p:cNvPicPr>
            <a:picLocks noChangeAspect="1" noChangeArrowheads="1"/>
          </p:cNvPicPr>
          <p:nvPr/>
        </p:nvPicPr>
        <p:blipFill>
          <a:blip r:embed="rId15" cstate="print"/>
          <a:srcRect/>
          <a:stretch>
            <a:fillRect/>
          </a:stretch>
        </p:blipFill>
        <p:spPr bwMode="auto">
          <a:xfrm>
            <a:off x="0" y="6083300"/>
            <a:ext cx="12192000" cy="7747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609600" y="1600200"/>
            <a:ext cx="10972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txBox="1">
            <a:spLocks noChangeArrowheads="1"/>
          </p:cNvSpPr>
          <p:nvPr/>
        </p:nvSpPr>
        <p:spPr>
          <a:xfrm>
            <a:off x="0" y="6553200"/>
            <a:ext cx="2844800" cy="2286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9815DCB-6524-455A-B70A-BCAEF8678CB5}"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61556276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txStyles>
    <p:titleStyle>
      <a:lvl1pPr algn="l" rtl="0" eaLnBrk="1" fontAlgn="base" hangingPunct="1">
        <a:spcBef>
          <a:spcPct val="0"/>
        </a:spcBef>
        <a:spcAft>
          <a:spcPct val="0"/>
        </a:spcAft>
        <a:defRPr sz="3600">
          <a:solidFill>
            <a:srgbClr val="003366"/>
          </a:solidFill>
          <a:latin typeface="+mj-lt"/>
          <a:ea typeface="+mj-ea"/>
          <a:cs typeface="+mj-cs"/>
        </a:defRPr>
      </a:lvl1pPr>
      <a:lvl2pPr algn="l" rtl="0" eaLnBrk="1" fontAlgn="base" hangingPunct="1">
        <a:spcBef>
          <a:spcPct val="0"/>
        </a:spcBef>
        <a:spcAft>
          <a:spcPct val="0"/>
        </a:spcAft>
        <a:defRPr sz="3600">
          <a:solidFill>
            <a:srgbClr val="003366"/>
          </a:solidFill>
          <a:latin typeface="Trebuchet MS" pitchFamily="34" charset="0"/>
        </a:defRPr>
      </a:lvl2pPr>
      <a:lvl3pPr algn="l" rtl="0" eaLnBrk="1" fontAlgn="base" hangingPunct="1">
        <a:spcBef>
          <a:spcPct val="0"/>
        </a:spcBef>
        <a:spcAft>
          <a:spcPct val="0"/>
        </a:spcAft>
        <a:defRPr sz="3600">
          <a:solidFill>
            <a:srgbClr val="003366"/>
          </a:solidFill>
          <a:latin typeface="Trebuchet MS" pitchFamily="34" charset="0"/>
        </a:defRPr>
      </a:lvl3pPr>
      <a:lvl4pPr algn="l" rtl="0" eaLnBrk="1" fontAlgn="base" hangingPunct="1">
        <a:spcBef>
          <a:spcPct val="0"/>
        </a:spcBef>
        <a:spcAft>
          <a:spcPct val="0"/>
        </a:spcAft>
        <a:defRPr sz="3600">
          <a:solidFill>
            <a:srgbClr val="003366"/>
          </a:solidFill>
          <a:latin typeface="Trebuchet MS" pitchFamily="34" charset="0"/>
        </a:defRPr>
      </a:lvl4pPr>
      <a:lvl5pPr algn="l" rtl="0" eaLnBrk="1" fontAlgn="base" hangingPunct="1">
        <a:spcBef>
          <a:spcPct val="0"/>
        </a:spcBef>
        <a:spcAft>
          <a:spcPct val="0"/>
        </a:spcAft>
        <a:defRPr sz="3600">
          <a:solidFill>
            <a:srgbClr val="003366"/>
          </a:solidFill>
          <a:latin typeface="Trebuchet MS" pitchFamily="34" charset="0"/>
        </a:defRPr>
      </a:lvl5pPr>
      <a:lvl6pPr marL="457200" algn="l" rtl="0" eaLnBrk="1" fontAlgn="base" hangingPunct="1">
        <a:spcBef>
          <a:spcPct val="0"/>
        </a:spcBef>
        <a:spcAft>
          <a:spcPct val="0"/>
        </a:spcAft>
        <a:defRPr sz="3600">
          <a:solidFill>
            <a:srgbClr val="003366"/>
          </a:solidFill>
          <a:latin typeface="Trebuchet MS" pitchFamily="34" charset="0"/>
        </a:defRPr>
      </a:lvl6pPr>
      <a:lvl7pPr marL="914400" algn="l" rtl="0" eaLnBrk="1" fontAlgn="base" hangingPunct="1">
        <a:spcBef>
          <a:spcPct val="0"/>
        </a:spcBef>
        <a:spcAft>
          <a:spcPct val="0"/>
        </a:spcAft>
        <a:defRPr sz="3600">
          <a:solidFill>
            <a:srgbClr val="003366"/>
          </a:solidFill>
          <a:latin typeface="Trebuchet MS" pitchFamily="34" charset="0"/>
        </a:defRPr>
      </a:lvl7pPr>
      <a:lvl8pPr marL="1371600" algn="l" rtl="0" eaLnBrk="1" fontAlgn="base" hangingPunct="1">
        <a:spcBef>
          <a:spcPct val="0"/>
        </a:spcBef>
        <a:spcAft>
          <a:spcPct val="0"/>
        </a:spcAft>
        <a:defRPr sz="3600">
          <a:solidFill>
            <a:srgbClr val="003366"/>
          </a:solidFill>
          <a:latin typeface="Trebuchet MS" pitchFamily="34" charset="0"/>
        </a:defRPr>
      </a:lvl8pPr>
      <a:lvl9pPr marL="1828800" algn="l" rtl="0" eaLnBrk="1" fontAlgn="base" hangingPunct="1">
        <a:spcBef>
          <a:spcPct val="0"/>
        </a:spcBef>
        <a:spcAft>
          <a:spcPct val="0"/>
        </a:spcAft>
        <a:defRPr sz="3600">
          <a:solidFill>
            <a:srgbClr val="003366"/>
          </a:solidFill>
          <a:latin typeface="Trebuchet MS" pitchFamily="34" charset="0"/>
        </a:defRPr>
      </a:lvl9pPr>
    </p:titleStyle>
    <p:bodyStyle>
      <a:lvl1pPr marL="342900" indent="-342900" algn="l" rtl="0" eaLnBrk="1" fontAlgn="base" hangingPunct="1">
        <a:spcBef>
          <a:spcPct val="20000"/>
        </a:spcBef>
        <a:spcAft>
          <a:spcPct val="0"/>
        </a:spcAft>
        <a:defRPr sz="24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400">
          <a:solidFill>
            <a:srgbClr val="777777"/>
          </a:solidFill>
          <a:latin typeface="+mn-lt"/>
        </a:defRPr>
      </a:lvl2pPr>
      <a:lvl3pPr marL="1143000" indent="-228600" algn="l" rtl="0" eaLnBrk="1" fontAlgn="base" hangingPunct="1">
        <a:spcBef>
          <a:spcPct val="20000"/>
        </a:spcBef>
        <a:spcAft>
          <a:spcPct val="0"/>
        </a:spcAft>
        <a:buChar char="•"/>
        <a:defRPr sz="2400">
          <a:solidFill>
            <a:srgbClr val="777777"/>
          </a:solidFill>
          <a:latin typeface="+mn-lt"/>
        </a:defRPr>
      </a:lvl3pPr>
      <a:lvl4pPr marL="1600200" indent="-228600" algn="l" rtl="0" eaLnBrk="1" fontAlgn="base" hangingPunct="1">
        <a:spcBef>
          <a:spcPct val="20000"/>
        </a:spcBef>
        <a:spcAft>
          <a:spcPct val="0"/>
        </a:spcAft>
        <a:buChar char="•"/>
        <a:defRPr sz="2400">
          <a:solidFill>
            <a:srgbClr val="777777"/>
          </a:solidFill>
          <a:latin typeface="+mn-lt"/>
        </a:defRPr>
      </a:lvl4pPr>
      <a:lvl5pPr marL="2057400" indent="-228600" algn="l" rtl="0" eaLnBrk="1" fontAlgn="base" hangingPunct="1">
        <a:spcBef>
          <a:spcPct val="20000"/>
        </a:spcBef>
        <a:spcAft>
          <a:spcPct val="0"/>
        </a:spcAft>
        <a:buChar char="•"/>
        <a:defRPr sz="2400">
          <a:solidFill>
            <a:srgbClr val="777777"/>
          </a:solidFill>
          <a:latin typeface="+mn-lt"/>
        </a:defRPr>
      </a:lvl5pPr>
      <a:lvl6pPr marL="2514600" indent="-228600" algn="l" rtl="0" eaLnBrk="1" fontAlgn="base" hangingPunct="1">
        <a:spcBef>
          <a:spcPct val="20000"/>
        </a:spcBef>
        <a:spcAft>
          <a:spcPct val="0"/>
        </a:spcAft>
        <a:buChar char="•"/>
        <a:defRPr sz="2400">
          <a:solidFill>
            <a:srgbClr val="777777"/>
          </a:solidFill>
          <a:latin typeface="+mn-lt"/>
        </a:defRPr>
      </a:lvl6pPr>
      <a:lvl7pPr marL="2971800" indent="-228600" algn="l" rtl="0" eaLnBrk="1" fontAlgn="base" hangingPunct="1">
        <a:spcBef>
          <a:spcPct val="20000"/>
        </a:spcBef>
        <a:spcAft>
          <a:spcPct val="0"/>
        </a:spcAft>
        <a:buChar char="•"/>
        <a:defRPr sz="2400">
          <a:solidFill>
            <a:srgbClr val="777777"/>
          </a:solidFill>
          <a:latin typeface="+mn-lt"/>
        </a:defRPr>
      </a:lvl7pPr>
      <a:lvl8pPr marL="3429000" indent="-228600" algn="l" rtl="0" eaLnBrk="1" fontAlgn="base" hangingPunct="1">
        <a:spcBef>
          <a:spcPct val="20000"/>
        </a:spcBef>
        <a:spcAft>
          <a:spcPct val="0"/>
        </a:spcAft>
        <a:buChar char="•"/>
        <a:defRPr sz="2400">
          <a:solidFill>
            <a:srgbClr val="777777"/>
          </a:solidFill>
          <a:latin typeface="+mn-lt"/>
        </a:defRPr>
      </a:lvl8pPr>
      <a:lvl9pPr marL="3886200" indent="-228600" algn="l" rtl="0" eaLnBrk="1" fontAlgn="base" hangingPunct="1">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1AEA-8C5D-48B8-A06D-8A63F89CA171}" type="datetimeFigureOut">
              <a:rPr lang="en-US" smtClean="0"/>
              <a:t>8/30/2023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9FCA3-FCE6-439B-8596-4572CC94381B}" type="slidenum">
              <a:rPr lang="en-US" smtClean="0"/>
              <a:t>‹#›</a:t>
            </a:fld>
            <a:endParaRPr lang="en-US" dirty="0"/>
          </a:p>
        </p:txBody>
      </p:sp>
    </p:spTree>
    <p:extLst>
      <p:ext uri="{BB962C8B-B14F-4D97-AF65-F5344CB8AC3E}">
        <p14:creationId xmlns:p14="http://schemas.microsoft.com/office/powerpoint/2010/main" val="183299583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8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9.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cdc.gov/nndss/case-surveillance-modernization/index.html" TargetMode="External"/><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hyperlink" Target="https://www.cdc.gov/nndss/trc/news/index.html" TargetMode="External"/><Relationship Id="rId10" Type="http://schemas.openxmlformats.org/officeDocument/2006/relationships/hyperlink" Target="mailto:edx@cdc.gov" TargetMode="External"/><Relationship Id="rId4" Type="http://schemas.openxmlformats.org/officeDocument/2006/relationships/image" Target="../media/image22.sv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pixabay.com/en/group-circle-community-hands-15784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socks-studio.com/2012/05/20/omas-tres-grande-bibliotheque-mo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Jrebecca.Early@vdh.virginia.gov" TargetMode="External"/><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676" y="2273221"/>
            <a:ext cx="10972800" cy="1155779"/>
          </a:xfrm>
        </p:spPr>
        <p:txBody>
          <a:bodyPr/>
          <a:lstStyle/>
          <a:p>
            <a:r>
              <a:rPr lang="en-US" dirty="0"/>
              <a:t>NNDSS eSHARE August Webinar</a:t>
            </a:r>
          </a:p>
        </p:txBody>
      </p:sp>
      <p:sp>
        <p:nvSpPr>
          <p:cNvPr id="4" name="Subtitle 3"/>
          <p:cNvSpPr>
            <a:spLocks noGrp="1"/>
          </p:cNvSpPr>
          <p:nvPr>
            <p:ph type="subTitle" idx="1"/>
          </p:nvPr>
        </p:nvSpPr>
        <p:spPr>
          <a:xfrm>
            <a:off x="609601" y="5843244"/>
            <a:ext cx="8534400" cy="457200"/>
          </a:xfrm>
        </p:spPr>
        <p:txBody>
          <a:bodyPr/>
          <a:lstStyle/>
          <a:p>
            <a:r>
              <a:rPr lang="en-US" dirty="0"/>
              <a:t>August 22, 2023</a:t>
            </a:r>
          </a:p>
        </p:txBody>
      </p:sp>
      <p:pic>
        <p:nvPicPr>
          <p:cNvPr id="2" name="Picture 1" title="NNDSS branding element">
            <a:extLst>
              <a:ext uri="{FF2B5EF4-FFF2-40B4-BE49-F238E27FC236}">
                <a16:creationId xmlns:a16="http://schemas.microsoft.com/office/drawing/2014/main" id="{E284177F-2D0C-4C69-D1FA-BD5F3953C9F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777496" y="3589940"/>
            <a:ext cx="5118135" cy="2010341"/>
          </a:xfrm>
          <a:prstGeom prst="rect">
            <a:avLst/>
          </a:prstGeom>
        </p:spPr>
      </p:pic>
      <p:sp>
        <p:nvSpPr>
          <p:cNvPr id="6" name="Text Placeholder 5">
            <a:extLst>
              <a:ext uri="{FF2B5EF4-FFF2-40B4-BE49-F238E27FC236}">
                <a16:creationId xmlns:a16="http://schemas.microsoft.com/office/drawing/2014/main" id="{400FE780-C400-95D7-76FB-2A37F4B31566}"/>
              </a:ext>
            </a:extLst>
          </p:cNvPr>
          <p:cNvSpPr txBox="1">
            <a:spLocks/>
          </p:cNvSpPr>
          <p:nvPr/>
        </p:nvSpPr>
        <p:spPr>
          <a:xfrm>
            <a:off x="5777496" y="6008094"/>
            <a:ext cx="6251481" cy="53531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609539" rtl="0" eaLnBrk="1" fontAlgn="base" latinLnBrk="0" hangingPunct="1">
              <a:lnSpc>
                <a:spcPct val="100000"/>
              </a:lnSpc>
              <a:spcBef>
                <a:spcPct val="20000"/>
              </a:spcBef>
              <a:spcAft>
                <a:spcPct val="0"/>
              </a:spcAft>
              <a:buClrTx/>
              <a:buSzTx/>
              <a:buFont typeface="Arial"/>
              <a:buNone/>
              <a:tabLst/>
              <a:defRPr/>
            </a:pPr>
            <a:r>
              <a:rPr lang="en-US" sz="1867" b="1" dirty="0">
                <a:solidFill>
                  <a:srgbClr val="0039A6"/>
                </a:solidFill>
                <a:latin typeface="Calibri" panose="020F0502020204030204" pitchFamily="34" charset="0"/>
                <a:ea typeface="+mj-ea"/>
                <a:cs typeface="Calibri" panose="020F0502020204030204" pitchFamily="34" charset="0"/>
              </a:rPr>
              <a:t>Office of Public Health Data, Surveillance, and Technology</a:t>
            </a:r>
            <a:endParaRPr kumimoji="0" lang="en-US" sz="1867" b="1" i="0" u="none" strike="noStrike" kern="1200" cap="none" spc="0" normalizeH="0" baseline="0" noProof="0" dirty="0">
              <a:ln>
                <a:noFill/>
              </a:ln>
              <a:solidFill>
                <a:srgbClr val="0039A6"/>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53891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839D9DE-0BD4-3209-10A1-682A84A83B35}"/>
              </a:ext>
            </a:extLst>
          </p:cNvPr>
          <p:cNvSpPr>
            <a:spLocks noGrp="1"/>
          </p:cNvSpPr>
          <p:nvPr>
            <p:ph type="title"/>
          </p:nvPr>
        </p:nvSpPr>
        <p:spPr/>
        <p:txBody>
          <a:bodyPr/>
          <a:lstStyle/>
          <a:p>
            <a:r>
              <a:rPr lang="en-US" dirty="0"/>
              <a:t>Prototype Architecture</a:t>
            </a:r>
          </a:p>
        </p:txBody>
      </p:sp>
      <p:pic>
        <p:nvPicPr>
          <p:cNvPr id="5" name="Content Placeholder 4" descr="Prototype Architecture flow chart for Raw Data, ETL Pipelines, Data Transformations and Analytical Tools">
            <a:extLst>
              <a:ext uri="{FF2B5EF4-FFF2-40B4-BE49-F238E27FC236}">
                <a16:creationId xmlns:a16="http://schemas.microsoft.com/office/drawing/2014/main" id="{C529BB60-B509-A2F2-819D-ED82966A9951}"/>
              </a:ext>
            </a:extLst>
          </p:cNvPr>
          <p:cNvPicPr>
            <a:picLocks noGrp="1" noChangeAspect="1"/>
          </p:cNvPicPr>
          <p:nvPr>
            <p:ph idx="1"/>
          </p:nvPr>
        </p:nvPicPr>
        <p:blipFill>
          <a:blip r:embed="rId3"/>
          <a:stretch>
            <a:fillRect/>
          </a:stretch>
        </p:blipFill>
        <p:spPr>
          <a:xfrm>
            <a:off x="1284603" y="1504422"/>
            <a:ext cx="6978451" cy="4010005"/>
          </a:xfrm>
          <a:noFill/>
        </p:spPr>
      </p:pic>
    </p:spTree>
    <p:extLst>
      <p:ext uri="{BB962C8B-B14F-4D97-AF65-F5344CB8AC3E}">
        <p14:creationId xmlns:p14="http://schemas.microsoft.com/office/powerpoint/2010/main" val="6219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7D1E-02E8-55F5-66D7-2259E2809BE2}"/>
              </a:ext>
            </a:extLst>
          </p:cNvPr>
          <p:cNvSpPr>
            <a:spLocks noGrp="1"/>
          </p:cNvSpPr>
          <p:nvPr>
            <p:ph type="title"/>
          </p:nvPr>
        </p:nvSpPr>
        <p:spPr/>
        <p:txBody>
          <a:bodyPr/>
          <a:lstStyle/>
          <a:p>
            <a:r>
              <a:rPr lang="en-US" dirty="0"/>
              <a:t>Building Blocks / Services</a:t>
            </a:r>
          </a:p>
        </p:txBody>
      </p:sp>
      <p:pic>
        <p:nvPicPr>
          <p:cNvPr id="5" name="Content Placeholder 4" descr="Description image of Convert to FIHR, Standardization, Geocoding, and Record Linkage to Services">
            <a:extLst>
              <a:ext uri="{FF2B5EF4-FFF2-40B4-BE49-F238E27FC236}">
                <a16:creationId xmlns:a16="http://schemas.microsoft.com/office/drawing/2014/main" id="{54212070-A79F-C412-9854-F0F802557587}"/>
              </a:ext>
            </a:extLst>
          </p:cNvPr>
          <p:cNvPicPr>
            <a:picLocks noGrp="1" noChangeAspect="1"/>
          </p:cNvPicPr>
          <p:nvPr>
            <p:ph idx="1"/>
          </p:nvPr>
        </p:nvPicPr>
        <p:blipFill>
          <a:blip r:embed="rId3"/>
          <a:stretch>
            <a:fillRect/>
          </a:stretch>
        </p:blipFill>
        <p:spPr>
          <a:xfrm>
            <a:off x="2714059" y="1317948"/>
            <a:ext cx="3770671" cy="1188505"/>
          </a:xfrm>
        </p:spPr>
      </p:pic>
      <p:sp>
        <p:nvSpPr>
          <p:cNvPr id="8" name="TextBox 7">
            <a:extLst>
              <a:ext uri="{FF2B5EF4-FFF2-40B4-BE49-F238E27FC236}">
                <a16:creationId xmlns:a16="http://schemas.microsoft.com/office/drawing/2014/main" id="{7FB35049-446E-FB4B-47BA-BE061E03588D}"/>
              </a:ext>
            </a:extLst>
          </p:cNvPr>
          <p:cNvSpPr txBox="1"/>
          <p:nvPr/>
        </p:nvSpPr>
        <p:spPr>
          <a:xfrm>
            <a:off x="6573220" y="1589036"/>
            <a:ext cx="2313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rebuchet MS"/>
                <a:ea typeface="+mn-ea"/>
                <a:cs typeface="+mn-cs"/>
              </a:rPr>
              <a:t>= Services</a:t>
            </a:r>
          </a:p>
        </p:txBody>
      </p:sp>
      <p:sp>
        <p:nvSpPr>
          <p:cNvPr id="9" name="TextBox 8">
            <a:extLst>
              <a:ext uri="{FF2B5EF4-FFF2-40B4-BE49-F238E27FC236}">
                <a16:creationId xmlns:a16="http://schemas.microsoft.com/office/drawing/2014/main" id="{935613C7-202F-09D8-DC19-FBAC5BD07736}"/>
              </a:ext>
            </a:extLst>
          </p:cNvPr>
          <p:cNvSpPr txBox="1"/>
          <p:nvPr/>
        </p:nvSpPr>
        <p:spPr>
          <a:xfrm>
            <a:off x="2066042" y="2821705"/>
            <a:ext cx="8059917"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D4D4D"/>
                </a:solidFill>
                <a:effectLst/>
                <a:uLnTx/>
                <a:uFillTx/>
                <a:latin typeface="Trebuchet MS"/>
                <a:ea typeface="+mn-ea"/>
                <a:cs typeface="+mn-cs"/>
              </a:rPr>
              <a:t>Convert to FHIR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D4D4D"/>
                </a:solidFill>
                <a:effectLst/>
                <a:uLnTx/>
                <a:uFillTx/>
                <a:latin typeface="Trebuchet MS"/>
                <a:ea typeface="+mn-ea"/>
                <a:cs typeface="+mn-cs"/>
              </a:rPr>
              <a:t>Standardize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Trebuchet MS"/>
                <a:ea typeface="+mn-ea"/>
                <a:cs typeface="+mn-cs"/>
              </a:rPr>
              <a:t>Name &amp; Phone #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D"/>
                </a:solidFill>
                <a:effectLst/>
                <a:uLnTx/>
                <a:uFillTx/>
                <a:latin typeface="Trebuchet MS"/>
                <a:ea typeface="+mn-ea"/>
                <a:cs typeface="+mn-cs"/>
              </a:rPr>
              <a:t>International names &amp; non-English characters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Trebuchet MS"/>
                <a:ea typeface="+mn-ea"/>
                <a:cs typeface="+mn-cs"/>
              </a:rPr>
              <a:t>Timestamp normalization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Trebuchet MS"/>
                <a:ea typeface="+mn-ea"/>
                <a:cs typeface="+mn-cs"/>
              </a:rPr>
              <a:t>Address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D4D4D"/>
                </a:solidFill>
                <a:effectLst/>
                <a:uLnTx/>
                <a:uFillTx/>
                <a:latin typeface="Trebuchet MS"/>
                <a:ea typeface="+mn-ea"/>
                <a:cs typeface="+mn-cs"/>
              </a:rPr>
              <a:t>Geocoding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Trebuchet MS"/>
                <a:ea typeface="+mn-ea"/>
                <a:cs typeface="+mn-cs"/>
              </a:rPr>
              <a:t>Utilized SmartyStreets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D4D4D"/>
                </a:solidFill>
                <a:effectLst/>
                <a:uLnTx/>
                <a:uFillTx/>
                <a:latin typeface="Trebuchet MS"/>
                <a:ea typeface="+mn-ea"/>
                <a:cs typeface="+mn-cs"/>
              </a:rPr>
              <a:t>Record Linkage - Deterministic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Trebuchet MS"/>
                <a:ea typeface="+mn-ea"/>
                <a:cs typeface="+mn-cs"/>
              </a:rPr>
              <a:t>Address – Name – DOB </a:t>
            </a:r>
            <a:r>
              <a:rPr kumimoji="0" lang="en-US" sz="2000" b="0" i="0" u="none" strike="noStrike" kern="1200" cap="none" spc="0" normalizeH="0" baseline="0" noProof="0" dirty="0">
                <a:ln>
                  <a:noFill/>
                </a:ln>
                <a:solidFill>
                  <a:srgbClr val="4D4D4D"/>
                </a:solidFill>
                <a:effectLst/>
                <a:uLnTx/>
                <a:uFillTx/>
                <a:latin typeface="Trebuchet MS"/>
                <a:ea typeface="+mn-ea"/>
                <a:cs typeface="+mn-cs"/>
                <a:sym typeface="Wingdings" panose="05000000000000000000" pitchFamily="2" charset="2"/>
              </a:rPr>
              <a:t> Hashed ID</a:t>
            </a:r>
            <a:endParaRPr kumimoji="0" lang="en-US" sz="2000" b="0" i="0" u="none" strike="noStrike" kern="1200" cap="none" spc="0" normalizeH="0" baseline="0" noProof="0" dirty="0">
              <a:ln>
                <a:noFill/>
              </a:ln>
              <a:solidFill>
                <a:srgbClr val="4D4D4D"/>
              </a:solidFill>
              <a:effectLst/>
              <a:uLnTx/>
              <a:uFillTx/>
              <a:latin typeface="Trebuchet MS"/>
              <a:ea typeface="+mn-ea"/>
              <a:cs typeface="+mn-cs"/>
            </a:endParaRPr>
          </a:p>
        </p:txBody>
      </p:sp>
    </p:spTree>
    <p:extLst>
      <p:ext uri="{BB962C8B-B14F-4D97-AF65-F5344CB8AC3E}">
        <p14:creationId xmlns:p14="http://schemas.microsoft.com/office/powerpoint/2010/main" val="173644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dirty="0">
                <a:solidFill>
                  <a:srgbClr val="003366"/>
                </a:solidFill>
                <a:effectLst/>
                <a:latin typeface="Trebuchet MS" panose="020B0603020202020204" pitchFamily="34" charset="0"/>
              </a:rPr>
              <a:t>Conclusions and Limitations</a:t>
            </a:r>
            <a:endParaRPr lang="en-US" dirty="0"/>
          </a:p>
        </p:txBody>
      </p:sp>
      <p:sp>
        <p:nvSpPr>
          <p:cNvPr id="3" name="Content Placeholder 2"/>
          <p:cNvSpPr>
            <a:spLocks noGrp="1"/>
          </p:cNvSpPr>
          <p:nvPr>
            <p:ph idx="1"/>
          </p:nvPr>
        </p:nvSpPr>
        <p:spPr>
          <a:xfrm>
            <a:off x="488333" y="1230910"/>
            <a:ext cx="10373257" cy="4675619"/>
          </a:xfrm>
        </p:spPr>
        <p:txBody>
          <a:bodyPr/>
          <a:lstStyle/>
          <a:p>
            <a:pPr>
              <a:buFont typeface="Arial" panose="020B0604020202020204" pitchFamily="34" charset="0"/>
              <a:buChar char="•"/>
            </a:pPr>
            <a:r>
              <a:rPr lang="en-US" sz="2300" dirty="0"/>
              <a:t>Benefits:</a:t>
            </a:r>
          </a:p>
          <a:p>
            <a:pPr lvl="1">
              <a:buFont typeface="Arial" panose="020B0604020202020204" pitchFamily="34" charset="0"/>
              <a:buChar char="•"/>
            </a:pPr>
            <a:r>
              <a:rPr lang="en-US" sz="2300" dirty="0">
                <a:solidFill>
                  <a:srgbClr val="4D4D4D"/>
                </a:solidFill>
              </a:rPr>
              <a:t>Prototype: customizable, cloud-based pipeline, standardized, deduplicated, geocoded – designed to save time and manual effort</a:t>
            </a:r>
          </a:p>
          <a:p>
            <a:pPr lvl="1">
              <a:buFont typeface="Arial" panose="020B0604020202020204" pitchFamily="34" charset="0"/>
              <a:buChar char="•"/>
            </a:pPr>
            <a:r>
              <a:rPr lang="en-US" sz="2300" dirty="0">
                <a:solidFill>
                  <a:srgbClr val="4D4D4D"/>
                </a:solidFill>
              </a:rPr>
              <a:t>Increase processing speeds and ‘source of truth’ for incoming data</a:t>
            </a:r>
          </a:p>
          <a:p>
            <a:pPr>
              <a:buFont typeface="Arial" panose="020B0604020202020204" pitchFamily="34" charset="0"/>
              <a:buChar char="•"/>
            </a:pPr>
            <a:r>
              <a:rPr lang="en-US" sz="2300" dirty="0"/>
              <a:t>Limitations:</a:t>
            </a:r>
          </a:p>
          <a:p>
            <a:pPr lvl="1">
              <a:buFont typeface="Arial" panose="020B0604020202020204" pitchFamily="34" charset="0"/>
              <a:buChar char="•"/>
            </a:pPr>
            <a:r>
              <a:rPr lang="en-US" sz="2300" dirty="0">
                <a:solidFill>
                  <a:srgbClr val="4D4D4D"/>
                </a:solidFill>
              </a:rPr>
              <a:t>Relatively small sample size</a:t>
            </a:r>
          </a:p>
          <a:p>
            <a:pPr lvl="1">
              <a:buFont typeface="Arial" panose="020B0604020202020204" pitchFamily="34" charset="0"/>
              <a:buChar char="•"/>
            </a:pPr>
            <a:r>
              <a:rPr lang="en-US" sz="2300" dirty="0">
                <a:solidFill>
                  <a:srgbClr val="4D4D4D"/>
                </a:solidFill>
              </a:rPr>
              <a:t>COVID-19 data focus (for eCR, and majority of ELR and Vax)</a:t>
            </a:r>
          </a:p>
          <a:p>
            <a:pPr lvl="1">
              <a:buFont typeface="Arial" panose="020B0604020202020204" pitchFamily="34" charset="0"/>
              <a:buChar char="•"/>
            </a:pPr>
            <a:r>
              <a:rPr lang="en-US" sz="2300" dirty="0">
                <a:solidFill>
                  <a:srgbClr val="4D4D4D"/>
                </a:solidFill>
              </a:rPr>
              <a:t>Pipeline not integrated into Production systems with existing data or tools</a:t>
            </a:r>
          </a:p>
          <a:p>
            <a:pPr lvl="1">
              <a:buFont typeface="Arial" panose="020B0604020202020204" pitchFamily="34" charset="0"/>
              <a:buChar char="•"/>
            </a:pPr>
            <a:r>
              <a:rPr lang="en-US" sz="2300" dirty="0">
                <a:solidFill>
                  <a:srgbClr val="4D4D4D"/>
                </a:solidFill>
              </a:rPr>
              <a:t>P</a:t>
            </a:r>
            <a:r>
              <a:rPr lang="en-US" sz="2300" b="0" i="0" dirty="0">
                <a:solidFill>
                  <a:srgbClr val="4D4D4D"/>
                </a:solidFill>
                <a:effectLst/>
              </a:rPr>
              <a:t>romise of this solution rests on a myriad of services that need to be subscribed\configured, assumes complementary architecture, relies on future development in the open-source arena and standardization</a:t>
            </a:r>
            <a:endParaRPr lang="en-US" sz="2300" dirty="0">
              <a:solidFill>
                <a:srgbClr val="4D4D4D"/>
              </a:solidFill>
            </a:endParaRPr>
          </a:p>
          <a:p>
            <a:pPr marL="457200" lvl="1" indent="0">
              <a:buNone/>
            </a:pPr>
            <a:endParaRPr lang="en-US" sz="1050" b="0" i="0" dirty="0">
              <a:solidFill>
                <a:srgbClr val="000000"/>
              </a:solidFill>
              <a:effectLst/>
            </a:endParaRPr>
          </a:p>
          <a:p>
            <a:pPr marL="1314450" lvl="3" indent="0">
              <a:buNone/>
            </a:pPr>
            <a:endParaRPr lang="en-US" sz="2000" dirty="0"/>
          </a:p>
          <a:p>
            <a:pPr marL="457200" lvl="1" indent="0">
              <a:buNone/>
            </a:pPr>
            <a:endParaRPr lang="en-US" dirty="0"/>
          </a:p>
        </p:txBody>
      </p:sp>
    </p:spTree>
    <p:extLst>
      <p:ext uri="{BB962C8B-B14F-4D97-AF65-F5344CB8AC3E}">
        <p14:creationId xmlns:p14="http://schemas.microsoft.com/office/powerpoint/2010/main" val="360525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3D14-9253-985D-78A9-0FF92F260E8B}"/>
              </a:ext>
            </a:extLst>
          </p:cNvPr>
          <p:cNvSpPr>
            <a:spLocks noGrp="1"/>
          </p:cNvSpPr>
          <p:nvPr>
            <p:ph type="title"/>
          </p:nvPr>
        </p:nvSpPr>
        <p:spPr/>
        <p:txBody>
          <a:bodyPr/>
          <a:lstStyle/>
          <a:p>
            <a:r>
              <a:rPr lang="en-US" dirty="0"/>
              <a:t>Conclusions and Limitations continued</a:t>
            </a:r>
          </a:p>
        </p:txBody>
      </p:sp>
      <p:sp>
        <p:nvSpPr>
          <p:cNvPr id="3" name="Content Placeholder 2">
            <a:extLst>
              <a:ext uri="{FF2B5EF4-FFF2-40B4-BE49-F238E27FC236}">
                <a16:creationId xmlns:a16="http://schemas.microsoft.com/office/drawing/2014/main" id="{4A6BB371-A868-2B6A-44E7-0EA0AA9526A0}"/>
              </a:ext>
            </a:extLst>
          </p:cNvPr>
          <p:cNvSpPr>
            <a:spLocks noGrp="1"/>
          </p:cNvSpPr>
          <p:nvPr>
            <p:ph idx="1"/>
          </p:nvPr>
        </p:nvSpPr>
        <p:spPr/>
        <p:txBody>
          <a:bodyPr/>
          <a:lstStyle/>
          <a:p>
            <a:pPr>
              <a:buFont typeface="Arial" panose="020B0604020202020204" pitchFamily="34" charset="0"/>
              <a:buChar char="•"/>
            </a:pPr>
            <a:r>
              <a:rPr lang="en-US" dirty="0">
                <a:effectLst/>
                <a:ea typeface="Calibri" panose="020F0502020204030204" pitchFamily="34" charset="0"/>
              </a:rPr>
              <a:t>Great collaboration</a:t>
            </a:r>
          </a:p>
          <a:p>
            <a:pPr>
              <a:buFont typeface="Arial" panose="020B0604020202020204" pitchFamily="34" charset="0"/>
              <a:buChar char="•"/>
            </a:pPr>
            <a:r>
              <a:rPr lang="en-US" sz="2400" dirty="0">
                <a:solidFill>
                  <a:srgbClr val="4D4D4D"/>
                </a:solidFill>
              </a:rPr>
              <a:t>Created awareness that incoming, standards-based public health data is not as simple (messier) to utilize as thought</a:t>
            </a:r>
          </a:p>
          <a:p>
            <a:pPr>
              <a:buFont typeface="Arial" panose="020B0604020202020204" pitchFamily="34" charset="0"/>
              <a:buChar char="•"/>
            </a:pPr>
            <a:r>
              <a:rPr lang="en-US" dirty="0"/>
              <a:t>Somewhat different perspectives: provide product vs. proof of concept</a:t>
            </a:r>
          </a:p>
          <a:p>
            <a:pPr>
              <a:buFont typeface="Arial" panose="020B0604020202020204" pitchFamily="34" charset="0"/>
              <a:buChar char="•"/>
            </a:pPr>
            <a:r>
              <a:rPr lang="en-US" b="1" dirty="0">
                <a:solidFill>
                  <a:srgbClr val="4D4D4D"/>
                </a:solidFill>
              </a:rPr>
              <a:t>Incoming data by itself lacks utility without case investigation data</a:t>
            </a:r>
          </a:p>
          <a:p>
            <a:pPr>
              <a:buFont typeface="Arial" panose="020B0604020202020204" pitchFamily="34" charset="0"/>
              <a:buChar char="•"/>
            </a:pPr>
            <a:r>
              <a:rPr lang="en-US" dirty="0"/>
              <a:t>Need to validate assumptions in the model, e.g., use of geocoding tools, and ensure configurable steps (e.g., local tools)</a:t>
            </a:r>
          </a:p>
          <a:p>
            <a:pPr>
              <a:buFont typeface="Arial" panose="020B0604020202020204" pitchFamily="34" charset="0"/>
              <a:buChar char="•"/>
            </a:pPr>
            <a:r>
              <a:rPr lang="en-US" dirty="0">
                <a:effectLst/>
                <a:ea typeface="Calibri" panose="020F0502020204030204" pitchFamily="34" charset="0"/>
              </a:rPr>
              <a:t>COVID Breakthrough </a:t>
            </a:r>
            <a:r>
              <a:rPr lang="en-US" dirty="0">
                <a:ea typeface="Calibri" panose="020F0502020204030204" pitchFamily="34" charset="0"/>
              </a:rPr>
              <a:t>not actively researched</a:t>
            </a:r>
            <a:endParaRPr lang="en-US" dirty="0">
              <a:effectLst/>
              <a:ea typeface="Calibri" panose="020F0502020204030204" pitchFamily="34" charset="0"/>
            </a:endParaRPr>
          </a:p>
          <a:p>
            <a:pPr lvl="1">
              <a:buFont typeface="Arial" panose="020B0604020202020204" pitchFamily="34" charset="0"/>
              <a:buChar char="•"/>
            </a:pPr>
            <a:endParaRPr lang="en-US" dirty="0">
              <a:solidFill>
                <a:srgbClr val="222222"/>
              </a:solidFill>
              <a:latin typeface="Arial" panose="020B0604020202020204" pitchFamily="34" charset="0"/>
            </a:endParaRPr>
          </a:p>
        </p:txBody>
      </p:sp>
    </p:spTree>
    <p:extLst>
      <p:ext uri="{BB962C8B-B14F-4D97-AF65-F5344CB8AC3E}">
        <p14:creationId xmlns:p14="http://schemas.microsoft.com/office/powerpoint/2010/main" val="152275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C01A-09D3-A43C-2D1F-3C085147FCBB}"/>
              </a:ext>
            </a:extLst>
          </p:cNvPr>
          <p:cNvSpPr>
            <a:spLocks noGrp="1"/>
          </p:cNvSpPr>
          <p:nvPr>
            <p:ph type="title"/>
          </p:nvPr>
        </p:nvSpPr>
        <p:spPr/>
        <p:txBody>
          <a:bodyPr/>
          <a:lstStyle/>
          <a:p>
            <a:r>
              <a:rPr lang="en-US" dirty="0"/>
              <a:t>Questions &amp; Future</a:t>
            </a:r>
          </a:p>
        </p:txBody>
      </p:sp>
      <p:sp>
        <p:nvSpPr>
          <p:cNvPr id="3" name="Content Placeholder 2">
            <a:extLst>
              <a:ext uri="{FF2B5EF4-FFF2-40B4-BE49-F238E27FC236}">
                <a16:creationId xmlns:a16="http://schemas.microsoft.com/office/drawing/2014/main" id="{843EA32A-8ADF-635E-B44B-AC1322B54D98}"/>
              </a:ext>
            </a:extLst>
          </p:cNvPr>
          <p:cNvSpPr>
            <a:spLocks noGrp="1"/>
          </p:cNvSpPr>
          <p:nvPr>
            <p:ph idx="1"/>
          </p:nvPr>
        </p:nvSpPr>
        <p:spPr/>
        <p:txBody>
          <a:bodyPr/>
          <a:lstStyle/>
          <a:p>
            <a:pPr>
              <a:buFont typeface="Arial" panose="020B0604020202020204" pitchFamily="34" charset="0"/>
              <a:buChar char="•"/>
            </a:pPr>
            <a:r>
              <a:rPr lang="en-US" dirty="0"/>
              <a:t>Which Building Blocks would be most valuable to transition into a product?</a:t>
            </a:r>
          </a:p>
          <a:p>
            <a:pPr>
              <a:buFont typeface="Arial" panose="020B0604020202020204" pitchFamily="34" charset="0"/>
              <a:buChar char="•"/>
            </a:pPr>
            <a:r>
              <a:rPr lang="en-US" dirty="0"/>
              <a:t>How can Building Blocks be accessible to STLTs while ensuring a unified and scalable approach for adoption? </a:t>
            </a:r>
          </a:p>
          <a:p>
            <a:pPr>
              <a:buFont typeface="Arial" panose="020B0604020202020204" pitchFamily="34" charset="0"/>
              <a:buChar char="•"/>
            </a:pPr>
            <a:r>
              <a:rPr lang="en-US" dirty="0"/>
              <a:t>What sort of metrics define success for a Building Block?                           (e.g., adoption rate, efficiency improvements, etc.) </a:t>
            </a:r>
          </a:p>
          <a:p>
            <a:pPr>
              <a:buFont typeface="Arial" panose="020B0604020202020204" pitchFamily="34" charset="0"/>
              <a:buChar char="•"/>
            </a:pPr>
            <a:r>
              <a:rPr lang="en-US" dirty="0"/>
              <a:t>What is the best way to create a collaborative, open-source community to continually develop, support, and iterate on these Building Blocks?</a:t>
            </a:r>
            <a:endParaRPr lang="en-US" dirty="0">
              <a:solidFill>
                <a:schemeClr val="tx2"/>
              </a:solidFill>
            </a:endParaRPr>
          </a:p>
        </p:txBody>
      </p:sp>
    </p:spTree>
    <p:extLst>
      <p:ext uri="{BB962C8B-B14F-4D97-AF65-F5344CB8AC3E}">
        <p14:creationId xmlns:p14="http://schemas.microsoft.com/office/powerpoint/2010/main" val="78338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6BD1-37D6-9ABB-46A4-57F685B1F65E}"/>
              </a:ext>
            </a:extLst>
          </p:cNvPr>
          <p:cNvSpPr>
            <a:spLocks noGrp="1"/>
          </p:cNvSpPr>
          <p:nvPr>
            <p:ph type="title"/>
          </p:nvPr>
        </p:nvSpPr>
        <p:spPr/>
        <p:txBody>
          <a:bodyPr/>
          <a:lstStyle/>
          <a:p>
            <a:r>
              <a:rPr lang="en-US" dirty="0"/>
              <a:t>Acknowledgements &amp; Contact Info</a:t>
            </a:r>
          </a:p>
        </p:txBody>
      </p:sp>
      <p:sp>
        <p:nvSpPr>
          <p:cNvPr id="3" name="Content Placeholder 2">
            <a:extLst>
              <a:ext uri="{FF2B5EF4-FFF2-40B4-BE49-F238E27FC236}">
                <a16:creationId xmlns:a16="http://schemas.microsoft.com/office/drawing/2014/main" id="{BC7AB0E6-1F22-3659-F8A3-BA2E7C7C7EE7}"/>
              </a:ext>
            </a:extLst>
          </p:cNvPr>
          <p:cNvSpPr>
            <a:spLocks noGrp="1"/>
          </p:cNvSpPr>
          <p:nvPr>
            <p:ph idx="1"/>
          </p:nvPr>
        </p:nvSpPr>
        <p:spPr/>
        <p:txBody>
          <a:bodyPr numCol="2"/>
          <a:lstStyle/>
          <a:p>
            <a:pPr marL="0" indent="0"/>
            <a:r>
              <a:rPr lang="en-US" i="1" dirty="0">
                <a:solidFill>
                  <a:srgbClr val="002060"/>
                </a:solidFill>
              </a:rPr>
              <a:t>VDH Partners:</a:t>
            </a:r>
          </a:p>
          <a:p>
            <a:pPr marL="0" indent="0"/>
            <a:r>
              <a:rPr lang="en-US" dirty="0"/>
              <a:t>Co-Author: Tim Powell, J. Michael Consulting</a:t>
            </a:r>
          </a:p>
          <a:p>
            <a:pPr marL="0" indent="0"/>
            <a:r>
              <a:rPr lang="en-US" dirty="0"/>
              <a:t>Sara Gowda, OIM Messaging Manager</a:t>
            </a:r>
          </a:p>
          <a:p>
            <a:pPr marL="0" indent="0"/>
            <a:r>
              <a:rPr lang="en-US" dirty="0"/>
              <a:t>Prabhat Kumar, Tech Project Manager </a:t>
            </a:r>
          </a:p>
          <a:p>
            <a:pPr marL="0" indent="0"/>
            <a:r>
              <a:rPr lang="en-US" dirty="0">
                <a:ea typeface="+mn-lt"/>
                <a:cs typeface="+mn-lt"/>
              </a:rPr>
              <a:t>Merylyn Huitz, DIIS Messaging Manager</a:t>
            </a:r>
          </a:p>
          <a:p>
            <a:pPr marL="0" indent="0"/>
            <a:r>
              <a:rPr lang="en-US" dirty="0">
                <a:ea typeface="+mn-lt"/>
                <a:cs typeface="+mn-lt"/>
              </a:rPr>
              <a:t>Dheeraj Katangur, Enterprise Architect</a:t>
            </a:r>
          </a:p>
          <a:p>
            <a:pPr marL="0" indent="0"/>
            <a:r>
              <a:rPr lang="en-US" dirty="0">
                <a:ea typeface="+mn-lt"/>
                <a:cs typeface="+mn-lt"/>
              </a:rPr>
              <a:t>Anup Srikumar, Acting CPHI Director</a:t>
            </a:r>
          </a:p>
          <a:p>
            <a:pPr marL="225425" indent="0"/>
            <a:endParaRPr lang="en-US" dirty="0">
              <a:ea typeface="+mn-lt"/>
              <a:cs typeface="+mn-lt"/>
            </a:endParaRPr>
          </a:p>
          <a:p>
            <a:pPr marL="225425" indent="0"/>
            <a:endParaRPr lang="en-US" dirty="0">
              <a:ea typeface="+mn-lt"/>
              <a:cs typeface="+mn-lt"/>
            </a:endParaRPr>
          </a:p>
          <a:p>
            <a:pPr marL="225425" indent="0"/>
            <a:endParaRPr lang="en-US" dirty="0">
              <a:ea typeface="+mn-lt"/>
              <a:cs typeface="+mn-lt"/>
            </a:endParaRPr>
          </a:p>
          <a:p>
            <a:pPr marL="225425" indent="0"/>
            <a:r>
              <a:rPr lang="en-US" i="1" dirty="0">
                <a:solidFill>
                  <a:srgbClr val="002060"/>
                </a:solidFill>
                <a:ea typeface="+mn-lt"/>
                <a:cs typeface="+mn-lt"/>
              </a:rPr>
              <a:t>CDC and USDS:</a:t>
            </a:r>
          </a:p>
          <a:p>
            <a:pPr marL="225425" indent="0"/>
            <a:r>
              <a:rPr lang="en-US" dirty="0">
                <a:ea typeface="+mn-lt"/>
                <a:cs typeface="+mn-lt"/>
              </a:rPr>
              <a:t>Celeste Espinoza</a:t>
            </a:r>
          </a:p>
          <a:p>
            <a:pPr marL="225425" indent="0"/>
            <a:r>
              <a:rPr lang="en-US" dirty="0">
                <a:ea typeface="+mn-lt"/>
                <a:cs typeface="+mn-lt"/>
              </a:rPr>
              <a:t>Molly Murray</a:t>
            </a:r>
          </a:p>
          <a:p>
            <a:pPr marL="225425" indent="0"/>
            <a:r>
              <a:rPr lang="en-US" dirty="0">
                <a:ea typeface="+mn-lt"/>
                <a:cs typeface="+mn-lt"/>
              </a:rPr>
              <a:t>Bryan Britten</a:t>
            </a:r>
          </a:p>
          <a:p>
            <a:pPr marL="225425" indent="0"/>
            <a:r>
              <a:rPr lang="en-US" dirty="0">
                <a:ea typeface="+mn-lt"/>
                <a:cs typeface="+mn-lt"/>
              </a:rPr>
              <a:t>Jeremy Zitomer</a:t>
            </a:r>
          </a:p>
          <a:p>
            <a:pPr marL="225425" indent="0"/>
            <a:r>
              <a:rPr lang="en-US" dirty="0">
                <a:ea typeface="+mn-lt"/>
                <a:cs typeface="+mn-lt"/>
              </a:rPr>
              <a:t>Mike Judd</a:t>
            </a:r>
          </a:p>
          <a:p>
            <a:pPr marL="225425" indent="0"/>
            <a:r>
              <a:rPr lang="en-US" dirty="0">
                <a:ea typeface="+mn-lt"/>
                <a:cs typeface="+mn-lt"/>
              </a:rPr>
              <a:t>USDS and CDC Teams</a:t>
            </a:r>
          </a:p>
          <a:p>
            <a:pPr marL="225425" indent="0"/>
            <a:endParaRPr lang="en-US" dirty="0">
              <a:ea typeface="+mn-lt"/>
              <a:cs typeface="+mn-lt"/>
            </a:endParaRPr>
          </a:p>
          <a:p>
            <a:pPr marL="0" indent="0"/>
            <a:endParaRPr lang="en-US" dirty="0"/>
          </a:p>
          <a:p>
            <a:endParaRPr lang="en-US" dirty="0"/>
          </a:p>
          <a:p>
            <a:endParaRPr lang="en-US" dirty="0"/>
          </a:p>
        </p:txBody>
      </p:sp>
    </p:spTree>
    <p:extLst>
      <p:ext uri="{BB962C8B-B14F-4D97-AF65-F5344CB8AC3E}">
        <p14:creationId xmlns:p14="http://schemas.microsoft.com/office/powerpoint/2010/main" val="289477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Title slide for Data Integration Building Blocks (DIBBS) Pilot Project - LA County ">
            <a:extLst>
              <a:ext uri="{FF2B5EF4-FFF2-40B4-BE49-F238E27FC236}">
                <a16:creationId xmlns:a16="http://schemas.microsoft.com/office/drawing/2014/main" id="{8F8A8C4F-E643-4A81-A7B3-9B2A48ED1E0D}"/>
              </a:ext>
            </a:extLst>
          </p:cNvPr>
          <p:cNvPicPr/>
          <p:nvPr/>
        </p:nvPicPr>
        <p:blipFill>
          <a:blip r:embed="rId2"/>
          <a:stretch>
            <a:fillRect/>
          </a:stretch>
        </p:blipFill>
        <p:spPr>
          <a:xfrm>
            <a:off x="1524000" y="0"/>
            <a:ext cx="9144000" cy="6858000"/>
          </a:xfrm>
          <a:prstGeom prst="rect">
            <a:avLst/>
          </a:prstGeom>
        </p:spPr>
      </p:pic>
      <p:sp>
        <p:nvSpPr>
          <p:cNvPr id="4" name="Title 3">
            <a:extLst>
              <a:ext uri="{FF2B5EF4-FFF2-40B4-BE49-F238E27FC236}">
                <a16:creationId xmlns:a16="http://schemas.microsoft.com/office/drawing/2014/main" id="{9C4CADED-F435-B720-12CF-8AF06217486F}"/>
              </a:ext>
            </a:extLst>
          </p:cNvPr>
          <p:cNvSpPr>
            <a:spLocks noGrp="1"/>
          </p:cNvSpPr>
          <p:nvPr>
            <p:ph type="title" idx="4294967295"/>
          </p:nvPr>
        </p:nvSpPr>
        <p:spPr>
          <a:xfrm>
            <a:off x="3550709" y="283309"/>
            <a:ext cx="4907497" cy="34163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ED7D31"/>
                </a:solidFill>
                <a:effectLst>
                  <a:outerShdw blurRad="38100" dist="25400" dir="5400000" algn="ctr" rotWithShape="0">
                    <a:srgbClr val="6E747A">
                      <a:alpha val="43000"/>
                    </a:srgbClr>
                  </a:outerShdw>
                </a:effectLst>
                <a:uLnTx/>
                <a:uFillTx/>
                <a:latin typeface="Calibri" panose="020F0502020204030204"/>
                <a:ea typeface="+mn-ea"/>
                <a:cs typeface="+mn-cs"/>
              </a:rPr>
              <a:t>Data Integration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ED7D31"/>
                </a:solidFill>
                <a:effectLst>
                  <a:outerShdw blurRad="38100" dist="25400" dir="5400000" algn="ctr" rotWithShape="0">
                    <a:srgbClr val="6E747A">
                      <a:alpha val="43000"/>
                    </a:srgbClr>
                  </a:outerShdw>
                </a:effectLst>
                <a:uLnTx/>
                <a:uFillTx/>
                <a:latin typeface="Calibri" panose="020F0502020204030204"/>
                <a:ea typeface="+mn-ea"/>
                <a:cs typeface="+mn-cs"/>
              </a:rPr>
              <a:t>Building Blocks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ED7D31"/>
                </a:solidFill>
                <a:effectLst>
                  <a:outerShdw blurRad="38100" dist="25400" dir="5400000" algn="ctr" rotWithShape="0">
                    <a:srgbClr val="6E747A">
                      <a:alpha val="43000"/>
                    </a:srgbClr>
                  </a:outerShdw>
                </a:effectLst>
                <a:uLnTx/>
                <a:uFillTx/>
                <a:latin typeface="Calibri" panose="020F0502020204030204"/>
                <a:ea typeface="+mn-ea"/>
                <a:cs typeface="+mn-cs"/>
              </a:rPr>
              <a:t>(DIBBS)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ED7D31"/>
                </a:solidFill>
                <a:effectLst>
                  <a:outerShdw blurRad="38100" dist="25400" dir="5400000" algn="ctr" rotWithShape="0">
                    <a:srgbClr val="6E747A">
                      <a:alpha val="43000"/>
                    </a:srgbClr>
                  </a:outerShdw>
                </a:effectLst>
                <a:uLnTx/>
                <a:uFillTx/>
                <a:latin typeface="Calibri" panose="020F0502020204030204"/>
                <a:ea typeface="+mn-ea"/>
                <a:cs typeface="+mn-cs"/>
              </a:rPr>
              <a:t>Pilot Project</a:t>
            </a:r>
          </a:p>
        </p:txBody>
      </p:sp>
      <p:sp>
        <p:nvSpPr>
          <p:cNvPr id="8" name="Rectangle 7">
            <a:extLst>
              <a:ext uri="{FF2B5EF4-FFF2-40B4-BE49-F238E27FC236}">
                <a16:creationId xmlns:a16="http://schemas.microsoft.com/office/drawing/2014/main" id="{0365C692-DE4B-61D8-9031-433731B035B1}"/>
              </a:ext>
            </a:extLst>
          </p:cNvPr>
          <p:cNvSpPr/>
          <p:nvPr/>
        </p:nvSpPr>
        <p:spPr>
          <a:xfrm>
            <a:off x="1793662" y="4179627"/>
            <a:ext cx="8604676" cy="2062103"/>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LA County Department of Public Health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Centers for Disease Control and Prevention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United States Digital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Skylight Digital</a:t>
            </a:r>
          </a:p>
        </p:txBody>
      </p:sp>
    </p:spTree>
    <p:extLst>
      <p:ext uri="{BB962C8B-B14F-4D97-AF65-F5344CB8AC3E}">
        <p14:creationId xmlns:p14="http://schemas.microsoft.com/office/powerpoint/2010/main" val="222440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USDS and LA County DIBBS Pilot Goals">
            <a:extLst>
              <a:ext uri="{FF2B5EF4-FFF2-40B4-BE49-F238E27FC236}">
                <a16:creationId xmlns:a16="http://schemas.microsoft.com/office/drawing/2014/main" id="{30F3EFD3-256C-4A28-A6A1-9E8521130C40}"/>
              </a:ext>
            </a:extLst>
          </p:cNvPr>
          <p:cNvPicPr/>
          <p:nvPr/>
        </p:nvPicPr>
        <p:blipFill>
          <a:blip r:embed="rId2"/>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727289B8-DDEE-B9E1-EBFE-E2B20A81DB53}"/>
              </a:ext>
            </a:extLst>
          </p:cNvPr>
          <p:cNvSpPr txBox="1"/>
          <p:nvPr/>
        </p:nvSpPr>
        <p:spPr>
          <a:xfrm>
            <a:off x="1916723" y="1609608"/>
            <a:ext cx="69928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eCR data is available in LA County DPH electronic disease surveillance system (IRIS) to aid in investigations and case management</a:t>
            </a:r>
          </a:p>
        </p:txBody>
      </p:sp>
      <p:sp>
        <p:nvSpPr>
          <p:cNvPr id="5" name="TextBox 4">
            <a:extLst>
              <a:ext uri="{FF2B5EF4-FFF2-40B4-BE49-F238E27FC236}">
                <a16:creationId xmlns:a16="http://schemas.microsoft.com/office/drawing/2014/main" id="{2CE654BC-6652-D3FB-26A7-3860632A2B67}"/>
              </a:ext>
            </a:extLst>
          </p:cNvPr>
          <p:cNvSpPr txBox="1"/>
          <p:nvPr/>
        </p:nvSpPr>
        <p:spPr>
          <a:xfrm>
            <a:off x="3290417" y="2967335"/>
            <a:ext cx="62366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LAC has an ingestion pipeline for HL7 data including eCR, ELR, and ADT that handles cleaning, transformation, linkage, deduplication, and that scales with other data streams</a:t>
            </a:r>
          </a:p>
        </p:txBody>
      </p:sp>
      <p:sp>
        <p:nvSpPr>
          <p:cNvPr id="6" name="TextBox 5">
            <a:extLst>
              <a:ext uri="{FF2B5EF4-FFF2-40B4-BE49-F238E27FC236}">
                <a16:creationId xmlns:a16="http://schemas.microsoft.com/office/drawing/2014/main" id="{114718E2-F7B2-1852-98F0-4F094252987F}"/>
              </a:ext>
            </a:extLst>
          </p:cNvPr>
          <p:cNvSpPr txBox="1"/>
          <p:nvPr/>
        </p:nvSpPr>
        <p:spPr>
          <a:xfrm>
            <a:off x="4759569" y="4424039"/>
            <a:ext cx="596202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 County DPH gains more experience and build internal capacity with cloud services, modern development tools, and agile product development approaches</a:t>
            </a:r>
          </a:p>
        </p:txBody>
      </p:sp>
      <p:sp>
        <p:nvSpPr>
          <p:cNvPr id="7" name="Title 6">
            <a:extLst>
              <a:ext uri="{FF2B5EF4-FFF2-40B4-BE49-F238E27FC236}">
                <a16:creationId xmlns:a16="http://schemas.microsoft.com/office/drawing/2014/main" id="{BD3EB1B0-32C2-76C6-BE16-972C0271893C}"/>
              </a:ext>
            </a:extLst>
          </p:cNvPr>
          <p:cNvSpPr txBox="1">
            <a:spLocks noGrp="1"/>
          </p:cNvSpPr>
          <p:nvPr>
            <p:ph type="title" idx="4294967295"/>
          </p:nvPr>
        </p:nvSpPr>
        <p:spPr>
          <a:xfrm>
            <a:off x="1670539" y="435261"/>
            <a:ext cx="895056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USDS and LA County DIBBS Pilot Goals</a:t>
            </a:r>
          </a:p>
        </p:txBody>
      </p:sp>
    </p:spTree>
    <p:extLst>
      <p:ext uri="{BB962C8B-B14F-4D97-AF65-F5344CB8AC3E}">
        <p14:creationId xmlns:p14="http://schemas.microsoft.com/office/powerpoint/2010/main" val="177293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Virginia Prototype Architecture flow chart for Raw Data, ETL Pipelines, Data Transformations and Analytical Tools">
            <a:extLst>
              <a:ext uri="{FF2B5EF4-FFF2-40B4-BE49-F238E27FC236}">
                <a16:creationId xmlns:a16="http://schemas.microsoft.com/office/drawing/2014/main" id="{14C357BC-75BE-405D-B463-95ABBE19D4FC}"/>
              </a:ext>
            </a:extLst>
          </p:cNvPr>
          <p:cNvPicPr/>
          <p:nvPr/>
        </p:nvPicPr>
        <p:blipFill>
          <a:blip r:embed="rId2"/>
          <a:stretch>
            <a:fillRect/>
          </a:stretch>
        </p:blipFill>
        <p:spPr>
          <a:xfrm>
            <a:off x="1524000" y="0"/>
            <a:ext cx="9144000" cy="6858000"/>
          </a:xfrm>
          <a:prstGeom prst="rect">
            <a:avLst/>
          </a:prstGeom>
        </p:spPr>
      </p:pic>
      <p:pic>
        <p:nvPicPr>
          <p:cNvPr id="5" name="Picture 4" descr="Virginia Prototype Architecture flow chart for Raw Data, ETL Pipelines, Data Transformations and Analytical Tools">
            <a:extLst>
              <a:ext uri="{FF2B5EF4-FFF2-40B4-BE49-F238E27FC236}">
                <a16:creationId xmlns:a16="http://schemas.microsoft.com/office/drawing/2014/main" id="{65FA1A27-062C-58A0-867A-626552222EDE}"/>
              </a:ext>
            </a:extLst>
          </p:cNvPr>
          <p:cNvPicPr>
            <a:picLocks noChangeAspect="1"/>
          </p:cNvPicPr>
          <p:nvPr/>
        </p:nvPicPr>
        <p:blipFill>
          <a:blip r:embed="rId3"/>
          <a:stretch>
            <a:fillRect/>
          </a:stretch>
        </p:blipFill>
        <p:spPr>
          <a:xfrm>
            <a:off x="1524000" y="586563"/>
            <a:ext cx="9144000" cy="5684874"/>
          </a:xfrm>
          <a:prstGeom prst="rect">
            <a:avLst/>
          </a:prstGeom>
        </p:spPr>
      </p:pic>
      <p:sp>
        <p:nvSpPr>
          <p:cNvPr id="6" name="Title 5">
            <a:extLst>
              <a:ext uri="{FF2B5EF4-FFF2-40B4-BE49-F238E27FC236}">
                <a16:creationId xmlns:a16="http://schemas.microsoft.com/office/drawing/2014/main" id="{8A27F931-E4AF-5057-A584-186503918946}"/>
              </a:ext>
            </a:extLst>
          </p:cNvPr>
          <p:cNvSpPr>
            <a:spLocks noGrp="1"/>
          </p:cNvSpPr>
          <p:nvPr>
            <p:ph type="title"/>
          </p:nvPr>
        </p:nvSpPr>
        <p:spPr/>
        <p:txBody>
          <a:bodyPr/>
          <a:lstStyle/>
          <a:p>
            <a:r>
              <a:rPr lang="en-US" dirty="0">
                <a:solidFill>
                  <a:schemeClr val="bg1"/>
                </a:solidFill>
              </a:rPr>
              <a:t>V</a:t>
            </a:r>
          </a:p>
        </p:txBody>
      </p:sp>
    </p:spTree>
    <p:extLst>
      <p:ext uri="{BB962C8B-B14F-4D97-AF65-F5344CB8AC3E}">
        <p14:creationId xmlns:p14="http://schemas.microsoft.com/office/powerpoint/2010/main" val="2304862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Pipeline Architecture Image for May 2023 ">
            <a:extLst>
              <a:ext uri="{FF2B5EF4-FFF2-40B4-BE49-F238E27FC236}">
                <a16:creationId xmlns:a16="http://schemas.microsoft.com/office/drawing/2014/main" id="{14C357BC-75BE-405D-B463-95ABBE19D4FC}"/>
              </a:ext>
            </a:extLst>
          </p:cNvPr>
          <p:cNvPicPr/>
          <p:nvPr/>
        </p:nvPicPr>
        <p:blipFill>
          <a:blip r:embed="rId2"/>
          <a:stretch>
            <a:fillRect/>
          </a:stretch>
        </p:blipFill>
        <p:spPr>
          <a:xfrm>
            <a:off x="1524000" y="0"/>
            <a:ext cx="9144000" cy="6858000"/>
          </a:xfrm>
          <a:prstGeom prst="rect">
            <a:avLst/>
          </a:prstGeom>
        </p:spPr>
      </p:pic>
      <p:pic>
        <p:nvPicPr>
          <p:cNvPr id="5" name="Picture 4" descr="Pipeline Architecture image for process flow  May 2023 ">
            <a:extLst>
              <a:ext uri="{FF2B5EF4-FFF2-40B4-BE49-F238E27FC236}">
                <a16:creationId xmlns:a16="http://schemas.microsoft.com/office/drawing/2014/main" id="{27EFEF01-9775-9B60-0B65-26445487DA9F}"/>
              </a:ext>
            </a:extLst>
          </p:cNvPr>
          <p:cNvPicPr>
            <a:picLocks noChangeAspect="1"/>
          </p:cNvPicPr>
          <p:nvPr/>
        </p:nvPicPr>
        <p:blipFill>
          <a:blip r:embed="rId3"/>
          <a:stretch>
            <a:fillRect/>
          </a:stretch>
        </p:blipFill>
        <p:spPr>
          <a:xfrm>
            <a:off x="1524000" y="1065861"/>
            <a:ext cx="9144000" cy="4726279"/>
          </a:xfrm>
          <a:prstGeom prst="rect">
            <a:avLst/>
          </a:prstGeom>
        </p:spPr>
      </p:pic>
      <p:sp>
        <p:nvSpPr>
          <p:cNvPr id="4" name="Title 3">
            <a:extLst>
              <a:ext uri="{FF2B5EF4-FFF2-40B4-BE49-F238E27FC236}">
                <a16:creationId xmlns:a16="http://schemas.microsoft.com/office/drawing/2014/main" id="{F191B9FF-FF9E-93A3-15B7-0040176B06FD}"/>
              </a:ext>
            </a:extLst>
          </p:cNvPr>
          <p:cNvSpPr>
            <a:spLocks noGrp="1"/>
          </p:cNvSpPr>
          <p:nvPr>
            <p:ph type="title"/>
          </p:nvPr>
        </p:nvSpPr>
        <p:spPr/>
        <p:txBody>
          <a:bodyPr/>
          <a:lstStyle/>
          <a:p>
            <a:r>
              <a:rPr lang="en-US" dirty="0">
                <a:solidFill>
                  <a:schemeClr val="bg1"/>
                </a:solidFill>
              </a:rPr>
              <a:t>P</a:t>
            </a:r>
          </a:p>
        </p:txBody>
      </p:sp>
    </p:spTree>
    <p:extLst>
      <p:ext uri="{BB962C8B-B14F-4D97-AF65-F5344CB8AC3E}">
        <p14:creationId xmlns:p14="http://schemas.microsoft.com/office/powerpoint/2010/main" val="381701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603" y="1545167"/>
            <a:ext cx="9804788" cy="4455584"/>
          </a:xfrm>
        </p:spPr>
        <p:txBody>
          <a:bodyPr/>
          <a:lstStyle/>
          <a:p>
            <a:r>
              <a:rPr lang="en-US" sz="2551" dirty="0">
                <a:latin typeface="Calibri"/>
                <a:cs typeface="Calibri"/>
              </a:rPr>
              <a:t>NNDSS Updates and Announcements</a:t>
            </a:r>
          </a:p>
          <a:p>
            <a:r>
              <a:rPr lang="en-US" sz="2551" dirty="0">
                <a:latin typeface="Calibri"/>
                <a:cs typeface="Calibri"/>
              </a:rPr>
              <a:t>Jurisdiction Panel: Building Blocks for the Data Modernization Initiative </a:t>
            </a:r>
          </a:p>
          <a:p>
            <a:pPr lvl="1"/>
            <a:r>
              <a:rPr lang="en-US" sz="2551" dirty="0">
                <a:latin typeface="Calibri"/>
                <a:cs typeface="Calibri"/>
              </a:rPr>
              <a:t>Virginia and Los Angeles County</a:t>
            </a:r>
          </a:p>
          <a:p>
            <a:r>
              <a:rPr lang="en-US" sz="2551" dirty="0">
                <a:latin typeface="Calibri"/>
                <a:cs typeface="Calibri"/>
              </a:rPr>
              <a:t>Questions and Answers</a:t>
            </a:r>
            <a:endParaRPr lang="en-US" sz="2551" dirty="0">
              <a:cs typeface="Calibri"/>
            </a:endParaRPr>
          </a:p>
          <a:p>
            <a:pPr marL="609555" lvl="1" indent="0">
              <a:buNone/>
            </a:pPr>
            <a:endParaRPr lang="en-US" dirty="0">
              <a:cs typeface="Calibri" panose="020F0502020204030204" pitchFamily="34" charset="0"/>
            </a:endParaRPr>
          </a:p>
          <a:p>
            <a:pPr marL="609555" lvl="1" indent="0">
              <a:buNone/>
            </a:pPr>
            <a:endParaRPr lang="en-US" dirty="0">
              <a:cs typeface="Calibri" panose="020F0502020204030204" pitchFamily="34" charset="0"/>
            </a:endParaRPr>
          </a:p>
        </p:txBody>
      </p:sp>
      <p:pic>
        <p:nvPicPr>
          <p:cNvPr id="2" name="Picture 1" descr="Icon&#10;&#10;Description automatically generated">
            <a:extLst>
              <a:ext uri="{FF2B5EF4-FFF2-40B4-BE49-F238E27FC236}">
                <a16:creationId xmlns:a16="http://schemas.microsoft.com/office/drawing/2014/main" id="{80FA2491-5F2B-0AA6-933D-EFE6D9577E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0414" y="2630055"/>
            <a:ext cx="3303571" cy="3432282"/>
          </a:xfrm>
          <a:prstGeom prst="rect">
            <a:avLst/>
          </a:prstGeom>
        </p:spPr>
      </p:pic>
    </p:spTree>
    <p:extLst>
      <p:ext uri="{BB962C8B-B14F-4D97-AF65-F5344CB8AC3E}">
        <p14:creationId xmlns:p14="http://schemas.microsoft.com/office/powerpoint/2010/main" val="1577761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Description for Validation, Ingestion, eCR Conversion to FIHR and Record Linkage ">
            <a:extLst>
              <a:ext uri="{FF2B5EF4-FFF2-40B4-BE49-F238E27FC236}">
                <a16:creationId xmlns:a16="http://schemas.microsoft.com/office/drawing/2014/main" id="{14C357BC-75BE-405D-B463-95ABBE19D4FC}"/>
              </a:ext>
            </a:extLst>
          </p:cNvPr>
          <p:cNvPicPr/>
          <p:nvPr/>
        </p:nvPicPr>
        <p:blipFill>
          <a:blip r:embed="rId2"/>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00BDAAED-C6A5-36F1-C9E9-C49B125BDA90}"/>
              </a:ext>
            </a:extLst>
          </p:cNvPr>
          <p:cNvSpPr txBox="1"/>
          <p:nvPr/>
        </p:nvSpPr>
        <p:spPr>
          <a:xfrm>
            <a:off x="1626577" y="72571"/>
            <a:ext cx="4659922" cy="25853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LibreFranklin-Bold"/>
                <a:ea typeface="+mn-ea"/>
                <a:cs typeface="+mn-cs"/>
              </a:rPr>
              <a:t>Validation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Created a new validation building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block, and developed a validation schema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for eCR messages in partnership with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LAC.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This validation checks for the presence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and proper formatting of certain fields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before passing the message down to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rest of the pipeline.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7C92397F-A961-F0E8-E35E-69E93A24B3E0}"/>
              </a:ext>
            </a:extLst>
          </p:cNvPr>
          <p:cNvSpPr txBox="1">
            <a:spLocks noGrp="1"/>
          </p:cNvSpPr>
          <p:nvPr>
            <p:ph type="title" idx="4294967295"/>
          </p:nvPr>
        </p:nvSpPr>
        <p:spPr>
          <a:xfrm>
            <a:off x="1708639" y="2918462"/>
            <a:ext cx="3434256" cy="31393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LibreFranklin-Bold"/>
                <a:ea typeface="+mn-ea"/>
                <a:cs typeface="+mn-cs"/>
              </a:rPr>
              <a:t>eCR Conversion to FHIR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The Microsoft FHIR Converter’s CCDA templates weren’t extracting all the data needed from eCR messages.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As a result, we added custom templates to ensure when the eCR (XML) messages are converted to FHIR, using the HL7 standards for eCR, providing the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LAC needed.</a:t>
            </a:r>
          </a:p>
        </p:txBody>
      </p:sp>
      <p:sp>
        <p:nvSpPr>
          <p:cNvPr id="9" name="TextBox 8">
            <a:extLst>
              <a:ext uri="{FF2B5EF4-FFF2-40B4-BE49-F238E27FC236}">
                <a16:creationId xmlns:a16="http://schemas.microsoft.com/office/drawing/2014/main" id="{9B1ACD9A-5670-5633-31B0-8B9847A34CF7}"/>
              </a:ext>
            </a:extLst>
          </p:cNvPr>
          <p:cNvSpPr txBox="1"/>
          <p:nvPr/>
        </p:nvSpPr>
        <p:spPr>
          <a:xfrm>
            <a:off x="6147289" y="72570"/>
            <a:ext cx="4659922"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LibreFranklin-Bold"/>
                <a:ea typeface="+mn-ea"/>
                <a:cs typeface="+mn-cs"/>
              </a:rPr>
              <a:t>Ingestion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The name standardization endpoint was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updated to provide better inputs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record linkage.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Date of birth standardization was also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incorporated into the starter kit pipeline.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961BD51-FBF3-1F30-7B09-14568BAD4BD0}"/>
              </a:ext>
            </a:extLst>
          </p:cNvPr>
          <p:cNvSpPr txBox="1"/>
          <p:nvPr/>
        </p:nvSpPr>
        <p:spPr>
          <a:xfrm>
            <a:off x="5832232" y="2149020"/>
            <a:ext cx="4835768" cy="42473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LibreFranklin-Bold"/>
                <a:ea typeface="+mn-ea"/>
                <a:cs typeface="+mn-cs"/>
              </a:rPr>
              <a:t>Record Linkage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The building block developed with VA was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rudimentary, relying on exact matches for patient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name and date of birth.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The algorithm developed in LA is significantly more advanced, incorporating information like address and MRN.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The algorithm implementation also advanced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significantly, using fuzzy matching as well 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optimizations like multiple data passes, blocking, and multi-value querying (e.g., we can match someone who changed their name or moved).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The building block developed for LA also supports algorithm customization to increase use-case flexibility.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23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Description for Master Person Index, Record linkage Building Block and Message Parsing Service ">
            <a:extLst>
              <a:ext uri="{FF2B5EF4-FFF2-40B4-BE49-F238E27FC236}">
                <a16:creationId xmlns:a16="http://schemas.microsoft.com/office/drawing/2014/main" id="{14C357BC-75BE-405D-B463-95ABBE19D4FC}"/>
              </a:ext>
            </a:extLst>
          </p:cNvPr>
          <p:cNvPicPr/>
          <p:nvPr/>
        </p:nvPicPr>
        <p:blipFill>
          <a:blip r:embed="rId2"/>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B97DEED4-60BB-0D2C-2957-E2AE512B056E}"/>
              </a:ext>
            </a:extLst>
          </p:cNvPr>
          <p:cNvSpPr txBox="1"/>
          <p:nvPr/>
        </p:nvSpPr>
        <p:spPr>
          <a:xfrm>
            <a:off x="1754359" y="857855"/>
            <a:ext cx="4041140"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LibreFranklin-Light"/>
                <a:ea typeface="+mn-ea"/>
                <a:cs typeface="+mn-cs"/>
              </a:rPr>
              <a:t>Master Person Index (MPI)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For the new iteration of record linkage to work, needed a source of truth that contained all patient and person records for 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dded a Postgres database to serve as our MPI.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The MPI consists of two simple tables that allows storage of unmodified patient records for downstream use, while also maintaining links to deduplicated Person entities.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This MPI is seeded routinely with person data from IRIS and seeded with real-time data moving through the pipeline.</a:t>
            </a:r>
          </a:p>
        </p:txBody>
      </p:sp>
      <p:sp>
        <p:nvSpPr>
          <p:cNvPr id="7" name="Title 6">
            <a:extLst>
              <a:ext uri="{FF2B5EF4-FFF2-40B4-BE49-F238E27FC236}">
                <a16:creationId xmlns:a16="http://schemas.microsoft.com/office/drawing/2014/main" id="{3E8E0209-A0D5-1622-5687-34C7C6C4B3A1}"/>
              </a:ext>
            </a:extLst>
          </p:cNvPr>
          <p:cNvSpPr txBox="1">
            <a:spLocks noGrp="1"/>
          </p:cNvSpPr>
          <p:nvPr>
            <p:ph type="title" idx="4294967295"/>
          </p:nvPr>
        </p:nvSpPr>
        <p:spPr>
          <a:xfrm>
            <a:off x="6245079" y="500401"/>
            <a:ext cx="465328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LibreFranklin-Bold"/>
                <a:ea typeface="+mn-ea"/>
                <a:cs typeface="+mn-cs"/>
              </a:rPr>
              <a:t>Record Linkage Building Block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Bundling the MPI and record linkage algorithm into a single building block to deliver a standalone record linkage service.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Developed an API to act as 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user-friendly entry point to this service.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024F274-B391-F5C1-8DA9-6DD45560F7A8}"/>
              </a:ext>
            </a:extLst>
          </p:cNvPr>
          <p:cNvSpPr txBox="1"/>
          <p:nvPr/>
        </p:nvSpPr>
        <p:spPr>
          <a:xfrm>
            <a:off x="6339840" y="3707802"/>
            <a:ext cx="4777740"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LibreFranklin-Bold"/>
                <a:ea typeface="+mn-ea"/>
                <a:cs typeface="+mn-cs"/>
              </a:rPr>
              <a:t>Message Parsing Service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Necessary for IRIS integration and used to populate the eCR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store.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ArialMT"/>
                <a:ea typeface="+mn-ea"/>
                <a:cs typeface="+mn-cs"/>
              </a:rPr>
              <a:t>● </a:t>
            </a: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Given a schema, will extract the desired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fields from a FHIR bundle and return them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D20"/>
                </a:solidFill>
                <a:effectLst/>
                <a:uLnTx/>
                <a:uFillTx/>
                <a:latin typeface="LibreFranklin-Light"/>
                <a:ea typeface="+mn-ea"/>
                <a:cs typeface="+mn-cs"/>
              </a:rPr>
              <a:t>as JSON.</a:t>
            </a:r>
          </a:p>
        </p:txBody>
      </p:sp>
    </p:spTree>
    <p:extLst>
      <p:ext uri="{BB962C8B-B14F-4D97-AF65-F5344CB8AC3E}">
        <p14:creationId xmlns:p14="http://schemas.microsoft.com/office/powerpoint/2010/main" val="1996362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Timeline for pilot ">
            <a:extLst>
              <a:ext uri="{FF2B5EF4-FFF2-40B4-BE49-F238E27FC236}">
                <a16:creationId xmlns:a16="http://schemas.microsoft.com/office/drawing/2014/main" id="{78302FEF-5B3D-4FE3-BF98-69186DC18A1E}"/>
              </a:ext>
            </a:extLst>
          </p:cNvPr>
          <p:cNvPicPr/>
          <p:nvPr/>
        </p:nvPicPr>
        <p:blipFill>
          <a:blip r:embed="rId2"/>
          <a:stretch>
            <a:fillRect/>
          </a:stretch>
        </p:blipFill>
        <p:spPr>
          <a:xfrm>
            <a:off x="1524000" y="0"/>
            <a:ext cx="9144000" cy="6858000"/>
          </a:xfrm>
          <a:prstGeom prst="rect">
            <a:avLst/>
          </a:prstGeom>
        </p:spPr>
      </p:pic>
      <p:graphicFrame>
        <p:nvGraphicFramePr>
          <p:cNvPr id="4" name="Diagram 3" descr="Image Timeline for Pilot August 2022 to August 2023">
            <a:extLst>
              <a:ext uri="{FF2B5EF4-FFF2-40B4-BE49-F238E27FC236}">
                <a16:creationId xmlns:a16="http://schemas.microsoft.com/office/drawing/2014/main" id="{DEE39CC8-7A4C-9988-8C33-C4DC0D9D52C4}"/>
              </a:ext>
            </a:extLst>
          </p:cNvPr>
          <p:cNvGraphicFramePr/>
          <p:nvPr>
            <p:extLst>
              <p:ext uri="{D42A27DB-BD31-4B8C-83A1-F6EECF244321}">
                <p14:modId xmlns:p14="http://schemas.microsoft.com/office/powerpoint/2010/main" val="4137901627"/>
              </p:ext>
            </p:extLst>
          </p:nvPr>
        </p:nvGraphicFramePr>
        <p:xfrm>
          <a:off x="1600201" y="-422028"/>
          <a:ext cx="8897814" cy="2239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4F31199-B790-CDD7-8D49-B9F78A4C88F1}"/>
              </a:ext>
            </a:extLst>
          </p:cNvPr>
          <p:cNvSpPr txBox="1"/>
          <p:nvPr/>
        </p:nvSpPr>
        <p:spPr>
          <a:xfrm>
            <a:off x="1693986" y="1166429"/>
            <a:ext cx="1330569"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Kick off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-Pilot Planning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-Initial Discovery</a:t>
            </a:r>
          </a:p>
        </p:txBody>
      </p:sp>
      <p:sp>
        <p:nvSpPr>
          <p:cNvPr id="6" name="TextBox 5">
            <a:extLst>
              <a:ext uri="{FF2B5EF4-FFF2-40B4-BE49-F238E27FC236}">
                <a16:creationId xmlns:a16="http://schemas.microsoft.com/office/drawing/2014/main" id="{2A6B6286-36E2-12A6-865F-1978449D871B}"/>
              </a:ext>
            </a:extLst>
          </p:cNvPr>
          <p:cNvSpPr txBox="1"/>
          <p:nvPr/>
        </p:nvSpPr>
        <p:spPr>
          <a:xfrm>
            <a:off x="3194540" y="1166429"/>
            <a:ext cx="1330569"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Extensive Discovery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-Interviews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-Guided Group Discovery</a:t>
            </a:r>
          </a:p>
        </p:txBody>
      </p:sp>
      <p:sp>
        <p:nvSpPr>
          <p:cNvPr id="7" name="TextBox 6">
            <a:extLst>
              <a:ext uri="{FF2B5EF4-FFF2-40B4-BE49-F238E27FC236}">
                <a16:creationId xmlns:a16="http://schemas.microsoft.com/office/drawing/2014/main" id="{B2A04A59-6BE9-2D7B-C8EB-154FA32F709F}"/>
              </a:ext>
            </a:extLst>
          </p:cNvPr>
          <p:cNvSpPr txBox="1"/>
          <p:nvPr/>
        </p:nvSpPr>
        <p:spPr>
          <a:xfrm>
            <a:off x="4695094" y="1166428"/>
            <a:ext cx="1330569"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Pipeline Deployment in LA County Azure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-Infrastructure and Starter Kit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eCR Validation MVP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-validate eCR based on LAC specification for 50 priority fields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Record Linkage Algorithm MVP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Replicate and iterate on LAC patient linkage algorithm</a:t>
            </a:r>
          </a:p>
        </p:txBody>
      </p:sp>
      <p:sp>
        <p:nvSpPr>
          <p:cNvPr id="8" name="TextBox 7">
            <a:extLst>
              <a:ext uri="{FF2B5EF4-FFF2-40B4-BE49-F238E27FC236}">
                <a16:creationId xmlns:a16="http://schemas.microsoft.com/office/drawing/2014/main" id="{F60888A0-3FCB-40D6-CBC2-624510B34E7C}"/>
              </a:ext>
            </a:extLst>
          </p:cNvPr>
          <p:cNvSpPr txBox="1"/>
          <p:nvPr/>
        </p:nvSpPr>
        <p:spPr>
          <a:xfrm>
            <a:off x="6195648" y="1166427"/>
            <a:ext cx="1330569"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eCR to FHIR Conversion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-FHIR conversion for LAC specification for 50 priority fileds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eCR Parsing service MVP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-Parse and write to external data store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External data store MVP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Create data store outside of FHIR server</a:t>
            </a:r>
          </a:p>
        </p:txBody>
      </p:sp>
      <p:sp>
        <p:nvSpPr>
          <p:cNvPr id="9" name="TextBox 8">
            <a:extLst>
              <a:ext uri="{FF2B5EF4-FFF2-40B4-BE49-F238E27FC236}">
                <a16:creationId xmlns:a16="http://schemas.microsoft.com/office/drawing/2014/main" id="{1C0B8D67-C2BB-5ABF-580F-9D49C90D0E4D}"/>
              </a:ext>
            </a:extLst>
          </p:cNvPr>
          <p:cNvSpPr txBox="1"/>
          <p:nvPr/>
        </p:nvSpPr>
        <p:spPr>
          <a:xfrm>
            <a:off x="7696202" y="1166427"/>
            <a:ext cx="1330569" cy="41857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Integration Engine MVP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-End-to-end processing raw CDA to EDSS ingestion format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QA testing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-Process real eCRs end-to-end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Handoff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Code freeze May 19</a:t>
            </a:r>
          </a:p>
        </p:txBody>
      </p:sp>
      <p:sp>
        <p:nvSpPr>
          <p:cNvPr id="10" name="Title 9">
            <a:extLst>
              <a:ext uri="{FF2B5EF4-FFF2-40B4-BE49-F238E27FC236}">
                <a16:creationId xmlns:a16="http://schemas.microsoft.com/office/drawing/2014/main" id="{CD4D9836-4F99-EC60-A89D-48B7E72CE697}"/>
              </a:ext>
            </a:extLst>
          </p:cNvPr>
          <p:cNvSpPr txBox="1">
            <a:spLocks noGrp="1"/>
          </p:cNvSpPr>
          <p:nvPr>
            <p:ph type="title" idx="4294967295"/>
          </p:nvPr>
        </p:nvSpPr>
        <p:spPr>
          <a:xfrm>
            <a:off x="9182101" y="1166425"/>
            <a:ext cx="1330569"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Pilot Extension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-Ongoing QA and product research testing using production data</a:t>
            </a:r>
          </a:p>
        </p:txBody>
      </p:sp>
    </p:spTree>
    <p:extLst>
      <p:ext uri="{BB962C8B-B14F-4D97-AF65-F5344CB8AC3E}">
        <p14:creationId xmlns:p14="http://schemas.microsoft.com/office/powerpoint/2010/main" val="460043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Got questions - listing of LA County DPH Team and USDS and Skylight Digital DIBBS Team ">
            <a:extLst>
              <a:ext uri="{FF2B5EF4-FFF2-40B4-BE49-F238E27FC236}">
                <a16:creationId xmlns:a16="http://schemas.microsoft.com/office/drawing/2014/main" id="{580F1857-5B9E-46B8-8243-00F625D2B60C}"/>
              </a:ext>
            </a:extLst>
          </p:cNvPr>
          <p:cNvPicPr/>
          <p:nvPr/>
        </p:nvPicPr>
        <p:blipFill>
          <a:blip r:embed="rId2"/>
          <a:stretch>
            <a:fillRect/>
          </a:stretch>
        </p:blipFill>
        <p:spPr>
          <a:xfrm>
            <a:off x="1524000" y="-10048"/>
            <a:ext cx="9144000" cy="6858000"/>
          </a:xfrm>
          <a:prstGeom prst="rect">
            <a:avLst/>
          </a:prstGeom>
        </p:spPr>
      </p:pic>
      <p:pic>
        <p:nvPicPr>
          <p:cNvPr id="5" name="Picture 4" descr="Box containing listing of LA County DPH Team Members">
            <a:extLst>
              <a:ext uri="{FF2B5EF4-FFF2-40B4-BE49-F238E27FC236}">
                <a16:creationId xmlns:a16="http://schemas.microsoft.com/office/drawing/2014/main" id="{A2A666F4-8AD5-E876-C5D1-A6B79F6CCFBD}"/>
              </a:ext>
            </a:extLst>
          </p:cNvPr>
          <p:cNvPicPr>
            <a:picLocks noChangeAspect="1"/>
          </p:cNvPicPr>
          <p:nvPr/>
        </p:nvPicPr>
        <p:blipFill>
          <a:blip r:embed="rId3"/>
          <a:stretch>
            <a:fillRect/>
          </a:stretch>
        </p:blipFill>
        <p:spPr>
          <a:xfrm>
            <a:off x="5048752" y="1300214"/>
            <a:ext cx="5623859" cy="1744888"/>
          </a:xfrm>
          <a:prstGeom prst="rect">
            <a:avLst/>
          </a:prstGeom>
        </p:spPr>
      </p:pic>
      <p:pic>
        <p:nvPicPr>
          <p:cNvPr id="7" name="Picture 6" descr="Box containing USDS and Skylight Digital DIBBS Team">
            <a:extLst>
              <a:ext uri="{FF2B5EF4-FFF2-40B4-BE49-F238E27FC236}">
                <a16:creationId xmlns:a16="http://schemas.microsoft.com/office/drawing/2014/main" id="{F411D77D-8190-567D-929F-353754E66A0F}"/>
              </a:ext>
            </a:extLst>
          </p:cNvPr>
          <p:cNvPicPr>
            <a:picLocks noChangeAspect="1"/>
          </p:cNvPicPr>
          <p:nvPr/>
        </p:nvPicPr>
        <p:blipFill>
          <a:blip r:embed="rId4"/>
          <a:stretch>
            <a:fillRect/>
          </a:stretch>
        </p:blipFill>
        <p:spPr>
          <a:xfrm>
            <a:off x="2146998" y="3666951"/>
            <a:ext cx="8179358" cy="2495397"/>
          </a:xfrm>
          <a:prstGeom prst="rect">
            <a:avLst/>
          </a:prstGeom>
        </p:spPr>
      </p:pic>
      <p:sp>
        <p:nvSpPr>
          <p:cNvPr id="9" name="Rectangle 8">
            <a:extLst>
              <a:ext uri="{FF2B5EF4-FFF2-40B4-BE49-F238E27FC236}">
                <a16:creationId xmlns:a16="http://schemas.microsoft.com/office/drawing/2014/main" id="{C0F63F36-D81B-0178-1221-11CE13EEFB17}"/>
              </a:ext>
            </a:extLst>
          </p:cNvPr>
          <p:cNvSpPr/>
          <p:nvPr/>
        </p:nvSpPr>
        <p:spPr>
          <a:xfrm>
            <a:off x="1865645" y="3002430"/>
            <a:ext cx="8299111"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C00000"/>
                </a:solidFill>
                <a:effectLst>
                  <a:outerShdw blurRad="38100" dist="25400" dir="5400000" algn="ctr" rotWithShape="0">
                    <a:srgbClr val="6E747A">
                      <a:alpha val="43000"/>
                    </a:srgbClr>
                  </a:outerShdw>
                </a:effectLst>
                <a:uLnTx/>
                <a:uFillTx/>
                <a:latin typeface="Calibri" panose="020F0502020204030204"/>
                <a:ea typeface="+mn-ea"/>
                <a:cs typeface="+mn-cs"/>
              </a:rPr>
              <a:t>USDS and Skylight Digital DIBBS Team</a:t>
            </a:r>
          </a:p>
        </p:txBody>
      </p:sp>
      <p:sp>
        <p:nvSpPr>
          <p:cNvPr id="8" name="Rectangle 7">
            <a:extLst>
              <a:ext uri="{FF2B5EF4-FFF2-40B4-BE49-F238E27FC236}">
                <a16:creationId xmlns:a16="http://schemas.microsoft.com/office/drawing/2014/main" id="{B5800464-29F4-1457-9687-9DDC539B155B}"/>
              </a:ext>
            </a:extLst>
          </p:cNvPr>
          <p:cNvSpPr/>
          <p:nvPr/>
        </p:nvSpPr>
        <p:spPr>
          <a:xfrm>
            <a:off x="5307220" y="488260"/>
            <a:ext cx="5019136"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LA County DPH Team</a:t>
            </a:r>
          </a:p>
        </p:txBody>
      </p:sp>
      <p:sp>
        <p:nvSpPr>
          <p:cNvPr id="13" name="Title 12">
            <a:extLst>
              <a:ext uri="{FF2B5EF4-FFF2-40B4-BE49-F238E27FC236}">
                <a16:creationId xmlns:a16="http://schemas.microsoft.com/office/drawing/2014/main" id="{812E62B3-2AAB-AF58-6F0B-D853052EC8F2}"/>
              </a:ext>
            </a:extLst>
          </p:cNvPr>
          <p:cNvSpPr>
            <a:spLocks noGrp="1"/>
          </p:cNvSpPr>
          <p:nvPr>
            <p:ph type="title" idx="4294967295"/>
          </p:nvPr>
        </p:nvSpPr>
        <p:spPr>
          <a:xfrm>
            <a:off x="1661329" y="484914"/>
            <a:ext cx="3374571"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70AD47">
                    <a:lumMod val="75000"/>
                  </a:srgbClr>
                </a:solidFill>
                <a:effectLst>
                  <a:outerShdw blurRad="38100" dist="25400" dir="5400000" algn="ctr" rotWithShape="0">
                    <a:srgbClr val="6E747A">
                      <a:alpha val="43000"/>
                    </a:srgbClr>
                  </a:outerShdw>
                </a:effectLst>
                <a:uLnTx/>
                <a:uFillTx/>
                <a:latin typeface="Calibri" panose="020F0502020204030204"/>
                <a:ea typeface="+mn-ea"/>
                <a:cs typeface="+mn-cs"/>
              </a:rPr>
              <a:t>Questions?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70AD47">
                    <a:lumMod val="75000"/>
                  </a:srgbClr>
                </a:solidFill>
                <a:effectLst>
                  <a:outerShdw blurRad="38100" dist="25400" dir="5400000" algn="ctr" rotWithShape="0">
                    <a:srgbClr val="6E747A">
                      <a:alpha val="43000"/>
                    </a:srgbClr>
                  </a:outerShdw>
                </a:effectLst>
                <a:uLnTx/>
                <a:uFillTx/>
                <a:latin typeface="Calibri" panose="020F0502020204030204"/>
                <a:ea typeface="+mn-ea"/>
                <a:cs typeface="+mn-cs"/>
              </a:rPr>
              <a:t>Rebecca Fisher, MPH MA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70AD47">
                    <a:lumMod val="75000"/>
                  </a:srgbClr>
                </a:solidFill>
                <a:effectLst>
                  <a:outerShdw blurRad="38100" dist="25400" dir="5400000" algn="ctr" rotWithShape="0">
                    <a:srgbClr val="6E747A">
                      <a:alpha val="43000"/>
                    </a:srgbClr>
                  </a:outerShdw>
                </a:effectLst>
                <a:uLnTx/>
                <a:uFillTx/>
                <a:latin typeface="Calibri" panose="020F0502020204030204"/>
                <a:ea typeface="+mn-ea"/>
                <a:cs typeface="+mn-cs"/>
              </a:rPr>
              <a:t>Chief Epidemiologist, Acute Communicable Disease Control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70AD47">
                    <a:lumMod val="75000"/>
                  </a:srgbClr>
                </a:solidFill>
                <a:effectLst>
                  <a:outerShdw blurRad="38100" dist="25400" dir="5400000" algn="ctr" rotWithShape="0">
                    <a:srgbClr val="6E747A">
                      <a:alpha val="43000"/>
                    </a:srgbClr>
                  </a:outerShdw>
                </a:effectLst>
                <a:uLnTx/>
                <a:uFillTx/>
                <a:latin typeface="Calibri" panose="020F0502020204030204"/>
                <a:ea typeface="+mn-ea"/>
                <a:cs typeface="+mn-cs"/>
              </a:rPr>
              <a:t>rfisher@ph.lacounty.gov</a:t>
            </a:r>
          </a:p>
        </p:txBody>
      </p:sp>
    </p:spTree>
    <p:extLst>
      <p:ext uri="{BB962C8B-B14F-4D97-AF65-F5344CB8AC3E}">
        <p14:creationId xmlns:p14="http://schemas.microsoft.com/office/powerpoint/2010/main" val="102949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67467" y="2443832"/>
            <a:ext cx="10972800" cy="1143000"/>
          </a:xfrm>
        </p:spPr>
        <p:txBody>
          <a:bodyPr/>
          <a:lstStyle/>
          <a:p>
            <a:r>
              <a:rPr lang="en-US" dirty="0"/>
              <a:t>Q &amp; A</a:t>
            </a:r>
          </a:p>
        </p:txBody>
      </p:sp>
      <p:pic>
        <p:nvPicPr>
          <p:cNvPr id="2" name="Picture 1">
            <a:extLst>
              <a:ext uri="{FF2B5EF4-FFF2-40B4-BE49-F238E27FC236}">
                <a16:creationId xmlns:a16="http://schemas.microsoft.com/office/drawing/2014/main" id="{C57D4291-17B9-AD25-D07D-3418B00808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28267" y="-6069"/>
            <a:ext cx="6163733" cy="6745536"/>
          </a:xfrm>
          <a:prstGeom prst="rect">
            <a:avLst/>
          </a:prstGeom>
        </p:spPr>
      </p:pic>
    </p:spTree>
    <p:extLst>
      <p:ext uri="{BB962C8B-B14F-4D97-AF65-F5344CB8AC3E}">
        <p14:creationId xmlns:p14="http://schemas.microsoft.com/office/powerpoint/2010/main" val="37701586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A3D81-B284-6837-BF26-641BDE93CBF6}"/>
              </a:ext>
            </a:extLst>
          </p:cNvPr>
          <p:cNvSpPr txBox="1">
            <a:spLocks noChangeArrowheads="1"/>
          </p:cNvSpPr>
          <p:nvPr/>
        </p:nvSpPr>
        <p:spPr>
          <a:xfrm>
            <a:off x="466336" y="260038"/>
            <a:ext cx="8500955" cy="140998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l" defTabSz="1219140" rtl="0" eaLnBrk="0" fontAlgn="base" latinLnBrk="0" hangingPunct="0">
              <a:lnSpc>
                <a:spcPct val="100000"/>
              </a:lnSpc>
              <a:spcBef>
                <a:spcPct val="0"/>
              </a:spcBef>
              <a:spcAft>
                <a:spcPts val="80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Thank you!</a:t>
            </a:r>
            <a:endParaRPr kumimoji="0" lang="en-US" altLang="en-US" sz="3733"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endParaRPr>
          </a:p>
          <a:p>
            <a:pPr marL="0" marR="0" lvl="0" indent="0" algn="l" defTabSz="121914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Next NNDSS eSHARE: </a:t>
            </a:r>
            <a:r>
              <a:rPr lang="en-US" altLang="en-US" sz="3200" dirty="0">
                <a:solidFill>
                  <a:srgbClr val="000000"/>
                </a:solidFill>
                <a:latin typeface="Avenir Next LT Pro Demi" panose="020B0704020202020204" pitchFamily="34" charset="0"/>
              </a:rPr>
              <a:t>September 19</a:t>
            </a:r>
            <a:r>
              <a:rPr kumimoji="0" lang="en-US" altLang="en-US" sz="3200" b="0" i="0" u="none" strike="noStrike" kern="1200" cap="none" spc="0" normalizeH="0" baseline="0" noProof="0" dirty="0">
                <a:ln>
                  <a:noFill/>
                </a:ln>
                <a:solidFill>
                  <a:srgbClr val="000000"/>
                </a:solidFill>
                <a:effectLst/>
                <a:uLnTx/>
                <a:uFillTx/>
                <a:latin typeface="Avenir Next LT Pro Demi" panose="020B0704020202020204" pitchFamily="34" charset="0"/>
                <a:ea typeface="+mj-ea"/>
                <a:cs typeface="+mj-cs"/>
              </a:rPr>
              <a:t>, 2023</a:t>
            </a: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US" altLang="en-US" sz="5333" b="0" i="0" u="none" strike="noStrike" kern="1200" cap="none" spc="0" normalizeH="0" baseline="0" noProof="0" dirty="0">
              <a:ln>
                <a:noFill/>
              </a:ln>
              <a:solidFill>
                <a:srgbClr val="0F56DC"/>
              </a:solidFill>
              <a:effectLst/>
              <a:uLnTx/>
              <a:uFillTx/>
              <a:latin typeface="Avenir Next LT Pro Demi" panose="020B0704020202020204" pitchFamily="34" charset="0"/>
              <a:ea typeface="+mj-ea"/>
              <a:cs typeface="+mj-cs"/>
            </a:endParaRPr>
          </a:p>
        </p:txBody>
      </p:sp>
      <p:sp>
        <p:nvSpPr>
          <p:cNvPr id="5" name="Title 4">
            <a:extLst>
              <a:ext uri="{FF2B5EF4-FFF2-40B4-BE49-F238E27FC236}">
                <a16:creationId xmlns:a16="http://schemas.microsoft.com/office/drawing/2014/main" id="{2CD54B42-0EA7-753B-1455-1809217F0792}"/>
              </a:ext>
            </a:extLst>
          </p:cNvPr>
          <p:cNvSpPr>
            <a:spLocks noGrp="1"/>
          </p:cNvSpPr>
          <p:nvPr>
            <p:ph type="title" idx="4294967295"/>
          </p:nvPr>
        </p:nvSpPr>
        <p:spPr>
          <a:xfrm>
            <a:off x="838200" y="366186"/>
            <a:ext cx="10515600" cy="1325033"/>
          </a:xfrm>
          <a:prstGeom prst="rect">
            <a:avLst/>
          </a:prstGeom>
        </p:spPr>
        <p:txBody>
          <a:bodyPr/>
          <a:lstStyle/>
          <a:p>
            <a:r>
              <a:rPr lang="en-US" sz="1067" dirty="0">
                <a:solidFill>
                  <a:schemeClr val="bg2"/>
                </a:solidFill>
              </a:rPr>
              <a:t>Next eSHARE</a:t>
            </a:r>
          </a:p>
        </p:txBody>
      </p:sp>
      <p:pic>
        <p:nvPicPr>
          <p:cNvPr id="3" name="Graphic 2" descr="Open book with solid fill">
            <a:extLst>
              <a:ext uri="{FF2B5EF4-FFF2-40B4-BE49-F238E27FC236}">
                <a16:creationId xmlns:a16="http://schemas.microsoft.com/office/drawing/2014/main" id="{C72DCD70-0043-FA9F-8EC5-A9D5420B6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6739" y="1848077"/>
            <a:ext cx="808679" cy="808679"/>
          </a:xfrm>
          <a:prstGeom prst="rect">
            <a:avLst/>
          </a:prstGeom>
        </p:spPr>
      </p:pic>
      <p:sp>
        <p:nvSpPr>
          <p:cNvPr id="4" name="Content Placeholder 2">
            <a:extLst>
              <a:ext uri="{FF2B5EF4-FFF2-40B4-BE49-F238E27FC236}">
                <a16:creationId xmlns:a16="http://schemas.microsoft.com/office/drawing/2014/main" id="{219ED08D-2FB3-8D19-1085-035E6690EA9B}"/>
              </a:ext>
            </a:extLst>
          </p:cNvPr>
          <p:cNvSpPr txBox="1">
            <a:spLocks/>
          </p:cNvSpPr>
          <p:nvPr/>
        </p:nvSpPr>
        <p:spPr bwMode="auto">
          <a:xfrm>
            <a:off x="199075"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Subscribe to </a:t>
            </a:r>
            <a:b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br>
            <a:r>
              <a:rPr kumimoji="0" lang="en-US" altLang="en-US" sz="1733"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Case Surveillance News</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461D9587-9057-19D5-A3A3-8C3D69914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4787" y="1848077"/>
            <a:ext cx="808679" cy="808679"/>
          </a:xfrm>
          <a:prstGeom prst="rect">
            <a:avLst/>
          </a:prstGeom>
        </p:spPr>
      </p:pic>
      <p:sp>
        <p:nvSpPr>
          <p:cNvPr id="7" name="Content Placeholder 2">
            <a:extLst>
              <a:ext uri="{FF2B5EF4-FFF2-40B4-BE49-F238E27FC236}">
                <a16:creationId xmlns:a16="http://schemas.microsoft.com/office/drawing/2014/main" id="{DB43BA15-7EB6-0682-4084-51C7068F3DAE}"/>
              </a:ext>
            </a:extLst>
          </p:cNvPr>
          <p:cNvSpPr txBox="1">
            <a:spLocks/>
          </p:cNvSpPr>
          <p:nvPr/>
        </p:nvSpPr>
        <p:spPr bwMode="auto">
          <a:xfrm>
            <a:off x="3214475"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Access NNDSS’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Technical Resource Center</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8" name="Graphic 7" descr="Cloud Computing with solid fill">
            <a:extLst>
              <a:ext uri="{FF2B5EF4-FFF2-40B4-BE49-F238E27FC236}">
                <a16:creationId xmlns:a16="http://schemas.microsoft.com/office/drawing/2014/main" id="{CF486A8F-3175-C174-37C2-E86C662F8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59033" y="1848077"/>
            <a:ext cx="808679" cy="808679"/>
          </a:xfrm>
          <a:prstGeom prst="rect">
            <a:avLst/>
          </a:prstGeom>
        </p:spPr>
      </p:pic>
      <p:sp>
        <p:nvSpPr>
          <p:cNvPr id="9" name="Content Placeholder 2">
            <a:extLst>
              <a:ext uri="{FF2B5EF4-FFF2-40B4-BE49-F238E27FC236}">
                <a16:creationId xmlns:a16="http://schemas.microsoft.com/office/drawing/2014/main" id="{8F62E3BD-3D78-C277-5E63-1F2BC8F47E6B}"/>
              </a:ext>
            </a:extLst>
          </p:cNvPr>
          <p:cNvSpPr txBox="1">
            <a:spLocks/>
          </p:cNvSpPr>
          <p:nvPr/>
        </p:nvSpPr>
        <p:spPr bwMode="auto">
          <a:xfrm>
            <a:off x="6154453"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0"/>
              </a:rPr>
              <a:t>edx@cdc.gov</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a:t>
            </a:r>
          </a:p>
        </p:txBody>
      </p:sp>
      <p:pic>
        <p:nvPicPr>
          <p:cNvPr id="10" name="Graphic 9" descr="Blockchain with solid fill">
            <a:extLst>
              <a:ext uri="{FF2B5EF4-FFF2-40B4-BE49-F238E27FC236}">
                <a16:creationId xmlns:a16="http://schemas.microsoft.com/office/drawing/2014/main" id="{BA5C72EA-9314-B7E4-B7EC-C32ABFEDFD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08106" y="1848077"/>
            <a:ext cx="808679" cy="808679"/>
          </a:xfrm>
          <a:prstGeom prst="rect">
            <a:avLst/>
          </a:prstGeom>
        </p:spPr>
      </p:pic>
      <p:sp>
        <p:nvSpPr>
          <p:cNvPr id="11" name="Content Placeholder 2">
            <a:extLst>
              <a:ext uri="{FF2B5EF4-FFF2-40B4-BE49-F238E27FC236}">
                <a16:creationId xmlns:a16="http://schemas.microsoft.com/office/drawing/2014/main" id="{6C7F112F-730A-D920-C2DC-62B4F229F505}"/>
              </a:ext>
            </a:extLst>
          </p:cNvPr>
          <p:cNvSpPr txBox="1">
            <a:spLocks/>
          </p:cNvSpPr>
          <p:nvPr/>
        </p:nvSpPr>
        <p:spPr bwMode="auto">
          <a:xfrm>
            <a:off x="9094428"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5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3"/>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4440340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3322353"/>
            <a:ext cx="11059884" cy="1162051"/>
          </a:xfrm>
        </p:spPr>
        <p:txBody>
          <a:bodyPr/>
          <a:lstStyle/>
          <a:p>
            <a:r>
              <a:rPr lang="en-US" dirty="0"/>
              <a:t>NNDSS Updates and Announcements</a:t>
            </a:r>
          </a:p>
        </p:txBody>
      </p:sp>
      <p:sp>
        <p:nvSpPr>
          <p:cNvPr id="6" name="Text Placeholder 5"/>
          <p:cNvSpPr>
            <a:spLocks noGrp="1"/>
          </p:cNvSpPr>
          <p:nvPr>
            <p:ph type="body" idx="1"/>
          </p:nvPr>
        </p:nvSpPr>
        <p:spPr>
          <a:xfrm>
            <a:off x="609601" y="5184299"/>
            <a:ext cx="10363200" cy="1451500"/>
          </a:xfrm>
        </p:spPr>
        <p:txBody>
          <a:bodyPr/>
          <a:lstStyle/>
          <a:p>
            <a:r>
              <a:rPr lang="en-US" dirty="0"/>
              <a:t>Michele Hoover, MS</a:t>
            </a:r>
          </a:p>
          <a:p>
            <a:r>
              <a:rPr lang="en-US" dirty="0"/>
              <a:t>Office of Public Health Data, Surveillance, and Technology</a:t>
            </a:r>
          </a:p>
        </p:txBody>
      </p:sp>
    </p:spTree>
    <p:extLst>
      <p:ext uri="{BB962C8B-B14F-4D97-AF65-F5344CB8AC3E}">
        <p14:creationId xmlns:p14="http://schemas.microsoft.com/office/powerpoint/2010/main" val="70275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3" y="3322353"/>
            <a:ext cx="11059884" cy="1162051"/>
          </a:xfrm>
        </p:spPr>
        <p:txBody>
          <a:bodyPr/>
          <a:lstStyle/>
          <a:p>
            <a:r>
              <a:rPr lang="en-US" dirty="0"/>
              <a:t>State Panel: Building Blocks for the Data Modernization Initiative </a:t>
            </a:r>
          </a:p>
        </p:txBody>
      </p:sp>
      <p:sp>
        <p:nvSpPr>
          <p:cNvPr id="6" name="Text Placeholder 5"/>
          <p:cNvSpPr>
            <a:spLocks noGrp="1"/>
          </p:cNvSpPr>
          <p:nvPr>
            <p:ph type="body" idx="1"/>
          </p:nvPr>
        </p:nvSpPr>
        <p:spPr>
          <a:xfrm>
            <a:off x="609601" y="5184299"/>
            <a:ext cx="10363200" cy="1451500"/>
          </a:xfrm>
        </p:spPr>
        <p:txBody>
          <a:bodyPr/>
          <a:lstStyle/>
          <a:p>
            <a:r>
              <a:rPr lang="en-US" dirty="0"/>
              <a:t>Michele Hoover, MS</a:t>
            </a:r>
          </a:p>
          <a:p>
            <a:r>
              <a:rPr lang="en-US" dirty="0"/>
              <a:t>Office of Public Health Data, Surveillance, and Technology</a:t>
            </a:r>
          </a:p>
        </p:txBody>
      </p:sp>
    </p:spTree>
    <p:extLst>
      <p:ext uri="{BB962C8B-B14F-4D97-AF65-F5344CB8AC3E}">
        <p14:creationId xmlns:p14="http://schemas.microsoft.com/office/powerpoint/2010/main" val="260885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Jurisdiction Panelists</a:t>
            </a:r>
          </a:p>
        </p:txBody>
      </p:sp>
      <p:sp>
        <p:nvSpPr>
          <p:cNvPr id="3" name="Content Placeholder 2"/>
          <p:cNvSpPr>
            <a:spLocks noGrp="1"/>
          </p:cNvSpPr>
          <p:nvPr>
            <p:ph type="body" sz="quarter" idx="10"/>
          </p:nvPr>
        </p:nvSpPr>
        <p:spPr>
          <a:xfrm>
            <a:off x="609603" y="1545167"/>
            <a:ext cx="9804788" cy="4455584"/>
          </a:xfrm>
        </p:spPr>
        <p:txBody>
          <a:bodyPr/>
          <a:lstStyle/>
          <a:p>
            <a:r>
              <a:rPr lang="en-US" sz="2551" dirty="0">
                <a:latin typeface="Calibri"/>
                <a:cs typeface="Calibri"/>
              </a:rPr>
              <a:t>Virginia Department of Health </a:t>
            </a:r>
          </a:p>
          <a:p>
            <a:pPr lvl="1"/>
            <a:r>
              <a:rPr lang="en-US" sz="2551" dirty="0">
                <a:latin typeface="Calibri"/>
                <a:cs typeface="Calibri"/>
              </a:rPr>
              <a:t>Rebecca Early </a:t>
            </a:r>
          </a:p>
          <a:p>
            <a:r>
              <a:rPr lang="en-US" sz="2551" dirty="0">
                <a:latin typeface="Calibri"/>
                <a:cs typeface="Calibri"/>
              </a:rPr>
              <a:t>Los Angeles County Department of Public Health </a:t>
            </a:r>
          </a:p>
          <a:p>
            <a:pPr lvl="1"/>
            <a:r>
              <a:rPr lang="en-US" sz="2551" dirty="0">
                <a:latin typeface="Calibri"/>
                <a:cs typeface="Calibri"/>
              </a:rPr>
              <a:t>Rebecca Fisher</a:t>
            </a:r>
          </a:p>
          <a:p>
            <a:pPr marL="609569" lvl="1" indent="0">
              <a:buNone/>
            </a:pPr>
            <a:endParaRPr lang="en-US" sz="2551" dirty="0">
              <a:latin typeface="Calibri"/>
              <a:cs typeface="Calibri"/>
            </a:endParaRPr>
          </a:p>
          <a:p>
            <a:pPr marL="0" indent="0">
              <a:buNone/>
            </a:pPr>
            <a:endParaRPr lang="en-US" sz="2551" dirty="0">
              <a:cs typeface="Calibri"/>
            </a:endParaRPr>
          </a:p>
          <a:p>
            <a:pPr marL="609555" lvl="1" indent="0">
              <a:buNone/>
            </a:pPr>
            <a:endParaRPr lang="en-US" dirty="0">
              <a:cs typeface="Calibri" panose="020F0502020204030204" pitchFamily="34" charset="0"/>
            </a:endParaRPr>
          </a:p>
          <a:p>
            <a:pPr marL="609555" lvl="1" indent="0">
              <a:buNone/>
            </a:pPr>
            <a:endParaRPr lang="en-US" dirty="0">
              <a:cs typeface="Calibri" panose="020F0502020204030204" pitchFamily="34" charset="0"/>
            </a:endParaRPr>
          </a:p>
        </p:txBody>
      </p:sp>
      <p:pic>
        <p:nvPicPr>
          <p:cNvPr id="2" name="Picture 1" descr="Icon&#10;&#10;Description automatically generated">
            <a:extLst>
              <a:ext uri="{FF2B5EF4-FFF2-40B4-BE49-F238E27FC236}">
                <a16:creationId xmlns:a16="http://schemas.microsoft.com/office/drawing/2014/main" id="{80FA2491-5F2B-0AA6-933D-EFE6D9577E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30414" y="2630055"/>
            <a:ext cx="3303571" cy="3432282"/>
          </a:xfrm>
          <a:prstGeom prst="rect">
            <a:avLst/>
          </a:prstGeom>
        </p:spPr>
      </p:pic>
    </p:spTree>
    <p:extLst>
      <p:ext uri="{BB962C8B-B14F-4D97-AF65-F5344CB8AC3E}">
        <p14:creationId xmlns:p14="http://schemas.microsoft.com/office/powerpoint/2010/main" val="362537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Topics for Discussion </a:t>
            </a:r>
          </a:p>
        </p:txBody>
      </p:sp>
      <p:sp>
        <p:nvSpPr>
          <p:cNvPr id="3" name="Content Placeholder 2"/>
          <p:cNvSpPr>
            <a:spLocks noGrp="1"/>
          </p:cNvSpPr>
          <p:nvPr>
            <p:ph type="body" sz="quarter" idx="10"/>
          </p:nvPr>
        </p:nvSpPr>
        <p:spPr>
          <a:xfrm>
            <a:off x="609603" y="1545167"/>
            <a:ext cx="9804788" cy="4455584"/>
          </a:xfrm>
        </p:spPr>
        <p:txBody>
          <a:bodyPr/>
          <a:lstStyle/>
          <a:p>
            <a:r>
              <a:rPr lang="en-US" sz="2551" dirty="0">
                <a:latin typeface="Calibri"/>
                <a:cs typeface="Calibri"/>
              </a:rPr>
              <a:t>Experience with Building Blocks                                                                 for the Data Modernization Initiative</a:t>
            </a:r>
          </a:p>
          <a:p>
            <a:r>
              <a:rPr lang="en-US" sz="2551" dirty="0">
                <a:latin typeface="Calibri"/>
                <a:cs typeface="Calibri"/>
              </a:rPr>
              <a:t>Lessons Learned </a:t>
            </a:r>
          </a:p>
          <a:p>
            <a:pPr marL="0" indent="0">
              <a:buNone/>
            </a:pPr>
            <a:endParaRPr lang="en-US" sz="2551" dirty="0">
              <a:cs typeface="Calibri"/>
            </a:endParaRPr>
          </a:p>
          <a:p>
            <a:pPr marL="609555" lvl="1" indent="0">
              <a:buNone/>
            </a:pPr>
            <a:endParaRPr lang="en-US" dirty="0">
              <a:cs typeface="Calibri" panose="020F0502020204030204" pitchFamily="34" charset="0"/>
            </a:endParaRPr>
          </a:p>
          <a:p>
            <a:pPr marL="609555" lvl="1" indent="0">
              <a:buNone/>
            </a:pPr>
            <a:endParaRPr lang="en-US" dirty="0">
              <a:cs typeface="Calibri" panose="020F0502020204030204" pitchFamily="34" charset="0"/>
            </a:endParaRPr>
          </a:p>
        </p:txBody>
      </p:sp>
      <p:pic>
        <p:nvPicPr>
          <p:cNvPr id="12" name="Picture 11" descr="Diagram, engineering drawing&#10;&#10;Description automatically generated">
            <a:extLst>
              <a:ext uri="{FF2B5EF4-FFF2-40B4-BE49-F238E27FC236}">
                <a16:creationId xmlns:a16="http://schemas.microsoft.com/office/drawing/2014/main" id="{E90DFA10-14B8-6B79-9A9B-7DB4DF09ABA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0148" y="0"/>
            <a:ext cx="5941852" cy="6756400"/>
          </a:xfrm>
          <a:prstGeom prst="rect">
            <a:avLst/>
          </a:prstGeom>
        </p:spPr>
      </p:pic>
    </p:spTree>
    <p:extLst>
      <p:ext uri="{BB962C8B-B14F-4D97-AF65-F5344CB8AC3E}">
        <p14:creationId xmlns:p14="http://schemas.microsoft.com/office/powerpoint/2010/main" val="376722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07" y="1650268"/>
            <a:ext cx="9144000" cy="2099387"/>
          </a:xfrm>
        </p:spPr>
        <p:txBody>
          <a:bodyPr>
            <a:normAutofit/>
          </a:bodyPr>
          <a:lstStyle/>
          <a:p>
            <a:pPr algn="ctr"/>
            <a:r>
              <a:rPr lang="en-US" sz="4000" b="0" i="0" dirty="0">
                <a:solidFill>
                  <a:srgbClr val="000000"/>
                </a:solidFill>
                <a:effectLst/>
                <a:latin typeface="Calibri" panose="020F0502020204030204" pitchFamily="34" charset="0"/>
              </a:rPr>
              <a:t>DMI Building Block: The Data Pipeline</a:t>
            </a:r>
            <a:br>
              <a:rPr lang="en-US" sz="4000" b="0" i="0" dirty="0">
                <a:solidFill>
                  <a:srgbClr val="000000"/>
                </a:solidFill>
                <a:effectLst/>
                <a:latin typeface="Calibri" panose="020F0502020204030204" pitchFamily="34" charset="0"/>
              </a:rPr>
            </a:br>
            <a:r>
              <a:rPr lang="en-US" sz="4000" b="0" i="0" dirty="0">
                <a:solidFill>
                  <a:srgbClr val="000000"/>
                </a:solidFill>
                <a:effectLst/>
                <a:latin typeface="Calibri" panose="020F0502020204030204" pitchFamily="34" charset="0"/>
              </a:rPr>
              <a:t>Virginia’s Experience </a:t>
            </a:r>
            <a:endParaRPr lang="en-US" sz="4800" dirty="0"/>
          </a:p>
        </p:txBody>
      </p:sp>
      <p:sp>
        <p:nvSpPr>
          <p:cNvPr id="3" name="Subtitle 2"/>
          <p:cNvSpPr>
            <a:spLocks noGrp="1"/>
          </p:cNvSpPr>
          <p:nvPr>
            <p:ph type="subTitle" idx="1"/>
          </p:nvPr>
        </p:nvSpPr>
        <p:spPr/>
        <p:txBody>
          <a:bodyPr>
            <a:normAutofit fontScale="92500" lnSpcReduction="20000"/>
          </a:bodyPr>
          <a:lstStyle/>
          <a:p>
            <a:r>
              <a:rPr lang="en-US" dirty="0"/>
              <a:t>Rebecca Early, MPH, DIIS Director</a:t>
            </a:r>
          </a:p>
          <a:p>
            <a:r>
              <a:rPr lang="en-US" i="1" dirty="0">
                <a:ea typeface="+mn-lt"/>
                <a:cs typeface="+mn-lt"/>
                <a:hlinkClick r:id="rId3"/>
              </a:rPr>
              <a:t>Jrebecca.Early@vdh.virginia.gov</a:t>
            </a:r>
            <a:endParaRPr lang="en-US" i="1" dirty="0">
              <a:ea typeface="+mn-lt"/>
              <a:cs typeface="+mn-lt"/>
            </a:endParaRPr>
          </a:p>
          <a:p>
            <a:r>
              <a:rPr lang="en-US" dirty="0"/>
              <a:t>August 22, 2023</a:t>
            </a:r>
          </a:p>
          <a:p>
            <a:r>
              <a:rPr lang="en-US" dirty="0"/>
              <a:t>Virginia Department of Health</a:t>
            </a:r>
          </a:p>
          <a:p>
            <a:r>
              <a:rPr lang="en-US" dirty="0"/>
              <a:t>Division of Informatics and Information Systems (DIIS)</a:t>
            </a:r>
          </a:p>
        </p:txBody>
      </p:sp>
    </p:spTree>
    <p:extLst>
      <p:ext uri="{BB962C8B-B14F-4D97-AF65-F5344CB8AC3E}">
        <p14:creationId xmlns:p14="http://schemas.microsoft.com/office/powerpoint/2010/main" val="270824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5" name="Content Placeholder 4">
            <a:extLst>
              <a:ext uri="{FF2B5EF4-FFF2-40B4-BE49-F238E27FC236}">
                <a16:creationId xmlns:a16="http://schemas.microsoft.com/office/drawing/2014/main" id="{50B114AA-AD48-4231-8E1C-90EF2897B42F}"/>
              </a:ext>
            </a:extLst>
          </p:cNvPr>
          <p:cNvSpPr>
            <a:spLocks noGrp="1"/>
          </p:cNvSpPr>
          <p:nvPr>
            <p:ph idx="1"/>
          </p:nvPr>
        </p:nvSpPr>
        <p:spPr/>
        <p:txBody>
          <a:bodyPr/>
          <a:lstStyle/>
          <a:p>
            <a:pPr>
              <a:buFont typeface="Arial" panose="020B0604020202020204" pitchFamily="34" charset="0"/>
              <a:buChar char="•"/>
            </a:pPr>
            <a:r>
              <a:rPr lang="en-US" dirty="0"/>
              <a:t>CDC’s Data Modernization Initiative: create a modern public health surveillance system </a:t>
            </a:r>
          </a:p>
          <a:p>
            <a:pPr>
              <a:buFont typeface="Arial" panose="020B0604020202020204" pitchFamily="34" charset="0"/>
              <a:buChar char="•"/>
            </a:pPr>
            <a:r>
              <a:rPr lang="en-US" dirty="0"/>
              <a:t>Fall 2021: Discussions with CDC on partnering on ‘Common Data Model’ </a:t>
            </a:r>
          </a:p>
          <a:p>
            <a:pPr>
              <a:buFont typeface="Arial" panose="020B0604020202020204" pitchFamily="34" charset="0"/>
              <a:buChar char="•"/>
            </a:pPr>
            <a:r>
              <a:rPr lang="en-US" dirty="0"/>
              <a:t>Defined the current state</a:t>
            </a:r>
          </a:p>
          <a:p>
            <a:pPr lvl="1">
              <a:buFont typeface="Arial" panose="020B0604020202020204" pitchFamily="34" charset="0"/>
              <a:buChar char="•"/>
            </a:pPr>
            <a:r>
              <a:rPr lang="en-US" dirty="0"/>
              <a:t>Challenges, limitations, and how data feeds worked</a:t>
            </a:r>
          </a:p>
          <a:p>
            <a:pPr lvl="1">
              <a:buFont typeface="Arial" panose="020B0604020202020204" pitchFamily="34" charset="0"/>
              <a:buChar char="•"/>
            </a:pPr>
            <a:r>
              <a:rPr lang="en-US" dirty="0"/>
              <a:t>VDH, CDC, and the United States Digital Service (USDS)</a:t>
            </a:r>
          </a:p>
          <a:p>
            <a:pPr>
              <a:buFont typeface="Arial" panose="020B0604020202020204" pitchFamily="34" charset="0"/>
              <a:buChar char="•"/>
            </a:pPr>
            <a:r>
              <a:rPr lang="en-US" dirty="0"/>
              <a:t>Objective: data model's ability to serve as a foundation for “next-gen” public health systems </a:t>
            </a:r>
          </a:p>
          <a:p>
            <a:pPr lvl="1">
              <a:buFont typeface="Arial" panose="020B0604020202020204" pitchFamily="34" charset="0"/>
              <a:buChar char="•"/>
            </a:pPr>
            <a:r>
              <a:rPr lang="en-US" dirty="0"/>
              <a:t>VA wanted to provide opportunity to think about the data, independent of systems</a:t>
            </a:r>
          </a:p>
          <a:p>
            <a:pPr>
              <a:buFont typeface="Arial" panose="020B0604020202020204" pitchFamily="34" charset="0"/>
              <a:buChar char="•"/>
            </a:pPr>
            <a:endParaRPr lang="en-US" dirty="0"/>
          </a:p>
          <a:p>
            <a:pPr marL="0" indent="0"/>
            <a:endParaRPr lang="en-US" dirty="0"/>
          </a:p>
        </p:txBody>
      </p:sp>
    </p:spTree>
    <p:extLst>
      <p:ext uri="{BB962C8B-B14F-4D97-AF65-F5344CB8AC3E}">
        <p14:creationId xmlns:p14="http://schemas.microsoft.com/office/powerpoint/2010/main" val="149542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8907-3DFC-9BD1-EF5F-2B7FAF345B50}"/>
              </a:ext>
            </a:extLst>
          </p:cNvPr>
          <p:cNvSpPr>
            <a:spLocks noGrp="1"/>
          </p:cNvSpPr>
          <p:nvPr>
            <p:ph type="title"/>
          </p:nvPr>
        </p:nvSpPr>
        <p:spPr/>
        <p:txBody>
          <a:bodyPr/>
          <a:lstStyle/>
          <a:p>
            <a:r>
              <a:rPr lang="en-US" dirty="0"/>
              <a:t>Pilot Use Case</a:t>
            </a:r>
          </a:p>
        </p:txBody>
      </p:sp>
      <p:sp>
        <p:nvSpPr>
          <p:cNvPr id="3" name="Content Placeholder 2">
            <a:extLst>
              <a:ext uri="{FF2B5EF4-FFF2-40B4-BE49-F238E27FC236}">
                <a16:creationId xmlns:a16="http://schemas.microsoft.com/office/drawing/2014/main" id="{DC118A4A-678D-604D-A81C-28B1D538F291}"/>
              </a:ext>
            </a:extLst>
          </p:cNvPr>
          <p:cNvSpPr>
            <a:spLocks noGrp="1"/>
          </p:cNvSpPr>
          <p:nvPr>
            <p:ph idx="1"/>
          </p:nvPr>
        </p:nvSpPr>
        <p:spPr/>
        <p:txBody>
          <a:bodyPr/>
          <a:lstStyle/>
          <a:p>
            <a:pPr>
              <a:buFont typeface="Arial" panose="020B0604020202020204" pitchFamily="34" charset="0"/>
              <a:buChar char="•"/>
            </a:pPr>
            <a:r>
              <a:rPr lang="en-US" dirty="0"/>
              <a:t>Fall  2021: Discovery sessions with CDC and United State Digital Service (USDS)</a:t>
            </a:r>
          </a:p>
          <a:p>
            <a:pPr>
              <a:buFont typeface="Arial" panose="020B0604020202020204" pitchFamily="34" charset="0"/>
              <a:buChar char="•"/>
            </a:pPr>
            <a:r>
              <a:rPr lang="en-US" dirty="0"/>
              <a:t>Breakthrough COVID-19 infections was selected as use case</a:t>
            </a:r>
          </a:p>
          <a:p>
            <a:pPr lvl="1">
              <a:buFont typeface="Arial" panose="020B0604020202020204" pitchFamily="34" charset="0"/>
              <a:buChar char="•"/>
            </a:pPr>
            <a:r>
              <a:rPr lang="en-US" dirty="0"/>
              <a:t>People who are vaccinated who still get COVID-19</a:t>
            </a:r>
          </a:p>
          <a:p>
            <a:pPr>
              <a:buFont typeface="Arial" panose="020B0604020202020204" pitchFamily="34" charset="0"/>
              <a:buChar char="•"/>
            </a:pPr>
            <a:r>
              <a:rPr lang="en-US" dirty="0"/>
              <a:t>Virginia activities – addressed challenges of sharing public health data</a:t>
            </a:r>
          </a:p>
          <a:p>
            <a:pPr>
              <a:buFont typeface="Arial" panose="020B0604020202020204" pitchFamily="34" charset="0"/>
              <a:buChar char="•"/>
            </a:pPr>
            <a:r>
              <a:rPr lang="en-US" dirty="0"/>
              <a:t>1/2022 – 9/2022: Pipeline of raw HL7 messages: ELR, eCR, VXU</a:t>
            </a:r>
          </a:p>
          <a:p>
            <a:pPr lvl="1">
              <a:buFont typeface="Arial" panose="020B0604020202020204" pitchFamily="34" charset="0"/>
              <a:buChar char="•"/>
            </a:pPr>
            <a:r>
              <a:rPr lang="en-US" dirty="0"/>
              <a:t>Data is from 18 day period</a:t>
            </a:r>
          </a:p>
        </p:txBody>
      </p:sp>
    </p:spTree>
    <p:extLst>
      <p:ext uri="{BB962C8B-B14F-4D97-AF65-F5344CB8AC3E}">
        <p14:creationId xmlns:p14="http://schemas.microsoft.com/office/powerpoint/2010/main" val="1028328623"/>
      </p:ext>
    </p:extLst>
  </p:cSld>
  <p:clrMapOvr>
    <a:masterClrMapping/>
  </p:clrMapOvr>
</p:sld>
</file>

<file path=ppt/theme/theme1.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3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4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VDHTheme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DHTheme1" id="{3AFF030C-5B8A-42DD-9D15-8D25B546AD86}" vid="{18371D84-40C8-4288-8AC4-8544CCC7EF04}"/>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54DF4F4DB8C34A8ED55425E27BEFDB" ma:contentTypeVersion="17" ma:contentTypeDescription="Create a new document." ma:contentTypeScope="" ma:versionID="ac7d63b2a7559fd24c73086b711c4d30">
  <xsd:schema xmlns:xsd="http://www.w3.org/2001/XMLSchema" xmlns:xs="http://www.w3.org/2001/XMLSchema" xmlns:p="http://schemas.microsoft.com/office/2006/metadata/properties" xmlns:ns2="8cee834a-7a4c-4b8a-8879-a0936a8e0cd0" xmlns:ns3="a7eab1f9-45c2-453d-a007-d4d706ff88d0" targetNamespace="http://schemas.microsoft.com/office/2006/metadata/properties" ma:root="true" ma:fieldsID="b4e535e8b0282c5b69940721e60c89f4" ns2:_="" ns3:_="">
    <xsd:import namespace="8cee834a-7a4c-4b8a-8879-a0936a8e0cd0"/>
    <xsd:import namespace="a7eab1f9-45c2-453d-a007-d4d706ff88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ee834a-7a4c-4b8a-8879-a0936a8e0c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ce28af-2bc3-4da0-8f41-6064386be02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eab1f9-45c2-453d-a007-d4d706ff88d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51e9082-b9e9-49ad-9842-a431acbe33fc}" ma:internalName="TaxCatchAll" ma:showField="CatchAllData" ma:web="a7eab1f9-45c2-453d-a007-d4d706ff88d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cee834a-7a4c-4b8a-8879-a0936a8e0cd0">
      <Terms xmlns="http://schemas.microsoft.com/office/infopath/2007/PartnerControls"/>
    </lcf76f155ced4ddcb4097134ff3c332f>
    <TaxCatchAll xmlns="a7eab1f9-45c2-453d-a007-d4d706ff88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7F5A4B-1BDA-4926-8A23-DDCC09119AA3}">
  <ds:schemaRefs>
    <ds:schemaRef ds:uri="8cee834a-7a4c-4b8a-8879-a0936a8e0cd0"/>
    <ds:schemaRef ds:uri="a7eab1f9-45c2-453d-a007-d4d706ff88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E7BB9B-356C-481E-8B57-F2A87B9C560C}">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a7eab1f9-45c2-453d-a007-d4d706ff88d0"/>
    <ds:schemaRef ds:uri="8cee834a-7a4c-4b8a-8879-a0936a8e0cd0"/>
    <ds:schemaRef ds:uri="http://purl.org/dc/dcmitype/"/>
  </ds:schemaRefs>
</ds:datastoreItem>
</file>

<file path=customXml/itemProps3.xml><?xml version="1.0" encoding="utf-8"?>
<ds:datastoreItem xmlns:ds="http://schemas.openxmlformats.org/officeDocument/2006/customXml" ds:itemID="{8A41C25F-B7D3-422B-A235-F350D5245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CSTE Widescreen (1)</Template>
  <TotalTime>1316</TotalTime>
  <Words>1514</Words>
  <Application>Microsoft Office PowerPoint</Application>
  <PresentationFormat>Widescreen</PresentationFormat>
  <Paragraphs>248</Paragraphs>
  <Slides>25</Slides>
  <Notes>14</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25</vt:i4>
      </vt:variant>
    </vt:vector>
  </HeadingPairs>
  <TitlesOfParts>
    <vt:vector size="44" baseType="lpstr">
      <vt:lpstr>Arial</vt:lpstr>
      <vt:lpstr>ArialMT</vt:lpstr>
      <vt:lpstr>Avenir Next LT Pro Demi</vt:lpstr>
      <vt:lpstr>AvenirNext LT Pro Regular</vt:lpstr>
      <vt:lpstr>Calibri</vt:lpstr>
      <vt:lpstr>Calibri Light</vt:lpstr>
      <vt:lpstr>Courier New</vt:lpstr>
      <vt:lpstr>LibreFranklin-Bold</vt:lpstr>
      <vt:lpstr>LibreFranklin-Light</vt:lpstr>
      <vt:lpstr>Myriad Web Pro</vt:lpstr>
      <vt:lpstr>Trebuchet MS</vt:lpstr>
      <vt:lpstr>Wingdings</vt:lpstr>
      <vt:lpstr>1_Master</vt:lpstr>
      <vt:lpstr>Master</vt:lpstr>
      <vt:lpstr>2_Master</vt:lpstr>
      <vt:lpstr>3_Master</vt:lpstr>
      <vt:lpstr>4_Master</vt:lpstr>
      <vt:lpstr>VDHTheme1</vt:lpstr>
      <vt:lpstr>Office Theme</vt:lpstr>
      <vt:lpstr>NNDSS eSHARE August Webinar</vt:lpstr>
      <vt:lpstr>Agenda</vt:lpstr>
      <vt:lpstr>NNDSS Updates and Announcements</vt:lpstr>
      <vt:lpstr>State Panel: Building Blocks for the Data Modernization Initiative </vt:lpstr>
      <vt:lpstr>Jurisdiction Panelists</vt:lpstr>
      <vt:lpstr>Topics for Discussion </vt:lpstr>
      <vt:lpstr>DMI Building Block: The Data Pipeline Virginia’s Experience </vt:lpstr>
      <vt:lpstr>Background</vt:lpstr>
      <vt:lpstr>Pilot Use Case</vt:lpstr>
      <vt:lpstr>Prototype Architecture</vt:lpstr>
      <vt:lpstr>Building Blocks / Services</vt:lpstr>
      <vt:lpstr>Conclusions and Limitations</vt:lpstr>
      <vt:lpstr>Conclusions and Limitations continued</vt:lpstr>
      <vt:lpstr>Questions &amp; Future</vt:lpstr>
      <vt:lpstr>Acknowledgements &amp; Contact Info</vt:lpstr>
      <vt:lpstr>Data Integration  Building Blocks (DIBBS)  Pilot Project</vt:lpstr>
      <vt:lpstr>USDS and LA County DIBBS Pilot Goals</vt:lpstr>
      <vt:lpstr>V</vt:lpstr>
      <vt:lpstr>P</vt:lpstr>
      <vt:lpstr>eCR Conversion to FHIR ● The Microsoft FHIR Converter’s CCDA templates weren’t extracting all the data needed from eCR messages. ● As a result, we added custom templates to ensure when the eCR (XML) messages are converted to FHIR, using the HL7 standards for eCR, providing the data LAC needed.</vt:lpstr>
      <vt:lpstr>Record Linkage Building Block  ● Bundling the MPI and record linkage algorithm into a single building block to deliver a standalone record linkage service. ○ Developed an API to act as a user-friendly entry point to this service.</vt:lpstr>
      <vt:lpstr>Pilot Extension  -Ongoing QA and product research testing using production data</vt:lpstr>
      <vt:lpstr>Questions?   Rebecca Fisher, MPH MA Chief Epidemiologist, Acute Communicable Disease Control  rfisher@ph.lacounty.gov</vt:lpstr>
      <vt:lpstr>Q &amp; A</vt:lpstr>
      <vt:lpstr>Next eSHARE</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August 2023</dc:title>
  <dc:subject>NNDSS eSHARE Jurisdiction Panel - Building Blocks for the Data Modernization Initiative</dc:subject>
  <dc:creator>CDC, Virginia Department of Health, and Los Angeles County Department of Public Health </dc:creator>
  <cp:keywords>eSHARE, NNDSS, National Notifiable Diseases Surveillance System, eCR, FHIR, Building Blocks, Data Modernization, Standardization, Pilot Study, USDS, United States Digital Service, Activities, Public Health, Pipeline, Challenges, Limitations, Prototype, Benefis,Standardized data, Geo Coding, Record Linkage, Architecture, Collaboration, COVID, ELR, Validate, Tools, STLT </cp:keywords>
  <cp:lastModifiedBy>Laspina, Michael (CDC/DDPHSS/CSELS/DHIS)</cp:lastModifiedBy>
  <cp:revision>16</cp:revision>
  <dcterms:created xsi:type="dcterms:W3CDTF">2021-06-23T13:47:02Z</dcterms:created>
  <dcterms:modified xsi:type="dcterms:W3CDTF">2023-08-30T18:17:02Z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0x010100AB54DF4F4DB8C34A8ED55425E27BEFDB</vt:lpwstr>
  </property>
  <property fmtid="{D5CDD505-2E9C-101B-9397-08002B2CF9AE}" pid="3" name="MSIP_Label_7b94a7b8-f06c-4dfe-bdcc-9b548fd58c31_Enabled">
    <vt:lpwstr>true</vt:lpwstr>
  </property>
  <property fmtid="{D5CDD505-2E9C-101B-9397-08002B2CF9AE}" pid="4" name="MSIP_Label_7b94a7b8-f06c-4dfe-bdcc-9b548fd58c31_SetDate">
    <vt:lpwstr>2021-07-20T12:06:28Z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92792c15-2ff4-419a-a3a1-9bf337417689</vt:lpwstr>
  </property>
  <property fmtid="{D5CDD505-2E9C-101B-9397-08002B2CF9AE}" pid="9" name="MSIP_Label_7b94a7b8-f06c-4dfe-bdcc-9b548fd58c31_ContentBits">
    <vt:lpwstr>0</vt:lpwstr>
  </property>
  <property fmtid="{D5CDD505-2E9C-101B-9397-08002B2CF9AE}" pid="10" name="MediaServiceImageTags">
    <vt:lpwstr/>
  </property>
</Properties>
</file>