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5" r:id="rId5"/>
    <p:sldMasterId id="2147483675" r:id="rId6"/>
    <p:sldMasterId id="2147483681" r:id="rId7"/>
  </p:sldMasterIdLst>
  <p:notesMasterIdLst>
    <p:notesMasterId r:id="rId36"/>
  </p:notesMasterIdLst>
  <p:sldIdLst>
    <p:sldId id="4621" r:id="rId8"/>
    <p:sldId id="4689" r:id="rId9"/>
    <p:sldId id="4622" r:id="rId10"/>
    <p:sldId id="266" r:id="rId11"/>
    <p:sldId id="267" r:id="rId12"/>
    <p:sldId id="264" r:id="rId13"/>
    <p:sldId id="2145706156" r:id="rId14"/>
    <p:sldId id="2145706157" r:id="rId15"/>
    <p:sldId id="257" r:id="rId16"/>
    <p:sldId id="262" r:id="rId17"/>
    <p:sldId id="2145706161" r:id="rId18"/>
    <p:sldId id="2145706155" r:id="rId19"/>
    <p:sldId id="272" r:id="rId20"/>
    <p:sldId id="2145706153" r:id="rId21"/>
    <p:sldId id="2145706154" r:id="rId22"/>
    <p:sldId id="271" r:id="rId23"/>
    <p:sldId id="2145706162" r:id="rId24"/>
    <p:sldId id="2145706163" r:id="rId25"/>
    <p:sldId id="274" r:id="rId26"/>
    <p:sldId id="2145706164" r:id="rId27"/>
    <p:sldId id="273" r:id="rId28"/>
    <p:sldId id="2145706158" r:id="rId29"/>
    <p:sldId id="2145706160" r:id="rId30"/>
    <p:sldId id="2145706159" r:id="rId31"/>
    <p:sldId id="275" r:id="rId32"/>
    <p:sldId id="263" r:id="rId33"/>
    <p:sldId id="270" r:id="rId34"/>
    <p:sldId id="25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cky Lampkins" initials="BL" lastIdx="7" clrIdx="0">
    <p:extLst>
      <p:ext uri="{19B8F6BF-5375-455C-9EA6-DF929625EA0E}">
        <p15:presenceInfo xmlns:p15="http://schemas.microsoft.com/office/powerpoint/2012/main" userId="S::rlampkins@cste.org::ae015d69-c9b7-46d6-af29-13247f388f0c" providerId="AD"/>
      </p:ext>
    </p:extLst>
  </p:cmAuthor>
  <p:cmAuthor id="2" name="Shaily Krishan" initials="SK" lastIdx="4" clrIdx="1">
    <p:extLst>
      <p:ext uri="{19B8F6BF-5375-455C-9EA6-DF929625EA0E}">
        <p15:presenceInfo xmlns:p15="http://schemas.microsoft.com/office/powerpoint/2012/main" userId="S::SKrishan@cste.org::1e3edf21-baaa-444b-bc49-18940c99443d" providerId="AD"/>
      </p:ext>
    </p:extLst>
  </p:cmAuthor>
  <p:cmAuthor id="3" name="Robinson, Tamara (CDC/DDPHSS/CSELS/DHIS) (CTR)" initials="RT((" lastIdx="51" clrIdx="2">
    <p:extLst>
      <p:ext uri="{19B8F6BF-5375-455C-9EA6-DF929625EA0E}">
        <p15:presenceInfo xmlns:p15="http://schemas.microsoft.com/office/powerpoint/2012/main" userId="S::okf9@cdc.gov::a16a7704-10a4-405e-9d16-ecfeead0d373" providerId="AD"/>
      </p:ext>
    </p:extLst>
  </p:cmAuthor>
  <p:cmAuthor id="4" name="Tack, Danielle (CDC/DDPHSS/CSELS/DHIS)" initials="TD(" lastIdx="2" clrIdx="3">
    <p:extLst>
      <p:ext uri="{19B8F6BF-5375-455C-9EA6-DF929625EA0E}">
        <p15:presenceInfo xmlns:p15="http://schemas.microsoft.com/office/powerpoint/2012/main" userId="S::dot7@cdc.gov::c466bcf8-0f3d-4789-a510-d6af4bb59968" providerId="AD"/>
      </p:ext>
    </p:extLst>
  </p:cmAuthor>
  <p:cmAuthor id="5" name="Bastin, Lisa H. (CDC/DDPHSS/CSELS/DHIS)" initials="BLH(" lastIdx="1" clrIdx="4">
    <p:extLst>
      <p:ext uri="{19B8F6BF-5375-455C-9EA6-DF929625EA0E}">
        <p15:presenceInfo xmlns:p15="http://schemas.microsoft.com/office/powerpoint/2012/main" userId="S::gnh1@cdc.gov::6fdd4b8c-193e-4084-8c4c-6d1bdda075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17F"/>
    <a:srgbClr val="FBE6A5"/>
    <a:srgbClr val="FDB525"/>
    <a:srgbClr val="7BADD3"/>
    <a:srgbClr val="1534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95E37D-6132-4700-9603-140285FA8ADF}" v="3" dt="2021-07-20T19:47:49.4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70095" autoAdjust="0"/>
  </p:normalViewPr>
  <p:slideViewPr>
    <p:cSldViewPr snapToGrid="0">
      <p:cViewPr varScale="1">
        <p:scale>
          <a:sx n="77" d="100"/>
          <a:sy n="77" d="100"/>
        </p:scale>
        <p:origin x="1116" y="84"/>
      </p:cViewPr>
      <p:guideLst/>
    </p:cSldViewPr>
  </p:slideViewPr>
  <p:outlineViewPr>
    <p:cViewPr>
      <p:scale>
        <a:sx n="33" d="100"/>
        <a:sy n="33" d="100"/>
      </p:scale>
      <p:origin x="0" y="-289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43C90E-8B8C-4C65-9329-ED8145A3275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3A3E053-2E69-4495-B35F-2A4A6078D32E}">
      <dgm:prSet phldrT="[Text]" custT="1"/>
      <dgm:spPr>
        <a:solidFill>
          <a:srgbClr val="FEE17F"/>
        </a:solidFill>
      </dgm:spPr>
      <dgm:t>
        <a:bodyPr/>
        <a:lstStyle/>
        <a:p>
          <a:r>
            <a:rPr lang="en-US" sz="2100" kern="1200" dirty="0">
              <a:solidFill>
                <a:srgbClr val="42464A"/>
              </a:solidFill>
              <a:latin typeface="Arial"/>
              <a:ea typeface="+mn-ea"/>
              <a:cs typeface="+mn-cs"/>
            </a:rPr>
            <a:t>Officers</a:t>
          </a:r>
        </a:p>
      </dgm:t>
    </dgm:pt>
    <dgm:pt modelId="{59A948B1-B9BF-41D5-9F01-C1C394450DD8}" type="parTrans" cxnId="{64608626-EF6F-4428-A61A-ED83F323B433}">
      <dgm:prSet/>
      <dgm:spPr/>
      <dgm:t>
        <a:bodyPr/>
        <a:lstStyle/>
        <a:p>
          <a:endParaRPr lang="en-US"/>
        </a:p>
      </dgm:t>
    </dgm:pt>
    <dgm:pt modelId="{84FB4A64-985A-4E52-95BD-2D0CD590AA11}" type="sibTrans" cxnId="{64608626-EF6F-4428-A61A-ED83F323B433}">
      <dgm:prSet/>
      <dgm:spPr/>
      <dgm:t>
        <a:bodyPr/>
        <a:lstStyle/>
        <a:p>
          <a:endParaRPr lang="en-US"/>
        </a:p>
      </dgm:t>
    </dgm:pt>
    <dgm:pt modelId="{F87F0F86-A198-4770-A9EE-3F7E18D98AFA}">
      <dgm:prSet phldrT="[Text]"/>
      <dgm:spPr/>
      <dgm:t>
        <a:bodyPr/>
        <a:lstStyle/>
        <a:p>
          <a:r>
            <a:rPr kumimoji="0" lang="en-US" b="0" i="0" u="none" strike="noStrike" cap="none" spc="0" normalizeH="0" baseline="0" noProof="0" dirty="0">
              <a:ln>
                <a:noFill/>
              </a:ln>
              <a:solidFill>
                <a:srgbClr val="42464A"/>
              </a:solidFill>
              <a:effectLst/>
              <a:uLnTx/>
              <a:uFillTx/>
              <a:latin typeface="Arial"/>
              <a:ea typeface="+mn-ea"/>
              <a:cs typeface="+mn-cs"/>
            </a:rPr>
            <a:t>President: Ruth Lynfield – Minnesota</a:t>
          </a:r>
          <a:endParaRPr lang="en-US" dirty="0"/>
        </a:p>
      </dgm:t>
    </dgm:pt>
    <dgm:pt modelId="{679ECA4F-20EB-4385-858B-2F243867F085}" type="parTrans" cxnId="{7C280575-61CF-4C64-94A9-A6142E9E9FEC}">
      <dgm:prSet/>
      <dgm:spPr/>
      <dgm:t>
        <a:bodyPr/>
        <a:lstStyle/>
        <a:p>
          <a:endParaRPr lang="en-US"/>
        </a:p>
      </dgm:t>
    </dgm:pt>
    <dgm:pt modelId="{67353E5F-A428-4EBF-B0B5-1EA9EE9EB4C9}" type="sibTrans" cxnId="{7C280575-61CF-4C64-94A9-A6142E9E9FEC}">
      <dgm:prSet/>
      <dgm:spPr/>
      <dgm:t>
        <a:bodyPr/>
        <a:lstStyle/>
        <a:p>
          <a:endParaRPr lang="en-US"/>
        </a:p>
      </dgm:t>
    </dgm:pt>
    <dgm:pt modelId="{A31A3EE5-4F9D-4986-9E7B-B28CA4AC171C}">
      <dgm:prSet/>
      <dgm:spPr>
        <a:solidFill>
          <a:srgbClr val="FEE17F"/>
        </a:solidFill>
      </dgm:spPr>
      <dgm:t>
        <a:bodyPr/>
        <a:lstStyle/>
        <a:p>
          <a:r>
            <a:rPr lang="en-US" dirty="0">
              <a:solidFill>
                <a:srgbClr val="42464A"/>
              </a:solidFill>
              <a:latin typeface="Arial"/>
            </a:rPr>
            <a:t>Chairs</a:t>
          </a:r>
        </a:p>
      </dgm:t>
    </dgm:pt>
    <dgm:pt modelId="{2AC2A749-57FD-4081-9B16-F4F2CB3871AD}" type="parTrans" cxnId="{5262A23D-62BA-4013-8C39-C2FB2E37A036}">
      <dgm:prSet/>
      <dgm:spPr/>
      <dgm:t>
        <a:bodyPr/>
        <a:lstStyle/>
        <a:p>
          <a:endParaRPr lang="en-US"/>
        </a:p>
      </dgm:t>
    </dgm:pt>
    <dgm:pt modelId="{5BF265C2-6E28-44C8-8C7B-803A3B5EEDF1}" type="sibTrans" cxnId="{5262A23D-62BA-4013-8C39-C2FB2E37A036}">
      <dgm:prSet/>
      <dgm:spPr/>
      <dgm:t>
        <a:bodyPr/>
        <a:lstStyle/>
        <a:p>
          <a:endParaRPr lang="en-US"/>
        </a:p>
      </dgm:t>
    </dgm:pt>
    <dgm:pt modelId="{9F7834DF-6C94-4496-97FB-28892F0C8AEA}">
      <dgm:prSet/>
      <dgm:spPr/>
      <dgm:t>
        <a:bodyPr/>
        <a:lstStyle/>
        <a:p>
          <a:r>
            <a:rPr lang="en-US" dirty="0">
              <a:solidFill>
                <a:srgbClr val="42464A"/>
              </a:solidFill>
              <a:latin typeface="Arial"/>
            </a:rPr>
            <a:t>Chronic Disease / Maternal and Child Health / Oral Health: Caitlin Pizzonia – Maine</a:t>
          </a:r>
        </a:p>
      </dgm:t>
    </dgm:pt>
    <dgm:pt modelId="{D9D30A44-18C7-4DD7-B23C-28803B37A331}" type="parTrans" cxnId="{48102AF0-4005-48C3-8B29-BC02F06F7A41}">
      <dgm:prSet/>
      <dgm:spPr/>
      <dgm:t>
        <a:bodyPr/>
        <a:lstStyle/>
        <a:p>
          <a:endParaRPr lang="en-US"/>
        </a:p>
      </dgm:t>
    </dgm:pt>
    <dgm:pt modelId="{00BDE182-62A2-4A27-ABAE-0531973BA4C5}" type="sibTrans" cxnId="{48102AF0-4005-48C3-8B29-BC02F06F7A41}">
      <dgm:prSet/>
      <dgm:spPr/>
      <dgm:t>
        <a:bodyPr/>
        <a:lstStyle/>
        <a:p>
          <a:endParaRPr lang="en-US"/>
        </a:p>
      </dgm:t>
    </dgm:pt>
    <dgm:pt modelId="{77EF136D-B807-484D-98E1-37FCED10463C}">
      <dgm:prSet/>
      <dgm:spPr/>
      <dgm:t>
        <a:bodyPr/>
        <a:lstStyle/>
        <a:p>
          <a:r>
            <a:rPr lang="en-US" dirty="0">
              <a:solidFill>
                <a:srgbClr val="42464A"/>
              </a:solidFill>
              <a:latin typeface="Arial"/>
            </a:rPr>
            <a:t>Environmental Health / Occupational Health / Injury: Melissa Jordan – Florida</a:t>
          </a:r>
        </a:p>
      </dgm:t>
    </dgm:pt>
    <dgm:pt modelId="{8DB773FF-504D-4D1D-A276-031023B0C567}" type="parTrans" cxnId="{20818062-0144-4C9F-9715-89C51451EB7B}">
      <dgm:prSet/>
      <dgm:spPr/>
      <dgm:t>
        <a:bodyPr/>
        <a:lstStyle/>
        <a:p>
          <a:endParaRPr lang="en-US"/>
        </a:p>
      </dgm:t>
    </dgm:pt>
    <dgm:pt modelId="{D77F04B7-7BE3-450E-8D8C-2457AEFF6EA0}" type="sibTrans" cxnId="{20818062-0144-4C9F-9715-89C51451EB7B}">
      <dgm:prSet/>
      <dgm:spPr/>
      <dgm:t>
        <a:bodyPr/>
        <a:lstStyle/>
        <a:p>
          <a:endParaRPr lang="en-US"/>
        </a:p>
      </dgm:t>
    </dgm:pt>
    <dgm:pt modelId="{8919535C-6A93-4036-AA8F-66C2A116784A}">
      <dgm:prSet/>
      <dgm:spPr/>
      <dgm:t>
        <a:bodyPr/>
        <a:lstStyle/>
        <a:p>
          <a:r>
            <a:rPr lang="en-US" dirty="0">
              <a:solidFill>
                <a:srgbClr val="42464A"/>
              </a:solidFill>
              <a:latin typeface="Arial"/>
            </a:rPr>
            <a:t>Infectious Disease: Catherine Brown – Massachusetts</a:t>
          </a:r>
        </a:p>
      </dgm:t>
    </dgm:pt>
    <dgm:pt modelId="{C6703235-0B86-4D32-8A1E-DF96A9FEEA9A}" type="parTrans" cxnId="{8C0797D3-AB06-47AE-8DC0-38B85C0A8EF0}">
      <dgm:prSet/>
      <dgm:spPr/>
      <dgm:t>
        <a:bodyPr/>
        <a:lstStyle/>
        <a:p>
          <a:endParaRPr lang="en-US"/>
        </a:p>
      </dgm:t>
    </dgm:pt>
    <dgm:pt modelId="{D7F0E87E-29A5-4EDE-987D-24098952ED9D}" type="sibTrans" cxnId="{8C0797D3-AB06-47AE-8DC0-38B85C0A8EF0}">
      <dgm:prSet/>
      <dgm:spPr/>
      <dgm:t>
        <a:bodyPr/>
        <a:lstStyle/>
        <a:p>
          <a:endParaRPr lang="en-US"/>
        </a:p>
      </dgm:t>
    </dgm:pt>
    <dgm:pt modelId="{01F44737-FB5E-4873-9890-1B8D7F905113}">
      <dgm:prSet/>
      <dgm:spPr/>
      <dgm:t>
        <a:bodyPr/>
        <a:lstStyle/>
        <a:p>
          <a:r>
            <a:rPr lang="en-US" dirty="0">
              <a:solidFill>
                <a:srgbClr val="42464A"/>
              </a:solidFill>
              <a:latin typeface="Arial"/>
            </a:rPr>
            <a:t>Surveillance/Informatics Steering Committee: Kate Goodin – Tennessee</a:t>
          </a:r>
        </a:p>
      </dgm:t>
    </dgm:pt>
    <dgm:pt modelId="{3330D39D-F3FE-4C77-AC68-5943E87D97B8}" type="parTrans" cxnId="{E5F8F3DA-38B2-491E-8FCA-39E6904BBBD7}">
      <dgm:prSet/>
      <dgm:spPr/>
      <dgm:t>
        <a:bodyPr/>
        <a:lstStyle/>
        <a:p>
          <a:endParaRPr lang="en-US"/>
        </a:p>
      </dgm:t>
    </dgm:pt>
    <dgm:pt modelId="{FC180E9E-B9EB-4C7B-A6B6-1A89B23FB420}" type="sibTrans" cxnId="{E5F8F3DA-38B2-491E-8FCA-39E6904BBBD7}">
      <dgm:prSet/>
      <dgm:spPr/>
      <dgm:t>
        <a:bodyPr/>
        <a:lstStyle/>
        <a:p>
          <a:endParaRPr lang="en-US"/>
        </a:p>
      </dgm:t>
    </dgm:pt>
    <dgm:pt modelId="{A1D539A1-1A2C-462F-84DA-FE2CAFFD71A5}">
      <dgm:prSet/>
      <dgm:spPr>
        <a:solidFill>
          <a:srgbClr val="FEE17F"/>
        </a:solidFill>
      </dgm:spPr>
      <dgm:t>
        <a:bodyPr/>
        <a:lstStyle/>
        <a:p>
          <a:r>
            <a:rPr lang="en-US" dirty="0">
              <a:solidFill>
                <a:srgbClr val="42464A"/>
              </a:solidFill>
              <a:latin typeface="Arial"/>
            </a:rPr>
            <a:t>Members-at-Large</a:t>
          </a:r>
        </a:p>
      </dgm:t>
    </dgm:pt>
    <dgm:pt modelId="{64AA3DF6-34E1-4E19-94ED-F90BAF1523A6}" type="parTrans" cxnId="{7C9B072F-17E9-4939-BBCF-1C6AE860E9E2}">
      <dgm:prSet/>
      <dgm:spPr/>
      <dgm:t>
        <a:bodyPr/>
        <a:lstStyle/>
        <a:p>
          <a:endParaRPr lang="en-US"/>
        </a:p>
      </dgm:t>
    </dgm:pt>
    <dgm:pt modelId="{1CF3D721-3BFF-43B6-9F47-79A6090858F3}" type="sibTrans" cxnId="{7C9B072F-17E9-4939-BBCF-1C6AE860E9E2}">
      <dgm:prSet/>
      <dgm:spPr/>
      <dgm:t>
        <a:bodyPr/>
        <a:lstStyle/>
        <a:p>
          <a:endParaRPr lang="en-US"/>
        </a:p>
      </dgm:t>
    </dgm:pt>
    <dgm:pt modelId="{AFFF2F7C-BD43-4262-801C-35AFFACD2C35}">
      <dgm:prSet/>
      <dgm:spPr/>
      <dgm:t>
        <a:bodyPr/>
        <a:lstStyle/>
        <a:p>
          <a:r>
            <a:rPr lang="en-US" dirty="0">
              <a:solidFill>
                <a:srgbClr val="42464A"/>
              </a:solidFill>
              <a:latin typeface="Arial"/>
            </a:rPr>
            <a:t>Cross Cutting I Steering Committee: Stephanie Ayers-Millsap – Alabama</a:t>
          </a:r>
        </a:p>
      </dgm:t>
    </dgm:pt>
    <dgm:pt modelId="{4E66D581-C2C4-4E0F-A5C5-33319C0EE8BD}" type="parTrans" cxnId="{F86A90B9-8967-4A9C-9B6F-BA1A4A095472}">
      <dgm:prSet/>
      <dgm:spPr/>
      <dgm:t>
        <a:bodyPr/>
        <a:lstStyle/>
        <a:p>
          <a:endParaRPr lang="en-US"/>
        </a:p>
      </dgm:t>
    </dgm:pt>
    <dgm:pt modelId="{D0433DC5-E197-44AF-AF76-C4A99B666E51}" type="sibTrans" cxnId="{F86A90B9-8967-4A9C-9B6F-BA1A4A095472}">
      <dgm:prSet/>
      <dgm:spPr/>
      <dgm:t>
        <a:bodyPr/>
        <a:lstStyle/>
        <a:p>
          <a:endParaRPr lang="en-US"/>
        </a:p>
      </dgm:t>
    </dgm:pt>
    <dgm:pt modelId="{B6B47443-ECAD-4C41-A86A-0D294A109DD2}">
      <dgm:prSet/>
      <dgm:spPr/>
      <dgm:t>
        <a:bodyPr/>
        <a:lstStyle/>
        <a:p>
          <a:r>
            <a:rPr lang="en-US" dirty="0">
              <a:solidFill>
                <a:srgbClr val="42464A"/>
              </a:solidFill>
              <a:latin typeface="Arial"/>
            </a:rPr>
            <a:t>Cross Cutting II Steering Committee: Ken Komatsu – Arizona</a:t>
          </a:r>
        </a:p>
      </dgm:t>
    </dgm:pt>
    <dgm:pt modelId="{29F9DCE1-208B-4FA8-8BFE-7C49C1B85753}" type="parTrans" cxnId="{AAB74D9A-D748-488E-9695-A2587F66A0BD}">
      <dgm:prSet/>
      <dgm:spPr/>
      <dgm:t>
        <a:bodyPr/>
        <a:lstStyle/>
        <a:p>
          <a:endParaRPr lang="en-US"/>
        </a:p>
      </dgm:t>
    </dgm:pt>
    <dgm:pt modelId="{8DAF792A-ECA8-45DB-A657-96AC7636BABA}" type="sibTrans" cxnId="{AAB74D9A-D748-488E-9695-A2587F66A0BD}">
      <dgm:prSet/>
      <dgm:spPr/>
      <dgm:t>
        <a:bodyPr/>
        <a:lstStyle/>
        <a:p>
          <a:endParaRPr lang="en-US"/>
        </a:p>
      </dgm:t>
    </dgm:pt>
    <dgm:pt modelId="{4E206814-E6C1-454F-8845-E11AC09AE76B}">
      <dgm:prSet/>
      <dgm:spPr/>
      <dgm:t>
        <a:bodyPr/>
        <a:lstStyle/>
        <a:p>
          <a:r>
            <a:rPr kumimoji="0" lang="en-US" b="0" i="0" u="none" strike="noStrike" cap="none" spc="0" normalizeH="0" baseline="0" noProof="0" dirty="0">
              <a:ln>
                <a:noFill/>
              </a:ln>
              <a:solidFill>
                <a:srgbClr val="42464A"/>
              </a:solidFill>
              <a:effectLst/>
              <a:uLnTx/>
              <a:uFillTx/>
              <a:latin typeface="Arial"/>
              <a:ea typeface="+mn-ea"/>
              <a:cs typeface="+mn-cs"/>
            </a:rPr>
            <a:t>Vice President: Sherri Davidson – Alabama</a:t>
          </a:r>
        </a:p>
      </dgm:t>
    </dgm:pt>
    <dgm:pt modelId="{7201A720-C1D4-4712-8DBD-739E17927ED7}" type="parTrans" cxnId="{A2B17561-73DF-4DEC-B8BC-0F3930E9C8A8}">
      <dgm:prSet/>
      <dgm:spPr/>
      <dgm:t>
        <a:bodyPr/>
        <a:lstStyle/>
        <a:p>
          <a:endParaRPr lang="en-US"/>
        </a:p>
      </dgm:t>
    </dgm:pt>
    <dgm:pt modelId="{5C420C86-DA00-4D30-A1B6-9363343073C0}" type="sibTrans" cxnId="{A2B17561-73DF-4DEC-B8BC-0F3930E9C8A8}">
      <dgm:prSet/>
      <dgm:spPr/>
      <dgm:t>
        <a:bodyPr/>
        <a:lstStyle/>
        <a:p>
          <a:endParaRPr lang="en-US"/>
        </a:p>
      </dgm:t>
    </dgm:pt>
    <dgm:pt modelId="{789FCFC6-E833-4950-A1C6-3E5C2CB1DDFB}">
      <dgm:prSet/>
      <dgm:spPr/>
      <dgm:t>
        <a:bodyPr/>
        <a:lstStyle/>
        <a:p>
          <a:r>
            <a:rPr kumimoji="0" lang="en-US" b="0" i="0" u="none" strike="noStrike" cap="none" spc="0" normalizeH="0" baseline="0" noProof="0" dirty="0">
              <a:ln>
                <a:noFill/>
              </a:ln>
              <a:solidFill>
                <a:srgbClr val="42464A"/>
              </a:solidFill>
              <a:effectLst/>
              <a:uLnTx/>
              <a:uFillTx/>
              <a:latin typeface="Arial"/>
              <a:ea typeface="+mn-ea"/>
              <a:cs typeface="+mn-cs"/>
            </a:rPr>
            <a:t>President-Elect: Angela Dunn – Utah</a:t>
          </a:r>
        </a:p>
      </dgm:t>
    </dgm:pt>
    <dgm:pt modelId="{70023E94-283C-458A-BD16-B01F8044D236}" type="parTrans" cxnId="{644D6040-375B-4542-87D8-6402A0569635}">
      <dgm:prSet/>
      <dgm:spPr/>
      <dgm:t>
        <a:bodyPr/>
        <a:lstStyle/>
        <a:p>
          <a:endParaRPr lang="en-US"/>
        </a:p>
      </dgm:t>
    </dgm:pt>
    <dgm:pt modelId="{BE2E299A-DD52-474A-A7E9-2FD104C653D3}" type="sibTrans" cxnId="{644D6040-375B-4542-87D8-6402A0569635}">
      <dgm:prSet/>
      <dgm:spPr/>
      <dgm:t>
        <a:bodyPr/>
        <a:lstStyle/>
        <a:p>
          <a:endParaRPr lang="en-US"/>
        </a:p>
      </dgm:t>
    </dgm:pt>
    <dgm:pt modelId="{17EC9F34-EFEC-4E1D-BD82-2DF98D950A9C}">
      <dgm:prSet/>
      <dgm:spPr/>
      <dgm:t>
        <a:bodyPr/>
        <a:lstStyle/>
        <a:p>
          <a:r>
            <a:rPr kumimoji="0" lang="en-US" b="0" i="0" u="none" strike="noStrike" cap="none" spc="0" normalizeH="0" baseline="0" noProof="0" dirty="0">
              <a:ln>
                <a:noFill/>
              </a:ln>
              <a:solidFill>
                <a:srgbClr val="42464A"/>
              </a:solidFill>
              <a:effectLst/>
              <a:uLnTx/>
              <a:uFillTx/>
              <a:latin typeface="Arial"/>
              <a:ea typeface="+mn-ea"/>
              <a:cs typeface="+mn-cs"/>
            </a:rPr>
            <a:t>Secretary-Treasurer: Kathryn Turner – Idaho</a:t>
          </a:r>
        </a:p>
      </dgm:t>
    </dgm:pt>
    <dgm:pt modelId="{9C42B38A-E166-4F38-8C02-447EDD1233DA}" type="parTrans" cxnId="{F07DEAF3-E576-494D-8395-7E6378E3443F}">
      <dgm:prSet/>
      <dgm:spPr/>
      <dgm:t>
        <a:bodyPr/>
        <a:lstStyle/>
        <a:p>
          <a:endParaRPr lang="en-US"/>
        </a:p>
      </dgm:t>
    </dgm:pt>
    <dgm:pt modelId="{033E4BDB-AB3B-4156-9D2C-AAEEBB2D6E89}" type="sibTrans" cxnId="{F07DEAF3-E576-494D-8395-7E6378E3443F}">
      <dgm:prSet/>
      <dgm:spPr/>
      <dgm:t>
        <a:bodyPr/>
        <a:lstStyle/>
        <a:p>
          <a:endParaRPr lang="en-US"/>
        </a:p>
      </dgm:t>
    </dgm:pt>
    <dgm:pt modelId="{6E53607A-2B53-4F1C-9C55-226294AB7312}" type="pres">
      <dgm:prSet presAssocID="{F643C90E-8B8C-4C65-9329-ED8145A3275C}" presName="linear" presStyleCnt="0">
        <dgm:presLayoutVars>
          <dgm:animLvl val="lvl"/>
          <dgm:resizeHandles val="exact"/>
        </dgm:presLayoutVars>
      </dgm:prSet>
      <dgm:spPr/>
    </dgm:pt>
    <dgm:pt modelId="{1F711340-85B8-4DE0-8E9D-CDC487B0AB10}" type="pres">
      <dgm:prSet presAssocID="{13A3E053-2E69-4495-B35F-2A4A6078D32E}" presName="parentText" presStyleLbl="node1" presStyleIdx="0" presStyleCnt="3">
        <dgm:presLayoutVars>
          <dgm:chMax val="0"/>
          <dgm:bulletEnabled val="1"/>
        </dgm:presLayoutVars>
      </dgm:prSet>
      <dgm:spPr/>
    </dgm:pt>
    <dgm:pt modelId="{C4CF63E0-C46A-4F01-9D6C-2ABBD7652E50}" type="pres">
      <dgm:prSet presAssocID="{13A3E053-2E69-4495-B35F-2A4A6078D32E}" presName="childText" presStyleLbl="revTx" presStyleIdx="0" presStyleCnt="3">
        <dgm:presLayoutVars>
          <dgm:bulletEnabled val="1"/>
        </dgm:presLayoutVars>
      </dgm:prSet>
      <dgm:spPr/>
    </dgm:pt>
    <dgm:pt modelId="{305B1241-B3D8-4D19-A34D-DBEA93D7CCC9}" type="pres">
      <dgm:prSet presAssocID="{A31A3EE5-4F9D-4986-9E7B-B28CA4AC171C}" presName="parentText" presStyleLbl="node1" presStyleIdx="1" presStyleCnt="3">
        <dgm:presLayoutVars>
          <dgm:chMax val="0"/>
          <dgm:bulletEnabled val="1"/>
        </dgm:presLayoutVars>
      </dgm:prSet>
      <dgm:spPr/>
    </dgm:pt>
    <dgm:pt modelId="{B22A8D7A-3239-4712-9203-BD82CF191A71}" type="pres">
      <dgm:prSet presAssocID="{A31A3EE5-4F9D-4986-9E7B-B28CA4AC171C}" presName="childText" presStyleLbl="revTx" presStyleIdx="1" presStyleCnt="3">
        <dgm:presLayoutVars>
          <dgm:bulletEnabled val="1"/>
        </dgm:presLayoutVars>
      </dgm:prSet>
      <dgm:spPr/>
    </dgm:pt>
    <dgm:pt modelId="{E981872D-2287-4B26-9DE3-0792A09B8443}" type="pres">
      <dgm:prSet presAssocID="{A1D539A1-1A2C-462F-84DA-FE2CAFFD71A5}" presName="parentText" presStyleLbl="node1" presStyleIdx="2" presStyleCnt="3">
        <dgm:presLayoutVars>
          <dgm:chMax val="0"/>
          <dgm:bulletEnabled val="1"/>
        </dgm:presLayoutVars>
      </dgm:prSet>
      <dgm:spPr/>
    </dgm:pt>
    <dgm:pt modelId="{625600AB-4522-4AE6-82E3-B2CA415011BB}" type="pres">
      <dgm:prSet presAssocID="{A1D539A1-1A2C-462F-84DA-FE2CAFFD71A5}" presName="childText" presStyleLbl="revTx" presStyleIdx="2" presStyleCnt="3">
        <dgm:presLayoutVars>
          <dgm:bulletEnabled val="1"/>
        </dgm:presLayoutVars>
      </dgm:prSet>
      <dgm:spPr/>
    </dgm:pt>
  </dgm:ptLst>
  <dgm:cxnLst>
    <dgm:cxn modelId="{E847C903-1413-4735-A1F8-EDF085D582DB}" type="presOf" srcId="{B6B47443-ECAD-4C41-A86A-0D294A109DD2}" destId="{625600AB-4522-4AE6-82E3-B2CA415011BB}" srcOrd="0" destOrd="1" presId="urn:microsoft.com/office/officeart/2005/8/layout/vList2"/>
    <dgm:cxn modelId="{02A6D708-5795-410E-8DB8-F303FC55210F}" type="presOf" srcId="{13A3E053-2E69-4495-B35F-2A4A6078D32E}" destId="{1F711340-85B8-4DE0-8E9D-CDC487B0AB10}" srcOrd="0" destOrd="0" presId="urn:microsoft.com/office/officeart/2005/8/layout/vList2"/>
    <dgm:cxn modelId="{E1818013-2B0A-4014-931F-DC8F71194BC5}" type="presOf" srcId="{9F7834DF-6C94-4496-97FB-28892F0C8AEA}" destId="{B22A8D7A-3239-4712-9203-BD82CF191A71}" srcOrd="0" destOrd="0" presId="urn:microsoft.com/office/officeart/2005/8/layout/vList2"/>
    <dgm:cxn modelId="{3504B81D-D41E-48C5-87A3-33E8FF30EA3B}" type="presOf" srcId="{F643C90E-8B8C-4C65-9329-ED8145A3275C}" destId="{6E53607A-2B53-4F1C-9C55-226294AB7312}" srcOrd="0" destOrd="0" presId="urn:microsoft.com/office/officeart/2005/8/layout/vList2"/>
    <dgm:cxn modelId="{213D8F21-B5D5-4F47-935F-AA4E843EC30E}" type="presOf" srcId="{A1D539A1-1A2C-462F-84DA-FE2CAFFD71A5}" destId="{E981872D-2287-4B26-9DE3-0792A09B8443}" srcOrd="0" destOrd="0" presId="urn:microsoft.com/office/officeart/2005/8/layout/vList2"/>
    <dgm:cxn modelId="{64608626-EF6F-4428-A61A-ED83F323B433}" srcId="{F643C90E-8B8C-4C65-9329-ED8145A3275C}" destId="{13A3E053-2E69-4495-B35F-2A4A6078D32E}" srcOrd="0" destOrd="0" parTransId="{59A948B1-B9BF-41D5-9F01-C1C394450DD8}" sibTransId="{84FB4A64-985A-4E52-95BD-2D0CD590AA11}"/>
    <dgm:cxn modelId="{7C9B072F-17E9-4939-BBCF-1C6AE860E9E2}" srcId="{F643C90E-8B8C-4C65-9329-ED8145A3275C}" destId="{A1D539A1-1A2C-462F-84DA-FE2CAFFD71A5}" srcOrd="2" destOrd="0" parTransId="{64AA3DF6-34E1-4E19-94ED-F90BAF1523A6}" sibTransId="{1CF3D721-3BFF-43B6-9F47-79A6090858F3}"/>
    <dgm:cxn modelId="{5262A23D-62BA-4013-8C39-C2FB2E37A036}" srcId="{F643C90E-8B8C-4C65-9329-ED8145A3275C}" destId="{A31A3EE5-4F9D-4986-9E7B-B28CA4AC171C}" srcOrd="1" destOrd="0" parTransId="{2AC2A749-57FD-4081-9B16-F4F2CB3871AD}" sibTransId="{5BF265C2-6E28-44C8-8C7B-803A3B5EEDF1}"/>
    <dgm:cxn modelId="{644D6040-375B-4542-87D8-6402A0569635}" srcId="{13A3E053-2E69-4495-B35F-2A4A6078D32E}" destId="{789FCFC6-E833-4950-A1C6-3E5C2CB1DDFB}" srcOrd="2" destOrd="0" parTransId="{70023E94-283C-458A-BD16-B01F8044D236}" sibTransId="{BE2E299A-DD52-474A-A7E9-2FD104C653D3}"/>
    <dgm:cxn modelId="{76748B5D-4D78-4152-8D9B-4320EBC7CB3D}" type="presOf" srcId="{01F44737-FB5E-4873-9890-1B8D7F905113}" destId="{B22A8D7A-3239-4712-9203-BD82CF191A71}" srcOrd="0" destOrd="3" presId="urn:microsoft.com/office/officeart/2005/8/layout/vList2"/>
    <dgm:cxn modelId="{A2B17561-73DF-4DEC-B8BC-0F3930E9C8A8}" srcId="{13A3E053-2E69-4495-B35F-2A4A6078D32E}" destId="{4E206814-E6C1-454F-8845-E11AC09AE76B}" srcOrd="1" destOrd="0" parTransId="{7201A720-C1D4-4712-8DBD-739E17927ED7}" sibTransId="{5C420C86-DA00-4D30-A1B6-9363343073C0}"/>
    <dgm:cxn modelId="{DFEDC161-8634-4EE1-8671-F8717423E269}" type="presOf" srcId="{AFFF2F7C-BD43-4262-801C-35AFFACD2C35}" destId="{625600AB-4522-4AE6-82E3-B2CA415011BB}" srcOrd="0" destOrd="0" presId="urn:microsoft.com/office/officeart/2005/8/layout/vList2"/>
    <dgm:cxn modelId="{20818062-0144-4C9F-9715-89C51451EB7B}" srcId="{A31A3EE5-4F9D-4986-9E7B-B28CA4AC171C}" destId="{77EF136D-B807-484D-98E1-37FCED10463C}" srcOrd="1" destOrd="0" parTransId="{8DB773FF-504D-4D1D-A276-031023B0C567}" sibTransId="{D77F04B7-7BE3-450E-8D8C-2457AEFF6EA0}"/>
    <dgm:cxn modelId="{A0494846-7D0F-4F60-9B4D-5344355F3A7E}" type="presOf" srcId="{789FCFC6-E833-4950-A1C6-3E5C2CB1DDFB}" destId="{C4CF63E0-C46A-4F01-9D6C-2ABBD7652E50}" srcOrd="0" destOrd="2" presId="urn:microsoft.com/office/officeart/2005/8/layout/vList2"/>
    <dgm:cxn modelId="{7C280575-61CF-4C64-94A9-A6142E9E9FEC}" srcId="{13A3E053-2E69-4495-B35F-2A4A6078D32E}" destId="{F87F0F86-A198-4770-A9EE-3F7E18D98AFA}" srcOrd="0" destOrd="0" parTransId="{679ECA4F-20EB-4385-858B-2F243867F085}" sibTransId="{67353E5F-A428-4EBF-B0B5-1EA9EE9EB4C9}"/>
    <dgm:cxn modelId="{0352A893-DD95-48F4-AF14-B20707B6928D}" type="presOf" srcId="{A31A3EE5-4F9D-4986-9E7B-B28CA4AC171C}" destId="{305B1241-B3D8-4D19-A34D-DBEA93D7CCC9}" srcOrd="0" destOrd="0" presId="urn:microsoft.com/office/officeart/2005/8/layout/vList2"/>
    <dgm:cxn modelId="{AAB74D9A-D748-488E-9695-A2587F66A0BD}" srcId="{A1D539A1-1A2C-462F-84DA-FE2CAFFD71A5}" destId="{B6B47443-ECAD-4C41-A86A-0D294A109DD2}" srcOrd="1" destOrd="0" parTransId="{29F9DCE1-208B-4FA8-8BFE-7C49C1B85753}" sibTransId="{8DAF792A-ECA8-45DB-A657-96AC7636BABA}"/>
    <dgm:cxn modelId="{088E83A3-FB8E-49A1-A095-2AB87D47C2A9}" type="presOf" srcId="{8919535C-6A93-4036-AA8F-66C2A116784A}" destId="{B22A8D7A-3239-4712-9203-BD82CF191A71}" srcOrd="0" destOrd="2" presId="urn:microsoft.com/office/officeart/2005/8/layout/vList2"/>
    <dgm:cxn modelId="{F86A90B9-8967-4A9C-9B6F-BA1A4A095472}" srcId="{A1D539A1-1A2C-462F-84DA-FE2CAFFD71A5}" destId="{AFFF2F7C-BD43-4262-801C-35AFFACD2C35}" srcOrd="0" destOrd="0" parTransId="{4E66D581-C2C4-4E0F-A5C5-33319C0EE8BD}" sibTransId="{D0433DC5-E197-44AF-AF76-C4A99B666E51}"/>
    <dgm:cxn modelId="{1DC4A3CB-B16E-4BF8-893D-143443E8C9C8}" type="presOf" srcId="{77EF136D-B807-484D-98E1-37FCED10463C}" destId="{B22A8D7A-3239-4712-9203-BD82CF191A71}" srcOrd="0" destOrd="1" presId="urn:microsoft.com/office/officeart/2005/8/layout/vList2"/>
    <dgm:cxn modelId="{86985ACF-20A0-49C9-85E5-D95CF541A1FB}" type="presOf" srcId="{17EC9F34-EFEC-4E1D-BD82-2DF98D950A9C}" destId="{C4CF63E0-C46A-4F01-9D6C-2ABBD7652E50}" srcOrd="0" destOrd="3" presId="urn:microsoft.com/office/officeart/2005/8/layout/vList2"/>
    <dgm:cxn modelId="{8C0797D3-AB06-47AE-8DC0-38B85C0A8EF0}" srcId="{A31A3EE5-4F9D-4986-9E7B-B28CA4AC171C}" destId="{8919535C-6A93-4036-AA8F-66C2A116784A}" srcOrd="2" destOrd="0" parTransId="{C6703235-0B86-4D32-8A1E-DF96A9FEEA9A}" sibTransId="{D7F0E87E-29A5-4EDE-987D-24098952ED9D}"/>
    <dgm:cxn modelId="{E5F8F3DA-38B2-491E-8FCA-39E6904BBBD7}" srcId="{A31A3EE5-4F9D-4986-9E7B-B28CA4AC171C}" destId="{01F44737-FB5E-4873-9890-1B8D7F905113}" srcOrd="3" destOrd="0" parTransId="{3330D39D-F3FE-4C77-AC68-5943E87D97B8}" sibTransId="{FC180E9E-B9EB-4C7B-A6B6-1A89B23FB420}"/>
    <dgm:cxn modelId="{580D84E2-EC16-4C63-96AC-9430D00BAA1B}" type="presOf" srcId="{4E206814-E6C1-454F-8845-E11AC09AE76B}" destId="{C4CF63E0-C46A-4F01-9D6C-2ABBD7652E50}" srcOrd="0" destOrd="1" presId="urn:microsoft.com/office/officeart/2005/8/layout/vList2"/>
    <dgm:cxn modelId="{48102AF0-4005-48C3-8B29-BC02F06F7A41}" srcId="{A31A3EE5-4F9D-4986-9E7B-B28CA4AC171C}" destId="{9F7834DF-6C94-4496-97FB-28892F0C8AEA}" srcOrd="0" destOrd="0" parTransId="{D9D30A44-18C7-4DD7-B23C-28803B37A331}" sibTransId="{00BDE182-62A2-4A27-ABAE-0531973BA4C5}"/>
    <dgm:cxn modelId="{45B59CF3-1332-40CB-A371-F3398868F7B7}" type="presOf" srcId="{F87F0F86-A198-4770-A9EE-3F7E18D98AFA}" destId="{C4CF63E0-C46A-4F01-9D6C-2ABBD7652E50}" srcOrd="0" destOrd="0" presId="urn:microsoft.com/office/officeart/2005/8/layout/vList2"/>
    <dgm:cxn modelId="{F07DEAF3-E576-494D-8395-7E6378E3443F}" srcId="{13A3E053-2E69-4495-B35F-2A4A6078D32E}" destId="{17EC9F34-EFEC-4E1D-BD82-2DF98D950A9C}" srcOrd="3" destOrd="0" parTransId="{9C42B38A-E166-4F38-8C02-447EDD1233DA}" sibTransId="{033E4BDB-AB3B-4156-9D2C-AAEEBB2D6E89}"/>
    <dgm:cxn modelId="{A4F2D504-0D47-4835-BB9B-7BB39E8EF6A8}" type="presParOf" srcId="{6E53607A-2B53-4F1C-9C55-226294AB7312}" destId="{1F711340-85B8-4DE0-8E9D-CDC487B0AB10}" srcOrd="0" destOrd="0" presId="urn:microsoft.com/office/officeart/2005/8/layout/vList2"/>
    <dgm:cxn modelId="{22F0ED20-DDDE-4836-BCCF-80A149916F80}" type="presParOf" srcId="{6E53607A-2B53-4F1C-9C55-226294AB7312}" destId="{C4CF63E0-C46A-4F01-9D6C-2ABBD7652E50}" srcOrd="1" destOrd="0" presId="urn:microsoft.com/office/officeart/2005/8/layout/vList2"/>
    <dgm:cxn modelId="{7C28E01E-F27D-4170-8E42-462BBB19103B}" type="presParOf" srcId="{6E53607A-2B53-4F1C-9C55-226294AB7312}" destId="{305B1241-B3D8-4D19-A34D-DBEA93D7CCC9}" srcOrd="2" destOrd="0" presId="urn:microsoft.com/office/officeart/2005/8/layout/vList2"/>
    <dgm:cxn modelId="{CFDA5441-C19E-4204-9367-256E87FCB95F}" type="presParOf" srcId="{6E53607A-2B53-4F1C-9C55-226294AB7312}" destId="{B22A8D7A-3239-4712-9203-BD82CF191A71}" srcOrd="3" destOrd="0" presId="urn:microsoft.com/office/officeart/2005/8/layout/vList2"/>
    <dgm:cxn modelId="{5C85DFC2-D22B-4210-8C8A-B389EBC48485}" type="presParOf" srcId="{6E53607A-2B53-4F1C-9C55-226294AB7312}" destId="{E981872D-2287-4B26-9DE3-0792A09B8443}" srcOrd="4" destOrd="0" presId="urn:microsoft.com/office/officeart/2005/8/layout/vList2"/>
    <dgm:cxn modelId="{AA778FEE-49FA-4D20-86D1-4F6DB0837646}" type="presParOf" srcId="{6E53607A-2B53-4F1C-9C55-226294AB7312}" destId="{625600AB-4522-4AE6-82E3-B2CA415011BB}"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711340-85B8-4DE0-8E9D-CDC487B0AB10}">
      <dsp:nvSpPr>
        <dsp:cNvPr id="0" name=""/>
        <dsp:cNvSpPr/>
      </dsp:nvSpPr>
      <dsp:spPr>
        <a:xfrm>
          <a:off x="0" y="73109"/>
          <a:ext cx="10515600" cy="529790"/>
        </a:xfrm>
        <a:prstGeom prst="roundRect">
          <a:avLst/>
        </a:prstGeom>
        <a:solidFill>
          <a:srgbClr val="FEE1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rgbClr val="42464A"/>
              </a:solidFill>
              <a:latin typeface="Arial"/>
              <a:ea typeface="+mn-ea"/>
              <a:cs typeface="+mn-cs"/>
            </a:rPr>
            <a:t>Officers</a:t>
          </a:r>
        </a:p>
      </dsp:txBody>
      <dsp:txXfrm>
        <a:off x="25862" y="98971"/>
        <a:ext cx="10463876" cy="478066"/>
      </dsp:txXfrm>
    </dsp:sp>
    <dsp:sp modelId="{C4CF63E0-C46A-4F01-9D6C-2ABBD7652E50}">
      <dsp:nvSpPr>
        <dsp:cNvPr id="0" name=""/>
        <dsp:cNvSpPr/>
      </dsp:nvSpPr>
      <dsp:spPr>
        <a:xfrm>
          <a:off x="0" y="602899"/>
          <a:ext cx="10515600" cy="1190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kumimoji="0" lang="en-US" sz="1800" b="0" i="0" u="none" strike="noStrike" kern="1200" cap="none" spc="0" normalizeH="0" baseline="0" noProof="0" dirty="0">
              <a:ln>
                <a:noFill/>
              </a:ln>
              <a:solidFill>
                <a:srgbClr val="42464A"/>
              </a:solidFill>
              <a:effectLst/>
              <a:uLnTx/>
              <a:uFillTx/>
              <a:latin typeface="Arial"/>
              <a:ea typeface="+mn-ea"/>
              <a:cs typeface="+mn-cs"/>
            </a:rPr>
            <a:t>President: Ruth Lynfield – Minnesota</a:t>
          </a:r>
          <a:endParaRPr lang="en-US" sz="1800" kern="1200" dirty="0"/>
        </a:p>
        <a:p>
          <a:pPr marL="171450" lvl="1" indent="-171450" algn="l" defTabSz="800100">
            <a:lnSpc>
              <a:spcPct val="90000"/>
            </a:lnSpc>
            <a:spcBef>
              <a:spcPct val="0"/>
            </a:spcBef>
            <a:spcAft>
              <a:spcPct val="20000"/>
            </a:spcAft>
            <a:buChar char="•"/>
          </a:pPr>
          <a:r>
            <a:rPr kumimoji="0" lang="en-US" sz="1800" b="0" i="0" u="none" strike="noStrike" kern="1200" cap="none" spc="0" normalizeH="0" baseline="0" noProof="0" dirty="0">
              <a:ln>
                <a:noFill/>
              </a:ln>
              <a:solidFill>
                <a:srgbClr val="42464A"/>
              </a:solidFill>
              <a:effectLst/>
              <a:uLnTx/>
              <a:uFillTx/>
              <a:latin typeface="Arial"/>
              <a:ea typeface="+mn-ea"/>
              <a:cs typeface="+mn-cs"/>
            </a:rPr>
            <a:t>Vice President: Sherri Davidson – Alabama</a:t>
          </a:r>
        </a:p>
        <a:p>
          <a:pPr marL="171450" lvl="1" indent="-171450" algn="l" defTabSz="800100">
            <a:lnSpc>
              <a:spcPct val="90000"/>
            </a:lnSpc>
            <a:spcBef>
              <a:spcPct val="0"/>
            </a:spcBef>
            <a:spcAft>
              <a:spcPct val="20000"/>
            </a:spcAft>
            <a:buChar char="•"/>
          </a:pPr>
          <a:r>
            <a:rPr kumimoji="0" lang="en-US" sz="1800" b="0" i="0" u="none" strike="noStrike" kern="1200" cap="none" spc="0" normalizeH="0" baseline="0" noProof="0" dirty="0">
              <a:ln>
                <a:noFill/>
              </a:ln>
              <a:solidFill>
                <a:srgbClr val="42464A"/>
              </a:solidFill>
              <a:effectLst/>
              <a:uLnTx/>
              <a:uFillTx/>
              <a:latin typeface="Arial"/>
              <a:ea typeface="+mn-ea"/>
              <a:cs typeface="+mn-cs"/>
            </a:rPr>
            <a:t>President-Elect: Angela Dunn – Utah</a:t>
          </a:r>
        </a:p>
        <a:p>
          <a:pPr marL="171450" lvl="1" indent="-171450" algn="l" defTabSz="800100">
            <a:lnSpc>
              <a:spcPct val="90000"/>
            </a:lnSpc>
            <a:spcBef>
              <a:spcPct val="0"/>
            </a:spcBef>
            <a:spcAft>
              <a:spcPct val="20000"/>
            </a:spcAft>
            <a:buChar char="•"/>
          </a:pPr>
          <a:r>
            <a:rPr kumimoji="0" lang="en-US" sz="1800" b="0" i="0" u="none" strike="noStrike" kern="1200" cap="none" spc="0" normalizeH="0" baseline="0" noProof="0" dirty="0">
              <a:ln>
                <a:noFill/>
              </a:ln>
              <a:solidFill>
                <a:srgbClr val="42464A"/>
              </a:solidFill>
              <a:effectLst/>
              <a:uLnTx/>
              <a:uFillTx/>
              <a:latin typeface="Arial"/>
              <a:ea typeface="+mn-ea"/>
              <a:cs typeface="+mn-cs"/>
            </a:rPr>
            <a:t>Secretary-Treasurer: Kathryn Turner – Idaho</a:t>
          </a:r>
        </a:p>
      </dsp:txBody>
      <dsp:txXfrm>
        <a:off x="0" y="602899"/>
        <a:ext cx="10515600" cy="1190250"/>
      </dsp:txXfrm>
    </dsp:sp>
    <dsp:sp modelId="{305B1241-B3D8-4D19-A34D-DBEA93D7CCC9}">
      <dsp:nvSpPr>
        <dsp:cNvPr id="0" name=""/>
        <dsp:cNvSpPr/>
      </dsp:nvSpPr>
      <dsp:spPr>
        <a:xfrm>
          <a:off x="0" y="1793149"/>
          <a:ext cx="10515600" cy="529790"/>
        </a:xfrm>
        <a:prstGeom prst="roundRect">
          <a:avLst/>
        </a:prstGeom>
        <a:solidFill>
          <a:srgbClr val="FEE1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rgbClr val="42464A"/>
              </a:solidFill>
              <a:latin typeface="Arial"/>
            </a:rPr>
            <a:t>Chairs</a:t>
          </a:r>
        </a:p>
      </dsp:txBody>
      <dsp:txXfrm>
        <a:off x="25862" y="1819011"/>
        <a:ext cx="10463876" cy="478066"/>
      </dsp:txXfrm>
    </dsp:sp>
    <dsp:sp modelId="{B22A8D7A-3239-4712-9203-BD82CF191A71}">
      <dsp:nvSpPr>
        <dsp:cNvPr id="0" name=""/>
        <dsp:cNvSpPr/>
      </dsp:nvSpPr>
      <dsp:spPr>
        <a:xfrm>
          <a:off x="0" y="2322940"/>
          <a:ext cx="10515600" cy="1166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solidFill>
                <a:srgbClr val="42464A"/>
              </a:solidFill>
              <a:latin typeface="Arial"/>
            </a:rPr>
            <a:t>Chronic Disease / Maternal and Child Health / Oral Health: Caitlin Pizzonia – Maine</a:t>
          </a:r>
        </a:p>
        <a:p>
          <a:pPr marL="171450" lvl="1" indent="-171450" algn="l" defTabSz="800100">
            <a:lnSpc>
              <a:spcPct val="90000"/>
            </a:lnSpc>
            <a:spcBef>
              <a:spcPct val="0"/>
            </a:spcBef>
            <a:spcAft>
              <a:spcPct val="20000"/>
            </a:spcAft>
            <a:buChar char="•"/>
          </a:pPr>
          <a:r>
            <a:rPr lang="en-US" sz="1800" kern="1200" dirty="0">
              <a:solidFill>
                <a:srgbClr val="42464A"/>
              </a:solidFill>
              <a:latin typeface="Arial"/>
            </a:rPr>
            <a:t>Environmental Health / Occupational Health / Injury: Melissa Jordan – Florida</a:t>
          </a:r>
        </a:p>
        <a:p>
          <a:pPr marL="171450" lvl="1" indent="-171450" algn="l" defTabSz="800100">
            <a:lnSpc>
              <a:spcPct val="90000"/>
            </a:lnSpc>
            <a:spcBef>
              <a:spcPct val="0"/>
            </a:spcBef>
            <a:spcAft>
              <a:spcPct val="20000"/>
            </a:spcAft>
            <a:buChar char="•"/>
          </a:pPr>
          <a:r>
            <a:rPr lang="en-US" sz="1800" kern="1200" dirty="0">
              <a:solidFill>
                <a:srgbClr val="42464A"/>
              </a:solidFill>
              <a:latin typeface="Arial"/>
            </a:rPr>
            <a:t>Infectious Disease: Catherine Brown – Massachusetts</a:t>
          </a:r>
        </a:p>
        <a:p>
          <a:pPr marL="171450" lvl="1" indent="-171450" algn="l" defTabSz="800100">
            <a:lnSpc>
              <a:spcPct val="90000"/>
            </a:lnSpc>
            <a:spcBef>
              <a:spcPct val="0"/>
            </a:spcBef>
            <a:spcAft>
              <a:spcPct val="20000"/>
            </a:spcAft>
            <a:buChar char="•"/>
          </a:pPr>
          <a:r>
            <a:rPr lang="en-US" sz="1800" kern="1200" dirty="0">
              <a:solidFill>
                <a:srgbClr val="42464A"/>
              </a:solidFill>
              <a:latin typeface="Arial"/>
            </a:rPr>
            <a:t>Surveillance/Informatics Steering Committee: Kate Goodin – Tennessee</a:t>
          </a:r>
        </a:p>
      </dsp:txBody>
      <dsp:txXfrm>
        <a:off x="0" y="2322940"/>
        <a:ext cx="10515600" cy="1166445"/>
      </dsp:txXfrm>
    </dsp:sp>
    <dsp:sp modelId="{E981872D-2287-4B26-9DE3-0792A09B8443}">
      <dsp:nvSpPr>
        <dsp:cNvPr id="0" name=""/>
        <dsp:cNvSpPr/>
      </dsp:nvSpPr>
      <dsp:spPr>
        <a:xfrm>
          <a:off x="0" y="3489385"/>
          <a:ext cx="10515600" cy="529790"/>
        </a:xfrm>
        <a:prstGeom prst="roundRect">
          <a:avLst/>
        </a:prstGeom>
        <a:solidFill>
          <a:srgbClr val="FEE1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rgbClr val="42464A"/>
              </a:solidFill>
              <a:latin typeface="Arial"/>
            </a:rPr>
            <a:t>Members-at-Large</a:t>
          </a:r>
        </a:p>
      </dsp:txBody>
      <dsp:txXfrm>
        <a:off x="25862" y="3515247"/>
        <a:ext cx="10463876" cy="478066"/>
      </dsp:txXfrm>
    </dsp:sp>
    <dsp:sp modelId="{625600AB-4522-4AE6-82E3-B2CA415011BB}">
      <dsp:nvSpPr>
        <dsp:cNvPr id="0" name=""/>
        <dsp:cNvSpPr/>
      </dsp:nvSpPr>
      <dsp:spPr>
        <a:xfrm>
          <a:off x="0" y="4019175"/>
          <a:ext cx="10515600" cy="595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solidFill>
                <a:srgbClr val="42464A"/>
              </a:solidFill>
              <a:latin typeface="Arial"/>
            </a:rPr>
            <a:t>Cross Cutting I Steering Committee: Stephanie Ayers-Millsap – Alabama</a:t>
          </a:r>
        </a:p>
        <a:p>
          <a:pPr marL="171450" lvl="1" indent="-171450" algn="l" defTabSz="800100">
            <a:lnSpc>
              <a:spcPct val="90000"/>
            </a:lnSpc>
            <a:spcBef>
              <a:spcPct val="0"/>
            </a:spcBef>
            <a:spcAft>
              <a:spcPct val="20000"/>
            </a:spcAft>
            <a:buChar char="•"/>
          </a:pPr>
          <a:r>
            <a:rPr lang="en-US" sz="1800" kern="1200" dirty="0">
              <a:solidFill>
                <a:srgbClr val="42464A"/>
              </a:solidFill>
              <a:latin typeface="Arial"/>
            </a:rPr>
            <a:t>Cross Cutting II Steering Committee: Ken Komatsu – Arizona</a:t>
          </a:r>
        </a:p>
      </dsp:txBody>
      <dsp:txXfrm>
        <a:off x="0" y="4019175"/>
        <a:ext cx="10515600" cy="59512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BA9290-A62E-4381-8612-B8CB558EBF35}" type="datetimeFigureOut">
              <a:rPr lang="en-US"/>
              <a:t>11/17/2021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8BA679-2E03-44F4-BE36-E6398CC43D1F}" type="slidenum">
              <a:rPr lang="en-US"/>
              <a:t>‹#›</a:t>
            </a:fld>
            <a:endParaRPr lang="en-US" dirty="0"/>
          </a:p>
        </p:txBody>
      </p:sp>
    </p:spTree>
    <p:extLst>
      <p:ext uri="{BB962C8B-B14F-4D97-AF65-F5344CB8AC3E}">
        <p14:creationId xmlns:p14="http://schemas.microsoft.com/office/powerpoint/2010/main" val="790970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F5321-D264-4F89-A260-246F19BD3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3144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2C3F57-695D-48BF-8AB8-FB5BEC8D16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5324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E8BA679-2E03-44F4-BE36-E6398CC43D1F}" type="slidenum">
              <a:rPr lang="en-US"/>
              <a:t>8</a:t>
            </a:fld>
            <a:endParaRPr lang="en-US" dirty="0"/>
          </a:p>
        </p:txBody>
      </p:sp>
    </p:spTree>
    <p:extLst>
      <p:ext uri="{BB962C8B-B14F-4D97-AF65-F5344CB8AC3E}">
        <p14:creationId xmlns:p14="http://schemas.microsoft.com/office/powerpoint/2010/main" val="2885400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BA679-2E03-44F4-BE36-E6398CC43D1F}" type="slidenum">
              <a:rPr lang="en-US" smtClean="0"/>
              <a:t>12</a:t>
            </a:fld>
            <a:endParaRPr lang="en-US" dirty="0"/>
          </a:p>
        </p:txBody>
      </p:sp>
    </p:spTree>
    <p:extLst>
      <p:ext uri="{BB962C8B-B14F-4D97-AF65-F5344CB8AC3E}">
        <p14:creationId xmlns:p14="http://schemas.microsoft.com/office/powerpoint/2010/main" val="2070378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E8BA679-2E03-44F4-BE36-E6398CC43D1F}" type="slidenum">
              <a:rPr lang="en-US"/>
              <a:t>23</a:t>
            </a:fld>
            <a:endParaRPr lang="en-US" dirty="0"/>
          </a:p>
        </p:txBody>
      </p:sp>
    </p:spTree>
    <p:extLst>
      <p:ext uri="{BB962C8B-B14F-4D97-AF65-F5344CB8AC3E}">
        <p14:creationId xmlns:p14="http://schemas.microsoft.com/office/powerpoint/2010/main" val="3433832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2C3F57-695D-48BF-8AB8-FB5BEC8D16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1499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A8D78-906B-4E6D-A333-0FB438D6545C}"/>
              </a:ext>
            </a:extLst>
          </p:cNvPr>
          <p:cNvSpPr>
            <a:spLocks noGrp="1"/>
          </p:cNvSpPr>
          <p:nvPr>
            <p:ph type="ctrTitle"/>
          </p:nvPr>
        </p:nvSpPr>
        <p:spPr>
          <a:xfrm>
            <a:off x="515007" y="460211"/>
            <a:ext cx="11161986" cy="906134"/>
          </a:xfrm>
          <a:prstGeom prst="rect">
            <a:avLst/>
          </a:prstGeom>
        </p:spPr>
        <p:txBody>
          <a:bodyPr anchor="ctr">
            <a:normAutofit/>
          </a:bodyPr>
          <a:lstStyle>
            <a:lvl1pPr algn="l">
              <a:defRPr sz="4800">
                <a:solidFill>
                  <a:srgbClr val="15345A"/>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F1D45626-FAD1-4403-B34E-CFFEA40ABC56}"/>
              </a:ext>
            </a:extLst>
          </p:cNvPr>
          <p:cNvSpPr>
            <a:spLocks noGrp="1"/>
          </p:cNvSpPr>
          <p:nvPr>
            <p:ph type="subTitle" idx="1"/>
          </p:nvPr>
        </p:nvSpPr>
        <p:spPr>
          <a:xfrm>
            <a:off x="515007" y="1499969"/>
            <a:ext cx="11161986" cy="549548"/>
          </a:xfrm>
        </p:spPr>
        <p:txBody>
          <a:bodyPr anchor="ctr">
            <a:noAutofit/>
          </a:bodyPr>
          <a:lstStyle>
            <a:lvl1pPr marL="0" indent="0" algn="l">
              <a:buNone/>
              <a:defRPr sz="3200">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26910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tion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3C3579E-5054-964F-9F33-229F48B7C2B6}"/>
              </a:ext>
            </a:extLst>
          </p:cNvPr>
          <p:cNvSpPr>
            <a:spLocks noGrp="1"/>
          </p:cNvSpPr>
          <p:nvPr>
            <p:ph type="title"/>
          </p:nvPr>
        </p:nvSpPr>
        <p:spPr>
          <a:xfrm>
            <a:off x="838200" y="1279527"/>
            <a:ext cx="10515600" cy="1325563"/>
          </a:xfrm>
          <a:prstGeom prst="rect">
            <a:avLst/>
          </a:prstGeom>
        </p:spPr>
        <p:txBody>
          <a:bodyPr anchor="ctr"/>
          <a:lstStyle>
            <a:lvl1pPr algn="ctr">
              <a:defRPr b="1">
                <a:latin typeface="Calibri" panose="020F0502020204030204" pitchFamily="34" charset="0"/>
                <a:cs typeface="Calibri" panose="020F050202020403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C5F032F1-0043-AC41-977E-CC33B29A2EE7}"/>
              </a:ext>
            </a:extLst>
          </p:cNvPr>
          <p:cNvSpPr>
            <a:spLocks noGrp="1"/>
          </p:cNvSpPr>
          <p:nvPr>
            <p:ph idx="1"/>
          </p:nvPr>
        </p:nvSpPr>
        <p:spPr>
          <a:xfrm>
            <a:off x="838200" y="2753139"/>
            <a:ext cx="10515600" cy="3423824"/>
          </a:xfrm>
          <a:prstGeom prst="rect">
            <a:avLst/>
          </a:prstGeom>
        </p:spPr>
        <p:txBody>
          <a:bodyPr/>
          <a:lstStyle/>
          <a:p>
            <a:pPr lvl="0"/>
            <a:r>
              <a:rPr lang="en-US"/>
              <a:t>Click to edit Master text styles</a:t>
            </a:r>
          </a:p>
        </p:txBody>
      </p:sp>
    </p:spTree>
    <p:extLst>
      <p:ext uri="{BB962C8B-B14F-4D97-AF65-F5344CB8AC3E}">
        <p14:creationId xmlns:p14="http://schemas.microsoft.com/office/powerpoint/2010/main" val="1857135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 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664C53-34D4-D949-8E6E-E7B96BC448E9}"/>
              </a:ext>
            </a:extLst>
          </p:cNvPr>
          <p:cNvSpPr>
            <a:spLocks noGrp="1"/>
          </p:cNvSpPr>
          <p:nvPr>
            <p:ph type="title"/>
          </p:nvPr>
        </p:nvSpPr>
        <p:spPr>
          <a:xfrm>
            <a:off x="1520687" y="365127"/>
            <a:ext cx="9144000" cy="1325563"/>
          </a:xfrm>
          <a:prstGeom prst="rect">
            <a:avLst/>
          </a:prstGeom>
        </p:spPr>
        <p:txBody>
          <a:bodyPr anchor="ctr"/>
          <a:lstStyle>
            <a:lvl1pPr algn="ctr">
              <a:defRPr b="1">
                <a:latin typeface="Calibri" panose="020F0502020204030204" pitchFamily="34" charset="0"/>
                <a:cs typeface="Calibri" panose="020F050202020403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4F6F9F4C-61BD-F748-8C8D-759CE9A4C033}"/>
              </a:ext>
            </a:extLst>
          </p:cNvPr>
          <p:cNvSpPr>
            <a:spLocks noGrp="1"/>
          </p:cNvSpPr>
          <p:nvPr>
            <p:ph idx="1"/>
          </p:nvPr>
        </p:nvSpPr>
        <p:spPr>
          <a:xfrm>
            <a:off x="1520687" y="1825626"/>
            <a:ext cx="9144000" cy="3660775"/>
          </a:xfrm>
          <a:prstGeom prst="rect">
            <a:avLst/>
          </a:prstGeom>
        </p:spPr>
        <p:txBody>
          <a:bodyPr/>
          <a:lstStyle/>
          <a:p>
            <a:pPr lvl="0"/>
            <a:r>
              <a:rPr lang="en-US"/>
              <a:t>Click to edit Master text styles</a:t>
            </a:r>
          </a:p>
        </p:txBody>
      </p:sp>
    </p:spTree>
    <p:extLst>
      <p:ext uri="{BB962C8B-B14F-4D97-AF65-F5344CB8AC3E}">
        <p14:creationId xmlns:p14="http://schemas.microsoft.com/office/powerpoint/2010/main" val="2276068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 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B84B0F7-B547-4A49-A2E1-C43CAAEF47FA}"/>
              </a:ext>
            </a:extLst>
          </p:cNvPr>
          <p:cNvSpPr>
            <a:spLocks noGrp="1"/>
          </p:cNvSpPr>
          <p:nvPr>
            <p:ph type="title"/>
          </p:nvPr>
        </p:nvSpPr>
        <p:spPr>
          <a:xfrm>
            <a:off x="291549" y="732875"/>
            <a:ext cx="9021418" cy="1325563"/>
          </a:xfrm>
          <a:prstGeom prst="rect">
            <a:avLst/>
          </a:prstGeom>
        </p:spPr>
        <p:txBody>
          <a:bodyPr anchor="ctr"/>
          <a:lstStyle>
            <a:lvl1pPr>
              <a:defRPr b="1">
                <a:latin typeface="Calibri" panose="020F0502020204030204" pitchFamily="34" charset="0"/>
                <a:cs typeface="Calibri" panose="020F050202020403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661AB112-3D2A-C847-BF72-1393F4478441}"/>
              </a:ext>
            </a:extLst>
          </p:cNvPr>
          <p:cNvSpPr>
            <a:spLocks noGrp="1"/>
          </p:cNvSpPr>
          <p:nvPr>
            <p:ph idx="1"/>
          </p:nvPr>
        </p:nvSpPr>
        <p:spPr>
          <a:xfrm>
            <a:off x="291547" y="2226366"/>
            <a:ext cx="9021418" cy="3428999"/>
          </a:xfrm>
          <a:prstGeom prst="rect">
            <a:avLst/>
          </a:prstGeom>
        </p:spPr>
        <p:txBody>
          <a:bodyPr/>
          <a:lstStyle/>
          <a:p>
            <a:pPr lvl="0"/>
            <a:r>
              <a:rPr lang="en-US"/>
              <a:t>Click to edit Master text styles</a:t>
            </a:r>
          </a:p>
        </p:txBody>
      </p:sp>
    </p:spTree>
    <p:extLst>
      <p:ext uri="{BB962C8B-B14F-4D97-AF65-F5344CB8AC3E}">
        <p14:creationId xmlns:p14="http://schemas.microsoft.com/office/powerpoint/2010/main" val="3170259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tion 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EC8A4B1-289C-C843-BFBB-FDE77BDC5897}"/>
              </a:ext>
            </a:extLst>
          </p:cNvPr>
          <p:cNvSpPr>
            <a:spLocks noGrp="1"/>
          </p:cNvSpPr>
          <p:nvPr>
            <p:ph type="title"/>
          </p:nvPr>
        </p:nvSpPr>
        <p:spPr>
          <a:xfrm>
            <a:off x="188843" y="365127"/>
            <a:ext cx="11847444" cy="1325563"/>
          </a:xfrm>
          <a:prstGeom prst="rect">
            <a:avLst/>
          </a:prstGeom>
        </p:spPr>
        <p:txBody>
          <a:bodyPr anchor="ctr"/>
          <a:lstStyle>
            <a:lvl1pPr algn="ctr">
              <a:defRPr b="1">
                <a:latin typeface="Calibri" panose="020F0502020204030204" pitchFamily="34" charset="0"/>
                <a:cs typeface="Calibri" panose="020F050202020403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7832F952-D07A-E840-8F14-4DBFBE35AA77}"/>
              </a:ext>
            </a:extLst>
          </p:cNvPr>
          <p:cNvSpPr>
            <a:spLocks noGrp="1"/>
          </p:cNvSpPr>
          <p:nvPr>
            <p:ph idx="1"/>
          </p:nvPr>
        </p:nvSpPr>
        <p:spPr>
          <a:xfrm>
            <a:off x="188843" y="1825625"/>
            <a:ext cx="11847444" cy="3531379"/>
          </a:xfrm>
          <a:prstGeom prst="rect">
            <a:avLst/>
          </a:prstGeom>
        </p:spPr>
        <p:txBody>
          <a:bodyPr/>
          <a:lstStyle/>
          <a:p>
            <a:pPr lvl="0"/>
            <a:r>
              <a:rPr lang="en-US"/>
              <a:t>Click to edit Master text styles</a:t>
            </a:r>
          </a:p>
        </p:txBody>
      </p:sp>
    </p:spTree>
    <p:extLst>
      <p:ext uri="{BB962C8B-B14F-4D97-AF65-F5344CB8AC3E}">
        <p14:creationId xmlns:p14="http://schemas.microsoft.com/office/powerpoint/2010/main" val="1802928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C22 ST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3205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4925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58190"/>
            <a:ext cx="12192000" cy="945505"/>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grpSp>
        <p:nvGrpSpPr>
          <p:cNvPr id="40" name="Group 39">
            <a:extLst>
              <a:ext uri="{FF2B5EF4-FFF2-40B4-BE49-F238E27FC236}">
                <a16:creationId xmlns:a16="http://schemas.microsoft.com/office/drawing/2014/main" id="{590D8C45-BBE3-4722-BE9E-CEFAC1F135B3}"/>
              </a:ext>
            </a:extLst>
          </p:cNvPr>
          <p:cNvGrpSpPr/>
          <p:nvPr userDrawn="1"/>
        </p:nvGrpSpPr>
        <p:grpSpPr>
          <a:xfrm>
            <a:off x="0" y="-11828"/>
            <a:ext cx="12213136" cy="190343"/>
            <a:chOff x="0" y="-11828"/>
            <a:chExt cx="12213136" cy="369332"/>
          </a:xfrm>
        </p:grpSpPr>
        <p:sp>
          <p:nvSpPr>
            <p:cNvPr id="23" name="bk object 25">
              <a:extLst>
                <a:ext uri="{FF2B5EF4-FFF2-40B4-BE49-F238E27FC236}">
                  <a16:creationId xmlns:a16="http://schemas.microsoft.com/office/drawing/2014/main" id="{0479014B-D9FA-41D1-A261-573CC480F4E4}"/>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24" name="bk object 26">
              <a:extLst>
                <a:ext uri="{FF2B5EF4-FFF2-40B4-BE49-F238E27FC236}">
                  <a16:creationId xmlns:a16="http://schemas.microsoft.com/office/drawing/2014/main" id="{937A1180-277E-4546-A510-B04E9AF42343}"/>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25" name="bk object 27">
              <a:extLst>
                <a:ext uri="{FF2B5EF4-FFF2-40B4-BE49-F238E27FC236}">
                  <a16:creationId xmlns:a16="http://schemas.microsoft.com/office/drawing/2014/main" id="{65781020-7583-45A2-B0DE-1E25E0F1ACCA}"/>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6" name="bk object 28">
              <a:extLst>
                <a:ext uri="{FF2B5EF4-FFF2-40B4-BE49-F238E27FC236}">
                  <a16:creationId xmlns:a16="http://schemas.microsoft.com/office/drawing/2014/main" id="{C7E5D72F-F12D-41E4-B628-780DFDFE5A1D}"/>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7" name="bk object 29">
              <a:extLst>
                <a:ext uri="{FF2B5EF4-FFF2-40B4-BE49-F238E27FC236}">
                  <a16:creationId xmlns:a16="http://schemas.microsoft.com/office/drawing/2014/main" id="{AD0F09A1-E084-4C54-82B8-DA58421B1792}"/>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8" name="bk object 30">
              <a:extLst>
                <a:ext uri="{FF2B5EF4-FFF2-40B4-BE49-F238E27FC236}">
                  <a16:creationId xmlns:a16="http://schemas.microsoft.com/office/drawing/2014/main" id="{6CC980B4-E7C4-4BB4-910D-2CCDAEC41F4D}"/>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9" name="bk object 31">
              <a:extLst>
                <a:ext uri="{FF2B5EF4-FFF2-40B4-BE49-F238E27FC236}">
                  <a16:creationId xmlns:a16="http://schemas.microsoft.com/office/drawing/2014/main" id="{C30CD1A4-65E7-4E5D-835E-574CA475E807}"/>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30" name="bk object 32">
              <a:extLst>
                <a:ext uri="{FF2B5EF4-FFF2-40B4-BE49-F238E27FC236}">
                  <a16:creationId xmlns:a16="http://schemas.microsoft.com/office/drawing/2014/main" id="{25872DC6-D455-4CFF-99BD-B4444761ADB2}"/>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cxnSp>
          <p:nvCxnSpPr>
            <p:cNvPr id="31" name="Straight Connector 30">
              <a:extLst>
                <a:ext uri="{FF2B5EF4-FFF2-40B4-BE49-F238E27FC236}">
                  <a16:creationId xmlns:a16="http://schemas.microsoft.com/office/drawing/2014/main" id="{59578D96-7E9E-4856-8FFA-4F2E167ECD79}"/>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457200" y="956740"/>
            <a:ext cx="10839490" cy="1141737"/>
          </a:xfrm>
          <a:prstGeom prst="rect">
            <a:avLst/>
          </a:prstGeom>
        </p:spPr>
        <p:txBody>
          <a:bodyPr/>
          <a:lstStyle>
            <a:lvl1pPr algn="l">
              <a:lnSpc>
                <a:spcPts val="3000"/>
              </a:lnSpc>
              <a:defRPr sz="2800" b="1" baseline="0">
                <a:solidFill>
                  <a:srgbClr val="3F395F"/>
                </a:solidFill>
                <a:effectLst/>
                <a:latin typeface="Calibri" pitchFamily="34" charset="0"/>
              </a:defRPr>
            </a:lvl1pPr>
          </a:lstStyle>
          <a:p>
            <a:r>
              <a:rPr lang="en-US" dirty="0"/>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457199" y="2738307"/>
            <a:ext cx="8430707" cy="945505"/>
          </a:xfrm>
          <a:prstGeom prst="rect">
            <a:avLst/>
          </a:prstGeom>
        </p:spPr>
        <p:txBody>
          <a:bodyPr/>
          <a:lstStyle>
            <a:lvl1pPr marL="0" indent="0" algn="l">
              <a:buNone/>
              <a:defRPr sz="2000" b="1" baseline="0">
                <a:solidFill>
                  <a:srgbClr val="81BC00"/>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a:t>
            </a:r>
          </a:p>
          <a:p>
            <a:r>
              <a:rPr lang="en-US" dirty="0"/>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457200" y="4119693"/>
            <a:ext cx="8430714" cy="1279662"/>
          </a:xfrm>
          <a:prstGeom prst="rect">
            <a:avLst/>
          </a:prstGeom>
        </p:spPr>
        <p:txBody>
          <a:bodyPr/>
          <a:lstStyle>
            <a:lvl1pPr marL="0" indent="0" algn="l">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Event Title</a:t>
            </a:r>
          </a:p>
          <a:p>
            <a:pPr lvl="0"/>
            <a:r>
              <a:rPr lang="en-US" dirty="0"/>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457199" y="190593"/>
            <a:ext cx="9092281"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rPr>
              <a:t>Centers for Disease Control and Prevention</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300" y="85079"/>
            <a:ext cx="1652455" cy="947350"/>
          </a:xfrm>
          <a:prstGeom prst="rect">
            <a:avLst/>
          </a:prstGeom>
        </p:spPr>
      </p:pic>
    </p:spTree>
    <p:extLst>
      <p:ext uri="{BB962C8B-B14F-4D97-AF65-F5344CB8AC3E}">
        <p14:creationId xmlns:p14="http://schemas.microsoft.com/office/powerpoint/2010/main" val="3201362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3F395F"/>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4097048"/>
            <a:ext cx="11006137" cy="765238"/>
          </a:xfrm>
        </p:spPr>
        <p:txBody>
          <a:bodyPr>
            <a:normAutofit/>
          </a:bodyPr>
          <a:lstStyle>
            <a:lvl1pPr>
              <a:spcAft>
                <a:spcPts val="1200"/>
              </a:spcAft>
              <a:buNone/>
              <a:defRPr sz="4800" b="1">
                <a:solidFill>
                  <a:schemeClr val="bg1"/>
                </a:solidFill>
              </a:defRPr>
            </a:lvl1pPr>
            <a:lvl2pPr marL="290513" indent="-290513">
              <a:spcBef>
                <a:spcPts val="600"/>
              </a:spcBef>
              <a:spcAft>
                <a:spcPts val="600"/>
              </a:spcAft>
              <a:buClr>
                <a:srgbClr val="007D57"/>
              </a:buClr>
              <a:buFont typeface="Wingdings" panose="05000000000000000000" pitchFamily="2" charset="2"/>
              <a:buChar char="§"/>
              <a:defRPr sz="2800"/>
            </a:lvl2pPr>
            <a:lvl3pPr marL="623888" indent="-333375">
              <a:spcBef>
                <a:spcPts val="600"/>
              </a:spcBef>
              <a:spcAft>
                <a:spcPts val="600"/>
              </a:spcAft>
              <a:defRPr sz="2400"/>
            </a:lvl3pPr>
            <a:lvl4pPr marL="914400" indent="-231775">
              <a:spcBef>
                <a:spcPts val="600"/>
              </a:spcBef>
              <a:spcAft>
                <a:spcPts val="600"/>
              </a:spcAft>
              <a:defRPr/>
            </a:lvl4pPr>
          </a:lstStyle>
          <a:p>
            <a:pPr lvl="0"/>
            <a:r>
              <a:rPr lang="en-US" dirty="0"/>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2" y="5161212"/>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grpSp>
        <p:nvGrpSpPr>
          <p:cNvPr id="27" name="Group 26">
            <a:extLst>
              <a:ext uri="{FF2B5EF4-FFF2-40B4-BE49-F238E27FC236}">
                <a16:creationId xmlns:a16="http://schemas.microsoft.com/office/drawing/2014/main" id="{C53344B6-9FDC-4F9B-9D85-E25B0383E348}"/>
              </a:ext>
            </a:extLst>
          </p:cNvPr>
          <p:cNvGrpSpPr/>
          <p:nvPr userDrawn="1"/>
        </p:nvGrpSpPr>
        <p:grpSpPr>
          <a:xfrm>
            <a:off x="0" y="6739363"/>
            <a:ext cx="12192000" cy="147710"/>
            <a:chOff x="0" y="6739363"/>
            <a:chExt cx="12192000" cy="147710"/>
          </a:xfrm>
        </p:grpSpPr>
        <p:sp>
          <p:nvSpPr>
            <p:cNvPr id="28" name="Rectangle 27">
              <a:extLst>
                <a:ext uri="{FF2B5EF4-FFF2-40B4-BE49-F238E27FC236}">
                  <a16:creationId xmlns:a16="http://schemas.microsoft.com/office/drawing/2014/main" id="{9185D118-92E5-446E-9669-F90175742BB5}"/>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9" name="Rectangle 20">
              <a:extLst>
                <a:ext uri="{FF2B5EF4-FFF2-40B4-BE49-F238E27FC236}">
                  <a16:creationId xmlns:a16="http://schemas.microsoft.com/office/drawing/2014/main" id="{709BC1B2-0C87-4A18-9875-5B2C4A807198}"/>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0" name="Rectangle 29">
              <a:extLst>
                <a:ext uri="{FF2B5EF4-FFF2-40B4-BE49-F238E27FC236}">
                  <a16:creationId xmlns:a16="http://schemas.microsoft.com/office/drawing/2014/main" id="{355A8F4B-0B55-486E-A6F3-52A7F5CF7CCD}"/>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1" name="Rectangle 30">
              <a:extLst>
                <a:ext uri="{FF2B5EF4-FFF2-40B4-BE49-F238E27FC236}">
                  <a16:creationId xmlns:a16="http://schemas.microsoft.com/office/drawing/2014/main" id="{3D1AAB8B-8FF9-44A0-BD97-F796BBAE2F6E}"/>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2" name="Rectangle 31">
              <a:extLst>
                <a:ext uri="{FF2B5EF4-FFF2-40B4-BE49-F238E27FC236}">
                  <a16:creationId xmlns:a16="http://schemas.microsoft.com/office/drawing/2014/main" id="{8DE91F99-774C-467F-BFDE-FC2715B4B72F}"/>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3" name="Rectangle 32">
              <a:extLst>
                <a:ext uri="{FF2B5EF4-FFF2-40B4-BE49-F238E27FC236}">
                  <a16:creationId xmlns:a16="http://schemas.microsoft.com/office/drawing/2014/main" id="{A68C175C-7FDD-4897-946D-0F23D0D5FB61}"/>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
        <p:nvSpPr>
          <p:cNvPr id="11" name="Slide Number Placeholder 5">
            <a:extLst>
              <a:ext uri="{FF2B5EF4-FFF2-40B4-BE49-F238E27FC236}">
                <a16:creationId xmlns:a16="http://schemas.microsoft.com/office/drawing/2014/main" id="{2B8BE744-0BCB-49A6-8565-0C28A09FD4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dirty="0"/>
          </a:p>
        </p:txBody>
      </p:sp>
    </p:spTree>
    <p:extLst>
      <p:ext uri="{BB962C8B-B14F-4D97-AF65-F5344CB8AC3E}">
        <p14:creationId xmlns:p14="http://schemas.microsoft.com/office/powerpoint/2010/main" val="3746138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787791"/>
            <a:ext cx="11006137" cy="4529796"/>
          </a:xfrm>
        </p:spPr>
        <p:txBody>
          <a:bodyPr/>
          <a:lstStyle>
            <a:lvl1pPr>
              <a:spcAft>
                <a:spcPts val="1200"/>
              </a:spcAft>
              <a:buNone/>
              <a:defRPr sz="3600" b="1">
                <a:solidFill>
                  <a:srgbClr val="3F395F"/>
                </a:solidFill>
              </a:defRPr>
            </a:lvl1pPr>
            <a:lvl2pPr marL="290513" indent="-290513">
              <a:spcBef>
                <a:spcPts val="600"/>
              </a:spcBef>
              <a:spcAft>
                <a:spcPts val="600"/>
              </a:spcAft>
              <a:buClr>
                <a:srgbClr val="81BC00"/>
              </a:buClr>
              <a:buFont typeface="Wingdings" panose="05000000000000000000" pitchFamily="2" charset="2"/>
              <a:buChar char="§"/>
              <a:defRPr sz="2800"/>
            </a:lvl2pPr>
            <a:lvl3pPr marL="623888" indent="-333375">
              <a:spcBef>
                <a:spcPts val="600"/>
              </a:spcBef>
              <a:spcAft>
                <a:spcPts val="600"/>
              </a:spcAft>
              <a:buClr>
                <a:srgbClr val="692145"/>
              </a:buClr>
              <a:defRPr sz="2400"/>
            </a:lvl3pPr>
            <a:lvl4pPr marL="914400" indent="-231775">
              <a:spcBef>
                <a:spcPts val="600"/>
              </a:spcBef>
              <a:spcAft>
                <a:spcPts val="600"/>
              </a:spcAf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4" name="Group 3">
            <a:extLst>
              <a:ext uri="{FF2B5EF4-FFF2-40B4-BE49-F238E27FC236}">
                <a16:creationId xmlns:a16="http://schemas.microsoft.com/office/drawing/2014/main" id="{1C5E5EDB-FC8D-4CB6-8904-B0AE8623FC3D}"/>
              </a:ext>
            </a:extLst>
          </p:cNvPr>
          <p:cNvGrpSpPr/>
          <p:nvPr userDrawn="1"/>
        </p:nvGrpSpPr>
        <p:grpSpPr>
          <a:xfrm>
            <a:off x="0" y="6739363"/>
            <a:ext cx="12192000" cy="147710"/>
            <a:chOff x="0" y="6739363"/>
            <a:chExt cx="12192000" cy="147710"/>
          </a:xfrm>
        </p:grpSpPr>
        <p:sp>
          <p:nvSpPr>
            <p:cNvPr id="18" name="Rectangle 17">
              <a:extLst>
                <a:ext uri="{FF2B5EF4-FFF2-40B4-BE49-F238E27FC236}">
                  <a16:creationId xmlns:a16="http://schemas.microsoft.com/office/drawing/2014/main" id="{CE2D0173-5DAB-4F29-8214-7ABA7E310C90}"/>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Rectangle 20">
              <a:extLst>
                <a:ext uri="{FF2B5EF4-FFF2-40B4-BE49-F238E27FC236}">
                  <a16:creationId xmlns:a16="http://schemas.microsoft.com/office/drawing/2014/main" id="{0F9F6881-002F-4D9B-BDDE-68A60407EE9F}"/>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5" name="Rectangle 14">
              <a:extLst>
                <a:ext uri="{FF2B5EF4-FFF2-40B4-BE49-F238E27FC236}">
                  <a16:creationId xmlns:a16="http://schemas.microsoft.com/office/drawing/2014/main" id="{D6A1C827-72DA-4E51-B9AB-7DD1ED374FFF}"/>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6" name="Rectangle 15">
              <a:extLst>
                <a:ext uri="{FF2B5EF4-FFF2-40B4-BE49-F238E27FC236}">
                  <a16:creationId xmlns:a16="http://schemas.microsoft.com/office/drawing/2014/main" id="{FC601DCB-CD5B-462C-838D-E7D36C4F9A43}"/>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2" name="Rectangle 21">
              <a:extLst>
                <a:ext uri="{FF2B5EF4-FFF2-40B4-BE49-F238E27FC236}">
                  <a16:creationId xmlns:a16="http://schemas.microsoft.com/office/drawing/2014/main" id="{1C280158-F561-436A-AEE4-AB005BD66BD3}"/>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3" name="Rectangle 22">
              <a:extLst>
                <a:ext uri="{FF2B5EF4-FFF2-40B4-BE49-F238E27FC236}">
                  <a16:creationId xmlns:a16="http://schemas.microsoft.com/office/drawing/2014/main" id="{D10360B4-9F7C-4DDC-915A-1D8082C6B33A}"/>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
        <p:nvSpPr>
          <p:cNvPr id="10" name="Slide Number Placeholder 5">
            <a:extLst>
              <a:ext uri="{FF2B5EF4-FFF2-40B4-BE49-F238E27FC236}">
                <a16:creationId xmlns:a16="http://schemas.microsoft.com/office/drawing/2014/main" id="{9DE74C43-3F75-44EB-A652-277642A1F9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dirty="0"/>
          </a:p>
        </p:txBody>
      </p:sp>
    </p:spTree>
    <p:extLst>
      <p:ext uri="{BB962C8B-B14F-4D97-AF65-F5344CB8AC3E}">
        <p14:creationId xmlns:p14="http://schemas.microsoft.com/office/powerpoint/2010/main" val="345917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007889"/>
                </a:solidFill>
                <a:latin typeface="+mn-lt"/>
              </a:defRPr>
            </a:lvl1pPr>
          </a:lstStyle>
          <a:p>
            <a:r>
              <a:rPr lang="en-US" dirty="0"/>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8" y="1828800"/>
            <a:ext cx="5157787" cy="4360863"/>
          </a:xfrm>
        </p:spPr>
        <p:txBody>
          <a:bodyPr/>
          <a:lstStyle>
            <a:lvl1pPr>
              <a:defRPr sz="2400" b="1">
                <a:solidFill>
                  <a:srgbClr val="7BA255"/>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6172200" y="1828800"/>
            <a:ext cx="5183188" cy="4360863"/>
          </a:xfrm>
        </p:spPr>
        <p:txBody>
          <a:bodyPr/>
          <a:lstStyle>
            <a:lvl1pPr>
              <a:defRPr sz="2400" b="1">
                <a:solidFill>
                  <a:srgbClr val="7BA255"/>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3" name="Group 32">
            <a:extLst>
              <a:ext uri="{FF2B5EF4-FFF2-40B4-BE49-F238E27FC236}">
                <a16:creationId xmlns:a16="http://schemas.microsoft.com/office/drawing/2014/main" id="{6F72A2E2-6AF6-457E-A77B-6D0ADEBF2287}"/>
              </a:ext>
            </a:extLst>
          </p:cNvPr>
          <p:cNvGrpSpPr/>
          <p:nvPr userDrawn="1"/>
        </p:nvGrpSpPr>
        <p:grpSpPr>
          <a:xfrm>
            <a:off x="0" y="6739363"/>
            <a:ext cx="12192000" cy="147710"/>
            <a:chOff x="0" y="6739363"/>
            <a:chExt cx="12192000" cy="147710"/>
          </a:xfrm>
        </p:grpSpPr>
        <p:sp>
          <p:nvSpPr>
            <p:cNvPr id="34" name="Rectangle 33">
              <a:extLst>
                <a:ext uri="{FF2B5EF4-FFF2-40B4-BE49-F238E27FC236}">
                  <a16:creationId xmlns:a16="http://schemas.microsoft.com/office/drawing/2014/main" id="{744C733B-5D5B-4D9B-8F6D-C0CEB4A589C5}"/>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5" name="Rectangle 20">
              <a:extLst>
                <a:ext uri="{FF2B5EF4-FFF2-40B4-BE49-F238E27FC236}">
                  <a16:creationId xmlns:a16="http://schemas.microsoft.com/office/drawing/2014/main" id="{F6B35C3F-F87A-45B0-81AD-F44450A63CBC}"/>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6" name="Rectangle 35">
              <a:extLst>
                <a:ext uri="{FF2B5EF4-FFF2-40B4-BE49-F238E27FC236}">
                  <a16:creationId xmlns:a16="http://schemas.microsoft.com/office/drawing/2014/main" id="{02C5C2A3-21DF-4BDC-817A-7918C5F8174E}"/>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7" name="Rectangle 36">
              <a:extLst>
                <a:ext uri="{FF2B5EF4-FFF2-40B4-BE49-F238E27FC236}">
                  <a16:creationId xmlns:a16="http://schemas.microsoft.com/office/drawing/2014/main" id="{B282F15E-C678-4B4E-8F45-5B4F512D2F1B}"/>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8" name="Rectangle 37">
              <a:extLst>
                <a:ext uri="{FF2B5EF4-FFF2-40B4-BE49-F238E27FC236}">
                  <a16:creationId xmlns:a16="http://schemas.microsoft.com/office/drawing/2014/main" id="{92771B69-B994-4A7E-BFB2-49DB9A55E21D}"/>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9" name="Rectangle 38">
              <a:extLst>
                <a:ext uri="{FF2B5EF4-FFF2-40B4-BE49-F238E27FC236}">
                  <a16:creationId xmlns:a16="http://schemas.microsoft.com/office/drawing/2014/main" id="{8E770738-F13C-4D7E-8847-00FB4E3E4B6C}"/>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
        <p:nvSpPr>
          <p:cNvPr id="12" name="Slide Number Placeholder 5">
            <a:extLst>
              <a:ext uri="{FF2B5EF4-FFF2-40B4-BE49-F238E27FC236}">
                <a16:creationId xmlns:a16="http://schemas.microsoft.com/office/drawing/2014/main" id="{0FDC4FB4-625B-4D58-924A-685974F0A1A4}"/>
              </a:ext>
            </a:extLst>
          </p:cNvPr>
          <p:cNvSpPr>
            <a:spLocks noGrp="1"/>
          </p:cNvSpPr>
          <p:nvPr>
            <p:ph type="sldNum" sz="quarter" idx="10"/>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dirty="0"/>
          </a:p>
        </p:txBody>
      </p:sp>
    </p:spTree>
    <p:extLst>
      <p:ext uri="{BB962C8B-B14F-4D97-AF65-F5344CB8AC3E}">
        <p14:creationId xmlns:p14="http://schemas.microsoft.com/office/powerpoint/2010/main" val="3561110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346549" y="2594154"/>
            <a:ext cx="9621636" cy="906463"/>
          </a:xfrm>
        </p:spPr>
        <p:txBody>
          <a:bodyPr anchor="ctr">
            <a:normAutofit/>
          </a:bodyPr>
          <a:lstStyle>
            <a:lvl1pPr marL="0" indent="0" algn="ctr">
              <a:buNone/>
              <a:defRPr sz="3600" baseline="0">
                <a:solidFill>
                  <a:schemeClr val="bg1"/>
                </a:solidFill>
                <a:latin typeface="Arial" panose="020B0604020202020204" pitchFamily="34" charset="0"/>
                <a:cs typeface="Arial" panose="020B0604020202020204" pitchFamily="34" charset="0"/>
              </a:defRPr>
            </a:lvl1pPr>
          </a:lstStyle>
          <a:p>
            <a:pPr lvl="0"/>
            <a:r>
              <a:rPr lang="en-US"/>
              <a:t>Insert Title Here</a:t>
            </a:r>
          </a:p>
        </p:txBody>
      </p:sp>
    </p:spTree>
    <p:extLst>
      <p:ext uri="{BB962C8B-B14F-4D97-AF65-F5344CB8AC3E}">
        <p14:creationId xmlns:p14="http://schemas.microsoft.com/office/powerpoint/2010/main" val="1276548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127218" y="4049187"/>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5675086"/>
            <a:ext cx="12192000" cy="1182914"/>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spTree>
    <p:extLst>
      <p:ext uri="{BB962C8B-B14F-4D97-AF65-F5344CB8AC3E}">
        <p14:creationId xmlns:p14="http://schemas.microsoft.com/office/powerpoint/2010/main" val="459420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58190"/>
            <a:ext cx="12192000" cy="945505"/>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grpSp>
        <p:nvGrpSpPr>
          <p:cNvPr id="40" name="Group 39">
            <a:extLst>
              <a:ext uri="{FF2B5EF4-FFF2-40B4-BE49-F238E27FC236}">
                <a16:creationId xmlns:a16="http://schemas.microsoft.com/office/drawing/2014/main" id="{590D8C45-BBE3-4722-BE9E-CEFAC1F135B3}"/>
              </a:ext>
            </a:extLst>
          </p:cNvPr>
          <p:cNvGrpSpPr/>
          <p:nvPr userDrawn="1"/>
        </p:nvGrpSpPr>
        <p:grpSpPr>
          <a:xfrm>
            <a:off x="0" y="-11828"/>
            <a:ext cx="12213136" cy="190343"/>
            <a:chOff x="0" y="-11828"/>
            <a:chExt cx="12213136" cy="369332"/>
          </a:xfrm>
        </p:grpSpPr>
        <p:sp>
          <p:nvSpPr>
            <p:cNvPr id="23" name="bk object 25">
              <a:extLst>
                <a:ext uri="{FF2B5EF4-FFF2-40B4-BE49-F238E27FC236}">
                  <a16:creationId xmlns:a16="http://schemas.microsoft.com/office/drawing/2014/main" id="{0479014B-D9FA-41D1-A261-573CC480F4E4}"/>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24" name="bk object 26">
              <a:extLst>
                <a:ext uri="{FF2B5EF4-FFF2-40B4-BE49-F238E27FC236}">
                  <a16:creationId xmlns:a16="http://schemas.microsoft.com/office/drawing/2014/main" id="{937A1180-277E-4546-A510-B04E9AF42343}"/>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25" name="bk object 27">
              <a:extLst>
                <a:ext uri="{FF2B5EF4-FFF2-40B4-BE49-F238E27FC236}">
                  <a16:creationId xmlns:a16="http://schemas.microsoft.com/office/drawing/2014/main" id="{65781020-7583-45A2-B0DE-1E25E0F1ACCA}"/>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6" name="bk object 28">
              <a:extLst>
                <a:ext uri="{FF2B5EF4-FFF2-40B4-BE49-F238E27FC236}">
                  <a16:creationId xmlns:a16="http://schemas.microsoft.com/office/drawing/2014/main" id="{C7E5D72F-F12D-41E4-B628-780DFDFE5A1D}"/>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7" name="bk object 29">
              <a:extLst>
                <a:ext uri="{FF2B5EF4-FFF2-40B4-BE49-F238E27FC236}">
                  <a16:creationId xmlns:a16="http://schemas.microsoft.com/office/drawing/2014/main" id="{AD0F09A1-E084-4C54-82B8-DA58421B1792}"/>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8" name="bk object 30">
              <a:extLst>
                <a:ext uri="{FF2B5EF4-FFF2-40B4-BE49-F238E27FC236}">
                  <a16:creationId xmlns:a16="http://schemas.microsoft.com/office/drawing/2014/main" id="{6CC980B4-E7C4-4BB4-910D-2CCDAEC41F4D}"/>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9" name="bk object 31">
              <a:extLst>
                <a:ext uri="{FF2B5EF4-FFF2-40B4-BE49-F238E27FC236}">
                  <a16:creationId xmlns:a16="http://schemas.microsoft.com/office/drawing/2014/main" id="{C30CD1A4-65E7-4E5D-835E-574CA475E807}"/>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30" name="bk object 32">
              <a:extLst>
                <a:ext uri="{FF2B5EF4-FFF2-40B4-BE49-F238E27FC236}">
                  <a16:creationId xmlns:a16="http://schemas.microsoft.com/office/drawing/2014/main" id="{25872DC6-D455-4CFF-99BD-B4444761ADB2}"/>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cxnSp>
          <p:nvCxnSpPr>
            <p:cNvPr id="31" name="Straight Connector 30">
              <a:extLst>
                <a:ext uri="{FF2B5EF4-FFF2-40B4-BE49-F238E27FC236}">
                  <a16:creationId xmlns:a16="http://schemas.microsoft.com/office/drawing/2014/main" id="{59578D96-7E9E-4856-8FFA-4F2E167ECD79}"/>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457200" y="956740"/>
            <a:ext cx="10839490" cy="1141737"/>
          </a:xfrm>
          <a:prstGeom prst="rect">
            <a:avLst/>
          </a:prstGeom>
        </p:spPr>
        <p:txBody>
          <a:bodyPr/>
          <a:lstStyle>
            <a:lvl1pPr algn="l">
              <a:lnSpc>
                <a:spcPts val="3000"/>
              </a:lnSpc>
              <a:defRPr sz="2800" b="1" baseline="0">
                <a:solidFill>
                  <a:srgbClr val="3F395F"/>
                </a:solidFill>
                <a:effectLst/>
                <a:latin typeface="Calibri" pitchFamily="34" charset="0"/>
              </a:defRPr>
            </a:lvl1pPr>
          </a:lstStyle>
          <a:p>
            <a:r>
              <a:rPr lang="en-US" dirty="0"/>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457199" y="2738307"/>
            <a:ext cx="8430707" cy="945505"/>
          </a:xfrm>
          <a:prstGeom prst="rect">
            <a:avLst/>
          </a:prstGeom>
        </p:spPr>
        <p:txBody>
          <a:bodyPr/>
          <a:lstStyle>
            <a:lvl1pPr marL="0" indent="0" algn="l">
              <a:buNone/>
              <a:defRPr sz="2000" b="1" baseline="0">
                <a:solidFill>
                  <a:srgbClr val="81BC00"/>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a:t>
            </a:r>
          </a:p>
          <a:p>
            <a:r>
              <a:rPr lang="en-US" dirty="0"/>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457200" y="4119693"/>
            <a:ext cx="8430714" cy="1279662"/>
          </a:xfrm>
          <a:prstGeom prst="rect">
            <a:avLst/>
          </a:prstGeom>
        </p:spPr>
        <p:txBody>
          <a:bodyPr/>
          <a:lstStyle>
            <a:lvl1pPr marL="0" indent="0" algn="l">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Event Title</a:t>
            </a:r>
          </a:p>
          <a:p>
            <a:pPr lvl="0"/>
            <a:r>
              <a:rPr lang="en-US" dirty="0"/>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457199" y="190593"/>
            <a:ext cx="9092281"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rPr>
              <a:t>Centers for Disease Control and Prevention</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300" y="85079"/>
            <a:ext cx="1652455" cy="947350"/>
          </a:xfrm>
          <a:prstGeom prst="rect">
            <a:avLst/>
          </a:prstGeom>
        </p:spPr>
      </p:pic>
    </p:spTree>
    <p:extLst>
      <p:ext uri="{BB962C8B-B14F-4D97-AF65-F5344CB8AC3E}">
        <p14:creationId xmlns:p14="http://schemas.microsoft.com/office/powerpoint/2010/main" val="2479431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3F395F"/>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4097048"/>
            <a:ext cx="11006137" cy="765238"/>
          </a:xfrm>
        </p:spPr>
        <p:txBody>
          <a:bodyPr>
            <a:normAutofit/>
          </a:bodyPr>
          <a:lstStyle>
            <a:lvl1pPr>
              <a:spcAft>
                <a:spcPts val="1200"/>
              </a:spcAft>
              <a:buNone/>
              <a:defRPr sz="4800" b="1">
                <a:solidFill>
                  <a:schemeClr val="bg1"/>
                </a:solidFill>
              </a:defRPr>
            </a:lvl1pPr>
            <a:lvl2pPr marL="290513" indent="-290513">
              <a:spcBef>
                <a:spcPts val="600"/>
              </a:spcBef>
              <a:spcAft>
                <a:spcPts val="600"/>
              </a:spcAft>
              <a:buClr>
                <a:srgbClr val="007D57"/>
              </a:buClr>
              <a:buFont typeface="Wingdings" panose="05000000000000000000" pitchFamily="2" charset="2"/>
              <a:buChar char="§"/>
              <a:defRPr sz="2800"/>
            </a:lvl2pPr>
            <a:lvl3pPr marL="623888" indent="-333375">
              <a:spcBef>
                <a:spcPts val="600"/>
              </a:spcBef>
              <a:spcAft>
                <a:spcPts val="600"/>
              </a:spcAft>
              <a:defRPr sz="2400"/>
            </a:lvl3pPr>
            <a:lvl4pPr marL="914400" indent="-231775">
              <a:spcBef>
                <a:spcPts val="600"/>
              </a:spcBef>
              <a:spcAft>
                <a:spcPts val="600"/>
              </a:spcAft>
              <a:defRPr/>
            </a:lvl4pPr>
          </a:lstStyle>
          <a:p>
            <a:pPr lvl="0"/>
            <a:r>
              <a:rPr lang="en-US" dirty="0"/>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2" y="5161212"/>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grpSp>
        <p:nvGrpSpPr>
          <p:cNvPr id="27" name="Group 26">
            <a:extLst>
              <a:ext uri="{FF2B5EF4-FFF2-40B4-BE49-F238E27FC236}">
                <a16:creationId xmlns:a16="http://schemas.microsoft.com/office/drawing/2014/main" id="{C53344B6-9FDC-4F9B-9D85-E25B0383E348}"/>
              </a:ext>
            </a:extLst>
          </p:cNvPr>
          <p:cNvGrpSpPr/>
          <p:nvPr userDrawn="1"/>
        </p:nvGrpSpPr>
        <p:grpSpPr>
          <a:xfrm>
            <a:off x="0" y="6739363"/>
            <a:ext cx="12192000" cy="147710"/>
            <a:chOff x="0" y="6739363"/>
            <a:chExt cx="12192000" cy="147710"/>
          </a:xfrm>
        </p:grpSpPr>
        <p:sp>
          <p:nvSpPr>
            <p:cNvPr id="28" name="Rectangle 27">
              <a:extLst>
                <a:ext uri="{FF2B5EF4-FFF2-40B4-BE49-F238E27FC236}">
                  <a16:creationId xmlns:a16="http://schemas.microsoft.com/office/drawing/2014/main" id="{9185D118-92E5-446E-9669-F90175742BB5}"/>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9" name="Rectangle 20">
              <a:extLst>
                <a:ext uri="{FF2B5EF4-FFF2-40B4-BE49-F238E27FC236}">
                  <a16:creationId xmlns:a16="http://schemas.microsoft.com/office/drawing/2014/main" id="{709BC1B2-0C87-4A18-9875-5B2C4A807198}"/>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0" name="Rectangle 29">
              <a:extLst>
                <a:ext uri="{FF2B5EF4-FFF2-40B4-BE49-F238E27FC236}">
                  <a16:creationId xmlns:a16="http://schemas.microsoft.com/office/drawing/2014/main" id="{355A8F4B-0B55-486E-A6F3-52A7F5CF7CCD}"/>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1" name="Rectangle 30">
              <a:extLst>
                <a:ext uri="{FF2B5EF4-FFF2-40B4-BE49-F238E27FC236}">
                  <a16:creationId xmlns:a16="http://schemas.microsoft.com/office/drawing/2014/main" id="{3D1AAB8B-8FF9-44A0-BD97-F796BBAE2F6E}"/>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2" name="Rectangle 31">
              <a:extLst>
                <a:ext uri="{FF2B5EF4-FFF2-40B4-BE49-F238E27FC236}">
                  <a16:creationId xmlns:a16="http://schemas.microsoft.com/office/drawing/2014/main" id="{8DE91F99-774C-467F-BFDE-FC2715B4B72F}"/>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3" name="Rectangle 32">
              <a:extLst>
                <a:ext uri="{FF2B5EF4-FFF2-40B4-BE49-F238E27FC236}">
                  <a16:creationId xmlns:a16="http://schemas.microsoft.com/office/drawing/2014/main" id="{A68C175C-7FDD-4897-946D-0F23D0D5FB61}"/>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Tree>
    <p:extLst>
      <p:ext uri="{BB962C8B-B14F-4D97-AF65-F5344CB8AC3E}">
        <p14:creationId xmlns:p14="http://schemas.microsoft.com/office/powerpoint/2010/main" val="2199533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787791"/>
            <a:ext cx="11006137" cy="4529796"/>
          </a:xfrm>
        </p:spPr>
        <p:txBody>
          <a:bodyPr/>
          <a:lstStyle>
            <a:lvl1pPr>
              <a:spcAft>
                <a:spcPts val="1200"/>
              </a:spcAft>
              <a:buNone/>
              <a:defRPr sz="3600" b="1">
                <a:solidFill>
                  <a:srgbClr val="3F395F"/>
                </a:solidFill>
              </a:defRPr>
            </a:lvl1pPr>
            <a:lvl2pPr marL="290513" indent="-290513">
              <a:spcBef>
                <a:spcPts val="600"/>
              </a:spcBef>
              <a:spcAft>
                <a:spcPts val="600"/>
              </a:spcAft>
              <a:buClr>
                <a:srgbClr val="81BC00"/>
              </a:buClr>
              <a:buFont typeface="Wingdings" panose="05000000000000000000" pitchFamily="2" charset="2"/>
              <a:buChar char="§"/>
              <a:defRPr sz="2800"/>
            </a:lvl2pPr>
            <a:lvl3pPr marL="623888" indent="-333375">
              <a:spcBef>
                <a:spcPts val="600"/>
              </a:spcBef>
              <a:spcAft>
                <a:spcPts val="600"/>
              </a:spcAft>
              <a:buClr>
                <a:srgbClr val="692145"/>
              </a:buClr>
              <a:defRPr sz="2400"/>
            </a:lvl3pPr>
            <a:lvl4pPr marL="914400" indent="-231775">
              <a:spcBef>
                <a:spcPts val="600"/>
              </a:spcBef>
              <a:spcAft>
                <a:spcPts val="600"/>
              </a:spcAf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4" name="Group 3">
            <a:extLst>
              <a:ext uri="{FF2B5EF4-FFF2-40B4-BE49-F238E27FC236}">
                <a16:creationId xmlns:a16="http://schemas.microsoft.com/office/drawing/2014/main" id="{1C5E5EDB-FC8D-4CB6-8904-B0AE8623FC3D}"/>
              </a:ext>
            </a:extLst>
          </p:cNvPr>
          <p:cNvGrpSpPr/>
          <p:nvPr userDrawn="1"/>
        </p:nvGrpSpPr>
        <p:grpSpPr>
          <a:xfrm>
            <a:off x="0" y="6739363"/>
            <a:ext cx="12192000" cy="147710"/>
            <a:chOff x="0" y="6739363"/>
            <a:chExt cx="12192000" cy="147710"/>
          </a:xfrm>
        </p:grpSpPr>
        <p:sp>
          <p:nvSpPr>
            <p:cNvPr id="18" name="Rectangle 17">
              <a:extLst>
                <a:ext uri="{FF2B5EF4-FFF2-40B4-BE49-F238E27FC236}">
                  <a16:creationId xmlns:a16="http://schemas.microsoft.com/office/drawing/2014/main" id="{CE2D0173-5DAB-4F29-8214-7ABA7E310C90}"/>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Rectangle 20">
              <a:extLst>
                <a:ext uri="{FF2B5EF4-FFF2-40B4-BE49-F238E27FC236}">
                  <a16:creationId xmlns:a16="http://schemas.microsoft.com/office/drawing/2014/main" id="{0F9F6881-002F-4D9B-BDDE-68A60407EE9F}"/>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5" name="Rectangle 14">
              <a:extLst>
                <a:ext uri="{FF2B5EF4-FFF2-40B4-BE49-F238E27FC236}">
                  <a16:creationId xmlns:a16="http://schemas.microsoft.com/office/drawing/2014/main" id="{D6A1C827-72DA-4E51-B9AB-7DD1ED374FFF}"/>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6" name="Rectangle 15">
              <a:extLst>
                <a:ext uri="{FF2B5EF4-FFF2-40B4-BE49-F238E27FC236}">
                  <a16:creationId xmlns:a16="http://schemas.microsoft.com/office/drawing/2014/main" id="{FC601DCB-CD5B-462C-838D-E7D36C4F9A43}"/>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2" name="Rectangle 21">
              <a:extLst>
                <a:ext uri="{FF2B5EF4-FFF2-40B4-BE49-F238E27FC236}">
                  <a16:creationId xmlns:a16="http://schemas.microsoft.com/office/drawing/2014/main" id="{1C280158-F561-436A-AEE4-AB005BD66BD3}"/>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3" name="Rectangle 22">
              <a:extLst>
                <a:ext uri="{FF2B5EF4-FFF2-40B4-BE49-F238E27FC236}">
                  <a16:creationId xmlns:a16="http://schemas.microsoft.com/office/drawing/2014/main" id="{D10360B4-9F7C-4DDC-915A-1D8082C6B33A}"/>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Tree>
    <p:extLst>
      <p:ext uri="{BB962C8B-B14F-4D97-AF65-F5344CB8AC3E}">
        <p14:creationId xmlns:p14="http://schemas.microsoft.com/office/powerpoint/2010/main" val="14190453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007889"/>
                </a:solidFill>
                <a:latin typeface="+mn-lt"/>
              </a:defRPr>
            </a:lvl1pPr>
          </a:lstStyle>
          <a:p>
            <a:r>
              <a:rPr lang="en-US" dirty="0"/>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8" y="1828800"/>
            <a:ext cx="5157787" cy="4360863"/>
          </a:xfrm>
        </p:spPr>
        <p:txBody>
          <a:bodyPr/>
          <a:lstStyle>
            <a:lvl1pPr>
              <a:defRPr sz="2400" b="1">
                <a:solidFill>
                  <a:srgbClr val="7BA255"/>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6172200" y="1828800"/>
            <a:ext cx="5183188" cy="4360863"/>
          </a:xfrm>
        </p:spPr>
        <p:txBody>
          <a:bodyPr/>
          <a:lstStyle>
            <a:lvl1pPr>
              <a:defRPr sz="2400" b="1">
                <a:solidFill>
                  <a:srgbClr val="7BA255"/>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3" name="Group 32">
            <a:extLst>
              <a:ext uri="{FF2B5EF4-FFF2-40B4-BE49-F238E27FC236}">
                <a16:creationId xmlns:a16="http://schemas.microsoft.com/office/drawing/2014/main" id="{6F72A2E2-6AF6-457E-A77B-6D0ADEBF2287}"/>
              </a:ext>
            </a:extLst>
          </p:cNvPr>
          <p:cNvGrpSpPr/>
          <p:nvPr userDrawn="1"/>
        </p:nvGrpSpPr>
        <p:grpSpPr>
          <a:xfrm>
            <a:off x="0" y="6739363"/>
            <a:ext cx="12192000" cy="147710"/>
            <a:chOff x="0" y="6739363"/>
            <a:chExt cx="12192000" cy="147710"/>
          </a:xfrm>
        </p:grpSpPr>
        <p:sp>
          <p:nvSpPr>
            <p:cNvPr id="34" name="Rectangle 33">
              <a:extLst>
                <a:ext uri="{FF2B5EF4-FFF2-40B4-BE49-F238E27FC236}">
                  <a16:creationId xmlns:a16="http://schemas.microsoft.com/office/drawing/2014/main" id="{744C733B-5D5B-4D9B-8F6D-C0CEB4A589C5}"/>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5" name="Rectangle 20">
              <a:extLst>
                <a:ext uri="{FF2B5EF4-FFF2-40B4-BE49-F238E27FC236}">
                  <a16:creationId xmlns:a16="http://schemas.microsoft.com/office/drawing/2014/main" id="{F6B35C3F-F87A-45B0-81AD-F44450A63CBC}"/>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6" name="Rectangle 35">
              <a:extLst>
                <a:ext uri="{FF2B5EF4-FFF2-40B4-BE49-F238E27FC236}">
                  <a16:creationId xmlns:a16="http://schemas.microsoft.com/office/drawing/2014/main" id="{02C5C2A3-21DF-4BDC-817A-7918C5F8174E}"/>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7" name="Rectangle 36">
              <a:extLst>
                <a:ext uri="{FF2B5EF4-FFF2-40B4-BE49-F238E27FC236}">
                  <a16:creationId xmlns:a16="http://schemas.microsoft.com/office/drawing/2014/main" id="{B282F15E-C678-4B4E-8F45-5B4F512D2F1B}"/>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8" name="Rectangle 37">
              <a:extLst>
                <a:ext uri="{FF2B5EF4-FFF2-40B4-BE49-F238E27FC236}">
                  <a16:creationId xmlns:a16="http://schemas.microsoft.com/office/drawing/2014/main" id="{92771B69-B994-4A7E-BFB2-49DB9A55E21D}"/>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9" name="Rectangle 38">
              <a:extLst>
                <a:ext uri="{FF2B5EF4-FFF2-40B4-BE49-F238E27FC236}">
                  <a16:creationId xmlns:a16="http://schemas.microsoft.com/office/drawing/2014/main" id="{8E770738-F13C-4D7E-8847-00FB4E3E4B6C}"/>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Tree>
    <p:extLst>
      <p:ext uri="{BB962C8B-B14F-4D97-AF65-F5344CB8AC3E}">
        <p14:creationId xmlns:p14="http://schemas.microsoft.com/office/powerpoint/2010/main" val="38849704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127218" y="4049187"/>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5675086"/>
            <a:ext cx="12192000" cy="1182914"/>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spTree>
    <p:extLst>
      <p:ext uri="{BB962C8B-B14F-4D97-AF65-F5344CB8AC3E}">
        <p14:creationId xmlns:p14="http://schemas.microsoft.com/office/powerpoint/2010/main" val="2980365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ic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7FBF7-2FB9-4FB8-8F76-B165A6F979F6}"/>
              </a:ext>
            </a:extLst>
          </p:cNvPr>
          <p:cNvSpPr>
            <a:spLocks noGrp="1"/>
          </p:cNvSpPr>
          <p:nvPr>
            <p:ph type="title"/>
          </p:nvPr>
        </p:nvSpPr>
        <p:spPr>
          <a:xfrm>
            <a:off x="283780" y="343813"/>
            <a:ext cx="9175531" cy="782621"/>
          </a:xfrm>
          <a:prstGeom prst="rect">
            <a:avLst/>
          </a:prstGeom>
        </p:spPr>
        <p:txBody>
          <a:bodyPr anchor="ctr"/>
          <a:lstStyle>
            <a:lvl1pPr>
              <a:defRPr>
                <a:solidFill>
                  <a:srgbClr val="15345A"/>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2">
            <a:extLst>
              <a:ext uri="{FF2B5EF4-FFF2-40B4-BE49-F238E27FC236}">
                <a16:creationId xmlns:a16="http://schemas.microsoft.com/office/drawing/2014/main" id="{42C74989-0ACC-E34D-9C96-CCEE213DE438}"/>
              </a:ext>
            </a:extLst>
          </p:cNvPr>
          <p:cNvSpPr>
            <a:spLocks noGrp="1"/>
          </p:cNvSpPr>
          <p:nvPr>
            <p:ph idx="1"/>
          </p:nvPr>
        </p:nvSpPr>
        <p:spPr>
          <a:xfrm>
            <a:off x="283779" y="1547310"/>
            <a:ext cx="11627913" cy="4270686"/>
          </a:xfrm>
          <a:prstGeom prst="rect">
            <a:avLst/>
          </a:prstGeom>
        </p:spPr>
        <p:txBody>
          <a:bodyPr vert="horz" lIns="91440" tIns="45720" rIns="91440" bIns="45720" rtlCol="0">
            <a:normAutofit/>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6393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deba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42C74989-0ACC-E34D-9C96-CCEE213DE438}"/>
              </a:ext>
            </a:extLst>
          </p:cNvPr>
          <p:cNvSpPr>
            <a:spLocks noGrp="1"/>
          </p:cNvSpPr>
          <p:nvPr>
            <p:ph idx="1"/>
          </p:nvPr>
        </p:nvSpPr>
        <p:spPr>
          <a:xfrm>
            <a:off x="283779" y="1547310"/>
            <a:ext cx="7658145" cy="4270686"/>
          </a:xfrm>
          <a:prstGeom prst="rect">
            <a:avLst/>
          </a:prstGeom>
        </p:spPr>
        <p:txBody>
          <a:bodyPr vert="horz" lIns="91440" tIns="45720" rIns="91440" bIns="45720" rtlCol="0">
            <a:normAutofit/>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7B52CBC1-6486-B94C-A525-6F440901A977}"/>
              </a:ext>
            </a:extLst>
          </p:cNvPr>
          <p:cNvSpPr>
            <a:spLocks noGrp="1"/>
          </p:cNvSpPr>
          <p:nvPr>
            <p:ph type="pic" sz="quarter" idx="10"/>
          </p:nvPr>
        </p:nvSpPr>
        <p:spPr>
          <a:xfrm>
            <a:off x="8116888" y="1547813"/>
            <a:ext cx="3794125" cy="4270375"/>
          </a:xfrm>
          <a:solidFill>
            <a:schemeClr val="bg2"/>
          </a:solidFill>
        </p:spPr>
        <p:txBody>
          <a:bodyPr/>
          <a:lstStyle/>
          <a:p>
            <a:r>
              <a:rPr lang="en-US" dirty="0"/>
              <a:t>Click icon to add picture</a:t>
            </a:r>
          </a:p>
        </p:txBody>
      </p:sp>
      <p:sp>
        <p:nvSpPr>
          <p:cNvPr id="6" name="Title 1">
            <a:extLst>
              <a:ext uri="{FF2B5EF4-FFF2-40B4-BE49-F238E27FC236}">
                <a16:creationId xmlns:a16="http://schemas.microsoft.com/office/drawing/2014/main" id="{B91C1133-C140-0B4C-B556-EE9C6EEB8D30}"/>
              </a:ext>
            </a:extLst>
          </p:cNvPr>
          <p:cNvSpPr>
            <a:spLocks noGrp="1"/>
          </p:cNvSpPr>
          <p:nvPr>
            <p:ph type="title"/>
          </p:nvPr>
        </p:nvSpPr>
        <p:spPr>
          <a:xfrm>
            <a:off x="283780" y="343813"/>
            <a:ext cx="9175531" cy="782621"/>
          </a:xfrm>
          <a:prstGeom prst="rect">
            <a:avLst/>
          </a:prstGeom>
        </p:spPr>
        <p:txBody>
          <a:bodyPr anchor="ctr"/>
          <a:lstStyle>
            <a:lvl1pPr>
              <a:defRPr>
                <a:solidFill>
                  <a:srgbClr val="15345A"/>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916748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tal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393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C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7A0C3F7-CD6C-2B46-BD75-2BDF30681AD7}"/>
              </a:ext>
            </a:extLst>
          </p:cNvPr>
          <p:cNvSpPr>
            <a:spLocks noGrp="1"/>
          </p:cNvSpPr>
          <p:nvPr>
            <p:ph type="body" sz="quarter" idx="10" hasCustomPrompt="1"/>
          </p:nvPr>
        </p:nvSpPr>
        <p:spPr>
          <a:xfrm>
            <a:off x="6390167" y="4385433"/>
            <a:ext cx="5421120" cy="2073732"/>
          </a:xfrm>
        </p:spPr>
        <p:txBody>
          <a:bodyPr anchor="b">
            <a:normAutofit/>
          </a:bodyPr>
          <a:lstStyle>
            <a:lvl1pPr marL="0" marR="0" indent="0" algn="r" defTabSz="914400" rtl="0" eaLnBrk="1" fontAlgn="auto" latinLnBrk="0" hangingPunct="1">
              <a:lnSpc>
                <a:spcPct val="100000"/>
              </a:lnSpc>
              <a:spcBef>
                <a:spcPts val="400"/>
              </a:spcBef>
              <a:spcAft>
                <a:spcPts val="0"/>
              </a:spcAft>
              <a:buClrTx/>
              <a:buSzTx/>
              <a:buFont typeface="Arial" panose="020B0604020202020204" pitchFamily="34" charset="0"/>
              <a:buNone/>
              <a:tabLst/>
              <a:defRPr sz="1800">
                <a:solidFill>
                  <a:schemeClr val="tx1">
                    <a:lumMod val="65000"/>
                    <a:lumOff val="35000"/>
                  </a:schemeClr>
                </a:solidFill>
              </a:defRPr>
            </a:lvl1pPr>
            <a:lvl2pPr marL="457200" indent="0" algn="r">
              <a:buNone/>
              <a:defRPr sz="2000"/>
            </a:lvl2pPr>
            <a:lvl3pPr marL="914400" indent="0" algn="r">
              <a:buNone/>
              <a:defRPr sz="2000"/>
            </a:lvl3pPr>
            <a:lvl4pPr marL="1371600" indent="0" algn="r">
              <a:buNone/>
              <a:defRPr sz="2000"/>
            </a:lvl4pPr>
            <a:lvl5pPr marL="1828800" indent="0" algn="r">
              <a:buNone/>
              <a:defRPr sz="2000"/>
            </a:lvl5pPr>
          </a:lstStyle>
          <a:p>
            <a:pPr lvl="0"/>
            <a:r>
              <a:rPr lang="en-US"/>
              <a:t>[Attribution/Contact Info]</a:t>
            </a:r>
          </a:p>
        </p:txBody>
      </p:sp>
    </p:spTree>
    <p:extLst>
      <p:ext uri="{BB962C8B-B14F-4D97-AF65-F5344CB8AC3E}">
        <p14:creationId xmlns:p14="http://schemas.microsoft.com/office/powerpoint/2010/main" val="4093006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8604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tion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C075ED9-A48D-7F49-BE1B-DA8C40BCADE5}"/>
              </a:ext>
            </a:extLst>
          </p:cNvPr>
          <p:cNvSpPr>
            <a:spLocks noGrp="1"/>
          </p:cNvSpPr>
          <p:nvPr>
            <p:ph type="title"/>
          </p:nvPr>
        </p:nvSpPr>
        <p:spPr>
          <a:xfrm>
            <a:off x="838200" y="834887"/>
            <a:ext cx="10515600" cy="1351722"/>
          </a:xfrm>
          <a:prstGeom prst="rect">
            <a:avLst/>
          </a:prstGeom>
        </p:spPr>
        <p:txBody>
          <a:bodyPr anchor="ctr"/>
          <a:lstStyle>
            <a:lvl1pPr>
              <a:defRPr b="1">
                <a:latin typeface="Calibri" panose="020F0502020204030204" pitchFamily="34" charset="0"/>
                <a:cs typeface="Calibri" panose="020F050202020403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F1002745-17FF-BC48-AA41-D343BC977BFD}"/>
              </a:ext>
            </a:extLst>
          </p:cNvPr>
          <p:cNvSpPr>
            <a:spLocks noGrp="1"/>
          </p:cNvSpPr>
          <p:nvPr>
            <p:ph idx="1"/>
          </p:nvPr>
        </p:nvSpPr>
        <p:spPr>
          <a:xfrm>
            <a:off x="838200" y="2276061"/>
            <a:ext cx="10515600" cy="4084982"/>
          </a:xfrm>
          <a:prstGeom prst="rect">
            <a:avLst/>
          </a:prstGeom>
        </p:spPr>
        <p:txBody>
          <a:bodyPr/>
          <a:lstStyle/>
          <a:p>
            <a:pPr lvl="0"/>
            <a:r>
              <a:rPr lang="en-US"/>
              <a:t>Click to edit Master text styles</a:t>
            </a:r>
          </a:p>
        </p:txBody>
      </p:sp>
    </p:spTree>
    <p:extLst>
      <p:ext uri="{BB962C8B-B14F-4D97-AF65-F5344CB8AC3E}">
        <p14:creationId xmlns:p14="http://schemas.microsoft.com/office/powerpoint/2010/main" val="125087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tion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0B8C527-5F60-6B44-8E02-E90DD2379A7C}"/>
              </a:ext>
            </a:extLst>
          </p:cNvPr>
          <p:cNvSpPr>
            <a:spLocks noGrp="1"/>
          </p:cNvSpPr>
          <p:nvPr>
            <p:ph type="title"/>
          </p:nvPr>
        </p:nvSpPr>
        <p:spPr>
          <a:xfrm>
            <a:off x="3588026" y="681039"/>
            <a:ext cx="8120272" cy="1276971"/>
          </a:xfrm>
          <a:prstGeom prst="rect">
            <a:avLst/>
          </a:prstGeom>
        </p:spPr>
        <p:txBody>
          <a:bodyPr anchor="ctr"/>
          <a:lstStyle>
            <a:lvl1pPr>
              <a:defRPr b="1">
                <a:latin typeface="Calibri" panose="020F0502020204030204" pitchFamily="34" charset="0"/>
                <a:cs typeface="Calibri" panose="020F050202020403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74CE89CC-4491-A144-91A6-403C37C53B69}"/>
              </a:ext>
            </a:extLst>
          </p:cNvPr>
          <p:cNvSpPr>
            <a:spLocks noGrp="1"/>
          </p:cNvSpPr>
          <p:nvPr>
            <p:ph idx="1"/>
          </p:nvPr>
        </p:nvSpPr>
        <p:spPr>
          <a:xfrm>
            <a:off x="3588025" y="2107097"/>
            <a:ext cx="8120271" cy="4069866"/>
          </a:xfrm>
          <a:prstGeom prst="rect">
            <a:avLst/>
          </a:prstGeom>
        </p:spPr>
        <p:txBody>
          <a:bodyPr/>
          <a:lstStyle/>
          <a:p>
            <a:pPr lvl="0"/>
            <a:r>
              <a:rPr lang="en-US"/>
              <a:t>Click to edit Master text styles</a:t>
            </a:r>
          </a:p>
        </p:txBody>
      </p:sp>
    </p:spTree>
    <p:extLst>
      <p:ext uri="{BB962C8B-B14F-4D97-AF65-F5344CB8AC3E}">
        <p14:creationId xmlns:p14="http://schemas.microsoft.com/office/powerpoint/2010/main" val="41331954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3.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4.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ED28A2-C672-41BB-90A7-FA43AA822CC6}"/>
              </a:ext>
            </a:extLst>
          </p:cNvPr>
          <p:cNvSpPr>
            <a:spLocks noGrp="1"/>
          </p:cNvSpPr>
          <p:nvPr>
            <p:ph type="body" idx="1"/>
          </p:nvPr>
        </p:nvSpPr>
        <p:spPr>
          <a:xfrm>
            <a:off x="283779" y="1547310"/>
            <a:ext cx="11627913" cy="42706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289265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4" r:id="rId3"/>
    <p:sldLayoutId id="2147483661" r:id="rId4"/>
    <p:sldLayoutId id="2147483655" r:id="rId5"/>
    <p:sldLayoutId id="2147483657"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27984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4C07E-5164-4D00-86DD-F73FD4EB4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06DF7-4E36-47C5-869B-B942802662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6764E-2D17-4B26-AF07-457DF8390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3B49B2CC-8BA1-4006-B724-FC7BDC858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15576BB-67DE-4593-9C97-FAF1C16F7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dirty="0"/>
          </a:p>
        </p:txBody>
      </p:sp>
    </p:spTree>
    <p:extLst>
      <p:ext uri="{BB962C8B-B14F-4D97-AF65-F5344CB8AC3E}">
        <p14:creationId xmlns:p14="http://schemas.microsoft.com/office/powerpoint/2010/main" val="266902847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4C07E-5164-4D00-86DD-F73FD4EB4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06DF7-4E36-47C5-869B-B942802662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6764E-2D17-4B26-AF07-457DF8390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3B49B2CC-8BA1-4006-B724-FC7BDC858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15576BB-67DE-4593-9C97-FAF1C16F7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dirty="0"/>
          </a:p>
        </p:txBody>
      </p:sp>
    </p:spTree>
    <p:extLst>
      <p:ext uri="{BB962C8B-B14F-4D97-AF65-F5344CB8AC3E}">
        <p14:creationId xmlns:p14="http://schemas.microsoft.com/office/powerpoint/2010/main" val="358387219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event-app5.eventpower.com/event_app/user/login/21CSTE"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hyperlink" Target="https://www.cdc.gov/nndss/trc/news/issues/case-surveillance-news-202107.html" TargetMode="External"/><Relationship Id="rId4" Type="http://schemas.openxmlformats.org/officeDocument/2006/relationships/hyperlink" Target="https://www.cste.org/page/PositionStatement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madhawaweblog.blogspot.co.uk/" TargetMode="External"/><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skrishan@cste.org"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mailto:skrishan@cste.or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hyperlink" Target="https://www.cdc.gov/nndss/trc/news/index.html" TargetMode="External"/><Relationship Id="rId3" Type="http://schemas.openxmlformats.org/officeDocument/2006/relationships/image" Target="../media/image13.png"/><Relationship Id="rId7" Type="http://schemas.openxmlformats.org/officeDocument/2006/relationships/hyperlink" Target="https://www.cdc.gov/nndss/trc/onboarding/eshare.html" TargetMode="External"/><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hyperlink" Target="mailto:edx@cdc.gov" TargetMode="External"/><Relationship Id="rId5" Type="http://schemas.openxmlformats.org/officeDocument/2006/relationships/hyperlink" Target="https://www.cdc.gov/nndss/trc/index.html" TargetMode="External"/><Relationship Id="rId4" Type="http://schemas.openxmlformats.org/officeDocument/2006/relationships/hyperlink" Target="https://www.cdc.gov/nmi/ta-trc/index.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479C46-03ED-40C4-A175-D751182D3FA1}"/>
              </a:ext>
            </a:extLst>
          </p:cNvPr>
          <p:cNvSpPr>
            <a:spLocks noGrp="1"/>
          </p:cNvSpPr>
          <p:nvPr>
            <p:ph type="title"/>
          </p:nvPr>
        </p:nvSpPr>
        <p:spPr>
          <a:xfrm>
            <a:off x="195255" y="1852115"/>
            <a:ext cx="10839490" cy="1141737"/>
          </a:xfrm>
        </p:spPr>
        <p:txBody>
          <a:bodyPr>
            <a:normAutofit/>
          </a:bodyPr>
          <a:lstStyle/>
          <a:p>
            <a:r>
              <a:rPr lang="en-US" sz="3600" dirty="0">
                <a:solidFill>
                  <a:srgbClr val="00606B"/>
                </a:solidFill>
              </a:rPr>
              <a:t>NNDSS eSHARE July Webinar </a:t>
            </a:r>
          </a:p>
        </p:txBody>
      </p:sp>
      <p:sp>
        <p:nvSpPr>
          <p:cNvPr id="6" name="Text Placeholder 5">
            <a:extLst>
              <a:ext uri="{FF2B5EF4-FFF2-40B4-BE49-F238E27FC236}">
                <a16:creationId xmlns:a16="http://schemas.microsoft.com/office/drawing/2014/main" id="{07596C6D-5287-4960-9366-F755645F055E}"/>
              </a:ext>
            </a:extLst>
          </p:cNvPr>
          <p:cNvSpPr>
            <a:spLocks noGrp="1"/>
          </p:cNvSpPr>
          <p:nvPr>
            <p:ph type="body" sz="quarter" idx="10"/>
          </p:nvPr>
        </p:nvSpPr>
        <p:spPr>
          <a:xfrm>
            <a:off x="312821" y="5321592"/>
            <a:ext cx="8430714" cy="1279662"/>
          </a:xfrm>
        </p:spPr>
        <p:txBody>
          <a:bodyPr>
            <a:normAutofit/>
          </a:bodyPr>
          <a:lstStyle/>
          <a:p>
            <a:endParaRPr lang="en-US" sz="2400" dirty="0"/>
          </a:p>
          <a:p>
            <a:r>
              <a:rPr lang="en-US" sz="2400" dirty="0"/>
              <a:t>July 20, 2021</a:t>
            </a:r>
          </a:p>
        </p:txBody>
      </p:sp>
      <p:pic>
        <p:nvPicPr>
          <p:cNvPr id="3" name="Picture 2" descr="Map&#10;&#10;Description automatically generated">
            <a:extLst>
              <a:ext uri="{FF2B5EF4-FFF2-40B4-BE49-F238E27FC236}">
                <a16:creationId xmlns:a16="http://schemas.microsoft.com/office/drawing/2014/main" id="{023923CD-55F0-47F7-9A71-F2F6D09E38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0979" y="4632670"/>
            <a:ext cx="4648200" cy="2143846"/>
          </a:xfrm>
          <a:prstGeom prst="rect">
            <a:avLst/>
          </a:prstGeom>
        </p:spPr>
      </p:pic>
    </p:spTree>
    <p:extLst>
      <p:ext uri="{BB962C8B-B14F-4D97-AF65-F5344CB8AC3E}">
        <p14:creationId xmlns:p14="http://schemas.microsoft.com/office/powerpoint/2010/main" val="3029726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D57EE-9F7A-D54A-B853-289636D4FEA2}"/>
              </a:ext>
            </a:extLst>
          </p:cNvPr>
          <p:cNvSpPr>
            <a:spLocks noGrp="1"/>
          </p:cNvSpPr>
          <p:nvPr>
            <p:ph type="title"/>
          </p:nvPr>
        </p:nvSpPr>
        <p:spPr>
          <a:xfrm>
            <a:off x="838200" y="505029"/>
            <a:ext cx="10515600" cy="817744"/>
          </a:xfrm>
        </p:spPr>
        <p:txBody>
          <a:bodyPr/>
          <a:lstStyle/>
          <a:p>
            <a:r>
              <a:rPr lang="en-US" sz="3600" dirty="0">
                <a:latin typeface="Arial"/>
                <a:cs typeface="Arial"/>
              </a:rPr>
              <a:t>2021-2022 CSTE Executive Board</a:t>
            </a:r>
          </a:p>
        </p:txBody>
      </p:sp>
      <p:graphicFrame>
        <p:nvGraphicFramePr>
          <p:cNvPr id="4" name="Content Placeholder 3" descr="Contains names of Officers, Chairs, and Members-at-Large for 2021-2022 Council of State and Territorial Epidemiologists (CSTE) Executive Board ">
            <a:extLst>
              <a:ext uri="{FF2B5EF4-FFF2-40B4-BE49-F238E27FC236}">
                <a16:creationId xmlns:a16="http://schemas.microsoft.com/office/drawing/2014/main" id="{55D22DC4-D3B8-422D-B634-6499D79FCFC4}"/>
              </a:ext>
            </a:extLst>
          </p:cNvPr>
          <p:cNvGraphicFramePr>
            <a:graphicFrameLocks noGrp="1"/>
          </p:cNvGraphicFramePr>
          <p:nvPr>
            <p:ph idx="1"/>
            <p:extLst>
              <p:ext uri="{D42A27DB-BD31-4B8C-83A1-F6EECF244321}">
                <p14:modId xmlns:p14="http://schemas.microsoft.com/office/powerpoint/2010/main" val="1256073913"/>
              </p:ext>
            </p:extLst>
          </p:nvPr>
        </p:nvGraphicFramePr>
        <p:xfrm>
          <a:off x="838200" y="1322773"/>
          <a:ext cx="10515600" cy="4687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7954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7C958-F956-4BDE-9858-935C8523E60F}"/>
              </a:ext>
            </a:extLst>
          </p:cNvPr>
          <p:cNvSpPr>
            <a:spLocks noGrp="1"/>
          </p:cNvSpPr>
          <p:nvPr>
            <p:ph type="title"/>
          </p:nvPr>
        </p:nvSpPr>
        <p:spPr>
          <a:xfrm>
            <a:off x="838200" y="496957"/>
            <a:ext cx="10515600" cy="1351722"/>
          </a:xfrm>
        </p:spPr>
        <p:txBody>
          <a:bodyPr/>
          <a:lstStyle/>
          <a:p>
            <a:r>
              <a:rPr lang="en-US" dirty="0">
                <a:latin typeface="Arial"/>
                <a:cs typeface="Arial"/>
              </a:rPr>
              <a:t>NNDSS-Related Sessions</a:t>
            </a:r>
          </a:p>
        </p:txBody>
      </p:sp>
      <p:sp>
        <p:nvSpPr>
          <p:cNvPr id="3" name="Content Placeholder 2">
            <a:extLst>
              <a:ext uri="{FF2B5EF4-FFF2-40B4-BE49-F238E27FC236}">
                <a16:creationId xmlns:a16="http://schemas.microsoft.com/office/drawing/2014/main" id="{360DC8E3-1321-476B-B0C2-6EC4CEEC9FAB}"/>
              </a:ext>
            </a:extLst>
          </p:cNvPr>
          <p:cNvSpPr>
            <a:spLocks noGrp="1"/>
          </p:cNvSpPr>
          <p:nvPr>
            <p:ph idx="1"/>
          </p:nvPr>
        </p:nvSpPr>
        <p:spPr>
          <a:xfrm>
            <a:off x="838200" y="1717796"/>
            <a:ext cx="10515600" cy="4084982"/>
          </a:xfrm>
        </p:spPr>
        <p:txBody>
          <a:bodyPr/>
          <a:lstStyle/>
          <a:p>
            <a:pPr marL="0" indent="0">
              <a:buNone/>
            </a:pPr>
            <a:r>
              <a:rPr lang="en-US" sz="2400" b="1" dirty="0">
                <a:latin typeface="Arial"/>
                <a:cs typeface="Arial"/>
              </a:rPr>
              <a:t>Roundtables</a:t>
            </a:r>
          </a:p>
          <a:p>
            <a:r>
              <a:rPr lang="en-US" sz="2000" dirty="0">
                <a:solidFill>
                  <a:srgbClr val="202020"/>
                </a:solidFill>
                <a:effectLst/>
                <a:latin typeface="Arial"/>
                <a:ea typeface="Times New Roman" panose="02020603050405020304" pitchFamily="18" charset="0"/>
                <a:cs typeface="Arial"/>
              </a:rPr>
              <a:t>Developing Data Quality Reports or Tools at CDC for Jurisdictions to Use to Monitor Data Submitted to NNDSS</a:t>
            </a:r>
          </a:p>
          <a:p>
            <a:r>
              <a:rPr lang="en-US" sz="2000" dirty="0">
                <a:solidFill>
                  <a:srgbClr val="202020"/>
                </a:solidFill>
                <a:effectLst/>
                <a:latin typeface="Arial"/>
                <a:ea typeface="Times New Roman" panose="02020603050405020304" pitchFamily="18" charset="0"/>
                <a:cs typeface="Arial"/>
              </a:rPr>
              <a:t>Increasing Efficiency of Onboarding for State and Local Public Health Agencies Sending NNDSS HL7 Case Notifications</a:t>
            </a:r>
            <a:endParaRPr lang="en-US" sz="2000" dirty="0">
              <a:solidFill>
                <a:srgbClr val="202020"/>
              </a:solidFill>
              <a:latin typeface="Arial"/>
              <a:ea typeface="Times New Roman" panose="02020603050405020304" pitchFamily="18" charset="0"/>
              <a:cs typeface="Arial"/>
            </a:endParaRPr>
          </a:p>
          <a:p>
            <a:r>
              <a:rPr lang="en-US" sz="2000" dirty="0">
                <a:solidFill>
                  <a:srgbClr val="202020"/>
                </a:solidFill>
                <a:effectLst/>
                <a:latin typeface="Arial"/>
                <a:ea typeface="Times New Roman" panose="02020603050405020304" pitchFamily="18" charset="0"/>
                <a:cs typeface="Arial"/>
              </a:rPr>
              <a:t>Developing Visualization Tools for CDC Disease Programs and Jurisdictions to Monitor Diseases Using the National Notifiable Diseases Surveillance System</a:t>
            </a:r>
            <a:endParaRPr lang="en-US" sz="2000" dirty="0">
              <a:latin typeface="Arial"/>
              <a:cs typeface="Arial"/>
            </a:endParaRPr>
          </a:p>
          <a:p>
            <a:pPr marL="0" indent="0">
              <a:buNone/>
            </a:pPr>
            <a:r>
              <a:rPr lang="en-US" sz="2400" b="1" dirty="0">
                <a:latin typeface="Arial"/>
                <a:cs typeface="Arial"/>
              </a:rPr>
              <a:t>Presentations (Recordings available)</a:t>
            </a:r>
          </a:p>
          <a:p>
            <a:r>
              <a:rPr lang="en-US" sz="2000" dirty="0">
                <a:solidFill>
                  <a:srgbClr val="202020"/>
                </a:solidFill>
                <a:effectLst/>
                <a:latin typeface="Arial"/>
                <a:ea typeface="Times New Roman" panose="02020603050405020304" pitchFamily="18" charset="0"/>
                <a:cs typeface="Arial"/>
              </a:rPr>
              <a:t>NNDSS Progress and Future Directions</a:t>
            </a:r>
          </a:p>
          <a:p>
            <a:r>
              <a:rPr lang="en-US" sz="2000" dirty="0">
                <a:solidFill>
                  <a:srgbClr val="202020"/>
                </a:solidFill>
                <a:effectLst/>
                <a:latin typeface="Arial"/>
                <a:ea typeface="Times New Roman" panose="02020603050405020304" pitchFamily="18" charset="0"/>
                <a:cs typeface="Arial"/>
              </a:rPr>
              <a:t>Working Together to Promote Jurisdiction Efficiencies to Send COVID-19 NNDSS Case Notifications</a:t>
            </a:r>
          </a:p>
          <a:p>
            <a:endParaRPr lang="en-US" dirty="0">
              <a:latin typeface="Arial"/>
              <a:cs typeface="Arial"/>
            </a:endParaRPr>
          </a:p>
          <a:p>
            <a:endParaRPr lang="en-US" dirty="0">
              <a:latin typeface="Arial"/>
              <a:cs typeface="Arial"/>
            </a:endParaRPr>
          </a:p>
        </p:txBody>
      </p:sp>
    </p:spTree>
    <p:extLst>
      <p:ext uri="{BB962C8B-B14F-4D97-AF65-F5344CB8AC3E}">
        <p14:creationId xmlns:p14="http://schemas.microsoft.com/office/powerpoint/2010/main" val="1947165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6F3D9F-4ADA-4E54-9B7F-FF41C97D7B54}"/>
              </a:ext>
            </a:extLst>
          </p:cNvPr>
          <p:cNvSpPr>
            <a:spLocks noGrp="1"/>
          </p:cNvSpPr>
          <p:nvPr>
            <p:ph type="title"/>
          </p:nvPr>
        </p:nvSpPr>
        <p:spPr>
          <a:xfrm>
            <a:off x="838200" y="496957"/>
            <a:ext cx="10515600" cy="1351722"/>
          </a:xfrm>
        </p:spPr>
        <p:txBody>
          <a:bodyPr/>
          <a:lstStyle/>
          <a:p>
            <a:r>
              <a:rPr lang="en-US" dirty="0">
                <a:latin typeface="Arial"/>
                <a:cs typeface="Arial"/>
              </a:rPr>
              <a:t>For more information..</a:t>
            </a:r>
          </a:p>
        </p:txBody>
      </p:sp>
      <p:sp>
        <p:nvSpPr>
          <p:cNvPr id="4" name="Content Placeholder 3">
            <a:extLst>
              <a:ext uri="{FF2B5EF4-FFF2-40B4-BE49-F238E27FC236}">
                <a16:creationId xmlns:a16="http://schemas.microsoft.com/office/drawing/2014/main" id="{39717653-A07A-4DA7-BAB7-7EF92130F712}"/>
              </a:ext>
            </a:extLst>
          </p:cNvPr>
          <p:cNvSpPr>
            <a:spLocks noGrp="1"/>
          </p:cNvSpPr>
          <p:nvPr>
            <p:ph idx="1"/>
          </p:nvPr>
        </p:nvSpPr>
        <p:spPr>
          <a:xfrm>
            <a:off x="838200" y="1848679"/>
            <a:ext cx="10515600" cy="4084982"/>
          </a:xfrm>
        </p:spPr>
        <p:txBody>
          <a:bodyPr>
            <a:normAutofit fontScale="77500" lnSpcReduction="20000"/>
          </a:bodyPr>
          <a:lstStyle/>
          <a:p>
            <a:pPr marL="0" indent="0">
              <a:buNone/>
            </a:pPr>
            <a:r>
              <a:rPr lang="en-US" dirty="0">
                <a:latin typeface="Arial"/>
                <a:cs typeface="Arial"/>
              </a:rPr>
              <a:t>2021 Virtual Conference Presentation Recordings</a:t>
            </a:r>
          </a:p>
          <a:p>
            <a:r>
              <a:rPr lang="en-US" b="1" dirty="0">
                <a:latin typeface="Arial"/>
                <a:cs typeface="Arial"/>
              </a:rPr>
              <a:t>On-demand recordings </a:t>
            </a:r>
            <a:r>
              <a:rPr lang="en-US" dirty="0">
                <a:latin typeface="Arial"/>
                <a:cs typeface="Arial"/>
              </a:rPr>
              <a:t>of the Surveillance/ Informatics Workshop and certain presentations are available for up to three (3) months</a:t>
            </a:r>
          </a:p>
          <a:p>
            <a:r>
              <a:rPr lang="en-US" dirty="0">
                <a:latin typeface="Arial"/>
                <a:cs typeface="Arial"/>
              </a:rPr>
              <a:t>Recordings may be accessed by logging into the conference platform: </a:t>
            </a:r>
            <a:r>
              <a:rPr lang="en-US" dirty="0">
                <a:latin typeface="Arial"/>
                <a:cs typeface="Arial"/>
                <a:hlinkClick r:id="rId3"/>
              </a:rPr>
              <a:t>https://event-app5.eventpower.com/event_app/user/login/21CSTE</a:t>
            </a:r>
            <a:r>
              <a:rPr lang="en-US" dirty="0">
                <a:latin typeface="Arial"/>
                <a:cs typeface="Arial"/>
              </a:rPr>
              <a:t> </a:t>
            </a:r>
          </a:p>
          <a:p>
            <a:endParaRPr lang="en-US" dirty="0">
              <a:latin typeface="Arial"/>
              <a:cs typeface="Arial"/>
            </a:endParaRPr>
          </a:p>
          <a:p>
            <a:pPr marL="0" indent="0">
              <a:buNone/>
            </a:pPr>
            <a:r>
              <a:rPr lang="en-US" dirty="0">
                <a:latin typeface="Arial"/>
                <a:cs typeface="Arial"/>
              </a:rPr>
              <a:t>2021 Position Statements</a:t>
            </a:r>
          </a:p>
          <a:p>
            <a:r>
              <a:rPr lang="en-US" dirty="0">
                <a:latin typeface="Arial"/>
                <a:cs typeface="Arial"/>
              </a:rPr>
              <a:t>Position Statement Archive: </a:t>
            </a:r>
            <a:r>
              <a:rPr lang="en-US" dirty="0">
                <a:latin typeface="Arial"/>
                <a:cs typeface="Arial"/>
                <a:hlinkClick r:id="rId4"/>
              </a:rPr>
              <a:t>https://www.cste.org/page/PositionStatements</a:t>
            </a:r>
            <a:r>
              <a:rPr lang="en-US" dirty="0">
                <a:latin typeface="Arial"/>
                <a:cs typeface="Arial"/>
              </a:rPr>
              <a:t> </a:t>
            </a:r>
          </a:p>
          <a:p>
            <a:endParaRPr lang="en-US" dirty="0">
              <a:latin typeface="Arial"/>
              <a:cs typeface="Arial"/>
            </a:endParaRPr>
          </a:p>
          <a:p>
            <a:pPr marL="0" indent="0">
              <a:buNone/>
            </a:pPr>
            <a:r>
              <a:rPr lang="en-US" dirty="0">
                <a:latin typeface="Arial"/>
                <a:cs typeface="Arial"/>
              </a:rPr>
              <a:t>NNDSS-Related Sessions at the 2021 Virtual Conference</a:t>
            </a:r>
          </a:p>
          <a:p>
            <a:r>
              <a:rPr lang="en-US" dirty="0">
                <a:latin typeface="Arial"/>
                <a:cs typeface="Arial"/>
              </a:rPr>
              <a:t>Case Surveillance Newsletter: </a:t>
            </a:r>
            <a:r>
              <a:rPr lang="en-US" dirty="0">
                <a:latin typeface="Arial"/>
                <a:cs typeface="Arial"/>
                <a:hlinkClick r:id="rId5"/>
              </a:rPr>
              <a:t>https://www.cdc.gov/nndss/trc/news/issues/case-surveillance-news-202107.html</a:t>
            </a:r>
            <a:r>
              <a:rPr lang="en-US" dirty="0">
                <a:latin typeface="Arial"/>
                <a:cs typeface="Arial"/>
              </a:rPr>
              <a:t> </a:t>
            </a:r>
          </a:p>
          <a:p>
            <a:endParaRPr lang="en-US" dirty="0">
              <a:latin typeface="Arial"/>
              <a:cs typeface="Arial"/>
            </a:endParaRPr>
          </a:p>
          <a:p>
            <a:endParaRPr lang="en-US" dirty="0">
              <a:latin typeface="Arial"/>
              <a:cs typeface="Arial"/>
            </a:endParaRPr>
          </a:p>
          <a:p>
            <a:endParaRPr lang="en-US" dirty="0">
              <a:latin typeface="Arial"/>
              <a:cs typeface="Arial"/>
            </a:endParaRPr>
          </a:p>
        </p:txBody>
      </p:sp>
    </p:spTree>
    <p:extLst>
      <p:ext uri="{BB962C8B-B14F-4D97-AF65-F5344CB8AC3E}">
        <p14:creationId xmlns:p14="http://schemas.microsoft.com/office/powerpoint/2010/main" val="860979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7EA2D-70B3-4734-A4A0-4D9E646BF566}"/>
              </a:ext>
            </a:extLst>
          </p:cNvPr>
          <p:cNvSpPr>
            <a:spLocks noGrp="1"/>
          </p:cNvSpPr>
          <p:nvPr>
            <p:ph type="title" idx="4294967295"/>
          </p:nvPr>
        </p:nvSpPr>
        <p:spPr>
          <a:xfrm>
            <a:off x="2346549" y="2594154"/>
            <a:ext cx="9621636" cy="9064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25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Recap of S/I Conference Workshop- Kate Goodin</a:t>
            </a:r>
          </a:p>
        </p:txBody>
      </p:sp>
    </p:spTree>
    <p:extLst>
      <p:ext uri="{BB962C8B-B14F-4D97-AF65-F5344CB8AC3E}">
        <p14:creationId xmlns:p14="http://schemas.microsoft.com/office/powerpoint/2010/main" val="3669638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8EE5B6-B843-4C54-8A6A-C4CC64E6B311}"/>
              </a:ext>
            </a:extLst>
          </p:cNvPr>
          <p:cNvSpPr>
            <a:spLocks noGrp="1"/>
          </p:cNvSpPr>
          <p:nvPr>
            <p:ph type="title"/>
          </p:nvPr>
        </p:nvSpPr>
        <p:spPr/>
        <p:txBody>
          <a:bodyPr/>
          <a:lstStyle/>
          <a:p>
            <a:r>
              <a:rPr lang="en-US" sz="3200" dirty="0"/>
              <a:t>2021 Surveillance/ Informatics Workshop: Interoperability- Building Bridges to the Future</a:t>
            </a:r>
          </a:p>
        </p:txBody>
      </p:sp>
      <p:sp>
        <p:nvSpPr>
          <p:cNvPr id="4" name="Content Placeholder 3">
            <a:extLst>
              <a:ext uri="{FF2B5EF4-FFF2-40B4-BE49-F238E27FC236}">
                <a16:creationId xmlns:a16="http://schemas.microsoft.com/office/drawing/2014/main" id="{85F59CF3-A00C-4D93-A785-653657C125C0}"/>
              </a:ext>
            </a:extLst>
          </p:cNvPr>
          <p:cNvSpPr>
            <a:spLocks noGrp="1"/>
          </p:cNvSpPr>
          <p:nvPr>
            <p:ph idx="1"/>
          </p:nvPr>
        </p:nvSpPr>
        <p:spPr/>
        <p:txBody>
          <a:bodyPr>
            <a:normAutofit/>
          </a:bodyPr>
          <a:lstStyle/>
          <a:p>
            <a:r>
              <a:rPr lang="en-US" dirty="0"/>
              <a:t>Virtual workshop on Sunday, June 13</a:t>
            </a:r>
          </a:p>
          <a:p>
            <a:r>
              <a:rPr lang="en-US" dirty="0"/>
              <a:t>190 attendees</a:t>
            </a:r>
          </a:p>
          <a:p>
            <a:r>
              <a:rPr lang="en-US" dirty="0"/>
              <a:t>Workshop session themes:</a:t>
            </a:r>
          </a:p>
          <a:p>
            <a:pPr lvl="1"/>
            <a:r>
              <a:rPr lang="en-US" dirty="0"/>
              <a:t>Provide examples and use cases to demonstrate adoption of technology and standards to facilitate interoperability across systems and applications.</a:t>
            </a:r>
          </a:p>
          <a:p>
            <a:pPr lvl="1"/>
            <a:r>
              <a:rPr lang="en-US" dirty="0"/>
              <a:t>Opportunities to address trust barriers, privacy issues, and regulations around sharing public health data with internal and external partners.</a:t>
            </a:r>
          </a:p>
          <a:p>
            <a:pPr lvl="1"/>
            <a:r>
              <a:rPr lang="en-US" dirty="0"/>
              <a:t>Current and evolving data integration needs to enhance public health’s ability to access relevant data sources and use it meaningfully.</a:t>
            </a:r>
          </a:p>
          <a:p>
            <a:endParaRPr lang="en-US" dirty="0"/>
          </a:p>
          <a:p>
            <a:endParaRPr lang="en-US" dirty="0"/>
          </a:p>
          <a:p>
            <a:pPr lvl="1"/>
            <a:endParaRPr lang="en-US" dirty="0"/>
          </a:p>
          <a:p>
            <a:endParaRPr lang="en-US" dirty="0"/>
          </a:p>
        </p:txBody>
      </p:sp>
    </p:spTree>
    <p:extLst>
      <p:ext uri="{BB962C8B-B14F-4D97-AF65-F5344CB8AC3E}">
        <p14:creationId xmlns:p14="http://schemas.microsoft.com/office/powerpoint/2010/main" val="1183722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91A37-6265-4976-A42B-F35F0B53865E}"/>
              </a:ext>
            </a:extLst>
          </p:cNvPr>
          <p:cNvSpPr>
            <a:spLocks noGrp="1"/>
          </p:cNvSpPr>
          <p:nvPr>
            <p:ph type="title"/>
          </p:nvPr>
        </p:nvSpPr>
        <p:spPr/>
        <p:txBody>
          <a:bodyPr/>
          <a:lstStyle/>
          <a:p>
            <a:r>
              <a:rPr lang="en-US" sz="3200" dirty="0"/>
              <a:t>2021 Surveillance/ Informatics Workshop: </a:t>
            </a:r>
            <a:br>
              <a:rPr lang="en-US" sz="3200" dirty="0"/>
            </a:br>
            <a:r>
              <a:rPr lang="en-US" sz="3200" dirty="0"/>
              <a:t>Featured Presentations</a:t>
            </a:r>
          </a:p>
        </p:txBody>
      </p:sp>
      <p:sp>
        <p:nvSpPr>
          <p:cNvPr id="3" name="Content Placeholder 2">
            <a:extLst>
              <a:ext uri="{FF2B5EF4-FFF2-40B4-BE49-F238E27FC236}">
                <a16:creationId xmlns:a16="http://schemas.microsoft.com/office/drawing/2014/main" id="{DDC2485F-5758-41ED-88D5-9EE2A3A8B081}"/>
              </a:ext>
            </a:extLst>
          </p:cNvPr>
          <p:cNvSpPr>
            <a:spLocks noGrp="1"/>
          </p:cNvSpPr>
          <p:nvPr>
            <p:ph idx="1"/>
          </p:nvPr>
        </p:nvSpPr>
        <p:spPr/>
        <p:txBody>
          <a:bodyPr>
            <a:normAutofit fontScale="85000" lnSpcReduction="10000"/>
          </a:bodyPr>
          <a:lstStyle/>
          <a:p>
            <a:r>
              <a:rPr lang="en-US" dirty="0"/>
              <a:t>Data Modernization Initiative (DMI): Opportunity for Change- Alan Sim (CDC)</a:t>
            </a:r>
          </a:p>
          <a:p>
            <a:r>
              <a:rPr lang="en-US" dirty="0"/>
              <a:t>Just-In-Time Integration and Interoperability: Leveraging Multiple Resources to Address COVID Data Demands – Tim Powell (VA)</a:t>
            </a:r>
          </a:p>
          <a:p>
            <a:r>
              <a:rPr lang="en-US" dirty="0"/>
              <a:t>Interoperability with IIS: The Landscape Within and Beyond Public Health – Mary Beth Kurilo (AIRA)</a:t>
            </a:r>
          </a:p>
          <a:p>
            <a:r>
              <a:rPr lang="en-US" dirty="0"/>
              <a:t>Public Data Sets and the COVID-19 Pandemic – Ben Silk (CDC)</a:t>
            </a:r>
          </a:p>
          <a:p>
            <a:r>
              <a:rPr lang="en-US" dirty="0"/>
              <a:t>Making the Case for Privacy Preserving Record Linkage in Public Health – Adi Gundlapalli (CDC)</a:t>
            </a:r>
          </a:p>
          <a:p>
            <a:r>
              <a:rPr lang="en-US" dirty="0"/>
              <a:t>A Landscape Survey of Public Health Interoperability – Craig Newman (Altarum)</a:t>
            </a:r>
          </a:p>
          <a:p>
            <a:r>
              <a:rPr lang="en-US" dirty="0"/>
              <a:t>Working toward birth certificate interoperability in Michigan – Jim Kamp (Altarum)</a:t>
            </a:r>
          </a:p>
          <a:p>
            <a:endParaRPr lang="en-US" dirty="0"/>
          </a:p>
        </p:txBody>
      </p:sp>
    </p:spTree>
    <p:extLst>
      <p:ext uri="{BB962C8B-B14F-4D97-AF65-F5344CB8AC3E}">
        <p14:creationId xmlns:p14="http://schemas.microsoft.com/office/powerpoint/2010/main" val="3514896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80372E-E15D-4D21-9663-65DD03863B8B}"/>
              </a:ext>
            </a:extLst>
          </p:cNvPr>
          <p:cNvSpPr>
            <a:spLocks noGrp="1"/>
          </p:cNvSpPr>
          <p:nvPr>
            <p:ph type="title" idx="4294967295"/>
          </p:nvPr>
        </p:nvSpPr>
        <p:spPr>
          <a:xfrm>
            <a:off x="2346549" y="2594154"/>
            <a:ext cx="9621636" cy="9064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Review of Approved 2021 CSTE Position Statements- Meredith Lichtenstein Cone</a:t>
            </a:r>
          </a:p>
        </p:txBody>
      </p:sp>
    </p:spTree>
    <p:extLst>
      <p:ext uri="{BB962C8B-B14F-4D97-AF65-F5344CB8AC3E}">
        <p14:creationId xmlns:p14="http://schemas.microsoft.com/office/powerpoint/2010/main" val="4205451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D6103-8173-4634-A6AF-E4466FF0DC23}"/>
              </a:ext>
            </a:extLst>
          </p:cNvPr>
          <p:cNvSpPr>
            <a:spLocks noGrp="1"/>
          </p:cNvSpPr>
          <p:nvPr>
            <p:ph type="title"/>
          </p:nvPr>
        </p:nvSpPr>
        <p:spPr/>
        <p:txBody>
          <a:bodyPr lIns="91440" tIns="45720" rIns="91440" bIns="45720" anchor="ctr"/>
          <a:lstStyle/>
          <a:p>
            <a:r>
              <a:rPr lang="en-US" dirty="0">
                <a:latin typeface="Arial"/>
                <a:cs typeface="Arial"/>
              </a:rPr>
              <a:t>Approved 2021 Position Statements</a:t>
            </a:r>
            <a:endParaRPr lang="en-US" dirty="0"/>
          </a:p>
        </p:txBody>
      </p:sp>
      <p:sp>
        <p:nvSpPr>
          <p:cNvPr id="3" name="Content Placeholder 2">
            <a:extLst>
              <a:ext uri="{FF2B5EF4-FFF2-40B4-BE49-F238E27FC236}">
                <a16:creationId xmlns:a16="http://schemas.microsoft.com/office/drawing/2014/main" id="{AAA85140-4048-46AE-AFAC-5E71E0EB2502}"/>
              </a:ext>
            </a:extLst>
          </p:cNvPr>
          <p:cNvSpPr>
            <a:spLocks noGrp="1"/>
          </p:cNvSpPr>
          <p:nvPr>
            <p:ph idx="1"/>
          </p:nvPr>
        </p:nvSpPr>
        <p:spPr>
          <a:xfrm>
            <a:off x="283779" y="1547310"/>
            <a:ext cx="11627913" cy="4593958"/>
          </a:xfrm>
        </p:spPr>
        <p:txBody>
          <a:bodyPr vert="horz" lIns="91440" tIns="45720" rIns="91440" bIns="45720" rtlCol="0" anchor="t">
            <a:normAutofit/>
          </a:bodyPr>
          <a:lstStyle/>
          <a:p>
            <a:r>
              <a:rPr lang="en-US" b="1" dirty="0">
                <a:latin typeface="Arial"/>
                <a:cs typeface="Arial"/>
              </a:rPr>
              <a:t>21-ID-01</a:t>
            </a:r>
            <a:r>
              <a:rPr lang="en-US" dirty="0">
                <a:latin typeface="Arial"/>
                <a:cs typeface="Arial"/>
              </a:rPr>
              <a:t>: Update to the standardized surveillance case definition and national notification for 2019 novel coronavirus disease (COVID-19)</a:t>
            </a:r>
            <a:endParaRPr lang="en-US" sz="600" dirty="0"/>
          </a:p>
          <a:p>
            <a:pPr marL="0" indent="0">
              <a:buNone/>
            </a:pPr>
            <a:endParaRPr lang="en-US" sz="600" dirty="0">
              <a:latin typeface="Arial"/>
              <a:cs typeface="Arial"/>
            </a:endParaRPr>
          </a:p>
          <a:p>
            <a:r>
              <a:rPr lang="en-US" b="1" dirty="0">
                <a:latin typeface="Arial"/>
                <a:cs typeface="Arial"/>
              </a:rPr>
              <a:t>21-ID-02</a:t>
            </a:r>
            <a:r>
              <a:rPr lang="en-US" dirty="0">
                <a:latin typeface="Arial"/>
                <a:cs typeface="Arial"/>
              </a:rPr>
              <a:t>: Revision to the Standardized Case Definition, Case Classification, and Public Health Reporting for Acute Flaccid Myelitis</a:t>
            </a:r>
            <a:endParaRPr lang="en-US" sz="2000" dirty="0">
              <a:latin typeface="Arial"/>
              <a:cs typeface="Arial"/>
            </a:endParaRPr>
          </a:p>
          <a:p>
            <a:endParaRPr lang="en-US" sz="600" dirty="0">
              <a:latin typeface="Arial"/>
              <a:cs typeface="Arial"/>
            </a:endParaRPr>
          </a:p>
          <a:p>
            <a:r>
              <a:rPr lang="en-US" b="1" dirty="0">
                <a:latin typeface="Arial"/>
                <a:cs typeface="Arial"/>
              </a:rPr>
              <a:t>21-ID-03</a:t>
            </a:r>
            <a:r>
              <a:rPr lang="en-US" dirty="0">
                <a:latin typeface="Arial"/>
                <a:cs typeface="Arial"/>
              </a:rPr>
              <a:t>: CSTE recommendations for modernization of laws to prevent HIV criminalization</a:t>
            </a:r>
          </a:p>
          <a:p>
            <a:endParaRPr lang="en-US" dirty="0">
              <a:latin typeface="Arial"/>
              <a:cs typeface="Arial"/>
            </a:endParaRPr>
          </a:p>
        </p:txBody>
      </p:sp>
    </p:spTree>
    <p:extLst>
      <p:ext uri="{BB962C8B-B14F-4D97-AF65-F5344CB8AC3E}">
        <p14:creationId xmlns:p14="http://schemas.microsoft.com/office/powerpoint/2010/main" val="103745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D6103-8173-4634-A6AF-E4466FF0DC23}"/>
              </a:ext>
            </a:extLst>
          </p:cNvPr>
          <p:cNvSpPr>
            <a:spLocks noGrp="1"/>
          </p:cNvSpPr>
          <p:nvPr>
            <p:ph type="title"/>
          </p:nvPr>
        </p:nvSpPr>
        <p:spPr/>
        <p:txBody>
          <a:bodyPr lIns="91440" tIns="45720" rIns="91440" bIns="45720" anchor="ctr"/>
          <a:lstStyle/>
          <a:p>
            <a:r>
              <a:rPr lang="en-US" dirty="0">
                <a:latin typeface="Arial"/>
                <a:cs typeface="Arial"/>
              </a:rPr>
              <a:t>Approved 2021 Position Statements</a:t>
            </a:r>
            <a:endParaRPr lang="en-US" dirty="0"/>
          </a:p>
        </p:txBody>
      </p:sp>
      <p:sp>
        <p:nvSpPr>
          <p:cNvPr id="3" name="Content Placeholder 2">
            <a:extLst>
              <a:ext uri="{FF2B5EF4-FFF2-40B4-BE49-F238E27FC236}">
                <a16:creationId xmlns:a16="http://schemas.microsoft.com/office/drawing/2014/main" id="{AAA85140-4048-46AE-AFAC-5E71E0EB2502}"/>
              </a:ext>
            </a:extLst>
          </p:cNvPr>
          <p:cNvSpPr>
            <a:spLocks noGrp="1"/>
          </p:cNvSpPr>
          <p:nvPr>
            <p:ph idx="1"/>
          </p:nvPr>
        </p:nvSpPr>
        <p:spPr>
          <a:xfrm>
            <a:off x="283779" y="1547310"/>
            <a:ext cx="11627913" cy="4697867"/>
          </a:xfrm>
        </p:spPr>
        <p:txBody>
          <a:bodyPr vert="horz" lIns="91440" tIns="45720" rIns="91440" bIns="45720" rtlCol="0" anchor="t">
            <a:normAutofit/>
          </a:bodyPr>
          <a:lstStyle/>
          <a:p>
            <a:r>
              <a:rPr lang="en-US" b="1" dirty="0">
                <a:latin typeface="Arial"/>
                <a:cs typeface="Arial"/>
              </a:rPr>
              <a:t>21-ID-04</a:t>
            </a:r>
            <a:r>
              <a:rPr lang="en-US" dirty="0">
                <a:latin typeface="Arial"/>
                <a:cs typeface="Arial"/>
              </a:rPr>
              <a:t>: Update to Public Health Reporting and National Notification of Viral Hemorrhagic Fever (VHF) caused by Ebola or Marburg viruses, Old World arenaviruses (Lassa and Lujo viruses), New World arenaviruses (Guanarito, Machupo, Junin, Sabia, and Chapare viruses), or Crimean-Congo hemorrhagic fever virus</a:t>
            </a:r>
            <a:endParaRPr lang="en-US" sz="2000" dirty="0"/>
          </a:p>
          <a:p>
            <a:endParaRPr lang="en-US" sz="600" dirty="0">
              <a:latin typeface="Arial"/>
              <a:cs typeface="Arial"/>
            </a:endParaRPr>
          </a:p>
          <a:p>
            <a:r>
              <a:rPr lang="en-US" b="1" dirty="0">
                <a:latin typeface="Arial"/>
                <a:cs typeface="Arial"/>
              </a:rPr>
              <a:t>21-ID-05</a:t>
            </a:r>
            <a:r>
              <a:rPr lang="en-US" dirty="0">
                <a:latin typeface="Arial"/>
                <a:cs typeface="Arial"/>
              </a:rPr>
              <a:t>: Modification of Lyme Disease Case Definition</a:t>
            </a:r>
            <a:endParaRPr lang="en-US" sz="600" dirty="0">
              <a:latin typeface="Arial"/>
              <a:cs typeface="Arial"/>
            </a:endParaRPr>
          </a:p>
          <a:p>
            <a:endParaRPr lang="en-US" sz="600" dirty="0">
              <a:latin typeface="Arial"/>
              <a:cs typeface="Arial"/>
            </a:endParaRPr>
          </a:p>
          <a:p>
            <a:r>
              <a:rPr lang="en-US" b="1" dirty="0">
                <a:latin typeface="Arial"/>
                <a:cs typeface="Arial"/>
              </a:rPr>
              <a:t>21-ID-06</a:t>
            </a:r>
            <a:r>
              <a:rPr lang="en-US" dirty="0">
                <a:latin typeface="Arial"/>
                <a:cs typeface="Arial"/>
              </a:rPr>
              <a:t>: Public Health Reporting and National Notification for Infection Caused by </a:t>
            </a:r>
            <a:r>
              <a:rPr lang="en-US" i="1" dirty="0">
                <a:latin typeface="Arial"/>
                <a:cs typeface="Arial"/>
              </a:rPr>
              <a:t>Chlamydia trachomatis</a:t>
            </a:r>
            <a:endParaRPr lang="en-US" sz="2000" i="1" dirty="0">
              <a:latin typeface="Arial"/>
              <a:cs typeface="Arial"/>
            </a:endParaRPr>
          </a:p>
          <a:p>
            <a:endParaRPr lang="en-US" sz="600" i="1" dirty="0">
              <a:latin typeface="Arial"/>
              <a:cs typeface="Arial"/>
            </a:endParaRPr>
          </a:p>
          <a:p>
            <a:r>
              <a:rPr lang="en-US" b="1" dirty="0">
                <a:latin typeface="Arial"/>
                <a:cs typeface="Arial"/>
              </a:rPr>
              <a:t>21-ID-07</a:t>
            </a:r>
            <a:r>
              <a:rPr lang="en-US" dirty="0">
                <a:latin typeface="Arial"/>
                <a:cs typeface="Arial"/>
              </a:rPr>
              <a:t>: Standardized Case Definition for Alpha-Gal Syndrome</a:t>
            </a:r>
          </a:p>
        </p:txBody>
      </p:sp>
    </p:spTree>
    <p:extLst>
      <p:ext uri="{BB962C8B-B14F-4D97-AF65-F5344CB8AC3E}">
        <p14:creationId xmlns:p14="http://schemas.microsoft.com/office/powerpoint/2010/main" val="957670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807DCD-3410-4354-BE81-E25123297021}"/>
              </a:ext>
            </a:extLst>
          </p:cNvPr>
          <p:cNvSpPr>
            <a:spLocks noGrp="1"/>
          </p:cNvSpPr>
          <p:nvPr>
            <p:ph type="title" idx="4294967295"/>
          </p:nvPr>
        </p:nvSpPr>
        <p:spPr>
          <a:xfrm>
            <a:off x="2346549" y="2594154"/>
            <a:ext cx="9621636" cy="9064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Surveillance/ Informatics Steering Committee Roundtable Summary- Kate Goodin</a:t>
            </a:r>
          </a:p>
        </p:txBody>
      </p:sp>
    </p:spTree>
    <p:extLst>
      <p:ext uri="{BB962C8B-B14F-4D97-AF65-F5344CB8AC3E}">
        <p14:creationId xmlns:p14="http://schemas.microsoft.com/office/powerpoint/2010/main" val="2752489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6248AB-92C4-421F-8747-17C94E0A4F92}"/>
              </a:ext>
            </a:extLst>
          </p:cNvPr>
          <p:cNvSpPr>
            <a:spLocks noGrp="1"/>
          </p:cNvSpPr>
          <p:nvPr>
            <p:ph sz="quarter" idx="10"/>
          </p:nvPr>
        </p:nvSpPr>
        <p:spPr>
          <a:xfrm>
            <a:off x="665163" y="1371600"/>
            <a:ext cx="8422263" cy="4530725"/>
          </a:xfrm>
        </p:spPr>
        <p:txBody>
          <a:bodyPr>
            <a:normAutofit/>
          </a:bodyPr>
          <a:lstStyle/>
          <a:p>
            <a:pPr lvl="1"/>
            <a:r>
              <a:rPr lang="en-US" dirty="0"/>
              <a:t>Welcome and Announcements (CDC)</a:t>
            </a:r>
          </a:p>
          <a:p>
            <a:pPr lvl="1"/>
            <a:r>
              <a:rPr lang="en-US" dirty="0"/>
              <a:t>Highlights from 2021 Council of State and Territorial  Epidemiologists </a:t>
            </a:r>
            <a:r>
              <a:rPr lang="en-US"/>
              <a:t>(CSTE) Annual </a:t>
            </a:r>
            <a:r>
              <a:rPr lang="en-US" dirty="0"/>
              <a:t>Conference (CSTE) </a:t>
            </a:r>
          </a:p>
          <a:p>
            <a:pPr lvl="1"/>
            <a:r>
              <a:rPr lang="en-US" dirty="0"/>
              <a:t>Questions and Answers </a:t>
            </a:r>
          </a:p>
        </p:txBody>
      </p:sp>
      <p:pic>
        <p:nvPicPr>
          <p:cNvPr id="8" name="Picture 7">
            <a:extLst>
              <a:ext uri="{FF2B5EF4-FFF2-40B4-BE49-F238E27FC236}">
                <a16:creationId xmlns:a16="http://schemas.microsoft.com/office/drawing/2014/main" id="{BFA9D0FB-0E18-450E-B085-3E8B600D496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73353" y="140153"/>
            <a:ext cx="3810000" cy="3181350"/>
          </a:xfrm>
          <a:prstGeom prst="rect">
            <a:avLst/>
          </a:prstGeom>
        </p:spPr>
      </p:pic>
      <p:sp>
        <p:nvSpPr>
          <p:cNvPr id="2" name="Title 1">
            <a:extLst>
              <a:ext uri="{FF2B5EF4-FFF2-40B4-BE49-F238E27FC236}">
                <a16:creationId xmlns:a16="http://schemas.microsoft.com/office/drawing/2014/main" id="{2E353D24-65DF-4196-BF92-334509453916}"/>
              </a:ext>
            </a:extLst>
          </p:cNvPr>
          <p:cNvSpPr>
            <a:spLocks noGrp="1"/>
          </p:cNvSpPr>
          <p:nvPr>
            <p:ph type="title" idx="4294967295"/>
          </p:nvPr>
        </p:nvSpPr>
        <p:spPr/>
        <p:txBody>
          <a:bodyPr/>
          <a:lstStyle/>
          <a:p>
            <a:r>
              <a:rPr lang="en-US" b="1" dirty="0"/>
              <a:t>Agenda</a:t>
            </a:r>
          </a:p>
        </p:txBody>
      </p:sp>
    </p:spTree>
    <p:extLst>
      <p:ext uri="{BB962C8B-B14F-4D97-AF65-F5344CB8AC3E}">
        <p14:creationId xmlns:p14="http://schemas.microsoft.com/office/powerpoint/2010/main" val="1073551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91A37-6265-4976-A42B-F35F0B53865E}"/>
              </a:ext>
            </a:extLst>
          </p:cNvPr>
          <p:cNvSpPr>
            <a:spLocks noGrp="1"/>
          </p:cNvSpPr>
          <p:nvPr>
            <p:ph type="title"/>
          </p:nvPr>
        </p:nvSpPr>
        <p:spPr/>
        <p:txBody>
          <a:bodyPr/>
          <a:lstStyle/>
          <a:p>
            <a:r>
              <a:rPr lang="en-US" sz="2800" dirty="0"/>
              <a:t>2021 Surveillance/ Informatics Steering Committee Roundtable</a:t>
            </a:r>
          </a:p>
        </p:txBody>
      </p:sp>
      <p:sp>
        <p:nvSpPr>
          <p:cNvPr id="3" name="Content Placeholder 2">
            <a:extLst>
              <a:ext uri="{FF2B5EF4-FFF2-40B4-BE49-F238E27FC236}">
                <a16:creationId xmlns:a16="http://schemas.microsoft.com/office/drawing/2014/main" id="{DDC2485F-5758-41ED-88D5-9EE2A3A8B081}"/>
              </a:ext>
            </a:extLst>
          </p:cNvPr>
          <p:cNvSpPr>
            <a:spLocks noGrp="1"/>
          </p:cNvSpPr>
          <p:nvPr>
            <p:ph idx="1"/>
          </p:nvPr>
        </p:nvSpPr>
        <p:spPr/>
        <p:txBody>
          <a:bodyPr>
            <a:normAutofit/>
          </a:bodyPr>
          <a:lstStyle/>
          <a:p>
            <a:r>
              <a:rPr lang="en-US" dirty="0"/>
              <a:t>Workforce, workforce, workforce</a:t>
            </a:r>
          </a:p>
          <a:p>
            <a:pPr lvl="1"/>
            <a:r>
              <a:rPr lang="en-US" dirty="0"/>
              <a:t>Learn from each other without directly competing for scarce resources</a:t>
            </a:r>
          </a:p>
          <a:p>
            <a:pPr lvl="1"/>
            <a:r>
              <a:rPr lang="en-US" dirty="0"/>
              <a:t>Shared support</a:t>
            </a:r>
          </a:p>
          <a:p>
            <a:pPr lvl="1"/>
            <a:r>
              <a:rPr lang="en-US" dirty="0"/>
              <a:t>Regional, by application, by topic</a:t>
            </a:r>
          </a:p>
          <a:p>
            <a:r>
              <a:rPr lang="en-US" dirty="0"/>
              <a:t>Data science competencies networking session</a:t>
            </a:r>
          </a:p>
          <a:p>
            <a:pPr lvl="1"/>
            <a:r>
              <a:rPr lang="en-US" dirty="0"/>
              <a:t>Data governance</a:t>
            </a:r>
          </a:p>
          <a:p>
            <a:pPr lvl="1"/>
            <a:r>
              <a:rPr lang="en-US" dirty="0"/>
              <a:t>Technical skills</a:t>
            </a:r>
          </a:p>
          <a:p>
            <a:pPr lvl="1"/>
            <a:r>
              <a:rPr lang="en-US" dirty="0"/>
              <a:t>Data preparation and management</a:t>
            </a:r>
          </a:p>
          <a:p>
            <a:pPr lvl="1"/>
            <a:r>
              <a:rPr lang="en-US" dirty="0"/>
              <a:t>Progressive, right fit, documentation</a:t>
            </a:r>
          </a:p>
          <a:p>
            <a:endParaRPr lang="en-US" dirty="0"/>
          </a:p>
        </p:txBody>
      </p:sp>
    </p:spTree>
    <p:extLst>
      <p:ext uri="{BB962C8B-B14F-4D97-AF65-F5344CB8AC3E}">
        <p14:creationId xmlns:p14="http://schemas.microsoft.com/office/powerpoint/2010/main" val="1625449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1CA7A1-FBDA-4EE7-9D36-CD9128B7BAEC}"/>
              </a:ext>
            </a:extLst>
          </p:cNvPr>
          <p:cNvSpPr>
            <a:spLocks noGrp="1"/>
          </p:cNvSpPr>
          <p:nvPr>
            <p:ph type="title" idx="4294967295"/>
          </p:nvPr>
        </p:nvSpPr>
        <p:spPr>
          <a:xfrm>
            <a:off x="2346549" y="2594154"/>
            <a:ext cx="9621636" cy="9064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25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CSTE Workgroups and Projects- Becky Lampkins</a:t>
            </a:r>
          </a:p>
        </p:txBody>
      </p:sp>
    </p:spTree>
    <p:extLst>
      <p:ext uri="{BB962C8B-B14F-4D97-AF65-F5344CB8AC3E}">
        <p14:creationId xmlns:p14="http://schemas.microsoft.com/office/powerpoint/2010/main" val="1624908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91A37-6265-4976-A42B-F35F0B53865E}"/>
              </a:ext>
            </a:extLst>
          </p:cNvPr>
          <p:cNvSpPr>
            <a:spLocks noGrp="1"/>
          </p:cNvSpPr>
          <p:nvPr>
            <p:ph type="title"/>
          </p:nvPr>
        </p:nvSpPr>
        <p:spPr/>
        <p:txBody>
          <a:bodyPr lIns="91440" tIns="45720" rIns="91440" bIns="45720" anchor="ctr"/>
          <a:lstStyle/>
          <a:p>
            <a:r>
              <a:rPr lang="en-US" sz="3600" dirty="0">
                <a:latin typeface="Arial"/>
                <a:cs typeface="Arial"/>
              </a:rPr>
              <a:t>CSTE Subcommittees and Workgroups</a:t>
            </a:r>
            <a:endParaRPr lang="en-US" sz="3600" dirty="0"/>
          </a:p>
        </p:txBody>
      </p:sp>
      <p:sp>
        <p:nvSpPr>
          <p:cNvPr id="3" name="Content Placeholder 2">
            <a:extLst>
              <a:ext uri="{FF2B5EF4-FFF2-40B4-BE49-F238E27FC236}">
                <a16:creationId xmlns:a16="http://schemas.microsoft.com/office/drawing/2014/main" id="{DDC2485F-5758-41ED-88D5-9EE2A3A8B081}"/>
              </a:ext>
            </a:extLst>
          </p:cNvPr>
          <p:cNvSpPr>
            <a:spLocks noGrp="1"/>
          </p:cNvSpPr>
          <p:nvPr>
            <p:ph idx="1"/>
          </p:nvPr>
        </p:nvSpPr>
        <p:spPr/>
        <p:txBody>
          <a:bodyPr vert="horz" lIns="91440" tIns="45720" rIns="91440" bIns="45720" rtlCol="0" anchor="t">
            <a:normAutofit fontScale="77500" lnSpcReduction="20000"/>
          </a:bodyPr>
          <a:lstStyle/>
          <a:p>
            <a:pPr>
              <a:lnSpc>
                <a:spcPct val="120000"/>
              </a:lnSpc>
            </a:pPr>
            <a:r>
              <a:rPr lang="en-US" dirty="0">
                <a:latin typeface="Arial"/>
                <a:cs typeface="Arial"/>
              </a:rPr>
              <a:t>Surveillance Practice &amp; Implementation Subcommittee</a:t>
            </a:r>
            <a:endParaRPr lang="en-US" dirty="0"/>
          </a:p>
          <a:p>
            <a:pPr lvl="1">
              <a:lnSpc>
                <a:spcPct val="120000"/>
              </a:lnSpc>
            </a:pPr>
            <a:r>
              <a:rPr lang="en-US" dirty="0">
                <a:latin typeface="Arial"/>
                <a:cs typeface="Arial"/>
              </a:rPr>
              <a:t>Data Standardization Workgroup (to reconvene in August 2021)</a:t>
            </a:r>
          </a:p>
          <a:p>
            <a:pPr lvl="2">
              <a:lnSpc>
                <a:spcPct val="120000"/>
              </a:lnSpc>
            </a:pPr>
            <a:r>
              <a:rPr lang="en-US" dirty="0">
                <a:latin typeface="Arial"/>
                <a:cs typeface="Arial"/>
              </a:rPr>
              <a:t>Workgroup Mission: Improve data quality through the development and application of consensus definitions for the core data elements for disease surveillance</a:t>
            </a:r>
          </a:p>
          <a:p>
            <a:pPr lvl="2">
              <a:lnSpc>
                <a:spcPct val="120000"/>
              </a:lnSpc>
            </a:pPr>
            <a:r>
              <a:rPr lang="en-US" dirty="0">
                <a:latin typeface="Arial"/>
                <a:cs typeface="Arial"/>
              </a:rPr>
              <a:t>CSTE Staff Contact: Shaily Krishan (</a:t>
            </a:r>
            <a:r>
              <a:rPr lang="en-US" dirty="0">
                <a:latin typeface="Arial"/>
                <a:cs typeface="Arial"/>
                <a:hlinkClick r:id="rId2"/>
              </a:rPr>
              <a:t>skrishan@cste.org</a:t>
            </a:r>
            <a:r>
              <a:rPr lang="en-US" dirty="0">
                <a:latin typeface="Arial"/>
                <a:cs typeface="Arial"/>
              </a:rPr>
              <a:t>)</a:t>
            </a:r>
          </a:p>
          <a:p>
            <a:pPr marL="914400" lvl="2" indent="0">
              <a:lnSpc>
                <a:spcPct val="120000"/>
              </a:lnSpc>
              <a:buNone/>
            </a:pPr>
            <a:endParaRPr lang="en-US" dirty="0">
              <a:latin typeface="Arial"/>
              <a:cs typeface="Arial"/>
            </a:endParaRPr>
          </a:p>
          <a:p>
            <a:pPr lvl="1">
              <a:lnSpc>
                <a:spcPct val="120000"/>
              </a:lnSpc>
            </a:pPr>
            <a:r>
              <a:rPr lang="en-US" dirty="0">
                <a:latin typeface="Arial"/>
                <a:cs typeface="Arial"/>
              </a:rPr>
              <a:t>NMI Evaluation Workgroup</a:t>
            </a:r>
          </a:p>
          <a:p>
            <a:pPr lvl="2">
              <a:lnSpc>
                <a:spcPct val="120000"/>
              </a:lnSpc>
            </a:pPr>
            <a:r>
              <a:rPr lang="en-US" dirty="0">
                <a:latin typeface="Arial"/>
                <a:cs typeface="Arial"/>
              </a:rPr>
              <a:t>Workgroup Charge: To convene epidemiologists, informaticians, and surveillance experts from state, local and territorial jurisdictions participating in NMI Message Mapping Guide (MMG) implementation activities, and other key stakeholders to evaluate and identify improvements in processes related to MMG implementation, MMG onboarding, MMG maintenance, and Technical Assistance (TA)</a:t>
            </a:r>
          </a:p>
          <a:p>
            <a:pPr lvl="2">
              <a:lnSpc>
                <a:spcPct val="120000"/>
              </a:lnSpc>
            </a:pPr>
            <a:r>
              <a:rPr lang="en-US" dirty="0">
                <a:latin typeface="Arial"/>
                <a:cs typeface="Arial"/>
              </a:rPr>
              <a:t>CSTE Staff Contact: Shaily Krishan (</a:t>
            </a:r>
            <a:r>
              <a:rPr lang="en-US" dirty="0">
                <a:latin typeface="Arial"/>
                <a:cs typeface="Arial"/>
                <a:hlinkClick r:id="rId2"/>
              </a:rPr>
              <a:t>skrishan@cste.org</a:t>
            </a:r>
            <a:r>
              <a:rPr lang="en-US" dirty="0">
                <a:latin typeface="Arial"/>
                <a:cs typeface="Arial"/>
              </a:rPr>
              <a:t>) </a:t>
            </a:r>
          </a:p>
          <a:p>
            <a:pPr lvl="2"/>
            <a:endParaRPr lang="en-US" dirty="0">
              <a:latin typeface="Arial"/>
              <a:cs typeface="Arial"/>
            </a:endParaRPr>
          </a:p>
          <a:p>
            <a:pPr lvl="1"/>
            <a:r>
              <a:rPr lang="en-US" dirty="0">
                <a:latin typeface="Arial"/>
                <a:cs typeface="Arial"/>
              </a:rPr>
              <a:t>Interjurisdictional Notifications Workgroup [short-term]</a:t>
            </a:r>
            <a:endParaRPr lang="en-US" dirty="0"/>
          </a:p>
        </p:txBody>
      </p:sp>
    </p:spTree>
    <p:extLst>
      <p:ext uri="{BB962C8B-B14F-4D97-AF65-F5344CB8AC3E}">
        <p14:creationId xmlns:p14="http://schemas.microsoft.com/office/powerpoint/2010/main" val="1772822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91A37-6265-4976-A42B-F35F0B53865E}"/>
              </a:ext>
            </a:extLst>
          </p:cNvPr>
          <p:cNvSpPr>
            <a:spLocks noGrp="1"/>
          </p:cNvSpPr>
          <p:nvPr>
            <p:ph type="title"/>
          </p:nvPr>
        </p:nvSpPr>
        <p:spPr/>
        <p:txBody>
          <a:bodyPr lIns="91440" tIns="45720" rIns="91440" bIns="45720" anchor="ctr"/>
          <a:lstStyle/>
          <a:p>
            <a:r>
              <a:rPr lang="en-US" sz="3600" dirty="0">
                <a:latin typeface="Arial"/>
                <a:cs typeface="Arial"/>
              </a:rPr>
              <a:t>CSTE Subcommittees and Workgroups</a:t>
            </a:r>
            <a:endParaRPr lang="en-US" sz="3600" dirty="0"/>
          </a:p>
        </p:txBody>
      </p:sp>
      <p:sp>
        <p:nvSpPr>
          <p:cNvPr id="3" name="Content Placeholder 2">
            <a:extLst>
              <a:ext uri="{FF2B5EF4-FFF2-40B4-BE49-F238E27FC236}">
                <a16:creationId xmlns:a16="http://schemas.microsoft.com/office/drawing/2014/main" id="{DDC2485F-5758-41ED-88D5-9EE2A3A8B081}"/>
              </a:ext>
            </a:extLst>
          </p:cNvPr>
          <p:cNvSpPr>
            <a:spLocks noGrp="1"/>
          </p:cNvSpPr>
          <p:nvPr>
            <p:ph idx="1"/>
          </p:nvPr>
        </p:nvSpPr>
        <p:spPr/>
        <p:txBody>
          <a:bodyPr vert="horz" lIns="91440" tIns="45720" rIns="91440" bIns="45720" rtlCol="0" anchor="t">
            <a:normAutofit/>
          </a:bodyPr>
          <a:lstStyle/>
          <a:p>
            <a:r>
              <a:rPr lang="en-US" sz="2400" dirty="0">
                <a:latin typeface="Arial"/>
                <a:cs typeface="Arial"/>
              </a:rPr>
              <a:t>Surveillance Policy Subcommittee</a:t>
            </a:r>
            <a:endParaRPr lang="en-US" sz="2400" dirty="0"/>
          </a:p>
          <a:p>
            <a:pPr lvl="1">
              <a:lnSpc>
                <a:spcPct val="120000"/>
              </a:lnSpc>
            </a:pPr>
            <a:r>
              <a:rPr lang="en-US" sz="1800" dirty="0">
                <a:latin typeface="Arial"/>
                <a:cs typeface="Arial"/>
              </a:rPr>
              <a:t>*</a:t>
            </a:r>
            <a:r>
              <a:rPr lang="en-US" sz="1800" dirty="0">
                <a:solidFill>
                  <a:srgbClr val="FF0000"/>
                </a:solidFill>
                <a:latin typeface="Arial"/>
                <a:cs typeface="Arial"/>
              </a:rPr>
              <a:t>new</a:t>
            </a:r>
            <a:r>
              <a:rPr lang="en-US" sz="1800" dirty="0">
                <a:latin typeface="Arial"/>
                <a:cs typeface="Arial"/>
              </a:rPr>
              <a:t>* Data Release, Suppression, and Presentation Workgroup</a:t>
            </a:r>
            <a:endParaRPr lang="en-US" sz="1800" dirty="0"/>
          </a:p>
          <a:p>
            <a:pPr lvl="2">
              <a:lnSpc>
                <a:spcPct val="120000"/>
              </a:lnSpc>
            </a:pPr>
            <a:r>
              <a:rPr lang="en-US" sz="1800" dirty="0">
                <a:latin typeface="Arial"/>
                <a:cs typeface="Arial"/>
              </a:rPr>
              <a:t>Inter-state data sharing</a:t>
            </a:r>
            <a:endParaRPr lang="en-US" sz="1800" dirty="0">
              <a:solidFill>
                <a:srgbClr val="0070C0"/>
              </a:solidFill>
              <a:latin typeface="Arial"/>
              <a:cs typeface="Arial"/>
            </a:endParaRPr>
          </a:p>
          <a:p>
            <a:pPr lvl="2">
              <a:lnSpc>
                <a:spcPct val="120000"/>
              </a:lnSpc>
            </a:pPr>
            <a:r>
              <a:rPr lang="en-US" sz="1800" dirty="0">
                <a:latin typeface="Arial"/>
                <a:cs typeface="Arial"/>
              </a:rPr>
              <a:t>Expanded/ interactive presentation of NNDSS data</a:t>
            </a:r>
            <a:endParaRPr lang="en-US" sz="1800" dirty="0"/>
          </a:p>
          <a:p>
            <a:pPr lvl="2">
              <a:lnSpc>
                <a:spcPct val="120000"/>
              </a:lnSpc>
            </a:pPr>
            <a:r>
              <a:rPr lang="en-US" sz="1800" dirty="0">
                <a:latin typeface="Arial"/>
                <a:cs typeface="Arial"/>
              </a:rPr>
              <a:t>Tribal Epi Centers (TEC) data sharing at state and federal levels</a:t>
            </a:r>
          </a:p>
          <a:p>
            <a:pPr lvl="2">
              <a:lnSpc>
                <a:spcPct val="120000"/>
              </a:lnSpc>
            </a:pPr>
            <a:r>
              <a:rPr lang="en-US" sz="1800" dirty="0">
                <a:latin typeface="Arial"/>
                <a:cs typeface="Arial"/>
              </a:rPr>
              <a:t>Data re-release</a:t>
            </a:r>
          </a:p>
          <a:p>
            <a:pPr lvl="2"/>
            <a:r>
              <a:rPr lang="en-US" sz="1800" dirty="0">
                <a:latin typeface="Arial"/>
                <a:cs typeface="Arial"/>
              </a:rPr>
              <a:t>CSTE Staff Contact: Shaily Krishan (</a:t>
            </a:r>
            <a:r>
              <a:rPr lang="en-US" sz="1800" dirty="0">
                <a:latin typeface="Arial"/>
                <a:cs typeface="Arial"/>
                <a:hlinkClick r:id="rId3"/>
              </a:rPr>
              <a:t>skrishan@cste.org</a:t>
            </a:r>
            <a:r>
              <a:rPr lang="en-US" sz="1800" dirty="0">
                <a:latin typeface="Arial"/>
                <a:cs typeface="Arial"/>
              </a:rPr>
              <a:t>)</a:t>
            </a:r>
          </a:p>
          <a:p>
            <a:pPr lvl="1"/>
            <a:endParaRPr lang="en-US" sz="1800" dirty="0"/>
          </a:p>
          <a:p>
            <a:r>
              <a:rPr lang="en-US" sz="2400" dirty="0">
                <a:latin typeface="Arial"/>
                <a:cs typeface="Arial"/>
              </a:rPr>
              <a:t>Electronic Laboratory and Disease Reporting Subcommittee </a:t>
            </a:r>
          </a:p>
          <a:p>
            <a:pPr lvl="1"/>
            <a:r>
              <a:rPr lang="en-US" sz="2000" dirty="0">
                <a:latin typeface="Arial"/>
                <a:cs typeface="Arial"/>
              </a:rPr>
              <a:t>National ELR Workgroup </a:t>
            </a:r>
            <a:endParaRPr lang="en-US" sz="2000" dirty="0"/>
          </a:p>
        </p:txBody>
      </p:sp>
    </p:spTree>
    <p:extLst>
      <p:ext uri="{BB962C8B-B14F-4D97-AF65-F5344CB8AC3E}">
        <p14:creationId xmlns:p14="http://schemas.microsoft.com/office/powerpoint/2010/main" val="2184836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91A37-6265-4976-A42B-F35F0B53865E}"/>
              </a:ext>
            </a:extLst>
          </p:cNvPr>
          <p:cNvSpPr>
            <a:spLocks noGrp="1"/>
          </p:cNvSpPr>
          <p:nvPr>
            <p:ph type="title"/>
          </p:nvPr>
        </p:nvSpPr>
        <p:spPr/>
        <p:txBody>
          <a:bodyPr lIns="91440" tIns="45720" rIns="91440" bIns="45720" anchor="ctr"/>
          <a:lstStyle/>
          <a:p>
            <a:r>
              <a:rPr lang="en-US" sz="3600" dirty="0">
                <a:latin typeface="Arial"/>
                <a:cs typeface="Arial"/>
              </a:rPr>
              <a:t>CSTE Projects</a:t>
            </a:r>
            <a:endParaRPr lang="en-US" sz="3600" dirty="0"/>
          </a:p>
        </p:txBody>
      </p:sp>
      <p:sp>
        <p:nvSpPr>
          <p:cNvPr id="3" name="Content Placeholder 2">
            <a:extLst>
              <a:ext uri="{FF2B5EF4-FFF2-40B4-BE49-F238E27FC236}">
                <a16:creationId xmlns:a16="http://schemas.microsoft.com/office/drawing/2014/main" id="{DDC2485F-5758-41ED-88D5-9EE2A3A8B081}"/>
              </a:ext>
            </a:extLst>
          </p:cNvPr>
          <p:cNvSpPr>
            <a:spLocks noGrp="1"/>
          </p:cNvSpPr>
          <p:nvPr>
            <p:ph idx="1"/>
          </p:nvPr>
        </p:nvSpPr>
        <p:spPr/>
        <p:txBody>
          <a:bodyPr vert="horz" lIns="91440" tIns="45720" rIns="91440" bIns="45720" rtlCol="0" anchor="t">
            <a:normAutofit/>
          </a:bodyPr>
          <a:lstStyle/>
          <a:p>
            <a:r>
              <a:rPr lang="en-US" dirty="0">
                <a:latin typeface="Arial"/>
                <a:cs typeface="Arial"/>
              </a:rPr>
              <a:t>Reportable Conditions Knowledge Management System (RCKMS)</a:t>
            </a:r>
            <a:endParaRPr lang="en-US" dirty="0"/>
          </a:p>
          <a:p>
            <a:pPr lvl="1"/>
            <a:r>
              <a:rPr lang="en-US" dirty="0">
                <a:latin typeface="Arial"/>
                <a:cs typeface="Arial"/>
              </a:rPr>
              <a:t>RCKMS Community of Practice</a:t>
            </a:r>
            <a:endParaRPr lang="en-US" dirty="0"/>
          </a:p>
          <a:p>
            <a:pPr lvl="1"/>
            <a:endParaRPr lang="en-US" dirty="0">
              <a:latin typeface="Arial"/>
              <a:cs typeface="Arial"/>
            </a:endParaRPr>
          </a:p>
          <a:p>
            <a:r>
              <a:rPr lang="en-US" dirty="0">
                <a:latin typeface="Arial"/>
                <a:cs typeface="Arial"/>
              </a:rPr>
              <a:t>COVID-19 Data Preparedness</a:t>
            </a:r>
            <a:endParaRPr lang="en-US" dirty="0"/>
          </a:p>
          <a:p>
            <a:endParaRPr lang="en-US" dirty="0"/>
          </a:p>
          <a:p>
            <a:r>
              <a:rPr lang="en-US" dirty="0">
                <a:latin typeface="Arial"/>
                <a:cs typeface="Arial"/>
              </a:rPr>
              <a:t>State Reportable Conditions Assessment</a:t>
            </a:r>
            <a:endParaRPr lang="en-US" dirty="0"/>
          </a:p>
          <a:p>
            <a:endParaRPr lang="en-US" dirty="0"/>
          </a:p>
          <a:p>
            <a:r>
              <a:rPr lang="en-US" dirty="0">
                <a:latin typeface="Arial"/>
                <a:cs typeface="Arial"/>
              </a:rPr>
              <a:t>Syndromic Surveillance </a:t>
            </a:r>
            <a:endParaRPr lang="en-US" dirty="0"/>
          </a:p>
          <a:p>
            <a:endParaRPr lang="en-US" dirty="0"/>
          </a:p>
          <a:p>
            <a:endParaRPr lang="en-US" dirty="0"/>
          </a:p>
        </p:txBody>
      </p:sp>
    </p:spTree>
    <p:extLst>
      <p:ext uri="{BB962C8B-B14F-4D97-AF65-F5344CB8AC3E}">
        <p14:creationId xmlns:p14="http://schemas.microsoft.com/office/powerpoint/2010/main" val="3550667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03711B-54E7-4F48-B438-662F9DFC657B}"/>
              </a:ext>
            </a:extLst>
          </p:cNvPr>
          <p:cNvSpPr>
            <a:spLocks noGrp="1"/>
          </p:cNvSpPr>
          <p:nvPr>
            <p:ph type="title" idx="4294967295"/>
          </p:nvPr>
        </p:nvSpPr>
        <p:spPr>
          <a:xfrm>
            <a:off x="2346549" y="2594154"/>
            <a:ext cx="9621636" cy="9064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2021-2022 Surveillance/ Informatics Priorities-</a:t>
            </a:r>
            <a:br>
              <a:rPr kumimoji="0" lang="en-US" sz="3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br>
            <a:r>
              <a:rPr kumimoji="0" lang="en-US" sz="3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Kate Goodin</a:t>
            </a:r>
          </a:p>
        </p:txBody>
      </p:sp>
    </p:spTree>
    <p:extLst>
      <p:ext uri="{BB962C8B-B14F-4D97-AF65-F5344CB8AC3E}">
        <p14:creationId xmlns:p14="http://schemas.microsoft.com/office/powerpoint/2010/main" val="1601746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27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19ACEF-BEC7-4C47-B4EB-DCD36D9C7C48}"/>
              </a:ext>
            </a:extLst>
          </p:cNvPr>
          <p:cNvSpPr>
            <a:spLocks noGrp="1"/>
          </p:cNvSpPr>
          <p:nvPr>
            <p:ph type="title" idx="4294967295"/>
          </p:nvPr>
        </p:nvSpPr>
        <p:spPr>
          <a:xfrm>
            <a:off x="6390167" y="3977640"/>
            <a:ext cx="5421120" cy="24815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r"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CSTE National Office</a:t>
            </a:r>
            <a:br>
              <a:rPr kumimoji="0" lang="en-US" sz="18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2635 Century Parkway NE, Suite 700</a:t>
            </a:r>
            <a:br>
              <a:rPr kumimoji="0" lang="en-US" sz="18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Atlanta, Georgia 30345</a:t>
            </a:r>
          </a:p>
          <a:p>
            <a:pPr marL="0" marR="0" lvl="0" indent="0" algn="r"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770.458.3811</a:t>
            </a:r>
          </a:p>
          <a:p>
            <a:pPr marL="0" marR="0" lvl="0" indent="0" algn="r"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770.458.8516</a:t>
            </a:r>
          </a:p>
          <a:p>
            <a:pPr marL="0" marR="0" lvl="0" indent="0" algn="r"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skrishan@cste.org</a:t>
            </a:r>
          </a:p>
        </p:txBody>
      </p:sp>
      <p:pic>
        <p:nvPicPr>
          <p:cNvPr id="3" name="Picture 2" descr="F.eps">
            <a:extLst>
              <a:ext uri="{FF2B5EF4-FFF2-40B4-BE49-F238E27FC236}">
                <a16:creationId xmlns:a16="http://schemas.microsoft.com/office/drawing/2014/main" id="{77DFF183-24FD-DB40-9A7B-769547BFD5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6455" y="5820685"/>
            <a:ext cx="225145" cy="259783"/>
          </a:xfrm>
          <a:prstGeom prst="rect">
            <a:avLst/>
          </a:prstGeom>
        </p:spPr>
      </p:pic>
      <p:pic>
        <p:nvPicPr>
          <p:cNvPr id="4" name="Picture 3" descr="T.eps">
            <a:extLst>
              <a:ext uri="{FF2B5EF4-FFF2-40B4-BE49-F238E27FC236}">
                <a16:creationId xmlns:a16="http://schemas.microsoft.com/office/drawing/2014/main" id="{F9F20B2F-41C8-5E47-A86B-B6E0962F42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6454" y="5505958"/>
            <a:ext cx="225145" cy="259783"/>
          </a:xfrm>
          <a:prstGeom prst="rect">
            <a:avLst/>
          </a:prstGeom>
        </p:spPr>
      </p:pic>
    </p:spTree>
    <p:extLst>
      <p:ext uri="{BB962C8B-B14F-4D97-AF65-F5344CB8AC3E}">
        <p14:creationId xmlns:p14="http://schemas.microsoft.com/office/powerpoint/2010/main" val="1896305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s of the U.S. Department of Health and Human Services and Centers for Disease Control and Prevention" title="LOGOS">
            <a:extLst>
              <a:ext uri="{FF2B5EF4-FFF2-40B4-BE49-F238E27FC236}">
                <a16:creationId xmlns:a16="http://schemas.microsoft.com/office/drawing/2014/main" id="{19451552-0A23-429F-9BAF-00370D6B60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3134" y="5816060"/>
            <a:ext cx="1529849" cy="877060"/>
          </a:xfrm>
          <a:prstGeom prst="rect">
            <a:avLst/>
          </a:prstGeom>
        </p:spPr>
      </p:pic>
      <p:sp>
        <p:nvSpPr>
          <p:cNvPr id="3" name="TextBox 2">
            <a:extLst>
              <a:ext uri="{FF2B5EF4-FFF2-40B4-BE49-F238E27FC236}">
                <a16:creationId xmlns:a16="http://schemas.microsoft.com/office/drawing/2014/main" id="{B4EA9E23-9DA7-4418-98ED-D9C2A521E737}"/>
              </a:ext>
            </a:extLst>
          </p:cNvPr>
          <p:cNvSpPr txBox="1"/>
          <p:nvPr/>
        </p:nvSpPr>
        <p:spPr>
          <a:xfrm>
            <a:off x="838200" y="375933"/>
            <a:ext cx="10287000"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0000"/>
                </a:solidFill>
                <a:effectLst/>
                <a:uLnTx/>
                <a:uFillTx/>
                <a:latin typeface="Myriad Web Pro"/>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FF0000"/>
              </a:solidFill>
              <a:effectLst/>
              <a:uLnTx/>
              <a:uFillTx/>
              <a:latin typeface="Myriad Web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Myriad Web Pro"/>
                <a:ea typeface="+mn-ea"/>
                <a:cs typeface="+mn-cs"/>
              </a:rPr>
              <a:t>Access the </a:t>
            </a:r>
            <a:r>
              <a:rPr kumimoji="0" lang="en-US" sz="2000" b="1" i="0" u="none" strike="noStrike" kern="0" cap="none" spc="0" normalizeH="0" baseline="0" noProof="0" dirty="0">
                <a:ln>
                  <a:noFill/>
                </a:ln>
                <a:solidFill>
                  <a:srgbClr val="FF0000"/>
                </a:solidFill>
                <a:effectLst/>
                <a:uLnTx/>
                <a:uFillTx/>
                <a:latin typeface="Myriad Web Pro"/>
                <a:ea typeface="+mn-ea"/>
                <a:cs typeface="+mn-cs"/>
              </a:rPr>
              <a:t>NNDSS Technical Assistance and Training Resource Center </a:t>
            </a:r>
            <a:r>
              <a:rPr kumimoji="0" lang="en-US" sz="2000" b="1" i="0" u="none" strike="noStrike" kern="0" cap="none" spc="0" normalizeH="0" baseline="0" noProof="0" dirty="0">
                <a:ln>
                  <a:noFill/>
                </a:ln>
                <a:solidFill>
                  <a:srgbClr val="000000"/>
                </a:solidFill>
                <a:effectLst/>
                <a:uLnTx/>
                <a:uFillTx/>
                <a:latin typeface="Myriad Web Pro"/>
                <a:ea typeface="+mn-ea"/>
                <a:cs typeface="+mn-cs"/>
              </a:rPr>
              <a:t>at</a:t>
            </a:r>
            <a:r>
              <a:rPr kumimoji="0" lang="en-US" sz="2000" b="1" i="0" u="none" strike="noStrike" kern="0" cap="none" spc="0" normalizeH="0" baseline="0" noProof="0" dirty="0">
                <a:ln>
                  <a:noFill/>
                </a:ln>
                <a:solidFill>
                  <a:srgbClr val="FF0000"/>
                </a:solidFill>
                <a:effectLst/>
                <a:uLnTx/>
                <a:uFillTx/>
                <a:latin typeface="Myriad Web Pro"/>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Myriad Web Pro"/>
                <a:ea typeface="+mn-ea"/>
                <a:cs typeface="+mn-cs"/>
                <a:hlinkClick r:id="rId4" tooltip="NMI Technical Assistance and Training Resource Center"/>
              </a:rPr>
              <a:t> </a:t>
            </a:r>
            <a:r>
              <a:rPr kumimoji="0" lang="en-US" sz="2000" b="1" i="0" u="none" strike="noStrike" kern="0" cap="none" spc="0" normalizeH="0" baseline="0" noProof="0" dirty="0">
                <a:ln>
                  <a:noFill/>
                </a:ln>
                <a:solidFill>
                  <a:srgbClr val="FF0000"/>
                </a:solidFill>
                <a:effectLst/>
                <a:uLnTx/>
                <a:uFillTx/>
                <a:latin typeface="Myriad Web Pro"/>
                <a:ea typeface="+mn-ea"/>
                <a:cs typeface="+mn-cs"/>
                <a:hlinkClick r:id="rId5"/>
              </a:rPr>
              <a:t>https://www.cdc.gov/nndss/trc/index.html</a:t>
            </a:r>
            <a:r>
              <a:rPr kumimoji="0" lang="en-US" sz="2000" b="1" i="0" u="none" strike="noStrike" kern="0" cap="none" spc="0" normalizeH="0" baseline="0" noProof="0" dirty="0">
                <a:ln>
                  <a:noFill/>
                </a:ln>
                <a:solidFill>
                  <a:srgbClr val="FF0000"/>
                </a:solidFill>
                <a:effectLst/>
                <a:uLnTx/>
                <a:uFillTx/>
                <a:latin typeface="Myriad Web Pro"/>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FF0000"/>
              </a:solidFill>
              <a:effectLst/>
              <a:uLnTx/>
              <a:uFillTx/>
              <a:latin typeface="Myriad Web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Myriad Web Pro"/>
                <a:ea typeface="+mn-ea"/>
                <a:cs typeface="+mn-cs"/>
              </a:rPr>
              <a:t>Request </a:t>
            </a:r>
            <a:r>
              <a:rPr kumimoji="0" lang="en-US" sz="2000" b="1" i="0" u="none" strike="noStrike" kern="0" cap="none" spc="0" normalizeH="0" baseline="0" noProof="0" dirty="0">
                <a:ln>
                  <a:noFill/>
                </a:ln>
                <a:solidFill>
                  <a:srgbClr val="FF0000"/>
                </a:solidFill>
                <a:effectLst/>
                <a:uLnTx/>
                <a:uFillTx/>
                <a:latin typeface="Myriad Web Pro"/>
                <a:ea typeface="+mn-ea"/>
                <a:cs typeface="+mn-cs"/>
              </a:rPr>
              <a:t>NNDSS technical assistance or onboarding </a:t>
            </a:r>
            <a:r>
              <a:rPr kumimoji="0" lang="en-US" sz="2000" b="1" i="0" u="none" strike="noStrike" kern="0" cap="none" spc="0" normalizeH="0" baseline="0" noProof="0" dirty="0">
                <a:ln>
                  <a:noFill/>
                </a:ln>
                <a:solidFill>
                  <a:srgbClr val="000000"/>
                </a:solidFill>
                <a:effectLst/>
                <a:uLnTx/>
                <a:uFillTx/>
                <a:latin typeface="Myriad Web Pro"/>
                <a:ea typeface="+mn-ea"/>
                <a:cs typeface="+mn-cs"/>
              </a:rPr>
              <a:t>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0000"/>
                </a:solidFill>
                <a:effectLst/>
                <a:uLnTx/>
                <a:uFillTx/>
                <a:latin typeface="Myriad Web Pro"/>
                <a:ea typeface="+mn-ea"/>
                <a:cs typeface="+mn-cs"/>
                <a:hlinkClick r:id="rId6" tooltip="NMI technical assistance or onboarding"/>
              </a:rPr>
              <a:t>edx@cdc.gov</a:t>
            </a:r>
            <a:r>
              <a:rPr kumimoji="0" lang="en-US" sz="2000" b="1" i="0" u="none" strike="noStrike" kern="0" cap="none" spc="0" normalizeH="0" baseline="0" noProof="0" dirty="0">
                <a:ln>
                  <a:noFill/>
                </a:ln>
                <a:solidFill>
                  <a:srgbClr val="000000"/>
                </a:solidFill>
                <a:effectLst/>
                <a:uLnTx/>
                <a:uFillTx/>
                <a:latin typeface="Myriad Web Pro"/>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FF0000"/>
              </a:solidFill>
              <a:effectLst/>
              <a:uLnTx/>
              <a:uFillTx/>
              <a:latin typeface="Myriad Web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Myriad Web Pro"/>
                <a:ea typeface="+mn-ea"/>
                <a:cs typeface="+mn-cs"/>
              </a:rPr>
              <a:t>Next </a:t>
            </a:r>
            <a:r>
              <a:rPr kumimoji="0" lang="en-US" sz="2000" b="1" i="0" u="none" strike="noStrike" kern="0" cap="none" spc="0" normalizeH="0" baseline="0" noProof="0" dirty="0">
                <a:ln>
                  <a:noFill/>
                </a:ln>
                <a:solidFill>
                  <a:srgbClr val="FF0000"/>
                </a:solidFill>
                <a:effectLst/>
                <a:uLnTx/>
                <a:uFillTx/>
                <a:latin typeface="Myriad Web Pro"/>
                <a:ea typeface="+mn-ea"/>
                <a:cs typeface="+mn-cs"/>
              </a:rPr>
              <a:t>NNDSS eSHARE </a:t>
            </a:r>
            <a:r>
              <a:rPr kumimoji="0" lang="en-US" sz="2000" b="1" i="0" u="none" strike="noStrike" kern="0" cap="none" spc="0" normalizeH="0" baseline="0" noProof="0" dirty="0">
                <a:ln>
                  <a:noFill/>
                </a:ln>
                <a:solidFill>
                  <a:srgbClr val="000000"/>
                </a:solidFill>
                <a:effectLst/>
                <a:uLnTx/>
                <a:uFillTx/>
                <a:latin typeface="Myriad Web Pro"/>
                <a:ea typeface="+mn-ea"/>
                <a:cs typeface="+mn-cs"/>
              </a:rPr>
              <a:t>is August 10, 2021 – details to come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Myriad Web Pro"/>
                <a:ea typeface="+mn-ea"/>
                <a:cs typeface="+mn-cs"/>
              </a:rPr>
              <a:t> </a:t>
            </a:r>
            <a:r>
              <a:rPr kumimoji="0" lang="en-US" sz="2000" b="1" i="0" u="none" strike="noStrike" kern="0" cap="none" spc="0" normalizeH="0" baseline="0" noProof="0" dirty="0">
                <a:ln>
                  <a:noFill/>
                </a:ln>
                <a:solidFill>
                  <a:srgbClr val="FF0000"/>
                </a:solidFill>
                <a:effectLst/>
                <a:uLnTx/>
                <a:uFillTx/>
                <a:latin typeface="Myriad Web Pro"/>
                <a:ea typeface="+mn-ea"/>
                <a:cs typeface="+mn-cs"/>
                <a:hlinkClick r:id="rId7"/>
              </a:rPr>
              <a:t>https://www.cdc.gov/nndss/trc/onboarding/eshare.html</a:t>
            </a:r>
            <a:r>
              <a:rPr kumimoji="0" lang="en-US" sz="2000" b="1" i="0" u="none" strike="noStrike" kern="0" cap="none" spc="0" normalizeH="0" baseline="0" noProof="0" dirty="0">
                <a:ln>
                  <a:noFill/>
                </a:ln>
                <a:solidFill>
                  <a:srgbClr val="FF0000"/>
                </a:solidFill>
                <a:effectLst/>
                <a:uLnTx/>
                <a:uFillTx/>
                <a:latin typeface="Myriad Web Pro"/>
                <a:ea typeface="+mn-ea"/>
                <a:cs typeface="+mn-cs"/>
              </a:rPr>
              <a:t> </a:t>
            </a:r>
            <a:endParaRPr kumimoji="0" lang="en-US" sz="2400" b="1"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520DC9A7-8A73-439E-A6D0-6C81665E700D}"/>
              </a:ext>
            </a:extLst>
          </p:cNvPr>
          <p:cNvSpPr txBox="1">
            <a:spLocks noGrp="1"/>
          </p:cNvSpPr>
          <p:nvPr>
            <p:ph type="title" idx="4294967295"/>
          </p:nvPr>
        </p:nvSpPr>
        <p:spPr>
          <a:xfrm>
            <a:off x="781050" y="166283"/>
            <a:ext cx="10401300" cy="7842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yriad Web Pro"/>
                <a:ea typeface="+mj-ea"/>
                <a:cs typeface="+mj-cs"/>
              </a:rPr>
              <a:t>Subscribe to the monthly NNDSS newsletter Case Surveillance News </a:t>
            </a:r>
            <a:r>
              <a:rPr kumimoji="0" lang="en-US" sz="2000" b="1" i="0" u="none" strike="noStrike" kern="1200" cap="none" spc="0" normalizeH="0" baseline="0" noProof="0" dirty="0">
                <a:ln>
                  <a:noFill/>
                </a:ln>
                <a:solidFill>
                  <a:srgbClr val="FF0000"/>
                </a:solidFill>
                <a:effectLst/>
                <a:uLnTx/>
                <a:uFillTx/>
                <a:latin typeface="Myriad Web Pro"/>
                <a:ea typeface="+mj-ea"/>
                <a:cs typeface="+mj-cs"/>
              </a:rPr>
              <a:t>(formerly NMI Notes)</a:t>
            </a:r>
            <a:r>
              <a:rPr kumimoji="0" lang="en-US" sz="2000" b="1" i="0" u="none" strike="noStrike" kern="1200" cap="none" spc="0" normalizeH="0" baseline="0" noProof="0" dirty="0">
                <a:ln>
                  <a:noFill/>
                </a:ln>
                <a:solidFill>
                  <a:srgbClr val="000000"/>
                </a:solidFill>
                <a:effectLst/>
                <a:uLnTx/>
                <a:uFillTx/>
                <a:latin typeface="Myriad Web Pro"/>
                <a:ea typeface="+mj-ea"/>
                <a:cs typeface="+mj-cs"/>
              </a:rPr>
              <a:t> at</a:t>
            </a:r>
            <a:br>
              <a:rPr kumimoji="0" lang="en-US" sz="2000" b="1" i="0" u="none" strike="noStrike" kern="1200" cap="none" spc="0" normalizeH="0" baseline="0" noProof="0" dirty="0">
                <a:ln>
                  <a:noFill/>
                </a:ln>
                <a:solidFill>
                  <a:srgbClr val="000000"/>
                </a:solidFill>
                <a:effectLst/>
                <a:uLnTx/>
                <a:uFillTx/>
                <a:latin typeface="Myriad Web Pro"/>
                <a:ea typeface="+mj-ea"/>
                <a:cs typeface="+mj-cs"/>
              </a:rPr>
            </a:br>
            <a:r>
              <a:rPr kumimoji="0" lang="en-US" sz="2000" b="1" i="0" u="none" strike="noStrike" kern="1200" cap="none" spc="0" normalizeH="0" baseline="0" noProof="0" dirty="0">
                <a:ln>
                  <a:noFill/>
                </a:ln>
                <a:solidFill>
                  <a:srgbClr val="000000"/>
                </a:solidFill>
                <a:effectLst/>
                <a:uLnTx/>
                <a:uFillTx/>
                <a:latin typeface="Myriad Web Pro"/>
                <a:ea typeface="+mj-ea"/>
                <a:cs typeface="+mj-cs"/>
                <a:hlinkClick r:id="rId8"/>
              </a:rPr>
              <a:t>https://www.cdc.gov/nndss/trc/news/index.html</a:t>
            </a:r>
            <a:r>
              <a:rPr kumimoji="0" lang="en-US" sz="2000" b="1" i="0" u="none" strike="noStrike" kern="1200" cap="none" spc="0" normalizeH="0" baseline="0" noProof="0" dirty="0">
                <a:ln>
                  <a:noFill/>
                </a:ln>
                <a:solidFill>
                  <a:srgbClr val="000000"/>
                </a:solidFill>
                <a:effectLst/>
                <a:uLnTx/>
                <a:uFillTx/>
                <a:latin typeface="Myriad Web Pro"/>
                <a:ea typeface="+mj-ea"/>
                <a:cs typeface="+mj-cs"/>
              </a:rPr>
              <a:t> </a:t>
            </a:r>
            <a:endParaRPr kumimoji="0" lang="en-US" sz="4400" b="0" i="0" u="none" strike="noStrike" kern="1200" cap="none" spc="0" normalizeH="0" baseline="0" noProof="0" dirty="0">
              <a:ln>
                <a:noFill/>
              </a:ln>
              <a:solidFill>
                <a:srgbClr val="0F56DC"/>
              </a:solidFill>
              <a:effectLst/>
              <a:uLnTx/>
              <a:uFillTx/>
              <a:latin typeface="Myriad Web Pro"/>
              <a:ea typeface="+mj-ea"/>
              <a:cs typeface="+mj-cs"/>
            </a:endParaRPr>
          </a:p>
        </p:txBody>
      </p:sp>
    </p:spTree>
    <p:extLst>
      <p:ext uri="{BB962C8B-B14F-4D97-AF65-F5344CB8AC3E}">
        <p14:creationId xmlns:p14="http://schemas.microsoft.com/office/powerpoint/2010/main" val="3596032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479C46-03ED-40C4-A175-D751182D3FA1}"/>
              </a:ext>
            </a:extLst>
          </p:cNvPr>
          <p:cNvSpPr>
            <a:spLocks noGrp="1"/>
          </p:cNvSpPr>
          <p:nvPr>
            <p:ph type="title"/>
          </p:nvPr>
        </p:nvSpPr>
        <p:spPr>
          <a:xfrm>
            <a:off x="846073" y="2839694"/>
            <a:ext cx="10839490" cy="1141737"/>
          </a:xfrm>
        </p:spPr>
        <p:txBody>
          <a:bodyPr>
            <a:normAutofit/>
          </a:bodyPr>
          <a:lstStyle/>
          <a:p>
            <a:pPr algn="ctr"/>
            <a:r>
              <a:rPr lang="en-US" sz="3600" dirty="0">
                <a:solidFill>
                  <a:srgbClr val="00606B"/>
                </a:solidFill>
              </a:rPr>
              <a:t>NNDSS Updates and Announcements</a:t>
            </a:r>
          </a:p>
        </p:txBody>
      </p:sp>
      <p:sp>
        <p:nvSpPr>
          <p:cNvPr id="5" name="Subtitle 4">
            <a:extLst>
              <a:ext uri="{FF2B5EF4-FFF2-40B4-BE49-F238E27FC236}">
                <a16:creationId xmlns:a16="http://schemas.microsoft.com/office/drawing/2014/main" id="{53619A65-6F2E-4536-98ED-6BEEA4FD8736}"/>
              </a:ext>
            </a:extLst>
          </p:cNvPr>
          <p:cNvSpPr>
            <a:spLocks noGrp="1"/>
          </p:cNvSpPr>
          <p:nvPr>
            <p:ph type="subTitle" idx="1"/>
          </p:nvPr>
        </p:nvSpPr>
        <p:spPr>
          <a:xfrm>
            <a:off x="245188" y="5734181"/>
            <a:ext cx="8430707" cy="945505"/>
          </a:xfrm>
        </p:spPr>
        <p:txBody>
          <a:bodyPr/>
          <a:lstStyle/>
          <a:p>
            <a:r>
              <a:rPr lang="en-US" dirty="0">
                <a:solidFill>
                  <a:srgbClr val="7BA255"/>
                </a:solidFill>
              </a:rPr>
              <a:t>Michele Hoover, MS </a:t>
            </a:r>
          </a:p>
        </p:txBody>
      </p:sp>
      <p:sp>
        <p:nvSpPr>
          <p:cNvPr id="6" name="Text Placeholder 5">
            <a:extLst>
              <a:ext uri="{FF2B5EF4-FFF2-40B4-BE49-F238E27FC236}">
                <a16:creationId xmlns:a16="http://schemas.microsoft.com/office/drawing/2014/main" id="{07596C6D-5287-4960-9366-F755645F055E}"/>
              </a:ext>
            </a:extLst>
          </p:cNvPr>
          <p:cNvSpPr>
            <a:spLocks noGrp="1"/>
          </p:cNvSpPr>
          <p:nvPr>
            <p:ph type="body" sz="quarter" idx="10"/>
          </p:nvPr>
        </p:nvSpPr>
        <p:spPr>
          <a:xfrm>
            <a:off x="245188" y="6039855"/>
            <a:ext cx="8430714" cy="1279662"/>
          </a:xfrm>
        </p:spPr>
        <p:txBody>
          <a:bodyPr/>
          <a:lstStyle/>
          <a:p>
            <a:r>
              <a:rPr lang="en-US" sz="1800" dirty="0">
                <a:effectLst/>
                <a:latin typeface="Segoe UI" panose="020B0502040204020203" pitchFamily="34" charset="0"/>
              </a:rPr>
              <a:t>Data Standardization and Assistance Team</a:t>
            </a:r>
            <a:endParaRPr lang="en-US" sz="1800" dirty="0">
              <a:effectLst/>
              <a:latin typeface="Arial" panose="020B0604020202020204" pitchFamily="34" charset="0"/>
            </a:endParaRPr>
          </a:p>
        </p:txBody>
      </p:sp>
    </p:spTree>
    <p:extLst>
      <p:ext uri="{BB962C8B-B14F-4D97-AF65-F5344CB8AC3E}">
        <p14:creationId xmlns:p14="http://schemas.microsoft.com/office/powerpoint/2010/main" val="3280160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79297-0560-2745-813D-2363CDC54F32}"/>
              </a:ext>
            </a:extLst>
          </p:cNvPr>
          <p:cNvSpPr>
            <a:spLocks noGrp="1"/>
          </p:cNvSpPr>
          <p:nvPr>
            <p:ph type="ctrTitle"/>
          </p:nvPr>
        </p:nvSpPr>
        <p:spPr/>
        <p:txBody>
          <a:bodyPr>
            <a:normAutofit/>
          </a:bodyPr>
          <a:lstStyle/>
          <a:p>
            <a:r>
              <a:rPr lang="en-US" sz="3200" b="1" dirty="0"/>
              <a:t>NNDSS eSHARE Webinar</a:t>
            </a:r>
          </a:p>
        </p:txBody>
      </p:sp>
      <p:sp>
        <p:nvSpPr>
          <p:cNvPr id="3" name="Subtitle 2">
            <a:extLst>
              <a:ext uri="{FF2B5EF4-FFF2-40B4-BE49-F238E27FC236}">
                <a16:creationId xmlns:a16="http://schemas.microsoft.com/office/drawing/2014/main" id="{2878EEC8-5FD1-3049-9C53-1BEBDA5F5403}"/>
              </a:ext>
            </a:extLst>
          </p:cNvPr>
          <p:cNvSpPr>
            <a:spLocks noGrp="1"/>
          </p:cNvSpPr>
          <p:nvPr>
            <p:ph type="subTitle" idx="1"/>
          </p:nvPr>
        </p:nvSpPr>
        <p:spPr/>
        <p:txBody>
          <a:bodyPr anchor="ctr"/>
          <a:lstStyle/>
          <a:p>
            <a:r>
              <a:rPr lang="en-US" sz="2800" dirty="0"/>
              <a:t>Highlights from the 2021 CSTE Virtual Conference</a:t>
            </a:r>
          </a:p>
        </p:txBody>
      </p:sp>
      <p:sp>
        <p:nvSpPr>
          <p:cNvPr id="4" name="Subtitle 2">
            <a:extLst>
              <a:ext uri="{FF2B5EF4-FFF2-40B4-BE49-F238E27FC236}">
                <a16:creationId xmlns:a16="http://schemas.microsoft.com/office/drawing/2014/main" id="{CC4FB1AC-E82F-4C97-9C43-4B82EBE8B589}"/>
              </a:ext>
            </a:extLst>
          </p:cNvPr>
          <p:cNvSpPr txBox="1">
            <a:spLocks/>
          </p:cNvSpPr>
          <p:nvPr/>
        </p:nvSpPr>
        <p:spPr>
          <a:xfrm>
            <a:off x="515007" y="2183141"/>
            <a:ext cx="6288749" cy="54954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t>Tuesday, July 20, 2021</a:t>
            </a:r>
          </a:p>
        </p:txBody>
      </p:sp>
      <p:sp>
        <p:nvSpPr>
          <p:cNvPr id="5" name="Subtitle 2">
            <a:extLst>
              <a:ext uri="{FF2B5EF4-FFF2-40B4-BE49-F238E27FC236}">
                <a16:creationId xmlns:a16="http://schemas.microsoft.com/office/drawing/2014/main" id="{21115F69-3F65-4BB2-AE05-D2C7F2D392A8}"/>
              </a:ext>
            </a:extLst>
          </p:cNvPr>
          <p:cNvSpPr txBox="1">
            <a:spLocks/>
          </p:cNvSpPr>
          <p:nvPr/>
        </p:nvSpPr>
        <p:spPr>
          <a:xfrm>
            <a:off x="8608705" y="2049517"/>
            <a:ext cx="4627847" cy="1868329"/>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t>Kate Goodin</a:t>
            </a:r>
          </a:p>
          <a:p>
            <a:r>
              <a:rPr lang="en-US" sz="2000" dirty="0"/>
              <a:t>Becky Lampkins</a:t>
            </a:r>
          </a:p>
          <a:p>
            <a:r>
              <a:rPr lang="en-US" sz="2000" dirty="0"/>
              <a:t>Shaily Krishan</a:t>
            </a:r>
          </a:p>
          <a:p>
            <a:r>
              <a:rPr lang="en-US" sz="2000" dirty="0"/>
              <a:t>Meredith Lichtenstein Cone</a:t>
            </a:r>
          </a:p>
        </p:txBody>
      </p:sp>
    </p:spTree>
    <p:extLst>
      <p:ext uri="{BB962C8B-B14F-4D97-AF65-F5344CB8AC3E}">
        <p14:creationId xmlns:p14="http://schemas.microsoft.com/office/powerpoint/2010/main" val="2090152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9162-3F18-8E46-AA7A-C94C5C0C116D}"/>
              </a:ext>
            </a:extLst>
          </p:cNvPr>
          <p:cNvSpPr>
            <a:spLocks noGrp="1"/>
          </p:cNvSpPr>
          <p:nvPr>
            <p:ph type="title"/>
          </p:nvPr>
        </p:nvSpPr>
        <p:spPr/>
        <p:txBody>
          <a:bodyPr/>
          <a:lstStyle/>
          <a:p>
            <a:r>
              <a:rPr lang="en-US" sz="3600" dirty="0"/>
              <a:t>Agenda</a:t>
            </a:r>
          </a:p>
        </p:txBody>
      </p:sp>
      <p:sp>
        <p:nvSpPr>
          <p:cNvPr id="3" name="Content Placeholder 2">
            <a:extLst>
              <a:ext uri="{FF2B5EF4-FFF2-40B4-BE49-F238E27FC236}">
                <a16:creationId xmlns:a16="http://schemas.microsoft.com/office/drawing/2014/main" id="{42D520DA-088C-E64C-97DD-9C49F127E833}"/>
              </a:ext>
            </a:extLst>
          </p:cNvPr>
          <p:cNvSpPr>
            <a:spLocks noGrp="1"/>
          </p:cNvSpPr>
          <p:nvPr>
            <p:ph idx="1"/>
          </p:nvPr>
        </p:nvSpPr>
        <p:spPr/>
        <p:txBody>
          <a:bodyPr>
            <a:normAutofit lnSpcReduction="10000"/>
          </a:body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sz="2900" dirty="0"/>
              <a:t>Overview of 2021 CSTE Annual Conference- Shaily Krishan</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sz="2900" dirty="0"/>
              <a:t>Recap of S/I Conference Workshop - Kate Goodin </a:t>
            </a:r>
          </a:p>
          <a:p>
            <a:pPr marL="514350" indent="-514350">
              <a:buFont typeface="+mj-lt"/>
              <a:buAutoNum type="arabicPeriod"/>
              <a:defRPr/>
            </a:pPr>
            <a:r>
              <a:rPr lang="en-US" sz="2900" dirty="0"/>
              <a:t>Review of Approved 2021 CSTE Position Statements - Meredith Lichtenstein Cone</a:t>
            </a:r>
          </a:p>
          <a:p>
            <a:pPr marL="514350" indent="-514350">
              <a:buFont typeface="+mj-lt"/>
              <a:buAutoNum type="arabicPeriod"/>
              <a:defRPr/>
            </a:pPr>
            <a:r>
              <a:rPr lang="en-US" sz="2900" dirty="0"/>
              <a:t>Surveillance/ Informatics Steering Committee Roundtable Summary - Kate Goodin</a:t>
            </a:r>
          </a:p>
          <a:p>
            <a:pPr marL="514350" indent="-514350">
              <a:buFont typeface="+mj-lt"/>
              <a:buAutoNum type="arabicPeriod"/>
              <a:defRPr/>
            </a:pPr>
            <a:r>
              <a:rPr lang="en-US" sz="2900" dirty="0"/>
              <a:t>CSTE Workgroups and Projects - Becky Lampkins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sz="2900" dirty="0"/>
              <a:t>2021- 2022 Surveillance/ Informatics Priorities- Kate Goodin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sz="2900" dirty="0"/>
              <a:t>Q &amp; A</a:t>
            </a:r>
          </a:p>
          <a:p>
            <a:endParaRPr lang="en-US" dirty="0"/>
          </a:p>
          <a:p>
            <a:endParaRPr lang="en-US" dirty="0"/>
          </a:p>
        </p:txBody>
      </p:sp>
    </p:spTree>
    <p:extLst>
      <p:ext uri="{BB962C8B-B14F-4D97-AF65-F5344CB8AC3E}">
        <p14:creationId xmlns:p14="http://schemas.microsoft.com/office/powerpoint/2010/main" val="2549280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6A23EA6-18A9-FA45-830A-9353F792789C}"/>
              </a:ext>
            </a:extLst>
          </p:cNvPr>
          <p:cNvSpPr>
            <a:spLocks noGrp="1"/>
          </p:cNvSpPr>
          <p:nvPr>
            <p:ph type="title" idx="4294967295"/>
          </p:nvPr>
        </p:nvSpPr>
        <p:spPr>
          <a:xfrm>
            <a:off x="2346549" y="2594154"/>
            <a:ext cx="9621636" cy="9064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Overview of 2021 CSTE Annual Conference -</a:t>
            </a:r>
            <a:br>
              <a:rPr kumimoji="0" lang="en-US" sz="3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br>
            <a:r>
              <a:rPr kumimoji="0" lang="en-US" sz="3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Shaily Krishan</a:t>
            </a:r>
          </a:p>
        </p:txBody>
      </p:sp>
    </p:spTree>
    <p:extLst>
      <p:ext uri="{BB962C8B-B14F-4D97-AF65-F5344CB8AC3E}">
        <p14:creationId xmlns:p14="http://schemas.microsoft.com/office/powerpoint/2010/main" val="2983941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5520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16372-6605-4460-8B56-0F8BD146DB2B}"/>
              </a:ext>
            </a:extLst>
          </p:cNvPr>
          <p:cNvSpPr>
            <a:spLocks noGrp="1"/>
          </p:cNvSpPr>
          <p:nvPr>
            <p:ph type="title"/>
          </p:nvPr>
        </p:nvSpPr>
        <p:spPr>
          <a:xfrm>
            <a:off x="1524000" y="98798"/>
            <a:ext cx="9144000" cy="797848"/>
          </a:xfrm>
        </p:spPr>
        <p:txBody>
          <a:bodyPr/>
          <a:lstStyle/>
          <a:p>
            <a:r>
              <a:rPr lang="en-US" sz="3200" dirty="0">
                <a:latin typeface="Arial"/>
                <a:cs typeface="Arial"/>
              </a:rPr>
              <a:t>Attendance and Sessions </a:t>
            </a:r>
          </a:p>
        </p:txBody>
      </p:sp>
      <p:sp>
        <p:nvSpPr>
          <p:cNvPr id="3" name="Content Placeholder 2">
            <a:extLst>
              <a:ext uri="{FF2B5EF4-FFF2-40B4-BE49-F238E27FC236}">
                <a16:creationId xmlns:a16="http://schemas.microsoft.com/office/drawing/2014/main" id="{AE678776-BFEC-466D-AB50-86131C99888E}"/>
              </a:ext>
            </a:extLst>
          </p:cNvPr>
          <p:cNvSpPr>
            <a:spLocks noGrp="1"/>
          </p:cNvSpPr>
          <p:nvPr>
            <p:ph idx="1"/>
          </p:nvPr>
        </p:nvSpPr>
        <p:spPr>
          <a:xfrm>
            <a:off x="6587424" y="1122518"/>
            <a:ext cx="3893598" cy="3747860"/>
          </a:xfrm>
        </p:spPr>
        <p:txBody>
          <a:bodyPr lIns="91440" tIns="45720" rIns="91440" bIns="45720" anchor="t">
            <a:normAutofit/>
          </a:bodyPr>
          <a:lstStyle/>
          <a:p>
            <a:pPr marL="0" indent="0">
              <a:buNone/>
            </a:pPr>
            <a:r>
              <a:rPr lang="en-US" sz="2200" b="1" dirty="0">
                <a:latin typeface="Arial"/>
                <a:cs typeface="Arial"/>
              </a:rPr>
              <a:t>Conference Sessions</a:t>
            </a:r>
          </a:p>
          <a:p>
            <a:r>
              <a:rPr lang="en-US" sz="2000" dirty="0">
                <a:latin typeface="Arial"/>
                <a:cs typeface="Arial"/>
              </a:rPr>
              <a:t>Mon-Wed, June 14-16</a:t>
            </a:r>
          </a:p>
          <a:p>
            <a:r>
              <a:rPr lang="en-US" sz="2000" dirty="0">
                <a:latin typeface="Arial"/>
                <a:cs typeface="Arial"/>
              </a:rPr>
              <a:t>8 tracks</a:t>
            </a:r>
          </a:p>
          <a:p>
            <a:r>
              <a:rPr lang="en-US" sz="2000" dirty="0">
                <a:latin typeface="Arial"/>
                <a:cs typeface="Arial"/>
              </a:rPr>
              <a:t>653 total presentations</a:t>
            </a:r>
          </a:p>
          <a:p>
            <a:pPr lvl="1"/>
            <a:r>
              <a:rPr lang="en-US" sz="1900" dirty="0">
                <a:latin typeface="Arial"/>
                <a:cs typeface="Arial"/>
              </a:rPr>
              <a:t>104 Breakouts</a:t>
            </a:r>
          </a:p>
          <a:p>
            <a:pPr lvl="1"/>
            <a:r>
              <a:rPr lang="en-US" sz="1900" dirty="0">
                <a:latin typeface="Arial"/>
                <a:cs typeface="Arial"/>
              </a:rPr>
              <a:t>136 Posters</a:t>
            </a:r>
          </a:p>
          <a:p>
            <a:pPr lvl="1"/>
            <a:r>
              <a:rPr lang="en-US" sz="1900" dirty="0">
                <a:latin typeface="Arial"/>
                <a:cs typeface="Arial"/>
              </a:rPr>
              <a:t>55 Roundtables</a:t>
            </a:r>
          </a:p>
          <a:p>
            <a:r>
              <a:rPr lang="en-US" sz="2000" dirty="0">
                <a:latin typeface="Arial"/>
                <a:cs typeface="Arial"/>
              </a:rPr>
              <a:t>8 Sponsor Roundtables</a:t>
            </a:r>
          </a:p>
          <a:p>
            <a:r>
              <a:rPr lang="en-US" sz="2000" dirty="0">
                <a:latin typeface="Arial"/>
                <a:cs typeface="Arial"/>
              </a:rPr>
              <a:t>7 Networking</a:t>
            </a:r>
          </a:p>
          <a:p>
            <a:pPr marL="0" indent="0">
              <a:buNone/>
            </a:pPr>
            <a:endParaRPr lang="en-US" dirty="0">
              <a:latin typeface="Arial"/>
              <a:cs typeface="Arial"/>
            </a:endParaRPr>
          </a:p>
          <a:p>
            <a:pPr marL="0" indent="0">
              <a:buNone/>
            </a:pPr>
            <a:endParaRPr lang="en-US" dirty="0">
              <a:latin typeface="Arial"/>
              <a:cs typeface="Arial"/>
            </a:endParaRPr>
          </a:p>
          <a:p>
            <a:pPr marL="0" indent="0">
              <a:buNone/>
            </a:pPr>
            <a:endParaRPr lang="en-US" dirty="0">
              <a:latin typeface="Arial"/>
              <a:cs typeface="Arial"/>
            </a:endParaRPr>
          </a:p>
          <a:p>
            <a:pPr marL="0" indent="0">
              <a:buNone/>
            </a:pPr>
            <a:endParaRPr lang="en-US" dirty="0">
              <a:latin typeface="Arial"/>
              <a:cs typeface="Arial"/>
            </a:endParaRPr>
          </a:p>
        </p:txBody>
      </p:sp>
      <p:sp>
        <p:nvSpPr>
          <p:cNvPr id="4" name="Content Placeholder 2">
            <a:extLst>
              <a:ext uri="{FF2B5EF4-FFF2-40B4-BE49-F238E27FC236}">
                <a16:creationId xmlns:a16="http://schemas.microsoft.com/office/drawing/2014/main" id="{47DE1A64-1A96-4E69-A867-D04DA52F19BA}"/>
              </a:ext>
            </a:extLst>
          </p:cNvPr>
          <p:cNvSpPr txBox="1">
            <a:spLocks/>
          </p:cNvSpPr>
          <p:nvPr/>
        </p:nvSpPr>
        <p:spPr>
          <a:xfrm>
            <a:off x="1991847" y="1122518"/>
            <a:ext cx="3893598" cy="4084982"/>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500" b="1" dirty="0">
                <a:latin typeface="Arial"/>
                <a:cs typeface="Arial"/>
              </a:rPr>
              <a:t>Attendance</a:t>
            </a:r>
          </a:p>
          <a:p>
            <a:r>
              <a:rPr lang="en-US" sz="3200" dirty="0">
                <a:latin typeface="Arial"/>
                <a:cs typeface="Arial"/>
              </a:rPr>
              <a:t>2,587 Registered attendees</a:t>
            </a:r>
          </a:p>
          <a:p>
            <a:r>
              <a:rPr lang="en-US" sz="3200" dirty="0">
                <a:latin typeface="Arial"/>
                <a:cs typeface="Arial"/>
              </a:rPr>
              <a:t>State Health Agency: 56%</a:t>
            </a:r>
          </a:p>
          <a:p>
            <a:r>
              <a:rPr lang="en-US" sz="3200" dirty="0">
                <a:latin typeface="Arial"/>
                <a:cs typeface="Arial"/>
              </a:rPr>
              <a:t>Local Health Agency: 13%</a:t>
            </a:r>
          </a:p>
          <a:p>
            <a:r>
              <a:rPr lang="en-US" sz="3200" dirty="0">
                <a:latin typeface="Arial"/>
                <a:cs typeface="Arial"/>
              </a:rPr>
              <a:t>Federal Agency: 18%</a:t>
            </a:r>
          </a:p>
          <a:p>
            <a:r>
              <a:rPr lang="en-US" sz="3200" dirty="0">
                <a:latin typeface="Arial"/>
                <a:cs typeface="Arial"/>
              </a:rPr>
              <a:t>Student: 2%</a:t>
            </a:r>
          </a:p>
          <a:p>
            <a:r>
              <a:rPr lang="en-US" sz="3200" dirty="0">
                <a:latin typeface="Arial"/>
                <a:cs typeface="Arial"/>
              </a:rPr>
              <a:t>Tribal Agency: 1%</a:t>
            </a:r>
          </a:p>
          <a:p>
            <a:pPr marL="0" indent="0">
              <a:buFont typeface="Arial" panose="020B0604020202020204" pitchFamily="34" charset="0"/>
              <a:buNone/>
            </a:pPr>
            <a:endParaRPr lang="en-US" dirty="0">
              <a:latin typeface="Arial"/>
              <a:cs typeface="Arial"/>
            </a:endParaRPr>
          </a:p>
          <a:p>
            <a:pPr marL="0" indent="0">
              <a:buFont typeface="Arial" panose="020B0604020202020204" pitchFamily="34" charset="0"/>
              <a:buNone/>
            </a:pPr>
            <a:r>
              <a:rPr lang="en-US" sz="3500" b="1" dirty="0">
                <a:latin typeface="Arial"/>
                <a:cs typeface="Arial"/>
              </a:rPr>
              <a:t>Conference Workshops</a:t>
            </a:r>
          </a:p>
          <a:p>
            <a:r>
              <a:rPr lang="en-US" sz="3200" dirty="0">
                <a:latin typeface="Arial"/>
                <a:cs typeface="Arial"/>
              </a:rPr>
              <a:t>Sunday, June 13</a:t>
            </a:r>
          </a:p>
          <a:p>
            <a:r>
              <a:rPr lang="en-US" sz="3200" dirty="0">
                <a:latin typeface="Arial"/>
                <a:cs typeface="Arial"/>
              </a:rPr>
              <a:t>14 Workshops</a:t>
            </a:r>
          </a:p>
          <a:p>
            <a:r>
              <a:rPr lang="en-US" sz="3200" dirty="0">
                <a:latin typeface="Arial"/>
                <a:cs typeface="Arial"/>
              </a:rPr>
              <a:t>1,204 attendees</a:t>
            </a:r>
          </a:p>
          <a:p>
            <a:pPr marL="0" indent="0">
              <a:buFont typeface="Arial" panose="020B0604020202020204" pitchFamily="34" charset="0"/>
              <a:buNone/>
            </a:pPr>
            <a:endParaRPr lang="en-US" dirty="0">
              <a:latin typeface="Arial"/>
              <a:cs typeface="Arial"/>
            </a:endParaRPr>
          </a:p>
          <a:p>
            <a:pPr marL="0" indent="0">
              <a:buFont typeface="Arial" panose="020B0604020202020204" pitchFamily="34" charset="0"/>
              <a:buNone/>
            </a:pPr>
            <a:endParaRPr lang="en-US" dirty="0">
              <a:latin typeface="Arial"/>
              <a:cs typeface="Arial"/>
            </a:endParaRPr>
          </a:p>
          <a:p>
            <a:pPr marL="0" indent="0">
              <a:buFont typeface="Arial" panose="020B0604020202020204" pitchFamily="34" charset="0"/>
              <a:buNone/>
            </a:pPr>
            <a:endParaRPr lang="en-US" dirty="0">
              <a:latin typeface="Arial"/>
              <a:cs typeface="Arial"/>
            </a:endParaRPr>
          </a:p>
        </p:txBody>
      </p:sp>
    </p:spTree>
    <p:extLst>
      <p:ext uri="{BB962C8B-B14F-4D97-AF65-F5344CB8AC3E}">
        <p14:creationId xmlns:p14="http://schemas.microsoft.com/office/powerpoint/2010/main" val="1348679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8B46C-F6B8-594C-9752-64A1C121A5A2}"/>
              </a:ext>
            </a:extLst>
          </p:cNvPr>
          <p:cNvSpPr>
            <a:spLocks noGrp="1"/>
          </p:cNvSpPr>
          <p:nvPr>
            <p:ph type="title"/>
          </p:nvPr>
        </p:nvSpPr>
        <p:spPr>
          <a:xfrm>
            <a:off x="422564" y="834887"/>
            <a:ext cx="11566236" cy="800966"/>
          </a:xfrm>
        </p:spPr>
        <p:txBody>
          <a:bodyPr/>
          <a:lstStyle/>
          <a:p>
            <a:r>
              <a:rPr lang="en-US" sz="3600" dirty="0">
                <a:latin typeface="Arial"/>
                <a:cs typeface="Arial"/>
              </a:rPr>
              <a:t>CSTE Annual Business Meeting (Thursday, June 17)</a:t>
            </a:r>
          </a:p>
        </p:txBody>
      </p:sp>
      <p:sp>
        <p:nvSpPr>
          <p:cNvPr id="3" name="Content Placeholder 2">
            <a:extLst>
              <a:ext uri="{FF2B5EF4-FFF2-40B4-BE49-F238E27FC236}">
                <a16:creationId xmlns:a16="http://schemas.microsoft.com/office/drawing/2014/main" id="{7A93E994-29D5-0740-89F1-BFCE01A95A09}"/>
              </a:ext>
            </a:extLst>
          </p:cNvPr>
          <p:cNvSpPr>
            <a:spLocks noGrp="1"/>
          </p:cNvSpPr>
          <p:nvPr>
            <p:ph idx="1"/>
          </p:nvPr>
        </p:nvSpPr>
        <p:spPr>
          <a:xfrm>
            <a:off x="699654" y="1647314"/>
            <a:ext cx="10250056" cy="4979274"/>
          </a:xfrm>
        </p:spPr>
        <p:txBody>
          <a:bodyPr>
            <a:normAutofit fontScale="92500" lnSpcReduction="10000"/>
          </a:bodyPr>
          <a:lstStyle/>
          <a:p>
            <a:r>
              <a:rPr lang="en-US" dirty="0">
                <a:latin typeface="Arial"/>
                <a:cs typeface="Arial"/>
              </a:rPr>
              <a:t>Review of Voting Rights and Council Audit</a:t>
            </a:r>
          </a:p>
          <a:p>
            <a:r>
              <a:rPr lang="en-US" dirty="0">
                <a:latin typeface="Arial"/>
                <a:cs typeface="Arial"/>
              </a:rPr>
              <a:t>State of CSTE Address </a:t>
            </a:r>
          </a:p>
          <a:p>
            <a:r>
              <a:rPr lang="en-US" dirty="0">
                <a:latin typeface="Arial"/>
                <a:cs typeface="Arial"/>
              </a:rPr>
              <a:t>Presentation of proposed Bylaws</a:t>
            </a:r>
          </a:p>
          <a:p>
            <a:pPr lvl="1"/>
            <a:r>
              <a:rPr lang="en-US" sz="2500" dirty="0">
                <a:latin typeface="Arial"/>
                <a:cs typeface="Arial"/>
              </a:rPr>
              <a:t>The size of the Executive Board has changed from ten members to up to 13 active members, including up to nine Executive Board members who will no longer represent topic-specific Steering Committees</a:t>
            </a:r>
          </a:p>
          <a:p>
            <a:pPr lvl="1"/>
            <a:r>
              <a:rPr lang="en-US" sz="2500" dirty="0">
                <a:latin typeface="Arial"/>
                <a:cs typeface="Arial"/>
              </a:rPr>
              <a:t>Added 3 Standing Committees: Program and Policy; Governance and Nominating; and Finance and Audit</a:t>
            </a:r>
          </a:p>
          <a:p>
            <a:pPr lvl="1"/>
            <a:r>
              <a:rPr lang="en-US" sz="2500" dirty="0">
                <a:latin typeface="Arial"/>
                <a:cs typeface="Arial"/>
              </a:rPr>
              <a:t>Clarified types of membership; defined CSTE and Council; updated/clarified grammatical errors and language out of legal compliance; and revised passages to align with organizational practice</a:t>
            </a:r>
          </a:p>
          <a:p>
            <a:r>
              <a:rPr lang="en-US" dirty="0">
                <a:latin typeface="Arial"/>
                <a:cs typeface="Arial"/>
              </a:rPr>
              <a:t>Presentation of 2021 Position Statements</a:t>
            </a:r>
          </a:p>
          <a:p>
            <a:r>
              <a:rPr lang="en-US" dirty="0">
                <a:latin typeface="Arial"/>
                <a:cs typeface="Arial"/>
              </a:rPr>
              <a:t>New Business and Installation of New President and Executive Board</a:t>
            </a:r>
          </a:p>
          <a:p>
            <a:endParaRPr lang="en-US" dirty="0">
              <a:latin typeface="Arial"/>
              <a:cs typeface="Arial"/>
            </a:endParaRPr>
          </a:p>
        </p:txBody>
      </p:sp>
    </p:spTree>
    <p:extLst>
      <p:ext uri="{BB962C8B-B14F-4D97-AF65-F5344CB8AC3E}">
        <p14:creationId xmlns:p14="http://schemas.microsoft.com/office/powerpoint/2010/main" val="4181549479"/>
      </p:ext>
    </p:extLst>
  </p:cSld>
  <p:clrMapOvr>
    <a:masterClrMapping/>
  </p:clrMapOvr>
</p:sld>
</file>

<file path=ppt/theme/theme1.xml><?xml version="1.0" encoding="utf-8"?>
<a:theme xmlns:a="http://schemas.openxmlformats.org/drawingml/2006/main" name="Office Theme">
  <a:themeElements>
    <a:clrScheme name="CSTE 1">
      <a:dk1>
        <a:srgbClr val="000000"/>
      </a:dk1>
      <a:lt1>
        <a:srgbClr val="FFFFFF"/>
      </a:lt1>
      <a:dk2>
        <a:srgbClr val="44546A"/>
      </a:dk2>
      <a:lt2>
        <a:srgbClr val="E7E6E6"/>
      </a:lt2>
      <a:accent1>
        <a:srgbClr val="7BADD3"/>
      </a:accent1>
      <a:accent2>
        <a:srgbClr val="002E6D"/>
      </a:accent2>
      <a:accent3>
        <a:srgbClr val="FCDC3E"/>
      </a:accent3>
      <a:accent4>
        <a:srgbClr val="C1C5C8"/>
      </a:accent4>
      <a:accent5>
        <a:srgbClr val="9E925E"/>
      </a:accent5>
      <a:accent6>
        <a:srgbClr val="EBE8E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TE Widescreen.potx" id="{07453716-4097-A34E-B89C-7BE845B6FC66}" vid="{C1DDEF94-4EED-D84D-83D5-9B3A42669241}"/>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E112E831-33D7-D644-BDB8-955C6ABD6DEC}" vid="{B7BBF6A9-FA31-484A-A46A-630A42307502}"/>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AB227ACDA78084180DE7284936D751C" ma:contentTypeVersion="12" ma:contentTypeDescription="Create a new document." ma:contentTypeScope="" ma:versionID="781ad5d852869ced160116a274cbbe1f">
  <xsd:schema xmlns:xsd="http://www.w3.org/2001/XMLSchema" xmlns:xs="http://www.w3.org/2001/XMLSchema" xmlns:p="http://schemas.microsoft.com/office/2006/metadata/properties" xmlns:ns3="6a7d5c56-8336-4f70-9a74-6dab942b9400" xmlns:ns4="d5172c90-fcad-41bc-b9c3-31777c10fee4" targetNamespace="http://schemas.microsoft.com/office/2006/metadata/properties" ma:root="true" ma:fieldsID="28f9dfe9a3f38166ac49a9e2dfd823c8" ns3:_="" ns4:_="">
    <xsd:import namespace="6a7d5c56-8336-4f70-9a74-6dab942b9400"/>
    <xsd:import namespace="d5172c90-fcad-41bc-b9c3-31777c10fee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7d5c56-8336-4f70-9a74-6dab942b940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5172c90-fcad-41bc-b9c3-31777c10fee4"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E7BB9B-356C-481E-8B57-F2A87B9C560C}">
  <ds:schemaRefs>
    <ds:schemaRef ds:uri="http://schemas.microsoft.com/office/2006/documentManagement/types"/>
    <ds:schemaRef ds:uri="http://purl.org/dc/elements/1.1/"/>
    <ds:schemaRef ds:uri="http://schemas.microsoft.com/office/2006/metadata/properties"/>
    <ds:schemaRef ds:uri="http://www.w3.org/XML/1998/namespace"/>
    <ds:schemaRef ds:uri="6a7d5c56-8336-4f70-9a74-6dab942b9400"/>
    <ds:schemaRef ds:uri="http://purl.org/dc/terms/"/>
    <ds:schemaRef ds:uri="http://schemas.microsoft.com/office/infopath/2007/PartnerControls"/>
    <ds:schemaRef ds:uri="http://schemas.openxmlformats.org/package/2006/metadata/core-properties"/>
    <ds:schemaRef ds:uri="d5172c90-fcad-41bc-b9c3-31777c10fee4"/>
    <ds:schemaRef ds:uri="http://purl.org/dc/dcmitype/"/>
  </ds:schemaRefs>
</ds:datastoreItem>
</file>

<file path=customXml/itemProps2.xml><?xml version="1.0" encoding="utf-8"?>
<ds:datastoreItem xmlns:ds="http://schemas.openxmlformats.org/officeDocument/2006/customXml" ds:itemID="{8A41C25F-B7D3-422B-A235-F350D52453BD}">
  <ds:schemaRefs>
    <ds:schemaRef ds:uri="http://schemas.microsoft.com/sharepoint/v3/contenttype/forms"/>
  </ds:schemaRefs>
</ds:datastoreItem>
</file>

<file path=customXml/itemProps3.xml><?xml version="1.0" encoding="utf-8"?>
<ds:datastoreItem xmlns:ds="http://schemas.openxmlformats.org/officeDocument/2006/customXml" ds:itemID="{E07FCEC8-D91A-46A7-99F1-2081D8267686}">
  <ds:schemaRefs>
    <ds:schemaRef ds:uri="6a7d5c56-8336-4f70-9a74-6dab942b9400"/>
    <ds:schemaRef ds:uri="d5172c90-fcad-41bc-b9c3-31777c10fee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CSTE Widescreen (1)</Template>
  <TotalTime>120</TotalTime>
  <Words>1401</Words>
  <Application>Microsoft Office PowerPoint</Application>
  <PresentationFormat>Widescreen</PresentationFormat>
  <Paragraphs>192</Paragraphs>
  <Slides>28</Slides>
  <Notes>6</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28</vt:i4>
      </vt:variant>
    </vt:vector>
  </HeadingPairs>
  <TitlesOfParts>
    <vt:vector size="38" baseType="lpstr">
      <vt:lpstr>Arial</vt:lpstr>
      <vt:lpstr>Calibri</vt:lpstr>
      <vt:lpstr>Calibri Light</vt:lpstr>
      <vt:lpstr>Myriad Web Pro</vt:lpstr>
      <vt:lpstr>Segoe UI</vt:lpstr>
      <vt:lpstr>Wingdings</vt:lpstr>
      <vt:lpstr>Office Theme</vt:lpstr>
      <vt:lpstr>1_Office Theme</vt:lpstr>
      <vt:lpstr>2_Office Theme</vt:lpstr>
      <vt:lpstr>3_Office Theme</vt:lpstr>
      <vt:lpstr>NNDSS eSHARE July Webinar </vt:lpstr>
      <vt:lpstr>Agenda</vt:lpstr>
      <vt:lpstr>NNDSS Updates and Announcements</vt:lpstr>
      <vt:lpstr>NNDSS eSHARE Webinar</vt:lpstr>
      <vt:lpstr>Agenda</vt:lpstr>
      <vt:lpstr>Overview of 2021 CSTE Annual Conference - Shaily Krishan</vt:lpstr>
      <vt:lpstr>PowerPoint Presentation</vt:lpstr>
      <vt:lpstr>Attendance and Sessions </vt:lpstr>
      <vt:lpstr>CSTE Annual Business Meeting (Thursday, June 17)</vt:lpstr>
      <vt:lpstr>2021-2022 CSTE Executive Board</vt:lpstr>
      <vt:lpstr>NNDSS-Related Sessions</vt:lpstr>
      <vt:lpstr>For more information..</vt:lpstr>
      <vt:lpstr>Recap of S/I Conference Workshop- Kate Goodin</vt:lpstr>
      <vt:lpstr>2021 Surveillance/ Informatics Workshop: Interoperability- Building Bridges to the Future</vt:lpstr>
      <vt:lpstr>2021 Surveillance/ Informatics Workshop:  Featured Presentations</vt:lpstr>
      <vt:lpstr>Review of Approved 2021 CSTE Position Statements- Meredith Lichtenstein Cone</vt:lpstr>
      <vt:lpstr>Approved 2021 Position Statements</vt:lpstr>
      <vt:lpstr>Approved 2021 Position Statements</vt:lpstr>
      <vt:lpstr>Surveillance/ Informatics Steering Committee Roundtable Summary- Kate Goodin</vt:lpstr>
      <vt:lpstr>2021 Surveillance/ Informatics Steering Committee Roundtable</vt:lpstr>
      <vt:lpstr>CSTE Workgroups and Projects- Becky Lampkins</vt:lpstr>
      <vt:lpstr>CSTE Subcommittees and Workgroups</vt:lpstr>
      <vt:lpstr>CSTE Subcommittees and Workgroups</vt:lpstr>
      <vt:lpstr>CSTE Projects</vt:lpstr>
      <vt:lpstr>2021-2022 Surveillance/ Informatics Priorities- Kate Goodin</vt:lpstr>
      <vt:lpstr>PowerPoint Presentation</vt:lpstr>
      <vt:lpstr>CSTE National Office 2635 Century Parkway NE, Suite 700 Atlanta, Georgia 30345  770.458.3811 770.458.8516 skrishan@cste.org</vt:lpstr>
      <vt:lpstr>Subscribe to the monthly NNDSS newsletter Case Surveillance News (formerly NMI Notes) at https://www.cdc.gov/nndss/trc/news/index.html </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eSHARE - July 2021</dc:title>
  <dc:subject>Highlights from 2021 Council of State and Territorial Epidemiologists </dc:subject>
  <dc:creator>CDC</dc:creator>
  <cp:keywords>eSHARE, NNDSS, National Notifiable Diseases Surveillance System, State/Territorial Epidemiologist, Surveillance, Informatics, CSTE, Position Statements, Roundtable, Council, Case Notifications, public health,interoperability, Data Monitoring Initiative, DMI, COVID-19, case definition, workforce, disease reporting,  </cp:keywords>
  <cp:lastModifiedBy>Laspina, Michael (CDC/DDPHSS/CSELS/DHIS)</cp:lastModifiedBy>
  <cp:revision>10</cp:revision>
  <dcterms:created xsi:type="dcterms:W3CDTF">2021-06-23T13:47:02Z</dcterms:created>
  <dcterms:modified xsi:type="dcterms:W3CDTF">2021-11-17T19:28:56Z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0x0101000AB227ACDA78084180DE7284936D751C</vt:lpwstr>
  </property>
  <property fmtid="{D5CDD505-2E9C-101B-9397-08002B2CF9AE}" pid="3" name="MSIP_Label_7b94a7b8-f06c-4dfe-bdcc-9b548fd58c31_Enabled">
    <vt:lpwstr>true</vt:lpwstr>
  </property>
  <property fmtid="{D5CDD505-2E9C-101B-9397-08002B2CF9AE}" pid="4" name="MSIP_Label_7b94a7b8-f06c-4dfe-bdcc-9b548fd58c31_SetDate">
    <vt:lpwstr>2021-07-20T12:06:28Z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92792c15-2ff4-419a-a3a1-9bf337417689</vt:lpwstr>
  </property>
  <property fmtid="{D5CDD505-2E9C-101B-9397-08002B2CF9AE}" pid="9" name="MSIP_Label_7b94a7b8-f06c-4dfe-bdcc-9b548fd58c31_ContentBits">
    <vt:lpwstr>0</vt:lpwstr>
  </property>
</Properties>
</file>