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Lst>
  <p:notesMasterIdLst>
    <p:notesMasterId r:id="rId40"/>
  </p:notesMasterIdLst>
  <p:handoutMasterIdLst>
    <p:handoutMasterId r:id="rId41"/>
  </p:handoutMasterIdLst>
  <p:sldIdLst>
    <p:sldId id="413" r:id="rId6"/>
    <p:sldId id="424" r:id="rId7"/>
    <p:sldId id="378" r:id="rId8"/>
    <p:sldId id="374" r:id="rId9"/>
    <p:sldId id="427" r:id="rId10"/>
    <p:sldId id="390" r:id="rId11"/>
    <p:sldId id="391" r:id="rId12"/>
    <p:sldId id="426" r:id="rId13"/>
    <p:sldId id="393" r:id="rId14"/>
    <p:sldId id="394" r:id="rId15"/>
    <p:sldId id="395" r:id="rId16"/>
    <p:sldId id="396" r:id="rId17"/>
    <p:sldId id="397" r:id="rId18"/>
    <p:sldId id="398" r:id="rId19"/>
    <p:sldId id="399" r:id="rId20"/>
    <p:sldId id="400" r:id="rId21"/>
    <p:sldId id="401" r:id="rId22"/>
    <p:sldId id="431" r:id="rId23"/>
    <p:sldId id="432" r:id="rId24"/>
    <p:sldId id="433" r:id="rId25"/>
    <p:sldId id="434" r:id="rId26"/>
    <p:sldId id="435" r:id="rId27"/>
    <p:sldId id="436" r:id="rId28"/>
    <p:sldId id="437" r:id="rId29"/>
    <p:sldId id="438" r:id="rId30"/>
    <p:sldId id="439" r:id="rId31"/>
    <p:sldId id="440" r:id="rId32"/>
    <p:sldId id="428" r:id="rId33"/>
    <p:sldId id="379" r:id="rId34"/>
    <p:sldId id="380" r:id="rId35"/>
    <p:sldId id="429" r:id="rId36"/>
    <p:sldId id="381" r:id="rId37"/>
    <p:sldId id="364" r:id="rId38"/>
    <p:sldId id="323" r:id="rId39"/>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4"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18"/>
    <a:srgbClr val="5F5F5F"/>
    <a:srgbClr val="000000"/>
    <a:srgbClr val="2F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68" autoAdjust="0"/>
    <p:restoredTop sz="86410" autoAdjust="0"/>
  </p:normalViewPr>
  <p:slideViewPr>
    <p:cSldViewPr snapToGrid="0">
      <p:cViewPr varScale="1">
        <p:scale>
          <a:sx n="70" d="100"/>
          <a:sy n="70" d="100"/>
        </p:scale>
        <p:origin x="682" y="38"/>
      </p:cViewPr>
      <p:guideLst/>
    </p:cSldViewPr>
  </p:slideViewPr>
  <p:outlineViewPr>
    <p:cViewPr>
      <p:scale>
        <a:sx n="33" d="100"/>
        <a:sy n="33" d="100"/>
      </p:scale>
      <p:origin x="0" y="-2239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486" y="1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11-20T09:18:48.332" idx="3">
    <p:pos x="5606" y="3249"/>
    <p:text>Please spell out APHL, NBS.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dirty="0"/>
          </a:p>
        </p:txBody>
      </p:sp>
      <p:sp>
        <p:nvSpPr>
          <p:cNvPr id="3" name="Date Placeholder 2"/>
          <p:cNvSpPr>
            <a:spLocks noGrp="1"/>
          </p:cNvSpPr>
          <p:nvPr>
            <p:ph type="dt" sz="quarter" idx="1"/>
          </p:nvPr>
        </p:nvSpPr>
        <p:spPr>
          <a:xfrm>
            <a:off x="3974534" y="0"/>
            <a:ext cx="3040592" cy="466753"/>
          </a:xfrm>
          <a:prstGeom prst="rect">
            <a:avLst/>
          </a:prstGeom>
        </p:spPr>
        <p:txBody>
          <a:bodyPr vert="horz" lIns="93251" tIns="46625" rIns="93251" bIns="46625" rtlCol="0"/>
          <a:lstStyle>
            <a:lvl1pPr algn="r">
              <a:defRPr sz="1200"/>
            </a:lvl1pPr>
          </a:lstStyle>
          <a:p>
            <a:fld id="{031B8493-A2A6-4847-AE35-33172CCDB615}" type="datetimeFigureOut">
              <a:rPr lang="en-US" smtClean="0"/>
              <a:t>4/27/2021</a:t>
            </a:fld>
            <a:endParaRPr lang="en-US" dirty="0"/>
          </a:p>
        </p:txBody>
      </p:sp>
      <p:sp>
        <p:nvSpPr>
          <p:cNvPr id="4" name="Footer Placeholder 3"/>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dirty="0"/>
          </a:p>
        </p:txBody>
      </p:sp>
      <p:sp>
        <p:nvSpPr>
          <p:cNvPr id="3" name="Date Placeholder 2"/>
          <p:cNvSpPr>
            <a:spLocks noGrp="1"/>
          </p:cNvSpPr>
          <p:nvPr>
            <p:ph type="dt" idx="1"/>
          </p:nvPr>
        </p:nvSpPr>
        <p:spPr>
          <a:xfrm>
            <a:off x="3974534" y="0"/>
            <a:ext cx="3040592" cy="466753"/>
          </a:xfrm>
          <a:prstGeom prst="rect">
            <a:avLst/>
          </a:prstGeom>
        </p:spPr>
        <p:txBody>
          <a:bodyPr vert="horz" lIns="93251" tIns="46625" rIns="93251" bIns="46625" rtlCol="0"/>
          <a:lstStyle>
            <a:lvl1pPr algn="r">
              <a:defRPr sz="1200"/>
            </a:lvl1pPr>
          </a:lstStyle>
          <a:p>
            <a:fld id="{C437787A-DC68-4BDA-B9E4-AE58888B3A55}" type="datetimeFigureOut">
              <a:rPr lang="en-US" smtClean="0"/>
              <a:t>4/27/2021</a:t>
            </a:fld>
            <a:endParaRPr lang="en-US" dirty="0"/>
          </a:p>
        </p:txBody>
      </p:sp>
      <p:sp>
        <p:nvSpPr>
          <p:cNvPr id="4" name="Slide Image Placeholder 3"/>
          <p:cNvSpPr>
            <a:spLocks noGrp="1" noRot="1" noChangeAspect="1"/>
          </p:cNvSpPr>
          <p:nvPr>
            <p:ph type="sldImg" idx="2"/>
          </p:nvPr>
        </p:nvSpPr>
        <p:spPr>
          <a:xfrm>
            <a:off x="719138" y="1163638"/>
            <a:ext cx="5578475" cy="3138487"/>
          </a:xfrm>
          <a:prstGeom prst="rect">
            <a:avLst/>
          </a:prstGeom>
          <a:noFill/>
          <a:ln w="12700">
            <a:solidFill>
              <a:prstClr val="black"/>
            </a:solidFill>
          </a:ln>
        </p:spPr>
        <p:txBody>
          <a:bodyPr vert="horz" lIns="93251" tIns="46625" rIns="93251" bIns="46625" rtlCol="0" anchor="ctr"/>
          <a:lstStyle/>
          <a:p>
            <a:endParaRPr lang="en-US" dirty="0"/>
          </a:p>
        </p:txBody>
      </p:sp>
      <p:sp>
        <p:nvSpPr>
          <p:cNvPr id="5" name="Notes Placeholder 4"/>
          <p:cNvSpPr>
            <a:spLocks noGrp="1"/>
          </p:cNvSpPr>
          <p:nvPr>
            <p:ph type="body" sz="quarter" idx="3"/>
          </p:nvPr>
        </p:nvSpPr>
        <p:spPr>
          <a:xfrm>
            <a:off x="701675" y="4476948"/>
            <a:ext cx="5613400" cy="3662958"/>
          </a:xfrm>
          <a:prstGeom prst="rect">
            <a:avLst/>
          </a:prstGeom>
        </p:spPr>
        <p:txBody>
          <a:bodyPr vert="horz" lIns="93251" tIns="46625" rIns="93251" bIns="466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4534" y="8835998"/>
            <a:ext cx="3040592" cy="466752"/>
          </a:xfrm>
          <a:prstGeom prst="rect">
            <a:avLst/>
          </a:prstGeom>
        </p:spPr>
        <p:txBody>
          <a:bodyPr vert="horz" lIns="93251" tIns="46625" rIns="93251" bIns="46625"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4707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79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13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26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01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47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90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55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74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49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6260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E8CF6D08-AA4D-4E4A-BC5A-6638DFC699C5}" type="slidenum">
              <a:rPr lang="en-US" smtClean="0"/>
              <a:t>28</a:t>
            </a:fld>
            <a:endParaRPr lang="en-US" dirty="0"/>
          </a:p>
        </p:txBody>
      </p:sp>
    </p:spTree>
    <p:extLst>
      <p:ext uri="{BB962C8B-B14F-4D97-AF65-F5344CB8AC3E}">
        <p14:creationId xmlns:p14="http://schemas.microsoft.com/office/powerpoint/2010/main" val="361855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E8CF6D08-AA4D-4E4A-BC5A-6638DFC699C5}" type="slidenum">
              <a:rPr lang="en-US" smtClean="0"/>
              <a:t>31</a:t>
            </a:fld>
            <a:endParaRPr lang="en-US" dirty="0"/>
          </a:p>
        </p:txBody>
      </p:sp>
    </p:spTree>
    <p:extLst>
      <p:ext uri="{BB962C8B-B14F-4D97-AF65-F5344CB8AC3E}">
        <p14:creationId xmlns:p14="http://schemas.microsoft.com/office/powerpoint/2010/main" val="170494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746099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2031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926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3</a:t>
            </a:fld>
            <a:endParaRPr lang="en-US" dirty="0"/>
          </a:p>
        </p:txBody>
      </p:sp>
    </p:spTree>
    <p:extLst>
      <p:ext uri="{BB962C8B-B14F-4D97-AF65-F5344CB8AC3E}">
        <p14:creationId xmlns:p14="http://schemas.microsoft.com/office/powerpoint/2010/main" val="277079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4</a:t>
            </a:fld>
            <a:endParaRPr lang="en-US" dirty="0"/>
          </a:p>
        </p:txBody>
      </p:sp>
    </p:spTree>
    <p:extLst>
      <p:ext uri="{BB962C8B-B14F-4D97-AF65-F5344CB8AC3E}">
        <p14:creationId xmlns:p14="http://schemas.microsoft.com/office/powerpoint/2010/main" val="419008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E8CF6D08-AA4D-4E4A-BC5A-6638DFC699C5}" type="slidenum">
              <a:rPr lang="en-US" smtClean="0"/>
              <a:t>5</a:t>
            </a:fld>
            <a:endParaRPr lang="en-US" dirty="0"/>
          </a:p>
        </p:txBody>
      </p:sp>
    </p:spTree>
    <p:extLst>
      <p:ext uri="{BB962C8B-B14F-4D97-AF65-F5344CB8AC3E}">
        <p14:creationId xmlns:p14="http://schemas.microsoft.com/office/powerpoint/2010/main" val="128241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the</a:t>
            </a:r>
            <a:r>
              <a:rPr lang="en-US" baseline="0" dirty="0"/>
              <a:t> new NNDSS data and statistics page – you can either find in Google – it’s been indexed as a sub-header above, or go to the home page for NNDSS and find it on the left hand navigation which has been reorganized (more details on reorganization?)</a:t>
            </a:r>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12</a:t>
            </a:fld>
            <a:endParaRPr lang="en-US" dirty="0"/>
          </a:p>
        </p:txBody>
      </p:sp>
    </p:spTree>
    <p:extLst>
      <p:ext uri="{BB962C8B-B14F-4D97-AF65-F5344CB8AC3E}">
        <p14:creationId xmlns:p14="http://schemas.microsoft.com/office/powerpoint/2010/main" val="169291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NNDSS data and Statistics Page has been redesigned to provide a quick access to Infectious and Non infectious data and information about the data. </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46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notifiable infectious diseases and conditions, we have Weekly tables, Annual tables, and an Interpreting data section for more information. Each tab presents the links to the data on top, and information about the tables at the bottom. </a:t>
            </a:r>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14</a:t>
            </a:fld>
            <a:endParaRPr lang="en-US" dirty="0"/>
          </a:p>
        </p:txBody>
      </p:sp>
    </p:spTree>
    <p:extLst>
      <p:ext uri="{BB962C8B-B14F-4D97-AF65-F5344CB8AC3E}">
        <p14:creationId xmlns:p14="http://schemas.microsoft.com/office/powerpoint/2010/main" val="208245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this new representation of the Infectious weekly cases tables goes live, PDFs of the tables will be provided along with the Figure 1 in PDF format. There will also be a handy link back to the Annual tables. </a:t>
            </a:r>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17</a:t>
            </a:fld>
            <a:endParaRPr lang="en-US" dirty="0"/>
          </a:p>
        </p:txBody>
      </p:sp>
    </p:spTree>
    <p:extLst>
      <p:ext uri="{BB962C8B-B14F-4D97-AF65-F5344CB8AC3E}">
        <p14:creationId xmlns:p14="http://schemas.microsoft.com/office/powerpoint/2010/main" val="33113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6975885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36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3200" b="1" baseline="0">
                <a:solidFill>
                  <a:schemeClr val="bg2"/>
                </a:solidFill>
              </a:defRPr>
            </a:lvl1pPr>
            <a:lvl2pPr>
              <a:buClr>
                <a:schemeClr val="tx1"/>
              </a:buClr>
              <a:buSzPct val="100000"/>
              <a:buFont typeface="Wingdings" pitchFamily="2" charset="2"/>
              <a:buChar char="§"/>
              <a:defRPr sz="2800">
                <a:solidFill>
                  <a:schemeClr val="bg2"/>
                </a:solidFill>
              </a:defRPr>
            </a:lvl2pPr>
            <a:lvl3pPr>
              <a:buClr>
                <a:schemeClr val="tx1"/>
              </a:buClr>
              <a:buSzPct val="100000"/>
              <a:buFont typeface="Arial" pitchFamily="34" charset="0"/>
              <a:buChar char="•"/>
              <a:defRPr sz="2400">
                <a:solidFill>
                  <a:schemeClr val="bg2"/>
                </a:solidFill>
              </a:defRPr>
            </a:lvl3pPr>
            <a:lvl4pPr>
              <a:buClr>
                <a:schemeClr val="tx1"/>
              </a:buClr>
              <a:buSzPct val="70000"/>
              <a:buFont typeface="Courier New" pitchFamily="49" charset="0"/>
              <a:buChar char="o"/>
              <a:defRPr sz="20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nchorCtr="0"/>
          <a:lstStyle>
            <a:lvl1pPr algn="l">
              <a:lnSpc>
                <a:spcPts val="11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4267237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ctr"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2"/>
              </a:buClr>
              <a:buSzPct val="10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26227624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58256082"/>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1048446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cdc.gov/nndss/trc/index.html" TargetMode="External"/><Relationship Id="rId4" Type="http://schemas.openxmlformats.org/officeDocument/2006/relationships/hyperlink" Target="https://www.cdc.gov/nndss/trc/news/index.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cdn.ymaws.com/www.cste.org/resource/resmgr/PS/13-SI-02.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mailto:usmunotify@cdc.gov" TargetMode="External"/><Relationship Id="rId5" Type="http://schemas.openxmlformats.org/officeDocument/2006/relationships/hyperlink" Target="mailto:NNDSSweb@cdc.gov" TargetMode="External"/><Relationship Id="rId4" Type="http://schemas.openxmlformats.org/officeDocument/2006/relationships/hyperlink" Target="https://ndc.services.cdc.gov/wp-content/uploads/2021/02/ExampleScenariosforEachValidValueUsedInBinationalGenericDataElement.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nndss/trc/ne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57198" y="6077224"/>
            <a:ext cx="11559095" cy="437877"/>
          </a:xfrm>
        </p:spPr>
        <p:txBody>
          <a:bodyPr/>
          <a:lstStyle/>
          <a:p>
            <a:r>
              <a:rPr lang="en-US" b="1" dirty="0"/>
              <a:t>November 21, 2017			      Division of Health Informatics and Surveillance</a:t>
            </a:r>
          </a:p>
          <a:p>
            <a:endParaRPr lang="en-US" dirty="0"/>
          </a:p>
        </p:txBody>
      </p:sp>
      <p:sp>
        <p:nvSpPr>
          <p:cNvPr id="7170" name="Title 3"/>
          <p:cNvSpPr>
            <a:spLocks noGrp="1"/>
          </p:cNvSpPr>
          <p:nvPr>
            <p:ph type="title"/>
          </p:nvPr>
        </p:nvSpPr>
        <p:spPr>
          <a:xfrm>
            <a:off x="4528334" y="1832376"/>
            <a:ext cx="7487959" cy="1954007"/>
          </a:xfrm>
        </p:spPr>
        <p:txBody>
          <a:bodyPr/>
          <a:lstStyle/>
          <a:p>
            <a:pPr>
              <a:lnSpc>
                <a:spcPct val="110000"/>
              </a:lnSpc>
            </a:pPr>
            <a:r>
              <a:rPr lang="en-US" altLang="en-US" sz="3200" dirty="0">
                <a:solidFill>
                  <a:srgbClr val="2F97DA"/>
                </a:solidFill>
              </a:rPr>
              <a:t>NNDSS Modernization Initiative (NMI):</a:t>
            </a:r>
            <a:br>
              <a:rPr lang="en-US" altLang="en-US" sz="3200" dirty="0">
                <a:solidFill>
                  <a:srgbClr val="2F97DA"/>
                </a:solidFill>
              </a:rPr>
            </a:br>
            <a:r>
              <a:rPr lang="en-US" altLang="en-US" sz="3200" dirty="0">
                <a:solidFill>
                  <a:srgbClr val="2F97DA"/>
                </a:solidFill>
              </a:rPr>
              <a:t>A C</a:t>
            </a:r>
            <a:r>
              <a:rPr lang="en-US" sz="3200" dirty="0"/>
              <a:t>ornucopia of NNDSS Information</a:t>
            </a:r>
            <a:endParaRPr lang="en-US" altLang="en-US" sz="3200" dirty="0">
              <a:solidFill>
                <a:srgbClr val="2F97DA"/>
              </a:solidFill>
            </a:endParaRPr>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1" y="1549262"/>
            <a:ext cx="3981359" cy="1563829"/>
          </a:xfrm>
          <a:prstGeom prst="rect">
            <a:avLst/>
          </a:prstGeom>
        </p:spPr>
      </p:pic>
      <p:sp>
        <p:nvSpPr>
          <p:cNvPr id="9" name="Subtitle 1">
            <a:extLst>
              <a:ext uri="{FF2B5EF4-FFF2-40B4-BE49-F238E27FC236}">
                <a16:creationId xmlns:a16="http://schemas.microsoft.com/office/drawing/2014/main" id="{6606D6CC-73CD-4EBB-8827-EBDFA6AC3C3F}"/>
              </a:ext>
            </a:extLst>
          </p:cNvPr>
          <p:cNvSpPr txBox="1">
            <a:spLocks/>
          </p:cNvSpPr>
          <p:nvPr/>
        </p:nvSpPr>
        <p:spPr bwMode="auto">
          <a:xfrm>
            <a:off x="1412567" y="3429000"/>
            <a:ext cx="8605920" cy="2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96D6"/>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rgbClr val="FF0000"/>
              </a:solidFill>
            </a:endParaRPr>
          </a:p>
          <a:p>
            <a:pPr marL="342900" indent="-342900">
              <a:buFont typeface="Arial" panose="020B0604020202020204" pitchFamily="34" charset="0"/>
              <a:buChar char="•"/>
            </a:pPr>
            <a:r>
              <a:rPr lang="en-US" dirty="0">
                <a:solidFill>
                  <a:srgbClr val="FF0000"/>
                </a:solidFill>
              </a:rPr>
              <a:t>Subscribe to monthly NMI Notes news updates at </a:t>
            </a:r>
            <a:br>
              <a:rPr lang="en-US" dirty="0">
                <a:solidFill>
                  <a:srgbClr val="FF0000"/>
                </a:solidFill>
              </a:rPr>
            </a:br>
            <a:r>
              <a:rPr lang="en-US" dirty="0">
                <a:solidFill>
                  <a:srgbClr val="FF0000"/>
                </a:solidFill>
                <a:hlinkClick r:id="rId4"/>
              </a:rPr>
              <a:t>https://www.cdc.gov/nndss/trc/news/index.html</a:t>
            </a:r>
            <a:r>
              <a:rPr lang="en-US" dirty="0">
                <a:solidFill>
                  <a:srgbClr val="FF0000"/>
                </a:solidFill>
              </a:rPr>
              <a:t>!</a:t>
            </a:r>
            <a:br>
              <a:rPr lang="en-US" dirty="0">
                <a:solidFill>
                  <a:srgbClr val="FF0000"/>
                </a:solidFill>
              </a:rPr>
            </a:br>
            <a:r>
              <a:rPr lang="en-US" dirty="0">
                <a:solidFill>
                  <a:srgbClr val="FF0000"/>
                </a:solidFill>
              </a:rPr>
              <a:t> </a:t>
            </a:r>
          </a:p>
          <a:p>
            <a:pPr marL="342900" indent="-342900">
              <a:buFont typeface="Arial" panose="020B0604020202020204" pitchFamily="34" charset="0"/>
              <a:buChar char="•"/>
            </a:pPr>
            <a:r>
              <a:rPr lang="en-US" dirty="0">
                <a:solidFill>
                  <a:srgbClr val="FF0000"/>
                </a:solidFill>
              </a:rPr>
              <a:t>Access the NNDSS Technical Resource Center at </a:t>
            </a:r>
            <a:br>
              <a:rPr lang="en-US" dirty="0">
                <a:solidFill>
                  <a:srgbClr val="FF0000"/>
                </a:solidFill>
              </a:rPr>
            </a:br>
            <a:r>
              <a:rPr lang="en-US" dirty="0">
                <a:solidFill>
                  <a:srgbClr val="FF0000"/>
                </a:solidFill>
                <a:hlinkClick r:id="rId5"/>
              </a:rPr>
              <a:t>https://www.cdc.gov/nndss/trc/index.html</a:t>
            </a:r>
            <a:r>
              <a:rPr lang="en-US" dirty="0">
                <a:solidFill>
                  <a:srgbClr val="FF0000"/>
                </a:solidFill>
              </a:rPr>
              <a:t>! </a:t>
            </a:r>
          </a:p>
          <a:p>
            <a:endParaRPr lang="en-US" dirty="0">
              <a:solidFill>
                <a:srgbClr val="FF0000"/>
              </a:solidFill>
            </a:endParaRPr>
          </a:p>
          <a:p>
            <a:endParaRPr lang="en-US" b="0" dirty="0">
              <a:solidFill>
                <a:srgbClr val="FF0000"/>
              </a:solidFill>
            </a:endParaRPr>
          </a:p>
          <a:p>
            <a:endParaRPr lang="en-US" b="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4941122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the MMWR website"/>
          <p:cNvPicPr>
            <a:picLocks noChangeAspect="1"/>
          </p:cNvPicPr>
          <p:nvPr/>
        </p:nvPicPr>
        <p:blipFill>
          <a:blip r:embed="rId2"/>
          <a:stretch>
            <a:fillRect/>
          </a:stretch>
        </p:blipFill>
        <p:spPr>
          <a:xfrm>
            <a:off x="512956" y="1391195"/>
            <a:ext cx="8601075" cy="5057775"/>
          </a:xfrm>
          <a:prstGeom prst="rect">
            <a:avLst/>
          </a:prstGeom>
        </p:spPr>
      </p:pic>
      <p:sp>
        <p:nvSpPr>
          <p:cNvPr id="9" name="TextBox 8"/>
          <p:cNvSpPr txBox="1"/>
          <p:nvPr/>
        </p:nvSpPr>
        <p:spPr>
          <a:xfrm>
            <a:off x="7304049" y="5385809"/>
            <a:ext cx="4513159" cy="369332"/>
          </a:xfrm>
          <a:prstGeom prst="rect">
            <a:avLst/>
          </a:prstGeom>
          <a:noFill/>
        </p:spPr>
        <p:txBody>
          <a:bodyPr wrap="none" rtlCol="0">
            <a:spAutoFit/>
          </a:bodyPr>
          <a:lstStyle/>
          <a:p>
            <a:r>
              <a:rPr lang="en-US" dirty="0">
                <a:solidFill>
                  <a:srgbClr val="FF0000"/>
                </a:solidFill>
                <a:latin typeface="Calibri" panose="020F0502020204030204" pitchFamily="34" charset="0"/>
              </a:rPr>
              <a:t>Note about upcoming weekly tables transition</a:t>
            </a:r>
          </a:p>
        </p:txBody>
      </p:sp>
      <p:cxnSp>
        <p:nvCxnSpPr>
          <p:cNvPr id="8" name="Straight Arrow Connector 7" descr="Arrow pointing to note about upcoming weekly tables transition"/>
          <p:cNvCxnSpPr/>
          <p:nvPr/>
        </p:nvCxnSpPr>
        <p:spPr>
          <a:xfrm flipH="1" flipV="1">
            <a:off x="6211229" y="4638907"/>
            <a:ext cx="1728439" cy="7917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i="1" dirty="0"/>
              <a:t>MMWR</a:t>
            </a:r>
            <a:r>
              <a:rPr lang="en-US" dirty="0"/>
              <a:t> Transition of Weekly Data</a:t>
            </a:r>
            <a:endParaRPr lang="en-US" sz="2400" dirty="0"/>
          </a:p>
        </p:txBody>
      </p:sp>
    </p:spTree>
    <p:extLst>
      <p:ext uri="{BB962C8B-B14F-4D97-AF65-F5344CB8AC3E}">
        <p14:creationId xmlns:p14="http://schemas.microsoft.com/office/powerpoint/2010/main" val="13251653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solidFill>
                  <a:srgbClr val="000818"/>
                </a:solidFill>
              </a:rPr>
              <a:t>How to navigate to it</a:t>
            </a:r>
          </a:p>
          <a:p>
            <a:r>
              <a:rPr lang="en-US" dirty="0">
                <a:solidFill>
                  <a:srgbClr val="000818"/>
                </a:solidFill>
              </a:rPr>
              <a:t>How to find the data links</a:t>
            </a:r>
          </a:p>
        </p:txBody>
      </p:sp>
      <p:sp>
        <p:nvSpPr>
          <p:cNvPr id="2" name="Title 1"/>
          <p:cNvSpPr>
            <a:spLocks noGrp="1"/>
          </p:cNvSpPr>
          <p:nvPr>
            <p:ph type="title"/>
          </p:nvPr>
        </p:nvSpPr>
        <p:spPr/>
        <p:txBody>
          <a:bodyPr/>
          <a:lstStyle/>
          <a:p>
            <a:r>
              <a:rPr lang="en-US" dirty="0"/>
              <a:t>NNDSS Data and Statistics Web Site Overview</a:t>
            </a:r>
          </a:p>
        </p:txBody>
      </p:sp>
    </p:spTree>
    <p:extLst>
      <p:ext uri="{BB962C8B-B14F-4D97-AF65-F5344CB8AC3E}">
        <p14:creationId xmlns:p14="http://schemas.microsoft.com/office/powerpoint/2010/main" val="24159189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ogle search of NNDSS"/>
          <p:cNvPicPr>
            <a:picLocks noChangeAspect="1"/>
          </p:cNvPicPr>
          <p:nvPr/>
        </p:nvPicPr>
        <p:blipFill>
          <a:blip r:embed="rId3"/>
          <a:stretch>
            <a:fillRect/>
          </a:stretch>
        </p:blipFill>
        <p:spPr>
          <a:xfrm>
            <a:off x="609600" y="1873270"/>
            <a:ext cx="4993949" cy="2921905"/>
          </a:xfrm>
          <a:prstGeom prst="rect">
            <a:avLst/>
          </a:prstGeom>
        </p:spPr>
      </p:pic>
      <p:cxnSp>
        <p:nvCxnSpPr>
          <p:cNvPr id="8" name="Straight Arrow Connector 7" descr="arrow pointing to google search result for Survelliance Case Definitions"/>
          <p:cNvCxnSpPr/>
          <p:nvPr/>
        </p:nvCxnSpPr>
        <p:spPr>
          <a:xfrm>
            <a:off x="694198" y="3471076"/>
            <a:ext cx="29364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NNDSS website"/>
          <p:cNvPicPr>
            <a:picLocks noChangeAspect="1"/>
          </p:cNvPicPr>
          <p:nvPr/>
        </p:nvPicPr>
        <p:blipFill>
          <a:blip r:embed="rId4"/>
          <a:stretch>
            <a:fillRect/>
          </a:stretch>
        </p:blipFill>
        <p:spPr>
          <a:xfrm>
            <a:off x="5874706" y="2520032"/>
            <a:ext cx="6171863" cy="3358143"/>
          </a:xfrm>
          <a:prstGeom prst="rect">
            <a:avLst/>
          </a:prstGeom>
        </p:spPr>
      </p:pic>
      <p:cxnSp>
        <p:nvCxnSpPr>
          <p:cNvPr id="9" name="Straight Arrow Connector 8" descr="Arrow pointing to data statistics link on NNDSS website"/>
          <p:cNvCxnSpPr/>
          <p:nvPr/>
        </p:nvCxnSpPr>
        <p:spPr>
          <a:xfrm>
            <a:off x="5658667" y="3689418"/>
            <a:ext cx="2936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Google Search or Menu Link</a:t>
            </a:r>
          </a:p>
        </p:txBody>
      </p:sp>
    </p:spTree>
    <p:extLst>
      <p:ext uri="{BB962C8B-B14F-4D97-AF65-F5344CB8AC3E}">
        <p14:creationId xmlns:p14="http://schemas.microsoft.com/office/powerpoint/2010/main" val="23885574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NNDSS website"/>
          <p:cNvPicPr>
            <a:picLocks noChangeAspect="1"/>
          </p:cNvPicPr>
          <p:nvPr/>
        </p:nvPicPr>
        <p:blipFill>
          <a:blip r:embed="rId3"/>
          <a:stretch>
            <a:fillRect/>
          </a:stretch>
        </p:blipFill>
        <p:spPr>
          <a:xfrm>
            <a:off x="197004" y="765291"/>
            <a:ext cx="11272326" cy="5190598"/>
          </a:xfrm>
          <a:prstGeom prst="rect">
            <a:avLst/>
          </a:prstGeom>
        </p:spPr>
      </p:pic>
      <p:sp>
        <p:nvSpPr>
          <p:cNvPr id="2" name="Title 1"/>
          <p:cNvSpPr>
            <a:spLocks noGrp="1"/>
          </p:cNvSpPr>
          <p:nvPr>
            <p:ph type="title"/>
          </p:nvPr>
        </p:nvSpPr>
        <p:spPr>
          <a:xfrm>
            <a:off x="631903" y="43900"/>
            <a:ext cx="10972800" cy="721391"/>
          </a:xfrm>
        </p:spPr>
        <p:txBody>
          <a:bodyPr>
            <a:noAutofit/>
          </a:bodyPr>
          <a:lstStyle/>
          <a:p>
            <a:r>
              <a:rPr lang="en-US" sz="4000" dirty="0"/>
              <a:t>NNDSS Data and Statistics Page Redesign		</a:t>
            </a:r>
          </a:p>
        </p:txBody>
      </p:sp>
    </p:spTree>
    <p:extLst>
      <p:ext uri="{BB962C8B-B14F-4D97-AF65-F5344CB8AC3E}">
        <p14:creationId xmlns:p14="http://schemas.microsoft.com/office/powerpoint/2010/main" val="10532907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the notifiable infectious diseases and conditions data tables found on NNDSS website&#10;"/>
          <p:cNvPicPr>
            <a:picLocks noChangeAspect="1"/>
          </p:cNvPicPr>
          <p:nvPr/>
        </p:nvPicPr>
        <p:blipFill>
          <a:blip r:embed="rId3"/>
          <a:stretch>
            <a:fillRect/>
          </a:stretch>
        </p:blipFill>
        <p:spPr>
          <a:xfrm>
            <a:off x="624469" y="721780"/>
            <a:ext cx="8999730" cy="5725020"/>
          </a:xfrm>
          <a:prstGeom prst="rect">
            <a:avLst/>
          </a:prstGeom>
        </p:spPr>
      </p:pic>
      <p:cxnSp>
        <p:nvCxnSpPr>
          <p:cNvPr id="6" name="Straight Arrow Connector 5" descr="Arrow pointing to CDC WONDER link"/>
          <p:cNvCxnSpPr/>
          <p:nvPr/>
        </p:nvCxnSpPr>
        <p:spPr>
          <a:xfrm flipH="1">
            <a:off x="6278137" y="3468029"/>
            <a:ext cx="228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5785" y="150280"/>
            <a:ext cx="10972800" cy="571500"/>
          </a:xfrm>
        </p:spPr>
        <p:txBody>
          <a:bodyPr/>
          <a:lstStyle/>
          <a:p>
            <a:r>
              <a:rPr lang="en-US" dirty="0"/>
              <a:t>Annual Data – </a:t>
            </a:r>
            <a:r>
              <a:rPr lang="en-US" sz="2400" dirty="0">
                <a:solidFill>
                  <a:srgbClr val="003300"/>
                </a:solidFill>
              </a:rPr>
              <a:t>NNDSS web site</a:t>
            </a:r>
            <a:endParaRPr lang="en-US" dirty="0"/>
          </a:p>
        </p:txBody>
      </p:sp>
      <p:sp>
        <p:nvSpPr>
          <p:cNvPr id="7" name="TextBox 6"/>
          <p:cNvSpPr txBox="1"/>
          <p:nvPr/>
        </p:nvSpPr>
        <p:spPr>
          <a:xfrm>
            <a:off x="8564137" y="3283363"/>
            <a:ext cx="2315121" cy="369332"/>
          </a:xfrm>
          <a:prstGeom prst="rect">
            <a:avLst/>
          </a:prstGeom>
          <a:noFill/>
        </p:spPr>
        <p:txBody>
          <a:bodyPr wrap="none" rtlCol="0">
            <a:spAutoFit/>
          </a:bodyPr>
          <a:lstStyle/>
          <a:p>
            <a:r>
              <a:rPr lang="en-US" dirty="0">
                <a:solidFill>
                  <a:srgbClr val="FF0000"/>
                </a:solidFill>
                <a:latin typeface="Calibri" panose="020F0502020204030204" pitchFamily="34" charset="0"/>
              </a:rPr>
              <a:t>Jump to CDC WONDER</a:t>
            </a:r>
          </a:p>
        </p:txBody>
      </p:sp>
    </p:spTree>
    <p:extLst>
      <p:ext uri="{BB962C8B-B14F-4D97-AF65-F5344CB8AC3E}">
        <p14:creationId xmlns:p14="http://schemas.microsoft.com/office/powerpoint/2010/main" val="17234224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C WONDER website"/>
          <p:cNvPicPr>
            <a:picLocks noChangeAspect="1"/>
          </p:cNvPicPr>
          <p:nvPr/>
        </p:nvPicPr>
        <p:blipFill>
          <a:blip r:embed="rId2"/>
          <a:stretch>
            <a:fillRect/>
          </a:stretch>
        </p:blipFill>
        <p:spPr>
          <a:xfrm>
            <a:off x="475785" y="721780"/>
            <a:ext cx="8173030" cy="5819380"/>
          </a:xfrm>
          <a:prstGeom prst="rect">
            <a:avLst/>
          </a:prstGeom>
        </p:spPr>
      </p:pic>
      <p:sp>
        <p:nvSpPr>
          <p:cNvPr id="4" name="TextBox 3"/>
          <p:cNvSpPr txBox="1"/>
          <p:nvPr/>
        </p:nvSpPr>
        <p:spPr>
          <a:xfrm>
            <a:off x="8092588" y="2152185"/>
            <a:ext cx="3912225" cy="369332"/>
          </a:xfrm>
          <a:prstGeom prst="rect">
            <a:avLst/>
          </a:prstGeom>
          <a:noFill/>
        </p:spPr>
        <p:txBody>
          <a:bodyPr wrap="none" rtlCol="0">
            <a:spAutoFit/>
          </a:bodyPr>
          <a:lstStyle/>
          <a:p>
            <a:r>
              <a:rPr lang="en-US" dirty="0">
                <a:solidFill>
                  <a:srgbClr val="FF0000"/>
                </a:solidFill>
                <a:latin typeface="Calibri" panose="020F0502020204030204" pitchFamily="34" charset="0"/>
              </a:rPr>
              <a:t>Access annual tables from 2016 onward</a:t>
            </a:r>
          </a:p>
        </p:txBody>
      </p:sp>
      <p:cxnSp>
        <p:nvCxnSpPr>
          <p:cNvPr id="7" name="Straight Arrow Connector 6" descr="Arrow pointing to Access annual tables from 2016 onward&#10;"/>
          <p:cNvCxnSpPr>
            <a:stCxn id="4" idx="1"/>
          </p:cNvCxnSpPr>
          <p:nvPr/>
        </p:nvCxnSpPr>
        <p:spPr>
          <a:xfrm flipH="1">
            <a:off x="7961971" y="2336851"/>
            <a:ext cx="1306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5785" y="150280"/>
            <a:ext cx="10972800" cy="571500"/>
          </a:xfrm>
        </p:spPr>
        <p:txBody>
          <a:bodyPr/>
          <a:lstStyle/>
          <a:p>
            <a:r>
              <a:rPr lang="en-US" dirty="0"/>
              <a:t>Annual Data – </a:t>
            </a:r>
            <a:r>
              <a:rPr lang="en-US" sz="2400" dirty="0">
                <a:solidFill>
                  <a:srgbClr val="003300"/>
                </a:solidFill>
              </a:rPr>
              <a:t>Hosted on CDC WONDER platform</a:t>
            </a:r>
            <a:endParaRPr lang="en-US" dirty="0"/>
          </a:p>
        </p:txBody>
      </p:sp>
    </p:spTree>
    <p:extLst>
      <p:ext uri="{BB962C8B-B14F-4D97-AF65-F5344CB8AC3E}">
        <p14:creationId xmlns:p14="http://schemas.microsoft.com/office/powerpoint/2010/main" val="30968655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cture of NNDSS webpage"/>
          <p:cNvPicPr>
            <a:picLocks noChangeAspect="1"/>
          </p:cNvPicPr>
          <p:nvPr/>
        </p:nvPicPr>
        <p:blipFill>
          <a:blip r:embed="rId2"/>
          <a:stretch>
            <a:fillRect/>
          </a:stretch>
        </p:blipFill>
        <p:spPr>
          <a:xfrm>
            <a:off x="509239" y="713680"/>
            <a:ext cx="9077790" cy="5783805"/>
          </a:xfrm>
          <a:prstGeom prst="rect">
            <a:avLst/>
          </a:prstGeom>
        </p:spPr>
      </p:pic>
      <p:sp>
        <p:nvSpPr>
          <p:cNvPr id="14" name="TextBox 13"/>
          <p:cNvSpPr txBox="1"/>
          <p:nvPr/>
        </p:nvSpPr>
        <p:spPr>
          <a:xfrm>
            <a:off x="6564700" y="3104942"/>
            <a:ext cx="3495252" cy="369332"/>
          </a:xfrm>
          <a:prstGeom prst="rect">
            <a:avLst/>
          </a:prstGeom>
          <a:noFill/>
        </p:spPr>
        <p:txBody>
          <a:bodyPr wrap="none" rtlCol="0">
            <a:spAutoFit/>
          </a:bodyPr>
          <a:lstStyle/>
          <a:p>
            <a:r>
              <a:rPr lang="en-US" dirty="0">
                <a:solidFill>
                  <a:srgbClr val="FF0000"/>
                </a:solidFill>
                <a:latin typeface="Calibri" panose="020F0502020204030204" pitchFamily="34" charset="0"/>
              </a:rPr>
              <a:t>Link to CDC WONDER for the tables</a:t>
            </a:r>
          </a:p>
        </p:txBody>
      </p:sp>
      <p:cxnSp>
        <p:nvCxnSpPr>
          <p:cNvPr id="11" name="Straight Arrow Connector 10" descr="Arrow points to CDC WONDER weekly tables link"/>
          <p:cNvCxnSpPr/>
          <p:nvPr/>
        </p:nvCxnSpPr>
        <p:spPr>
          <a:xfrm flipH="1" flipV="1">
            <a:off x="5048134" y="3289608"/>
            <a:ext cx="1516566" cy="11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59021" y="2746762"/>
            <a:ext cx="4706609" cy="369332"/>
          </a:xfrm>
          <a:prstGeom prst="rect">
            <a:avLst/>
          </a:prstGeom>
          <a:noFill/>
        </p:spPr>
        <p:txBody>
          <a:bodyPr wrap="none" rtlCol="0">
            <a:spAutoFit/>
          </a:bodyPr>
          <a:lstStyle/>
          <a:p>
            <a:r>
              <a:rPr lang="en-US" dirty="0">
                <a:solidFill>
                  <a:srgbClr val="FF0000"/>
                </a:solidFill>
                <a:latin typeface="Calibri" panose="020F0502020204030204" pitchFamily="34" charset="0"/>
              </a:rPr>
              <a:t>Notes about interpreting the data for the reader</a:t>
            </a:r>
          </a:p>
        </p:txBody>
      </p:sp>
      <p:cxnSp>
        <p:nvCxnSpPr>
          <p:cNvPr id="7" name="Straight Arrow Connector 6" descr="Arrow point to tab (Notes about interpreting the data for the reader"/>
          <p:cNvCxnSpPr>
            <a:stCxn id="6" idx="1"/>
          </p:cNvCxnSpPr>
          <p:nvPr/>
        </p:nvCxnSpPr>
        <p:spPr>
          <a:xfrm flipH="1" flipV="1">
            <a:off x="5124334" y="2698595"/>
            <a:ext cx="834687" cy="23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9239" y="285792"/>
            <a:ext cx="10972800" cy="427888"/>
          </a:xfrm>
        </p:spPr>
        <p:txBody>
          <a:bodyPr/>
          <a:lstStyle/>
          <a:p>
            <a:r>
              <a:rPr lang="en-US" dirty="0"/>
              <a:t>Weekly Data </a:t>
            </a:r>
          </a:p>
        </p:txBody>
      </p:sp>
    </p:spTree>
    <p:extLst>
      <p:ext uri="{BB962C8B-B14F-4D97-AF65-F5344CB8AC3E}">
        <p14:creationId xmlns:p14="http://schemas.microsoft.com/office/powerpoint/2010/main" val="555128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CDC WONDER website"/>
          <p:cNvPicPr>
            <a:picLocks noChangeAspect="1"/>
          </p:cNvPicPr>
          <p:nvPr/>
        </p:nvPicPr>
        <p:blipFill>
          <a:blip r:embed="rId3"/>
          <a:stretch>
            <a:fillRect/>
          </a:stretch>
        </p:blipFill>
        <p:spPr>
          <a:xfrm>
            <a:off x="903249" y="568713"/>
            <a:ext cx="8167222" cy="5950517"/>
          </a:xfrm>
          <a:prstGeom prst="rect">
            <a:avLst/>
          </a:prstGeom>
        </p:spPr>
      </p:pic>
      <p:cxnSp>
        <p:nvCxnSpPr>
          <p:cNvPr id="7" name="Straight Arrow Connector 6" descr="Arrow point to Figure 1 on table"/>
          <p:cNvCxnSpPr/>
          <p:nvPr/>
        </p:nvCxnSpPr>
        <p:spPr>
          <a:xfrm>
            <a:off x="1996068" y="5597912"/>
            <a:ext cx="892098" cy="111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631044" y="2607281"/>
            <a:ext cx="2743508" cy="369332"/>
          </a:xfrm>
          <a:prstGeom prst="rect">
            <a:avLst/>
          </a:prstGeom>
          <a:noFill/>
        </p:spPr>
        <p:txBody>
          <a:bodyPr wrap="none" rtlCol="0">
            <a:spAutoFit/>
          </a:bodyPr>
          <a:lstStyle/>
          <a:p>
            <a:r>
              <a:rPr lang="en-US" dirty="0">
                <a:solidFill>
                  <a:srgbClr val="FF0000"/>
                </a:solidFill>
                <a:latin typeface="Calibri" panose="020F0502020204030204" pitchFamily="34" charset="0"/>
              </a:rPr>
              <a:t>Development site snapshot</a:t>
            </a:r>
          </a:p>
        </p:txBody>
      </p:sp>
      <p:sp>
        <p:nvSpPr>
          <p:cNvPr id="3" name="5-Point Star 2" descr="Star indicates that this is a development site snapshot"/>
          <p:cNvSpPr/>
          <p:nvPr/>
        </p:nvSpPr>
        <p:spPr>
          <a:xfrm>
            <a:off x="8430322" y="2702737"/>
            <a:ext cx="200722" cy="1784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9723863" y="2179393"/>
            <a:ext cx="2042610" cy="369332"/>
          </a:xfrm>
          <a:prstGeom prst="rect">
            <a:avLst/>
          </a:prstGeom>
          <a:noFill/>
        </p:spPr>
        <p:txBody>
          <a:bodyPr wrap="none" rtlCol="0">
            <a:spAutoFit/>
          </a:bodyPr>
          <a:lstStyle/>
          <a:p>
            <a:r>
              <a:rPr lang="en-US" dirty="0">
                <a:solidFill>
                  <a:srgbClr val="000000"/>
                </a:solidFill>
                <a:latin typeface="Calibri" panose="020F0502020204030204" pitchFamily="34" charset="0"/>
              </a:rPr>
              <a:t>See historical tables</a:t>
            </a:r>
          </a:p>
        </p:txBody>
      </p:sp>
      <p:cxnSp>
        <p:nvCxnSpPr>
          <p:cNvPr id="11" name="Straight Arrow Connector 10" descr="Arrow point to historical tables button"/>
          <p:cNvCxnSpPr/>
          <p:nvPr/>
        </p:nvCxnSpPr>
        <p:spPr>
          <a:xfrm flipH="1" flipV="1">
            <a:off x="8095785" y="2352907"/>
            <a:ext cx="1516566" cy="11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9239" y="140825"/>
            <a:ext cx="10972800" cy="427888"/>
          </a:xfrm>
        </p:spPr>
        <p:txBody>
          <a:bodyPr/>
          <a:lstStyle/>
          <a:p>
            <a:r>
              <a:rPr lang="en-US" dirty="0"/>
              <a:t>Weekly Data – </a:t>
            </a:r>
            <a:r>
              <a:rPr lang="en-US" sz="2400" dirty="0">
                <a:solidFill>
                  <a:srgbClr val="003300"/>
                </a:solidFill>
              </a:rPr>
              <a:t>Hosted on CDC WONDER</a:t>
            </a:r>
            <a:endParaRPr lang="en-US" dirty="0"/>
          </a:p>
        </p:txBody>
      </p:sp>
    </p:spTree>
    <p:extLst>
      <p:ext uri="{BB962C8B-B14F-4D97-AF65-F5344CB8AC3E}">
        <p14:creationId xmlns:p14="http://schemas.microsoft.com/office/powerpoint/2010/main" val="6866821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txBox="1">
            <a:spLocks/>
          </p:cNvSpPr>
          <p:nvPr/>
        </p:nvSpPr>
        <p:spPr>
          <a:xfrm>
            <a:off x="3667125" y="6442202"/>
            <a:ext cx="311467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333333"/>
                </a:solidFill>
                <a:effectLst/>
                <a:uLnTx/>
                <a:uFillTx/>
                <a:latin typeface="Calibri" pitchFamily="34" charset="0"/>
                <a:ea typeface="+mn-ea"/>
                <a:cs typeface="+mn-cs"/>
              </a:rPr>
              <a:t>Division of Global Migration and Quarantine</a:t>
            </a:r>
          </a:p>
        </p:txBody>
      </p:sp>
      <p:sp>
        <p:nvSpPr>
          <p:cNvPr id="8" name="Text Placeholder 5"/>
          <p:cNvSpPr txBox="1">
            <a:spLocks/>
          </p:cNvSpPr>
          <p:nvPr/>
        </p:nvSpPr>
        <p:spPr>
          <a:xfrm>
            <a:off x="3667125" y="6260668"/>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000000"/>
                </a:solidFill>
                <a:effectLst/>
                <a:uLnTx/>
                <a:uFillTx/>
                <a:latin typeface="Calibri" pitchFamily="34" charset="0"/>
                <a:ea typeface="+mn-ea"/>
                <a:cs typeface="+mn-cs"/>
              </a:rPr>
              <a:t>National Center for Emerging and Zoonotic Infectious Diseases</a:t>
            </a:r>
          </a:p>
        </p:txBody>
      </p:sp>
      <p:sp>
        <p:nvSpPr>
          <p:cNvPr id="2" name="Subtitle 1"/>
          <p:cNvSpPr>
            <a:spLocks noGrp="1"/>
          </p:cNvSpPr>
          <p:nvPr>
            <p:ph type="subTitle" idx="1"/>
          </p:nvPr>
        </p:nvSpPr>
        <p:spPr>
          <a:xfrm>
            <a:off x="2518611" y="4853594"/>
            <a:ext cx="7421479" cy="1287833"/>
          </a:xfrm>
        </p:spPr>
        <p:txBody>
          <a:bodyPr/>
          <a:lstStyle/>
          <a:p>
            <a:r>
              <a:rPr lang="en-US" dirty="0">
                <a:cs typeface="Arial" pitchFamily="34" charset="0"/>
              </a:rPr>
              <a:t>EIS Officer</a:t>
            </a:r>
          </a:p>
          <a:p>
            <a:r>
              <a:rPr lang="en-US" dirty="0">
                <a:cs typeface="Arial" pitchFamily="34" charset="0"/>
              </a:rPr>
              <a:t>United States – Mexico Unit</a:t>
            </a:r>
            <a:endParaRPr lang="en-US" dirty="0"/>
          </a:p>
          <a:p>
            <a:r>
              <a:rPr lang="en-US" dirty="0">
                <a:cs typeface="Arial" pitchFamily="34" charset="0"/>
              </a:rPr>
              <a:t>Division of Global Migration and Quarantine </a:t>
            </a:r>
          </a:p>
        </p:txBody>
      </p:sp>
      <p:sp>
        <p:nvSpPr>
          <p:cNvPr id="10" name="Subtitle 1"/>
          <p:cNvSpPr txBox="1">
            <a:spLocks/>
          </p:cNvSpPr>
          <p:nvPr/>
        </p:nvSpPr>
        <p:spPr>
          <a:xfrm>
            <a:off x="6229350" y="2945879"/>
            <a:ext cx="3863138" cy="1287833"/>
          </a:xfrm>
          <a:prstGeom prst="rect">
            <a:avLst/>
          </a:prstGeom>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Corey M. Peak, ScD, MSc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cpeak@cdc.gov</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619-692-8052</a:t>
            </a:r>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pic>
        <p:nvPicPr>
          <p:cNvPr id="11" name="Picture 11" descr="Picture of a diverse group of peop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020" y="2518511"/>
            <a:ext cx="3429000" cy="214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771650" y="842110"/>
            <a:ext cx="8607592" cy="1676400"/>
          </a:xfrm>
        </p:spPr>
        <p:txBody>
          <a:bodyPr anchor="ctr"/>
          <a:lstStyle/>
          <a:p>
            <a:pPr fontAlgn="auto">
              <a:lnSpc>
                <a:spcPct val="100000"/>
              </a:lnSpc>
              <a:spcAft>
                <a:spcPts val="0"/>
              </a:spcAft>
              <a:defRPr/>
            </a:pPr>
            <a:r>
              <a:rPr lang="en-US" sz="3600" dirty="0">
                <a:solidFill>
                  <a:srgbClr val="FFC000"/>
                </a:solidFill>
                <a:cs typeface="Arial" pitchFamily="34" charset="0"/>
              </a:rPr>
              <a:t>Binational Case Variable in NNDSS</a:t>
            </a:r>
          </a:p>
        </p:txBody>
      </p:sp>
    </p:spTree>
    <p:extLst>
      <p:ext uri="{BB962C8B-B14F-4D97-AF65-F5344CB8AC3E}">
        <p14:creationId xmlns:p14="http://schemas.microsoft.com/office/powerpoint/2010/main" val="30805723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0221" y="648258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Arial" pitchFamily="34" charset="0"/>
              </a:rPr>
              <a:t>19</a:t>
            </a:r>
            <a:endPar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mn-cs"/>
            </a:endParaRPr>
          </a:p>
        </p:txBody>
      </p:sp>
      <p:sp>
        <p:nvSpPr>
          <p:cNvPr id="8" name="TextBox 7"/>
          <p:cNvSpPr txBox="1"/>
          <p:nvPr/>
        </p:nvSpPr>
        <p:spPr>
          <a:xfrm>
            <a:off x="8482787" y="6488668"/>
            <a:ext cx="19961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56DC">
                    <a:lumMod val="40000"/>
                    <a:lumOff val="60000"/>
                  </a:srgbClr>
                </a:solidFill>
                <a:effectLst/>
                <a:uLnTx/>
                <a:uFillTx/>
                <a:latin typeface="Calibri" panose="020F0502020204030204" pitchFamily="34" charset="0"/>
                <a:ea typeface="+mn-ea"/>
                <a:cs typeface="+mn-cs"/>
              </a:rPr>
              <a:t>Slide Credit: K Kohl</a:t>
            </a:r>
          </a:p>
        </p:txBody>
      </p:sp>
      <p:grpSp>
        <p:nvGrpSpPr>
          <p:cNvPr id="4" name="Group 3" descr="Picture of Rate Ratio diagram"/>
          <p:cNvGrpSpPr/>
          <p:nvPr/>
        </p:nvGrpSpPr>
        <p:grpSpPr>
          <a:xfrm>
            <a:off x="3229433" y="1566864"/>
            <a:ext cx="5821577" cy="4818986"/>
            <a:chOff x="1374870" y="873088"/>
            <a:chExt cx="6711535" cy="5647752"/>
          </a:xfrm>
        </p:grpSpPr>
        <p:pic>
          <p:nvPicPr>
            <p:cNvPr id="2" name="Picture 1" descr="picture of dia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120" y="873088"/>
              <a:ext cx="6640285" cy="5582182"/>
            </a:xfrm>
            <a:prstGeom prst="rect">
              <a:avLst/>
            </a:prstGeom>
          </p:spPr>
        </p:pic>
        <p:sp>
          <p:nvSpPr>
            <p:cNvPr id="3" name="TextBox 2"/>
            <p:cNvSpPr txBox="1"/>
            <p:nvPr/>
          </p:nvSpPr>
          <p:spPr>
            <a:xfrm>
              <a:off x="1374870" y="6160132"/>
              <a:ext cx="1765264" cy="3607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NNDSS</a:t>
              </a:r>
            </a:p>
          </p:txBody>
        </p:sp>
      </p:grpSp>
      <p:pic>
        <p:nvPicPr>
          <p:cNvPr id="6" name="Picture 3" descr="Picture of diagram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45" t="15064" r="15782"/>
          <a:stretch/>
        </p:blipFill>
        <p:spPr bwMode="auto">
          <a:xfrm>
            <a:off x="5827118" y="3255435"/>
            <a:ext cx="2920987" cy="216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1" title="Higher Incidence of Many Diseases Along U.S. - Mexico Border"/>
          <p:cNvSpPr>
            <a:spLocks noGrp="1"/>
          </p:cNvSpPr>
          <p:nvPr>
            <p:ph type="title"/>
          </p:nvPr>
        </p:nvSpPr>
        <p:spPr>
          <a:xfrm>
            <a:off x="2704054" y="155035"/>
            <a:ext cx="6513608" cy="1688571"/>
          </a:xfrm>
        </p:spPr>
        <p:txBody>
          <a:bodyPr/>
          <a:lstStyle/>
          <a:p>
            <a:pPr rtl="0" eaLnBrk="1" latinLnBrk="0" hangingPunct="1"/>
            <a:r>
              <a:rPr lang="en-US" sz="3000" dirty="0">
                <a:solidFill>
                  <a:schemeClr val="bg1"/>
                </a:solidFill>
                <a:effectLst/>
                <a:latin typeface="Calibri" panose="020F0502020204030204" pitchFamily="34" charset="0"/>
                <a:cs typeface="Calibri" panose="020F0502020204030204" pitchFamily="34" charset="0"/>
              </a:rPr>
              <a:t>Higher Incidence of Many Diseases Along</a:t>
            </a:r>
            <a:r>
              <a:rPr lang="en-US" sz="3000" baseline="0" dirty="0">
                <a:solidFill>
                  <a:schemeClr val="bg1"/>
                </a:solidFill>
                <a:effectLst/>
                <a:latin typeface="Calibri" panose="020F0502020204030204" pitchFamily="34" charset="0"/>
                <a:cs typeface="Calibri" panose="020F0502020204030204" pitchFamily="34" charset="0"/>
              </a:rPr>
              <a:t> U.S.-Mexico Border</a:t>
            </a:r>
            <a:endParaRPr lang="en-US" sz="3000" dirty="0">
              <a:solidFill>
                <a:schemeClr val="bg1"/>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6828332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294" y="418193"/>
            <a:ext cx="2753820" cy="1899123"/>
          </a:xfrm>
          <a:prstGeom prst="rect">
            <a:avLst/>
          </a:prstGeom>
        </p:spPr>
      </p:pic>
      <p:sp>
        <p:nvSpPr>
          <p:cNvPr id="3" name="Content Placeholder 2"/>
          <p:cNvSpPr>
            <a:spLocks noGrp="1"/>
          </p:cNvSpPr>
          <p:nvPr>
            <p:ph type="body" sz="quarter" idx="10"/>
          </p:nvPr>
        </p:nvSpPr>
        <p:spPr>
          <a:xfrm>
            <a:off x="609600" y="1225068"/>
            <a:ext cx="8660130" cy="4984751"/>
          </a:xfrm>
        </p:spPr>
        <p:txBody>
          <a:bodyPr/>
          <a:lstStyle/>
          <a:p>
            <a:pPr>
              <a:lnSpc>
                <a:spcPct val="125000"/>
              </a:lnSpc>
              <a:spcBef>
                <a:spcPts val="600"/>
              </a:spcBef>
              <a:spcAft>
                <a:spcPts val="600"/>
              </a:spcAft>
            </a:pPr>
            <a:r>
              <a:rPr lang="en-US" sz="2800" dirty="0">
                <a:solidFill>
                  <a:srgbClr val="000818"/>
                </a:solidFill>
              </a:rPr>
              <a:t>Welcome </a:t>
            </a:r>
          </a:p>
          <a:p>
            <a:pPr>
              <a:lnSpc>
                <a:spcPct val="125000"/>
              </a:lnSpc>
              <a:spcBef>
                <a:spcPts val="600"/>
              </a:spcBef>
              <a:spcAft>
                <a:spcPts val="600"/>
              </a:spcAft>
            </a:pPr>
            <a:r>
              <a:rPr lang="en-US" sz="2800" dirty="0">
                <a:solidFill>
                  <a:srgbClr val="000818"/>
                </a:solidFill>
              </a:rPr>
              <a:t>Announcements</a:t>
            </a:r>
          </a:p>
          <a:p>
            <a:pPr>
              <a:lnSpc>
                <a:spcPct val="125000"/>
              </a:lnSpc>
              <a:spcBef>
                <a:spcPts val="600"/>
              </a:spcBef>
              <a:spcAft>
                <a:spcPts val="600"/>
              </a:spcAft>
            </a:pPr>
            <a:r>
              <a:rPr lang="en-US" sz="2800" dirty="0">
                <a:solidFill>
                  <a:srgbClr val="000818"/>
                </a:solidFill>
              </a:rPr>
              <a:t>NNDSS Modernizing Data Access and Availability: </a:t>
            </a:r>
            <a:r>
              <a:rPr lang="en-US" dirty="0">
                <a:solidFill>
                  <a:srgbClr val="000818"/>
                </a:solidFill>
              </a:rPr>
              <a:t>Transition of NNDSS Data from MMWR to the NNDSS Data and Statistics Web Site</a:t>
            </a:r>
          </a:p>
          <a:p>
            <a:pPr lvl="0">
              <a:lnSpc>
                <a:spcPct val="125000"/>
              </a:lnSpc>
              <a:spcBef>
                <a:spcPts val="600"/>
              </a:spcBef>
              <a:spcAft>
                <a:spcPts val="600"/>
              </a:spcAft>
            </a:pPr>
            <a:r>
              <a:rPr lang="en-US" sz="2800" dirty="0">
                <a:solidFill>
                  <a:srgbClr val="000818"/>
                </a:solidFill>
              </a:rPr>
              <a:t>Additional information to assist with planning and use of NNDSS Data elements</a:t>
            </a:r>
          </a:p>
          <a:p>
            <a:pPr>
              <a:lnSpc>
                <a:spcPct val="125000"/>
              </a:lnSpc>
              <a:spcBef>
                <a:spcPts val="600"/>
              </a:spcBef>
              <a:spcAft>
                <a:spcPts val="600"/>
              </a:spcAft>
            </a:pPr>
            <a:r>
              <a:rPr lang="en-US" sz="2800" dirty="0">
                <a:solidFill>
                  <a:srgbClr val="000818"/>
                </a:solidFill>
              </a:rPr>
              <a:t>Questions and Answers</a:t>
            </a:r>
          </a:p>
          <a:p>
            <a:pPr marL="0" indent="0">
              <a:lnSpc>
                <a:spcPct val="125000"/>
              </a:lnSpc>
              <a:buNone/>
            </a:pPr>
            <a:endParaRPr lang="en-US" sz="2800" dirty="0"/>
          </a:p>
        </p:txBody>
      </p:sp>
      <p:sp>
        <p:nvSpPr>
          <p:cNvPr id="16" name="Title 15"/>
          <p:cNvSpPr>
            <a:spLocks noGrp="1"/>
          </p:cNvSpPr>
          <p:nvPr>
            <p:ph type="title"/>
          </p:nvPr>
        </p:nvSpPr>
        <p:spPr>
          <a:xfrm>
            <a:off x="609600" y="418192"/>
            <a:ext cx="10972800" cy="623162"/>
          </a:xfrm>
        </p:spPr>
        <p:txBody>
          <a:bodyPr anchor="t"/>
          <a:lstStyle/>
          <a:p>
            <a:r>
              <a:rPr lang="en-US" sz="4000" dirty="0"/>
              <a:t>Agenda</a:t>
            </a:r>
          </a:p>
        </p:txBody>
      </p:sp>
    </p:spTree>
    <p:extLst>
      <p:ext uri="{BB962C8B-B14F-4D97-AF65-F5344CB8AC3E}">
        <p14:creationId xmlns:p14="http://schemas.microsoft.com/office/powerpoint/2010/main" val="6945967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0221" y="648258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Arial" pitchFamily="34" charset="0"/>
              </a:rPr>
              <a:t>20</a:t>
            </a:r>
            <a:endPar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mn-cs"/>
            </a:endParaRPr>
          </a:p>
        </p:txBody>
      </p:sp>
      <p:sp>
        <p:nvSpPr>
          <p:cNvPr id="9" name="TextBox 8"/>
          <p:cNvSpPr txBox="1"/>
          <p:nvPr/>
        </p:nvSpPr>
        <p:spPr>
          <a:xfrm>
            <a:off x="8482787" y="6488668"/>
            <a:ext cx="19961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56DC">
                    <a:lumMod val="40000"/>
                    <a:lumOff val="60000"/>
                  </a:srgbClr>
                </a:solidFill>
                <a:effectLst/>
                <a:uLnTx/>
                <a:uFillTx/>
                <a:latin typeface="Calibri" panose="020F0502020204030204" pitchFamily="34" charset="0"/>
                <a:ea typeface="+mn-ea"/>
                <a:cs typeface="+mn-cs"/>
              </a:rPr>
              <a:t>Slide Credit: K Kohl</a:t>
            </a:r>
          </a:p>
        </p:txBody>
      </p:sp>
      <p:sp>
        <p:nvSpPr>
          <p:cNvPr id="7" name="TextBox 6"/>
          <p:cNvSpPr txBox="1"/>
          <p:nvPr/>
        </p:nvSpPr>
        <p:spPr>
          <a:xfrm>
            <a:off x="689038" y="6116689"/>
            <a:ext cx="41275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Source: American Community Survey 5-year Data (2009-2013)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6" name="Picture 5" descr="Picture of United States population diagram "/>
          <p:cNvPicPr>
            <a:picLocks noChangeAspect="1"/>
          </p:cNvPicPr>
          <p:nvPr/>
        </p:nvPicPr>
        <p:blipFill>
          <a:blip r:embed="rId3"/>
          <a:stretch>
            <a:fillRect/>
          </a:stretch>
        </p:blipFill>
        <p:spPr>
          <a:xfrm>
            <a:off x="2812625" y="2247063"/>
            <a:ext cx="6968099" cy="3646899"/>
          </a:xfrm>
          <a:prstGeom prst="rect">
            <a:avLst/>
          </a:prstGeom>
        </p:spPr>
      </p:pic>
      <p:pic>
        <p:nvPicPr>
          <p:cNvPr id="8" name="Picture 7" descr="Picture of population chart"/>
          <p:cNvPicPr>
            <a:picLocks noChangeAspect="1"/>
          </p:cNvPicPr>
          <p:nvPr/>
        </p:nvPicPr>
        <p:blipFill>
          <a:blip r:embed="rId4"/>
          <a:stretch>
            <a:fillRect/>
          </a:stretch>
        </p:blipFill>
        <p:spPr>
          <a:xfrm>
            <a:off x="8530108" y="3823862"/>
            <a:ext cx="1198398" cy="1764512"/>
          </a:xfrm>
          <a:prstGeom prst="rect">
            <a:avLst/>
          </a:prstGeom>
        </p:spPr>
      </p:pic>
      <p:sp>
        <p:nvSpPr>
          <p:cNvPr id="4" name="Rectangle 3"/>
          <p:cNvSpPr/>
          <p:nvPr/>
        </p:nvSpPr>
        <p:spPr>
          <a:xfrm>
            <a:off x="3456024" y="1577076"/>
            <a:ext cx="56813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Mexican-born Population in the United States by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Total: 11,605,524</a:t>
            </a: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2" name="Title 1"/>
          <p:cNvSpPr>
            <a:spLocks noGrp="1"/>
          </p:cNvSpPr>
          <p:nvPr>
            <p:ph type="title"/>
          </p:nvPr>
        </p:nvSpPr>
        <p:spPr>
          <a:xfrm>
            <a:off x="1981200" y="506532"/>
            <a:ext cx="8229600" cy="861774"/>
          </a:xfrm>
        </p:spPr>
        <p:txBody>
          <a:bodyPr lIns="0" tIns="0" rIns="0" bIns="0" anchor="ctr" anchorCtr="0">
            <a:noAutofit/>
          </a:bodyPr>
          <a:lstStyle/>
          <a:p>
            <a:pPr>
              <a:lnSpc>
                <a:spcPct val="100000"/>
              </a:lnSpc>
            </a:pPr>
            <a:r>
              <a:rPr lang="en-US" sz="3000" dirty="0">
                <a:solidFill>
                  <a:srgbClr val="FFC000"/>
                </a:solidFill>
              </a:rPr>
              <a:t>Binational Burden of Disease is a National Challenge beyond the Border Region</a:t>
            </a:r>
            <a:endParaRPr lang="en-US" sz="3000" i="1" dirty="0">
              <a:solidFill>
                <a:srgbClr val="FFC000"/>
              </a:solidFill>
            </a:endParaRPr>
          </a:p>
        </p:txBody>
      </p:sp>
      <p:sp>
        <p:nvSpPr>
          <p:cNvPr id="10" name="TextBox 9"/>
          <p:cNvSpPr txBox="1"/>
          <p:nvPr/>
        </p:nvSpPr>
        <p:spPr>
          <a:xfrm>
            <a:off x="6455957" y="6116689"/>
            <a:ext cx="53467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APHL:</a:t>
            </a:r>
            <a:r>
              <a:rPr kumimoji="0" lang="en-US" sz="1200" b="0" i="0" u="none" strike="noStrike" kern="1200" cap="none" spc="0" normalizeH="0" noProof="0" dirty="0">
                <a:ln>
                  <a:noFill/>
                </a:ln>
                <a:solidFill>
                  <a:srgbClr val="FFFFFF"/>
                </a:solidFill>
                <a:effectLst/>
                <a:uLnTx/>
                <a:uFillTx/>
                <a:latin typeface="Calibri" panose="020F0502020204030204" pitchFamily="34" charset="0"/>
                <a:ea typeface="+mn-ea"/>
                <a:cs typeface="+mn-cs"/>
              </a:rPr>
              <a:t> Association of Public Health Laboratories</a:t>
            </a:r>
            <a:r>
              <a:rPr lang="en-US" sz="1200" dirty="0">
                <a:solidFill>
                  <a:srgbClr val="FFFFFF"/>
                </a:solidFill>
                <a:latin typeface="Calibri" panose="020F0502020204030204" pitchFamily="34" charset="0"/>
              </a:rPr>
              <a:t>       NBS:  NEDSS Base System</a:t>
            </a:r>
            <a:r>
              <a:rPr kumimoji="0" lang="en-US" sz="1200" b="0" i="0" u="none" strike="noStrike" kern="1200" cap="none" spc="0" normalizeH="0" noProof="0" dirty="0">
                <a:ln>
                  <a:noFill/>
                </a:ln>
                <a:solidFill>
                  <a:srgbClr val="FFFFFF"/>
                </a:solidFill>
                <a:effectLst/>
                <a:uLnTx/>
                <a:uFillTx/>
                <a:latin typeface="Calibri" panose="020F0502020204030204" pitchFamily="34" charset="0"/>
                <a:ea typeface="+mn-ea"/>
                <a:cs typeface="+mn-cs"/>
              </a:rPr>
              <a:t>   </a:t>
            </a:r>
            <a:endPar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11911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0221" y="648258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Arial" pitchFamily="34" charset="0"/>
              </a:rPr>
              <a:t>21</a:t>
            </a:r>
            <a:endPar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mn-cs"/>
            </a:endParaRPr>
          </a:p>
        </p:txBody>
      </p:sp>
      <p:sp>
        <p:nvSpPr>
          <p:cNvPr id="3" name="Content Placeholder 2"/>
          <p:cNvSpPr>
            <a:spLocks noGrp="1"/>
          </p:cNvSpPr>
          <p:nvPr>
            <p:ph idx="1"/>
          </p:nvPr>
        </p:nvSpPr>
        <p:spPr>
          <a:xfrm>
            <a:off x="1981200" y="1695451"/>
            <a:ext cx="8229600" cy="4191000"/>
          </a:xfrm>
        </p:spPr>
        <p:txBody>
          <a:bodyPr/>
          <a:lstStyle/>
          <a:p>
            <a:pPr marL="0" indent="0">
              <a:buNone/>
            </a:pPr>
            <a:r>
              <a:rPr lang="en-US" sz="2100" dirty="0">
                <a:cs typeface="Arial" panose="020B0604020202020204" pitchFamily="34" charset="0"/>
              </a:rPr>
              <a:t>A data field identifies a case as binational when it meets one or more of the following criteria:</a:t>
            </a:r>
          </a:p>
          <a:p>
            <a:pPr lvl="1">
              <a:buClr>
                <a:schemeClr val="tx2"/>
              </a:buClr>
              <a:buSzPct val="120000"/>
              <a:buFont typeface="Arial" panose="020B0604020202020204" pitchFamily="34" charset="0"/>
              <a:buChar char="•"/>
            </a:pPr>
            <a:r>
              <a:rPr lang="en-US" sz="2100" b="1" dirty="0">
                <a:cs typeface="Arial" panose="020B0604020202020204" pitchFamily="34" charset="0"/>
              </a:rPr>
              <a:t>Potentially exposed while in Mexico or Canada</a:t>
            </a:r>
          </a:p>
          <a:p>
            <a:pPr lvl="1">
              <a:buClr>
                <a:schemeClr val="tx2"/>
              </a:buClr>
              <a:buSzPct val="120000"/>
              <a:buFont typeface="Arial" panose="020B0604020202020204" pitchFamily="34" charset="0"/>
              <a:buChar char="•"/>
            </a:pPr>
            <a:r>
              <a:rPr lang="en-US" sz="2100" b="1" dirty="0">
                <a:cs typeface="Arial" panose="020B0604020202020204" pitchFamily="34" charset="0"/>
              </a:rPr>
              <a:t>Potentially exposed by a resident of Mexico or Canada</a:t>
            </a:r>
          </a:p>
          <a:p>
            <a:pPr lvl="1">
              <a:buClr>
                <a:schemeClr val="tx2"/>
              </a:buClr>
              <a:buSzPct val="120000"/>
              <a:buFont typeface="Arial" panose="020B0604020202020204" pitchFamily="34" charset="0"/>
              <a:buChar char="•"/>
            </a:pPr>
            <a:r>
              <a:rPr lang="en-US" sz="2100" b="1" dirty="0">
                <a:cs typeface="Arial" panose="020B0604020202020204" pitchFamily="34" charset="0"/>
              </a:rPr>
              <a:t>Resident of Canada or Mexico</a:t>
            </a:r>
          </a:p>
          <a:p>
            <a:pPr lvl="1">
              <a:buClr>
                <a:schemeClr val="tx2"/>
              </a:buClr>
              <a:buSzPct val="120000"/>
              <a:buFont typeface="Arial" panose="020B0604020202020204" pitchFamily="34" charset="0"/>
              <a:buChar char="•"/>
            </a:pPr>
            <a:r>
              <a:rPr lang="en-US" sz="2100" b="1" dirty="0">
                <a:cs typeface="Arial" panose="020B0604020202020204" pitchFamily="34" charset="0"/>
              </a:rPr>
              <a:t>Has case contacts in or from Mexico or Canada</a:t>
            </a:r>
          </a:p>
          <a:p>
            <a:pPr lvl="1">
              <a:buClr>
                <a:schemeClr val="tx2"/>
              </a:buClr>
              <a:buSzPct val="120000"/>
              <a:buFont typeface="Arial" panose="020B0604020202020204" pitchFamily="34" charset="0"/>
              <a:buChar char="•"/>
            </a:pPr>
            <a:r>
              <a:rPr lang="en-US" sz="2100" b="1" dirty="0">
                <a:cs typeface="Arial" panose="020B0604020202020204" pitchFamily="34" charset="0"/>
              </a:rPr>
              <a:t>Exposure to suspected product from Canada or Mexico</a:t>
            </a:r>
          </a:p>
          <a:p>
            <a:pPr lvl="1">
              <a:buClr>
                <a:schemeClr val="tx2"/>
              </a:buClr>
              <a:buSzPct val="120000"/>
              <a:buFont typeface="Arial" panose="020B0604020202020204" pitchFamily="34" charset="0"/>
              <a:buChar char="•"/>
            </a:pPr>
            <a:r>
              <a:rPr lang="en-US" sz="2100" b="1" dirty="0">
                <a:cs typeface="Arial" panose="020B0604020202020204" pitchFamily="34" charset="0"/>
              </a:rPr>
              <a:t>Other situations that may require binational notification or coordination of response (e.g., a measles outbreak without known cross-border contacts in a border community or state; exposure to an exported product from the U.S. to Canada or Mexico)</a:t>
            </a:r>
          </a:p>
        </p:txBody>
      </p:sp>
      <p:sp>
        <p:nvSpPr>
          <p:cNvPr id="2" name="Title 1"/>
          <p:cNvSpPr>
            <a:spLocks noGrp="1"/>
          </p:cNvSpPr>
          <p:nvPr>
            <p:ph type="title"/>
          </p:nvPr>
        </p:nvSpPr>
        <p:spPr>
          <a:xfrm>
            <a:off x="1981200" y="506532"/>
            <a:ext cx="8229600" cy="861774"/>
          </a:xfrm>
        </p:spPr>
        <p:txBody>
          <a:bodyPr lIns="0" tIns="0" rIns="0" bIns="0" anchor="ctr" anchorCtr="0">
            <a:noAutofit/>
          </a:bodyPr>
          <a:lstStyle/>
          <a:p>
            <a:pPr>
              <a:lnSpc>
                <a:spcPct val="100000"/>
              </a:lnSpc>
            </a:pPr>
            <a:r>
              <a:rPr lang="en-US" sz="3000" dirty="0">
                <a:solidFill>
                  <a:srgbClr val="FFC000"/>
                </a:solidFill>
              </a:rPr>
              <a:t>Binational Case Variable Definition </a:t>
            </a:r>
            <a:br>
              <a:rPr lang="en-US" sz="3000" dirty="0">
                <a:solidFill>
                  <a:srgbClr val="FFC000"/>
                </a:solidFill>
              </a:rPr>
            </a:br>
            <a:r>
              <a:rPr lang="en-US" sz="3000" i="1" dirty="0">
                <a:solidFill>
                  <a:srgbClr val="FFC000"/>
                </a:solidFill>
              </a:rPr>
              <a:t>2013 CSTE Position Statement</a:t>
            </a:r>
          </a:p>
        </p:txBody>
      </p:sp>
      <p:sp>
        <p:nvSpPr>
          <p:cNvPr id="6" name="TextBox 5"/>
          <p:cNvSpPr txBox="1"/>
          <p:nvPr/>
        </p:nvSpPr>
        <p:spPr>
          <a:xfrm>
            <a:off x="525057" y="6075019"/>
            <a:ext cx="53467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CSTE:  Council of State and Territorial Epidemiologists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03633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40221" y="648258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Arial" pitchFamily="34" charset="0"/>
              </a:rPr>
              <a:t>22</a:t>
            </a:r>
            <a:endPar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mn-cs"/>
            </a:endParaRPr>
          </a:p>
        </p:txBody>
      </p:sp>
      <p:sp>
        <p:nvSpPr>
          <p:cNvPr id="9" name="TextBox 8"/>
          <p:cNvSpPr txBox="1"/>
          <p:nvPr/>
        </p:nvSpPr>
        <p:spPr>
          <a:xfrm>
            <a:off x="8482787" y="6488668"/>
            <a:ext cx="19961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56DC">
                    <a:lumMod val="40000"/>
                    <a:lumOff val="60000"/>
                  </a:srgbClr>
                </a:solidFill>
                <a:effectLst/>
                <a:uLnTx/>
                <a:uFillTx/>
                <a:latin typeface="Calibri" panose="020F0502020204030204" pitchFamily="34" charset="0"/>
                <a:ea typeface="+mn-ea"/>
                <a:cs typeface="+mn-cs"/>
              </a:rPr>
              <a:t>Slide Credit: K Kohl</a:t>
            </a:r>
          </a:p>
        </p:txBody>
      </p:sp>
      <p:pic>
        <p:nvPicPr>
          <p:cNvPr id="6" name="Picture 5" descr="Picture of Binational Reporting Gen V2 MMG "/>
          <p:cNvPicPr>
            <a:picLocks noChangeAspect="1"/>
          </p:cNvPicPr>
          <p:nvPr/>
        </p:nvPicPr>
        <p:blipFill>
          <a:blip r:embed="rId3"/>
          <a:stretch>
            <a:fillRect/>
          </a:stretch>
        </p:blipFill>
        <p:spPr>
          <a:xfrm>
            <a:off x="3290146" y="1945059"/>
            <a:ext cx="5477649" cy="4528765"/>
          </a:xfrm>
          <a:prstGeom prst="rect">
            <a:avLst/>
          </a:prstGeom>
        </p:spPr>
      </p:pic>
      <p:sp>
        <p:nvSpPr>
          <p:cNvPr id="8" name="Rectangle 7"/>
          <p:cNvSpPr/>
          <p:nvPr/>
        </p:nvSpPr>
        <p:spPr>
          <a:xfrm>
            <a:off x="8826627" y="2328764"/>
            <a:ext cx="2559830" cy="923330"/>
          </a:xfrm>
          <a:prstGeom prst="rect">
            <a:avLst/>
          </a:prstGeom>
          <a:ln>
            <a:solidFill>
              <a:schemeClr val="tx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Binational Reporting Criteria data element (77988-4)</a:t>
            </a:r>
          </a:p>
        </p:txBody>
      </p:sp>
      <p:pic>
        <p:nvPicPr>
          <p:cNvPr id="5" name="Content Placeholder 4" title="PHIN Vocabulary Access and Distribution System (VADS)"/>
          <p:cNvPicPr>
            <a:picLocks noGrp="1" noChangeAspect="1"/>
          </p:cNvPicPr>
          <p:nvPr>
            <p:ph idx="1"/>
          </p:nvPr>
        </p:nvPicPr>
        <p:blipFill>
          <a:blip r:embed="rId4"/>
          <a:stretch>
            <a:fillRect/>
          </a:stretch>
        </p:blipFill>
        <p:spPr>
          <a:xfrm>
            <a:off x="2100572" y="1270887"/>
            <a:ext cx="7622573" cy="569912"/>
          </a:xfrm>
          <a:prstGeom prst="rect">
            <a:avLst/>
          </a:prstGeom>
        </p:spPr>
      </p:pic>
      <p:sp>
        <p:nvSpPr>
          <p:cNvPr id="7" name="Title 1"/>
          <p:cNvSpPr>
            <a:spLocks noGrp="1"/>
          </p:cNvSpPr>
          <p:nvPr>
            <p:ph type="title"/>
          </p:nvPr>
        </p:nvSpPr>
        <p:spPr>
          <a:xfrm>
            <a:off x="1985776" y="516968"/>
            <a:ext cx="8229600" cy="623063"/>
          </a:xfrm>
        </p:spPr>
        <p:txBody>
          <a:bodyPr/>
          <a:lstStyle/>
          <a:p>
            <a:r>
              <a:rPr lang="en-US" sz="3000" dirty="0"/>
              <a:t>Binational Reporting Criteria in</a:t>
            </a:r>
            <a:br>
              <a:rPr lang="en-US" sz="3000" dirty="0"/>
            </a:br>
            <a:r>
              <a:rPr lang="en-US" sz="3000" dirty="0"/>
              <a:t>Generic v2 Message Mapping Guide</a:t>
            </a:r>
          </a:p>
        </p:txBody>
      </p:sp>
    </p:spTree>
    <p:extLst>
      <p:ext uri="{BB962C8B-B14F-4D97-AF65-F5344CB8AC3E}">
        <p14:creationId xmlns:p14="http://schemas.microsoft.com/office/powerpoint/2010/main" val="23336477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40221" y="6482588"/>
            <a:ext cx="4234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Arial" pitchFamily="34" charset="0"/>
              </a:rPr>
              <a:t>23</a:t>
            </a:r>
            <a:endPar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mn-cs"/>
            </a:endParaRPr>
          </a:p>
        </p:txBody>
      </p:sp>
      <p:sp>
        <p:nvSpPr>
          <p:cNvPr id="11" name="Rectangle 10"/>
          <p:cNvSpPr/>
          <p:nvPr/>
        </p:nvSpPr>
        <p:spPr>
          <a:xfrm>
            <a:off x="3539759" y="6027464"/>
            <a:ext cx="537358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chemeClr val="accent1">
                    <a:lumMod val="20000"/>
                    <a:lumOff val="80000"/>
                  </a:schemeClr>
                </a:solidFill>
                <a:effectLst/>
                <a:uLnTx/>
                <a:uFillTx/>
                <a:latin typeface="Myriad Web Pro"/>
                <a:ea typeface="+mn-ea"/>
                <a:cs typeface="+mn-cs"/>
              </a:rPr>
              <a:t>https://wwwn.cdc.gov/nndss/document/ExampleScenariosforEachValidValueUsedInBinationalGenericDataElement.pdf</a:t>
            </a:r>
          </a:p>
        </p:txBody>
      </p:sp>
      <p:sp>
        <p:nvSpPr>
          <p:cNvPr id="10" name="Right Arrow 9" descr="Arrow points to Example Scenarios"/>
          <p:cNvSpPr/>
          <p:nvPr/>
        </p:nvSpPr>
        <p:spPr>
          <a:xfrm>
            <a:off x="2145775" y="5213268"/>
            <a:ext cx="605641" cy="308758"/>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pic>
        <p:nvPicPr>
          <p:cNvPr id="1027" name="Picture 3" descr="C:\Users\cpeak\Desktop\Capture2.PNG" title="Example Scenar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570" y="3684733"/>
            <a:ext cx="6817962" cy="193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peak\Desktop\Capture.PNG" title="Examples Scenari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570" y="1952009"/>
            <a:ext cx="6817962" cy="145621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914524" y="684213"/>
            <a:ext cx="8229600" cy="740826"/>
          </a:xfrm>
        </p:spPr>
        <p:txBody>
          <a:bodyPr/>
          <a:lstStyle/>
          <a:p>
            <a:r>
              <a:rPr lang="en-US" sz="3000" dirty="0"/>
              <a:t>Example Scenarios (Job Aid) </a:t>
            </a:r>
            <a:br>
              <a:rPr lang="en-US" sz="3000" dirty="0"/>
            </a:br>
            <a:r>
              <a:rPr lang="en-US" sz="3000" dirty="0"/>
              <a:t>Available Online</a:t>
            </a:r>
          </a:p>
        </p:txBody>
      </p:sp>
    </p:spTree>
    <p:extLst>
      <p:ext uri="{BB962C8B-B14F-4D97-AF65-F5344CB8AC3E}">
        <p14:creationId xmlns:p14="http://schemas.microsoft.com/office/powerpoint/2010/main" val="32350323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0221" y="648258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Arial" pitchFamily="34" charset="0"/>
              </a:rPr>
              <a:t>24</a:t>
            </a:r>
            <a:endPar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mn-cs"/>
            </a:endParaRPr>
          </a:p>
        </p:txBody>
      </p:sp>
      <p:sp>
        <p:nvSpPr>
          <p:cNvPr id="4" name="TextBox 3"/>
          <p:cNvSpPr txBox="1"/>
          <p:nvPr/>
        </p:nvSpPr>
        <p:spPr>
          <a:xfrm>
            <a:off x="8482787" y="6488668"/>
            <a:ext cx="19961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56DC">
                    <a:lumMod val="40000"/>
                    <a:lumOff val="60000"/>
                  </a:srgbClr>
                </a:solidFill>
                <a:effectLst/>
                <a:uLnTx/>
                <a:uFillTx/>
                <a:latin typeface="Calibri" panose="020F0502020204030204" pitchFamily="34" charset="0"/>
                <a:ea typeface="+mn-ea"/>
                <a:cs typeface="+mn-cs"/>
              </a:rPr>
              <a:t>Slide Credit: K Kohl</a:t>
            </a:r>
          </a:p>
        </p:txBody>
      </p:sp>
      <p:sp>
        <p:nvSpPr>
          <p:cNvPr id="3" name="Content Placeholder 2"/>
          <p:cNvSpPr>
            <a:spLocks noGrp="1"/>
          </p:cNvSpPr>
          <p:nvPr>
            <p:ph idx="1"/>
          </p:nvPr>
        </p:nvSpPr>
        <p:spPr>
          <a:xfrm>
            <a:off x="2507590" y="896815"/>
            <a:ext cx="7592735" cy="4463370"/>
          </a:xfrm>
          <a:ln w="38100">
            <a:solidFill>
              <a:schemeClr val="accent2">
                <a:lumMod val="60000"/>
                <a:lumOff val="40000"/>
              </a:schemeClr>
            </a:solidFill>
          </a:ln>
        </p:spPr>
        <p:txBody>
          <a:bodyPr/>
          <a:lstStyle/>
          <a:p>
            <a:pPr marL="0" indent="0" algn="ctr">
              <a:buNone/>
            </a:pPr>
            <a:br>
              <a:rPr lang="en-US" sz="2800" dirty="0"/>
            </a:br>
            <a:endParaRPr lang="en-US" sz="2800" dirty="0"/>
          </a:p>
          <a:p>
            <a:pPr marL="0" indent="0" algn="ctr">
              <a:buNone/>
            </a:pPr>
            <a:endParaRPr lang="en-US" sz="1000" dirty="0"/>
          </a:p>
          <a:p>
            <a:pPr marL="0" indent="0" algn="ctr">
              <a:buNone/>
            </a:pPr>
            <a:r>
              <a:rPr lang="en-US" sz="2800" dirty="0">
                <a:solidFill>
                  <a:srgbClr val="FFFF00"/>
                </a:solidFill>
              </a:rPr>
              <a:t>by exposure in/from Mexico or Canada </a:t>
            </a:r>
          </a:p>
          <a:p>
            <a:pPr marL="0" indent="0" algn="ctr">
              <a:buNone/>
            </a:pPr>
            <a:endParaRPr lang="en-US" sz="1000" dirty="0"/>
          </a:p>
          <a:p>
            <a:pPr marL="0" indent="0" algn="ctr">
              <a:buNone/>
            </a:pPr>
            <a:r>
              <a:rPr lang="en-US" sz="2800" dirty="0"/>
              <a:t>is critical for</a:t>
            </a:r>
          </a:p>
          <a:p>
            <a:pPr marL="0" indent="0" algn="ctr">
              <a:buNone/>
            </a:pPr>
            <a:endParaRPr lang="en-US" sz="1000" dirty="0"/>
          </a:p>
          <a:p>
            <a:pPr marL="0" indent="0" algn="ctr">
              <a:buNone/>
            </a:pPr>
            <a:r>
              <a:rPr lang="en-US" sz="2800" dirty="0"/>
              <a:t> </a:t>
            </a:r>
            <a:r>
              <a:rPr lang="en-US" sz="2800" dirty="0">
                <a:solidFill>
                  <a:schemeClr val="accent2">
                    <a:lumMod val="60000"/>
                    <a:lumOff val="40000"/>
                  </a:schemeClr>
                </a:solidFill>
              </a:rPr>
              <a:t>- targeted prevention</a:t>
            </a:r>
          </a:p>
          <a:p>
            <a:pPr marL="0" indent="0" algn="ctr">
              <a:buNone/>
            </a:pPr>
            <a:r>
              <a:rPr lang="en-US" sz="2800" dirty="0">
                <a:solidFill>
                  <a:schemeClr val="accent2">
                    <a:lumMod val="60000"/>
                    <a:lumOff val="40000"/>
                  </a:schemeClr>
                </a:solidFill>
              </a:rPr>
              <a:t>- culturally appropriate outreach</a:t>
            </a:r>
          </a:p>
          <a:p>
            <a:pPr marL="0" indent="0" algn="ctr">
              <a:buNone/>
            </a:pPr>
            <a:br>
              <a:rPr lang="en-US" sz="2800" dirty="0">
                <a:solidFill>
                  <a:schemeClr val="accent2">
                    <a:lumMod val="60000"/>
                    <a:lumOff val="40000"/>
                  </a:schemeClr>
                </a:solidFill>
              </a:rPr>
            </a:br>
            <a:endParaRPr lang="en-US" sz="2800" dirty="0">
              <a:solidFill>
                <a:schemeClr val="accent2">
                  <a:lumMod val="60000"/>
                  <a:lumOff val="40000"/>
                </a:schemeClr>
              </a:solidFill>
            </a:endParaRPr>
          </a:p>
        </p:txBody>
      </p:sp>
      <p:sp>
        <p:nvSpPr>
          <p:cNvPr id="6" name="Title 5"/>
          <p:cNvSpPr>
            <a:spLocks noGrp="1"/>
          </p:cNvSpPr>
          <p:nvPr>
            <p:ph type="title"/>
          </p:nvPr>
        </p:nvSpPr>
        <p:spPr>
          <a:xfrm>
            <a:off x="609600" y="917202"/>
            <a:ext cx="10972800" cy="1143000"/>
          </a:xfrm>
        </p:spPr>
        <p:txBody>
          <a:bodyPr/>
          <a:lstStyle/>
          <a:p>
            <a:r>
              <a:rPr lang="en-US" dirty="0">
                <a:solidFill>
                  <a:schemeClr val="bg2"/>
                </a:solidFill>
              </a:rPr>
              <a:t>Having disease-specific data</a:t>
            </a:r>
          </a:p>
        </p:txBody>
      </p:sp>
    </p:spTree>
    <p:extLst>
      <p:ext uri="{BB962C8B-B14F-4D97-AF65-F5344CB8AC3E}">
        <p14:creationId xmlns:p14="http://schemas.microsoft.com/office/powerpoint/2010/main" val="35554094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0221" y="648258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Arial" pitchFamily="34" charset="0"/>
              </a:rPr>
              <a:t>25</a:t>
            </a:r>
            <a:endPar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mn-cs"/>
            </a:endParaRPr>
          </a:p>
        </p:txBody>
      </p:sp>
      <p:sp>
        <p:nvSpPr>
          <p:cNvPr id="3" name="Content Placeholder 2"/>
          <p:cNvSpPr>
            <a:spLocks noGrp="1"/>
          </p:cNvSpPr>
          <p:nvPr>
            <p:ph idx="1"/>
          </p:nvPr>
        </p:nvSpPr>
        <p:spPr>
          <a:xfrm>
            <a:off x="1689100" y="1682751"/>
            <a:ext cx="8521700" cy="4191000"/>
          </a:xfrm>
        </p:spPr>
        <p:txBody>
          <a:bodyPr/>
          <a:lstStyle/>
          <a:p>
            <a:r>
              <a:rPr lang="en-US" sz="2100" dirty="0">
                <a:cs typeface="Arial" panose="020B0604020202020204" pitchFamily="34" charset="0"/>
              </a:rPr>
              <a:t>Binational Variable in use by Arizona since 2010 for:</a:t>
            </a:r>
          </a:p>
          <a:p>
            <a:pPr lvl="1"/>
            <a:r>
              <a:rPr lang="en-US" sz="2100" b="1" dirty="0">
                <a:cs typeface="Arial" panose="020B0604020202020204" pitchFamily="34" charset="0"/>
              </a:rPr>
              <a:t>Office of Border Health investigation of infectious disease reports</a:t>
            </a:r>
          </a:p>
          <a:p>
            <a:pPr lvl="1"/>
            <a:r>
              <a:rPr lang="en-US" sz="2100" b="1" dirty="0">
                <a:cs typeface="Arial" panose="020B0604020202020204" pitchFamily="34" charset="0"/>
              </a:rPr>
              <a:t>Flagging cases for binational coordination </a:t>
            </a:r>
          </a:p>
          <a:p>
            <a:pPr lvl="1"/>
            <a:r>
              <a:rPr lang="en-US" sz="2100" b="1" dirty="0">
                <a:cs typeface="Arial" panose="020B0604020202020204" pitchFamily="34" charset="0"/>
              </a:rPr>
              <a:t>Generating reports of the binational burden of disease</a:t>
            </a:r>
          </a:p>
          <a:p>
            <a:endParaRPr lang="en-US" sz="2100" dirty="0">
              <a:cs typeface="Arial" panose="020B0604020202020204" pitchFamily="34" charset="0"/>
            </a:endParaRPr>
          </a:p>
          <a:p>
            <a:r>
              <a:rPr lang="en-US" sz="2100" dirty="0">
                <a:cs typeface="Arial" panose="020B0604020202020204" pitchFamily="34" charset="0"/>
              </a:rPr>
              <a:t>CDC U.S. – Mexico Unit</a:t>
            </a:r>
          </a:p>
          <a:p>
            <a:pPr lvl="1"/>
            <a:r>
              <a:rPr lang="en-US" sz="2100" b="1" dirty="0">
                <a:cs typeface="Arial" panose="020B0604020202020204" pitchFamily="34" charset="0"/>
              </a:rPr>
              <a:t>Compiling database to look at burden and trends</a:t>
            </a:r>
          </a:p>
          <a:p>
            <a:pPr lvl="1"/>
            <a:r>
              <a:rPr lang="en-US" sz="2100" b="1" dirty="0">
                <a:cs typeface="Arial" panose="020B0604020202020204" pitchFamily="34" charset="0"/>
              </a:rPr>
              <a:t>Identification of outbreaks</a:t>
            </a:r>
          </a:p>
          <a:p>
            <a:pPr lvl="1"/>
            <a:r>
              <a:rPr lang="en-US" sz="2100" b="1" dirty="0">
                <a:cs typeface="Arial" panose="020B0604020202020204" pitchFamily="34" charset="0"/>
              </a:rPr>
              <a:t>Resource advocacy</a:t>
            </a:r>
          </a:p>
        </p:txBody>
      </p:sp>
      <p:sp>
        <p:nvSpPr>
          <p:cNvPr id="2" name="Title 1"/>
          <p:cNvSpPr>
            <a:spLocks noGrp="1"/>
          </p:cNvSpPr>
          <p:nvPr>
            <p:ph type="title"/>
          </p:nvPr>
        </p:nvSpPr>
        <p:spPr>
          <a:xfrm>
            <a:off x="1981200" y="506532"/>
            <a:ext cx="8229600" cy="861774"/>
          </a:xfrm>
        </p:spPr>
        <p:txBody>
          <a:bodyPr lIns="0" tIns="0" rIns="0" bIns="0" anchor="ctr" anchorCtr="0">
            <a:noAutofit/>
          </a:bodyPr>
          <a:lstStyle/>
          <a:p>
            <a:pPr>
              <a:lnSpc>
                <a:spcPct val="100000"/>
              </a:lnSpc>
            </a:pPr>
            <a:r>
              <a:rPr lang="en-US" sz="3000" dirty="0">
                <a:solidFill>
                  <a:srgbClr val="FFC000"/>
                </a:solidFill>
              </a:rPr>
              <a:t>Evidence from an Early Adopter: Arizona</a:t>
            </a:r>
          </a:p>
        </p:txBody>
      </p:sp>
    </p:spTree>
    <p:extLst>
      <p:ext uri="{BB962C8B-B14F-4D97-AF65-F5344CB8AC3E}">
        <p14:creationId xmlns:p14="http://schemas.microsoft.com/office/powerpoint/2010/main" val="28541280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0221" y="648258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83F2">
                    <a:lumMod val="60000"/>
                    <a:lumOff val="40000"/>
                  </a:srgbClr>
                </a:solidFill>
                <a:effectLst/>
                <a:uLnTx/>
                <a:uFillTx/>
                <a:latin typeface="Calibri" panose="020F0502020204030204" pitchFamily="34" charset="0"/>
                <a:ea typeface="+mn-ea"/>
                <a:cs typeface="+mn-cs"/>
              </a:rPr>
              <a:t>26</a:t>
            </a:r>
          </a:p>
        </p:txBody>
      </p:sp>
      <p:sp>
        <p:nvSpPr>
          <p:cNvPr id="3" name="Content Placeholder 2"/>
          <p:cNvSpPr>
            <a:spLocks noGrp="1"/>
          </p:cNvSpPr>
          <p:nvPr>
            <p:ph idx="1"/>
          </p:nvPr>
        </p:nvSpPr>
        <p:spPr>
          <a:xfrm>
            <a:off x="1981200" y="1695451"/>
            <a:ext cx="8229600" cy="4191000"/>
          </a:xfrm>
        </p:spPr>
        <p:txBody>
          <a:bodyPr/>
          <a:lstStyle/>
          <a:p>
            <a:pPr marL="457200" indent="-457200">
              <a:buFont typeface="+mj-lt"/>
              <a:buAutoNum type="arabicPeriod"/>
            </a:pPr>
            <a:r>
              <a:rPr lang="en-US" sz="2100" dirty="0">
                <a:cs typeface="Arial" panose="020B0604020202020204" pitchFamily="34" charset="0"/>
              </a:rPr>
              <a:t>CSTE Position Statement (13-SI-02) with Binational Case Variable Definition can be found here: </a:t>
            </a:r>
            <a:r>
              <a:rPr lang="en-US" sz="2100" u="sng" dirty="0">
                <a:solidFill>
                  <a:srgbClr val="FFC000"/>
                </a:solidFill>
                <a:hlinkClick r:id="rId3">
                  <a:extLst>
                    <a:ext uri="{A12FA001-AC4F-418D-AE19-62706E023703}">
                      <ahyp:hlinkClr xmlns:ahyp="http://schemas.microsoft.com/office/drawing/2018/hyperlinkcolor" val="tx"/>
                    </a:ext>
                  </a:extLst>
                </a:hlinkClick>
              </a:rPr>
              <a:t>https://cdn.ymaws.com/www.cste.org/resource/resmgr/PS/13-SI-02.pdf</a:t>
            </a:r>
            <a:endParaRPr lang="en-US" sz="2100" u="sng" dirty="0">
              <a:solidFill>
                <a:srgbClr val="FFC000"/>
              </a:solidFill>
            </a:endParaRPr>
          </a:p>
          <a:p>
            <a:pPr marL="457200" indent="-457200">
              <a:buFont typeface="+mj-lt"/>
              <a:buAutoNum type="arabicPeriod"/>
            </a:pPr>
            <a:r>
              <a:rPr lang="en-US" sz="2100" dirty="0">
                <a:cs typeface="Arial" panose="020B0604020202020204" pitchFamily="34" charset="0"/>
              </a:rPr>
              <a:t>Example scenarios for each Binational Case Variable criteria can be found here: </a:t>
            </a:r>
            <a:r>
              <a:rPr lang="en-US" sz="2100" u="sng" dirty="0">
                <a:solidFill>
                  <a:srgbClr val="FFC000"/>
                </a:solidFill>
                <a:hlinkClick r:id="rId4">
                  <a:extLst>
                    <a:ext uri="{A12FA001-AC4F-418D-AE19-62706E023703}">
                      <ahyp:hlinkClr xmlns:ahyp="http://schemas.microsoft.com/office/drawing/2018/hyperlinkcolor" val="tx"/>
                    </a:ext>
                  </a:extLst>
                </a:hlinkClick>
              </a:rPr>
              <a:t>https://ndc.services.cdc.gov/wp-content/uploads/2021/02/ExampleScenariosforEachValidValueUsedInBinationalGenericDataElement.pdf</a:t>
            </a:r>
            <a:endParaRPr lang="en-US" sz="2100" u="sng" dirty="0">
              <a:solidFill>
                <a:srgbClr val="FFC000"/>
              </a:solidFill>
            </a:endParaRPr>
          </a:p>
          <a:p>
            <a:pPr marL="457200" indent="-457200">
              <a:buFont typeface="+mj-lt"/>
              <a:buAutoNum type="arabicPeriod"/>
            </a:pPr>
            <a:r>
              <a:rPr lang="en-US" sz="2100" dirty="0">
                <a:cs typeface="Arial" panose="020B0604020202020204" pitchFamily="34" charset="0"/>
              </a:rPr>
              <a:t>For questions about NNDSS Generic variables, please email your question to: </a:t>
            </a:r>
            <a:r>
              <a:rPr lang="en-US" sz="2100" u="sng" dirty="0">
                <a:solidFill>
                  <a:srgbClr val="FFC000"/>
                </a:solidFill>
                <a:cs typeface="Arial" panose="020B0604020202020204" pitchFamily="34" charset="0"/>
                <a:hlinkClick r:id="rId5">
                  <a:extLst>
                    <a:ext uri="{A12FA001-AC4F-418D-AE19-62706E023703}">
                      <ahyp:hlinkClr xmlns:ahyp="http://schemas.microsoft.com/office/drawing/2018/hyperlinkcolor" val="tx"/>
                    </a:ext>
                  </a:extLst>
                </a:hlinkClick>
              </a:rPr>
              <a:t>NNDSSweb@cdc.gov</a:t>
            </a:r>
            <a:endParaRPr lang="en-US" sz="2100" u="sng" dirty="0">
              <a:solidFill>
                <a:srgbClr val="FFC000"/>
              </a:solidFill>
              <a:cs typeface="Arial" panose="020B0604020202020204" pitchFamily="34" charset="0"/>
            </a:endParaRPr>
          </a:p>
          <a:p>
            <a:pPr marL="457200" indent="-457200">
              <a:buFont typeface="+mj-lt"/>
              <a:buAutoNum type="arabicPeriod"/>
            </a:pPr>
            <a:r>
              <a:rPr lang="en-US" sz="2100" dirty="0">
                <a:cs typeface="Arial" panose="020B0604020202020204" pitchFamily="34" charset="0"/>
              </a:rPr>
              <a:t>For questions about the Binational Case Variable criteria, please email your question to: </a:t>
            </a:r>
            <a:r>
              <a:rPr lang="en-US" sz="2100" u="sng" dirty="0">
                <a:solidFill>
                  <a:srgbClr val="FFC000"/>
                </a:solidFill>
                <a:cs typeface="Arial" panose="020B0604020202020204" pitchFamily="34" charset="0"/>
                <a:hlinkClick r:id="rId6">
                  <a:extLst>
                    <a:ext uri="{A12FA001-AC4F-418D-AE19-62706E023703}">
                      <ahyp:hlinkClr xmlns:ahyp="http://schemas.microsoft.com/office/drawing/2018/hyperlinkcolor" val="tx"/>
                    </a:ext>
                  </a:extLst>
                </a:hlinkClick>
              </a:rPr>
              <a:t>usmunotify@cdc.gov</a:t>
            </a:r>
            <a:endParaRPr lang="en-US" sz="2100" u="sng" dirty="0">
              <a:solidFill>
                <a:srgbClr val="FFC000"/>
              </a:solidFill>
              <a:cs typeface="Arial" panose="020B0604020202020204" pitchFamily="34" charset="0"/>
            </a:endParaRPr>
          </a:p>
        </p:txBody>
      </p:sp>
      <p:sp>
        <p:nvSpPr>
          <p:cNvPr id="2" name="Title 1"/>
          <p:cNvSpPr>
            <a:spLocks noGrp="1"/>
          </p:cNvSpPr>
          <p:nvPr>
            <p:ph type="title"/>
          </p:nvPr>
        </p:nvSpPr>
        <p:spPr>
          <a:xfrm>
            <a:off x="1981200" y="506532"/>
            <a:ext cx="8229600" cy="861774"/>
          </a:xfrm>
        </p:spPr>
        <p:txBody>
          <a:bodyPr lIns="0" tIns="0" rIns="0" bIns="0" anchor="ctr" anchorCtr="0">
            <a:noAutofit/>
          </a:bodyPr>
          <a:lstStyle/>
          <a:p>
            <a:pPr>
              <a:lnSpc>
                <a:spcPct val="100000"/>
              </a:lnSpc>
            </a:pPr>
            <a:r>
              <a:rPr lang="en-US" sz="3000" dirty="0">
                <a:solidFill>
                  <a:srgbClr val="FFC000"/>
                </a:solidFill>
              </a:rPr>
              <a:t>Resource Guide</a:t>
            </a:r>
          </a:p>
        </p:txBody>
      </p:sp>
    </p:spTree>
    <p:extLst>
      <p:ext uri="{BB962C8B-B14F-4D97-AF65-F5344CB8AC3E}">
        <p14:creationId xmlns:p14="http://schemas.microsoft.com/office/powerpoint/2010/main" val="345152353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40221" y="6482588"/>
            <a:ext cx="4411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83F2">
                    <a:lumMod val="60000"/>
                    <a:lumOff val="40000"/>
                  </a:srgbClr>
                </a:solidFill>
                <a:effectLst/>
                <a:uLnTx/>
                <a:uFillTx/>
                <a:latin typeface="Arial" pitchFamily="34" charset="0"/>
                <a:ea typeface="+mn-ea"/>
                <a:cs typeface="Arial" pitchFamily="34" charset="0"/>
              </a:rPr>
              <a:t>27</a:t>
            </a:r>
            <a:endParaRPr kumimoji="0" lang="en-US" sz="1800" b="0" i="0" u="none" strike="noStrike" kern="1200" cap="none" spc="0" normalizeH="0" baseline="0" noProof="0" dirty="0">
              <a:ln>
                <a:noFill/>
              </a:ln>
              <a:solidFill>
                <a:srgbClr val="4983F2">
                  <a:lumMod val="60000"/>
                  <a:lumOff val="40000"/>
                </a:srgbClr>
              </a:solidFill>
              <a:effectLst/>
              <a:uLnTx/>
              <a:uFillTx/>
              <a:latin typeface="Myriad Web Pro"/>
              <a:ea typeface="+mn-ea"/>
              <a:cs typeface="+mn-cs"/>
            </a:endParaRPr>
          </a:p>
        </p:txBody>
      </p:sp>
      <p:sp>
        <p:nvSpPr>
          <p:cNvPr id="2" name="Content Placeholder 1"/>
          <p:cNvSpPr>
            <a:spLocks noGrp="1"/>
          </p:cNvSpPr>
          <p:nvPr>
            <p:ph idx="1"/>
          </p:nvPr>
        </p:nvSpPr>
        <p:spPr>
          <a:xfrm>
            <a:off x="1981200" y="1600201"/>
            <a:ext cx="8229600" cy="4427620"/>
          </a:xfrm>
        </p:spPr>
        <p:txBody>
          <a:bodyPr numCol="2"/>
          <a:lstStyle/>
          <a:p>
            <a:r>
              <a:rPr lang="en-US" dirty="0"/>
              <a:t>CDC DGMQ</a:t>
            </a:r>
          </a:p>
          <a:p>
            <a:pPr lvl="1"/>
            <a:r>
              <a:rPr lang="en-US" dirty="0"/>
              <a:t>Katrin Kohl </a:t>
            </a:r>
          </a:p>
          <a:p>
            <a:pPr lvl="1"/>
            <a:r>
              <a:rPr lang="en-US" dirty="0"/>
              <a:t>Kathleen Moser</a:t>
            </a:r>
          </a:p>
          <a:p>
            <a:pPr lvl="1"/>
            <a:r>
              <a:rPr lang="en-US" dirty="0"/>
              <a:t>Maureen Fonseca-Ford</a:t>
            </a:r>
          </a:p>
          <a:p>
            <a:r>
              <a:rPr lang="en-US" dirty="0"/>
              <a:t>Arizona Department of Health Services</a:t>
            </a:r>
          </a:p>
          <a:p>
            <a:pPr lvl="1"/>
            <a:r>
              <a:rPr lang="en-US" dirty="0"/>
              <a:t>Mariana Casal</a:t>
            </a:r>
          </a:p>
          <a:p>
            <a:pPr lvl="1"/>
            <a:r>
              <a:rPr lang="en-US" dirty="0"/>
              <a:t>Ken Komatsu</a:t>
            </a:r>
          </a:p>
          <a:p>
            <a:r>
              <a:rPr lang="en-US" dirty="0"/>
              <a:t>NNDSS</a:t>
            </a:r>
          </a:p>
          <a:p>
            <a:pPr lvl="1"/>
            <a:r>
              <a:rPr lang="en-US" dirty="0"/>
              <a:t>Lesliann Helmus</a:t>
            </a:r>
          </a:p>
          <a:p>
            <a:pPr lvl="1"/>
            <a:r>
              <a:rPr lang="en-US" dirty="0"/>
              <a:t>Ruth Jajosky</a:t>
            </a:r>
          </a:p>
          <a:p>
            <a:r>
              <a:rPr lang="en-US" dirty="0"/>
              <a:t>Infectious Disease Surveillance Leadership Council</a:t>
            </a:r>
          </a:p>
          <a:p>
            <a:pPr lvl="1"/>
            <a:r>
              <a:rPr lang="en-US" dirty="0"/>
              <a:t>Bob Pinner</a:t>
            </a:r>
          </a:p>
          <a:p>
            <a:pPr lvl="1"/>
            <a:r>
              <a:rPr lang="en-US" dirty="0"/>
              <a:t>Nishant Zachariah</a:t>
            </a:r>
          </a:p>
          <a:p>
            <a:r>
              <a:rPr lang="en-US" dirty="0"/>
              <a:t>CDC EIS Program</a:t>
            </a:r>
          </a:p>
          <a:p>
            <a:pPr lvl="1"/>
            <a:r>
              <a:rPr lang="en-US" dirty="0"/>
              <a:t>Wences Arvelo</a:t>
            </a:r>
          </a:p>
          <a:p>
            <a:pPr lvl="1"/>
            <a:r>
              <a:rPr lang="en-US" dirty="0"/>
              <a:t>Eric Pevzner</a:t>
            </a:r>
          </a:p>
        </p:txBody>
      </p:sp>
      <p:sp>
        <p:nvSpPr>
          <p:cNvPr id="3" name="Title 2"/>
          <p:cNvSpPr>
            <a:spLocks noGrp="1"/>
          </p:cNvSpPr>
          <p:nvPr>
            <p:ph type="title"/>
          </p:nvPr>
        </p:nvSpPr>
        <p:spPr>
          <a:xfrm>
            <a:off x="1094967" y="413242"/>
            <a:ext cx="10972800" cy="1143000"/>
          </a:xfrm>
        </p:spPr>
        <p:txBody>
          <a:bodyPr/>
          <a:lstStyle/>
          <a:p>
            <a:r>
              <a:rPr lang="en-US" dirty="0"/>
              <a:t>Acknowledgements</a:t>
            </a:r>
          </a:p>
        </p:txBody>
      </p:sp>
    </p:spTree>
    <p:extLst>
      <p:ext uri="{BB962C8B-B14F-4D97-AF65-F5344CB8AC3E}">
        <p14:creationId xmlns:p14="http://schemas.microsoft.com/office/powerpoint/2010/main" val="16747944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8809" y="4749704"/>
            <a:ext cx="8353091" cy="1531188"/>
          </a:xfrm>
          <a:prstGeom prst="rect">
            <a:avLst/>
          </a:prstGeom>
        </p:spPr>
        <p:txBody>
          <a:bodyPr wrap="square">
            <a:spAutoFit/>
          </a:bodyPr>
          <a:lstStyle/>
          <a:p>
            <a:r>
              <a:rPr lang="en-US" sz="1870" b="1" dirty="0">
                <a:solidFill>
                  <a:srgbClr val="2F97DA"/>
                </a:solidFill>
                <a:latin typeface="Calibri" panose="020F0502020204030204" pitchFamily="34" charset="0"/>
              </a:rPr>
              <a:t>Lesliann Helmus, MS, CHTS-CP</a:t>
            </a:r>
          </a:p>
          <a:p>
            <a:r>
              <a:rPr lang="en-US" sz="1870" dirty="0">
                <a:solidFill>
                  <a:srgbClr val="2F97DA"/>
                </a:solidFill>
                <a:latin typeface="Calibri" panose="020F0502020204030204" pitchFamily="34" charset="0"/>
              </a:rPr>
              <a:t>NNDSS Program Manager</a:t>
            </a:r>
            <a:endParaRPr lang="en-US" sz="1870" dirty="0">
              <a:solidFill>
                <a:srgbClr val="0096D6"/>
              </a:solidFill>
              <a:latin typeface="Calibri" panose="020F0502020204030204" pitchFamily="34" charset="0"/>
              <a:cs typeface="Arial" panose="020B0604020202020204" pitchFamily="34" charset="0"/>
            </a:endParaRPr>
          </a:p>
          <a:p>
            <a:r>
              <a:rPr lang="en-US" sz="1870" dirty="0">
                <a:solidFill>
                  <a:srgbClr val="0096D6"/>
                </a:solidFill>
                <a:latin typeface="Calibri" panose="020F0502020204030204" pitchFamily="34" charset="0"/>
                <a:cs typeface="Arial" panose="020B0604020202020204" pitchFamily="34" charset="0"/>
              </a:rPr>
              <a:t>Division of Health Informatics and Surveillance</a:t>
            </a:r>
          </a:p>
          <a:p>
            <a:r>
              <a:rPr lang="en-US" sz="1870"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1870" dirty="0">
                <a:solidFill>
                  <a:srgbClr val="0096D6"/>
                </a:solidFill>
                <a:latin typeface="Calibri" panose="020F0502020204030204" pitchFamily="34" charset="0"/>
                <a:cs typeface="Arial" panose="020B0604020202020204" pitchFamily="34" charset="0"/>
              </a:rPr>
              <a:t>Centers for Disease Control and Prevention</a:t>
            </a: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6" name="Title 5"/>
          <p:cNvSpPr>
            <a:spLocks noGrp="1"/>
          </p:cNvSpPr>
          <p:nvPr>
            <p:ph type="title"/>
          </p:nvPr>
        </p:nvSpPr>
        <p:spPr>
          <a:xfrm>
            <a:off x="3987799" y="1701561"/>
            <a:ext cx="7514163" cy="1155779"/>
          </a:xfrm>
        </p:spPr>
        <p:txBody>
          <a:bodyPr/>
          <a:lstStyle/>
          <a:p>
            <a:r>
              <a:rPr lang="en-US" dirty="0"/>
              <a:t>Incorporating </a:t>
            </a:r>
            <a:br>
              <a:rPr lang="en-US" dirty="0"/>
            </a:br>
            <a:r>
              <a:rPr lang="en-US" dirty="0"/>
              <a:t>Country of Usual Residence </a:t>
            </a:r>
            <a:br>
              <a:rPr lang="en-US" dirty="0"/>
            </a:br>
            <a:r>
              <a:rPr lang="en-US" dirty="0"/>
              <a:t>Data Element</a:t>
            </a:r>
          </a:p>
        </p:txBody>
      </p:sp>
    </p:spTree>
    <p:extLst>
      <p:ext uri="{BB962C8B-B14F-4D97-AF65-F5344CB8AC3E}">
        <p14:creationId xmlns:p14="http://schemas.microsoft.com/office/powerpoint/2010/main" val="24528121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600" y="1367366"/>
            <a:ext cx="10972800" cy="5020733"/>
          </a:xfrm>
        </p:spPr>
        <p:txBody>
          <a:bodyPr/>
          <a:lstStyle/>
          <a:p>
            <a:r>
              <a:rPr lang="en-US" dirty="0">
                <a:solidFill>
                  <a:srgbClr val="000818"/>
                </a:solidFill>
              </a:rPr>
              <a:t>Requested by CSTE position statement 11-SI-04 (revised guidance for determining residency)</a:t>
            </a:r>
          </a:p>
          <a:p>
            <a:pPr lvl="1"/>
            <a:r>
              <a:rPr lang="en-US" sz="2400" dirty="0">
                <a:solidFill>
                  <a:srgbClr val="000818"/>
                </a:solidFill>
              </a:rPr>
              <a:t>Used to identify individuals whose usual place of residence is not the US (based on census criteria)</a:t>
            </a:r>
          </a:p>
          <a:p>
            <a:pPr lvl="1"/>
            <a:r>
              <a:rPr lang="en-US" sz="2400" dirty="0">
                <a:solidFill>
                  <a:srgbClr val="000818"/>
                </a:solidFill>
              </a:rPr>
              <a:t>Aligns ‘numerators’ with census-derived ‘denominators’</a:t>
            </a:r>
          </a:p>
          <a:p>
            <a:pPr lvl="1"/>
            <a:r>
              <a:rPr lang="en-US" sz="2400" dirty="0">
                <a:solidFill>
                  <a:srgbClr val="000818"/>
                </a:solidFill>
              </a:rPr>
              <a:t>Indicates that cases in non-residents should not be included in state counts or rates but used to understand disease burden and sources of exposure</a:t>
            </a:r>
          </a:p>
          <a:p>
            <a:r>
              <a:rPr lang="en-US" sz="2670" dirty="0">
                <a:solidFill>
                  <a:srgbClr val="000818"/>
                </a:solidFill>
              </a:rPr>
              <a:t>“Country of Usual Residence” (77983-5) was incorporated into GenV2 message</a:t>
            </a:r>
          </a:p>
          <a:p>
            <a:r>
              <a:rPr lang="en-US" sz="2670" dirty="0">
                <a:solidFill>
                  <a:srgbClr val="000818"/>
                </a:solidFill>
              </a:rPr>
              <a:t>In 2018, NNDSS tables will </a:t>
            </a:r>
            <a:r>
              <a:rPr lang="en-US" sz="2670" u="sng" dirty="0">
                <a:solidFill>
                  <a:srgbClr val="000818"/>
                </a:solidFill>
              </a:rPr>
              <a:t>not</a:t>
            </a:r>
            <a:r>
              <a:rPr lang="en-US" sz="2670" dirty="0">
                <a:solidFill>
                  <a:srgbClr val="000818"/>
                </a:solidFill>
              </a:rPr>
              <a:t> stratify on US residence </a:t>
            </a:r>
          </a:p>
          <a:p>
            <a:r>
              <a:rPr lang="en-US" sz="2670" dirty="0">
                <a:solidFill>
                  <a:srgbClr val="000818"/>
                </a:solidFill>
              </a:rPr>
              <a:t>Plan to begin stratifying on US residence in 2019 NNDSS tables </a:t>
            </a:r>
          </a:p>
        </p:txBody>
      </p:sp>
      <p:sp>
        <p:nvSpPr>
          <p:cNvPr id="2" name="Title 1"/>
          <p:cNvSpPr>
            <a:spLocks noGrp="1"/>
          </p:cNvSpPr>
          <p:nvPr>
            <p:ph type="title"/>
          </p:nvPr>
        </p:nvSpPr>
        <p:spPr>
          <a:xfrm>
            <a:off x="609600" y="0"/>
            <a:ext cx="10972800" cy="1143000"/>
          </a:xfrm>
        </p:spPr>
        <p:txBody>
          <a:bodyPr/>
          <a:lstStyle/>
          <a:p>
            <a:r>
              <a:rPr lang="en-US" dirty="0"/>
              <a:t>Country of Usual Residence Data Element </a:t>
            </a:r>
          </a:p>
        </p:txBody>
      </p:sp>
    </p:spTree>
    <p:extLst>
      <p:ext uri="{BB962C8B-B14F-4D97-AF65-F5344CB8AC3E}">
        <p14:creationId xmlns:p14="http://schemas.microsoft.com/office/powerpoint/2010/main" val="42515553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7282" y="1197296"/>
            <a:ext cx="10972800" cy="4657404"/>
          </a:xfrm>
        </p:spPr>
        <p:txBody>
          <a:bodyPr/>
          <a:lstStyle/>
          <a:p>
            <a:pPr>
              <a:spcBef>
                <a:spcPts val="1200"/>
              </a:spcBef>
            </a:pPr>
            <a:r>
              <a:rPr lang="en-US" dirty="0">
                <a:solidFill>
                  <a:srgbClr val="000818"/>
                </a:solidFill>
              </a:rPr>
              <a:t>Early December 2017 – Message Validation, Processing, and Provisioning System update (MVPSu) implementation</a:t>
            </a:r>
          </a:p>
          <a:p>
            <a:pPr>
              <a:spcBef>
                <a:spcPts val="1200"/>
              </a:spcBef>
            </a:pPr>
            <a:r>
              <a:rPr lang="en-US" dirty="0">
                <a:solidFill>
                  <a:srgbClr val="000818"/>
                </a:solidFill>
              </a:rPr>
              <a:t>February 2018 – Ready to receive STD and congenital syphilis messages</a:t>
            </a:r>
          </a:p>
          <a:p>
            <a:pPr>
              <a:spcBef>
                <a:spcPts val="1200"/>
              </a:spcBef>
            </a:pPr>
            <a:r>
              <a:rPr lang="en-US" dirty="0">
                <a:solidFill>
                  <a:srgbClr val="000818"/>
                </a:solidFill>
              </a:rPr>
              <a:t>April 2018 – Ready to receive mumps and pertussis messages</a:t>
            </a:r>
          </a:p>
          <a:p>
            <a:pPr>
              <a:spcBef>
                <a:spcPts val="1200"/>
              </a:spcBef>
            </a:pPr>
            <a:r>
              <a:rPr lang="en-US" dirty="0">
                <a:solidFill>
                  <a:srgbClr val="000818"/>
                </a:solidFill>
              </a:rPr>
              <a:t>June 2018 – Ready to receive varicella and FDD messages</a:t>
            </a:r>
          </a:p>
          <a:p>
            <a:pPr>
              <a:spcBef>
                <a:spcPts val="1200"/>
              </a:spcBef>
            </a:pPr>
            <a:r>
              <a:rPr lang="en-US" dirty="0">
                <a:solidFill>
                  <a:srgbClr val="000818"/>
                </a:solidFill>
              </a:rPr>
              <a:t>Work continues on other message mapping guides (MMGs)</a:t>
            </a:r>
          </a:p>
          <a:p>
            <a:pPr lvl="1">
              <a:spcBef>
                <a:spcPts val="0"/>
              </a:spcBef>
            </a:pPr>
            <a:r>
              <a:rPr lang="en-US" sz="2000" dirty="0">
                <a:solidFill>
                  <a:srgbClr val="000818"/>
                </a:solidFill>
              </a:rPr>
              <a:t>Malaria</a:t>
            </a:r>
          </a:p>
          <a:p>
            <a:pPr lvl="1">
              <a:spcBef>
                <a:spcPts val="0"/>
              </a:spcBef>
            </a:pPr>
            <a:r>
              <a:rPr lang="en-US" sz="2000" dirty="0">
                <a:solidFill>
                  <a:srgbClr val="000818"/>
                </a:solidFill>
              </a:rPr>
              <a:t>Babesiosis</a:t>
            </a:r>
          </a:p>
          <a:p>
            <a:pPr lvl="1">
              <a:spcBef>
                <a:spcPts val="200"/>
              </a:spcBef>
            </a:pPr>
            <a:r>
              <a:rPr lang="en-US" sz="2000" dirty="0">
                <a:solidFill>
                  <a:srgbClr val="000818"/>
                </a:solidFill>
              </a:rPr>
              <a:t>Measles</a:t>
            </a:r>
          </a:p>
          <a:p>
            <a:pPr lvl="1">
              <a:spcBef>
                <a:spcPts val="0"/>
              </a:spcBef>
            </a:pPr>
            <a:r>
              <a:rPr lang="en-US" sz="2000" dirty="0">
                <a:solidFill>
                  <a:srgbClr val="000818"/>
                </a:solidFill>
              </a:rPr>
              <a:t>Rubella</a:t>
            </a:r>
          </a:p>
          <a:p>
            <a:pPr lvl="1">
              <a:spcBef>
                <a:spcPts val="0"/>
              </a:spcBef>
            </a:pPr>
            <a:r>
              <a:rPr lang="en-US" sz="2000" dirty="0">
                <a:solidFill>
                  <a:srgbClr val="000818"/>
                </a:solidFill>
              </a:rPr>
              <a:t>Congenital Rubella Syndrome</a:t>
            </a:r>
          </a:p>
        </p:txBody>
      </p:sp>
      <p:sp>
        <p:nvSpPr>
          <p:cNvPr id="2" name="Title 1"/>
          <p:cNvSpPr>
            <a:spLocks noGrp="1"/>
          </p:cNvSpPr>
          <p:nvPr>
            <p:ph type="title"/>
          </p:nvPr>
        </p:nvSpPr>
        <p:spPr>
          <a:xfrm>
            <a:off x="697282" y="338202"/>
            <a:ext cx="11440438" cy="859094"/>
          </a:xfrm>
        </p:spPr>
        <p:txBody>
          <a:bodyPr/>
          <a:lstStyle/>
          <a:p>
            <a:r>
              <a:rPr lang="en-US" dirty="0"/>
              <a:t>Update on NMI Timeline</a:t>
            </a:r>
          </a:p>
        </p:txBody>
      </p:sp>
      <p:sp>
        <p:nvSpPr>
          <p:cNvPr id="4" name="Text Placeholder 2"/>
          <p:cNvSpPr txBox="1">
            <a:spLocks/>
          </p:cNvSpPr>
          <p:nvPr/>
        </p:nvSpPr>
        <p:spPr bwMode="auto">
          <a:xfrm>
            <a:off x="5220844" y="4261817"/>
            <a:ext cx="5821082" cy="207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chemeClr val="accent4">
                    <a:lumMod val="75000"/>
                  </a:schemeClr>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lvl="1">
              <a:spcBef>
                <a:spcPts val="200"/>
              </a:spcBef>
            </a:pPr>
            <a:r>
              <a:rPr lang="en-US" sz="2000" dirty="0">
                <a:solidFill>
                  <a:srgbClr val="000818"/>
                </a:solidFill>
              </a:rPr>
              <a:t>Trichinellosis</a:t>
            </a:r>
          </a:p>
          <a:p>
            <a:pPr lvl="1">
              <a:spcBef>
                <a:spcPts val="200"/>
              </a:spcBef>
            </a:pPr>
            <a:r>
              <a:rPr lang="en-US" sz="2000" dirty="0">
                <a:solidFill>
                  <a:srgbClr val="000818"/>
                </a:solidFill>
              </a:rPr>
              <a:t>Respiratory and Invasive Bacterial Diseases</a:t>
            </a:r>
          </a:p>
          <a:p>
            <a:pPr lvl="1">
              <a:spcBef>
                <a:spcPts val="200"/>
              </a:spcBef>
            </a:pPr>
            <a:r>
              <a:rPr lang="en-US" sz="2000" dirty="0">
                <a:solidFill>
                  <a:srgbClr val="000818"/>
                </a:solidFill>
              </a:rPr>
              <a:t>CP-CRE</a:t>
            </a:r>
          </a:p>
          <a:p>
            <a:pPr lvl="1">
              <a:spcBef>
                <a:spcPts val="200"/>
              </a:spcBef>
            </a:pPr>
            <a:r>
              <a:rPr lang="en-US" sz="2000" dirty="0">
                <a:solidFill>
                  <a:srgbClr val="000818"/>
                </a:solidFill>
              </a:rPr>
              <a:t>TB</a:t>
            </a:r>
          </a:p>
          <a:p>
            <a:pPr marL="609585" lvl="1" indent="0">
              <a:spcBef>
                <a:spcPts val="0"/>
              </a:spcBef>
              <a:buNone/>
            </a:pPr>
            <a:endParaRPr lang="en-US" sz="2000" dirty="0"/>
          </a:p>
        </p:txBody>
      </p:sp>
    </p:spTree>
    <p:extLst>
      <p:ext uri="{BB962C8B-B14F-4D97-AF65-F5344CB8AC3E}">
        <p14:creationId xmlns:p14="http://schemas.microsoft.com/office/powerpoint/2010/main" val="1812081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600" y="1316567"/>
            <a:ext cx="10972800" cy="4455584"/>
          </a:xfrm>
        </p:spPr>
        <p:txBody>
          <a:bodyPr/>
          <a:lstStyle/>
          <a:p>
            <a:pPr>
              <a:spcBef>
                <a:spcPts val="1200"/>
              </a:spcBef>
            </a:pPr>
            <a:r>
              <a:rPr lang="en-US" dirty="0">
                <a:solidFill>
                  <a:srgbClr val="000818"/>
                </a:solidFill>
              </a:rPr>
              <a:t>Please continue to use the criteria you have been using to determine whether to transmit notifications on foreign residents until we are prepared to stratify NNDSS tables based on non-US residence</a:t>
            </a:r>
          </a:p>
          <a:p>
            <a:pPr>
              <a:spcBef>
                <a:spcPts val="1200"/>
              </a:spcBef>
            </a:pPr>
            <a:r>
              <a:rPr lang="en-US" dirty="0">
                <a:solidFill>
                  <a:srgbClr val="000818"/>
                </a:solidFill>
              </a:rPr>
              <a:t>Ensure that you are transferring cases in residents of other states/territories to those states/territories</a:t>
            </a:r>
          </a:p>
          <a:p>
            <a:pPr>
              <a:spcBef>
                <a:spcPts val="1200"/>
              </a:spcBef>
            </a:pPr>
            <a:r>
              <a:rPr lang="en-US" dirty="0">
                <a:solidFill>
                  <a:srgbClr val="000818"/>
                </a:solidFill>
              </a:rPr>
              <a:t>Ensure that your surveillance systems include the “country of usual residence” data element</a:t>
            </a:r>
          </a:p>
          <a:p>
            <a:pPr>
              <a:spcBef>
                <a:spcPts val="1200"/>
              </a:spcBef>
            </a:pPr>
            <a:r>
              <a:rPr lang="en-US" dirty="0">
                <a:solidFill>
                  <a:srgbClr val="000818"/>
                </a:solidFill>
              </a:rPr>
              <a:t>Consider having it default to UNITED STATES (code: USA)</a:t>
            </a:r>
          </a:p>
          <a:p>
            <a:pPr>
              <a:spcBef>
                <a:spcPts val="1200"/>
              </a:spcBef>
            </a:pPr>
            <a:r>
              <a:rPr lang="en-US" dirty="0">
                <a:solidFill>
                  <a:srgbClr val="000818"/>
                </a:solidFill>
              </a:rPr>
              <a:t>Train surveillance staff to complete “country of usual residence”</a:t>
            </a:r>
          </a:p>
        </p:txBody>
      </p:sp>
      <p:sp>
        <p:nvSpPr>
          <p:cNvPr id="2" name="Title 1"/>
          <p:cNvSpPr>
            <a:spLocks noGrp="1"/>
          </p:cNvSpPr>
          <p:nvPr>
            <p:ph type="title"/>
          </p:nvPr>
        </p:nvSpPr>
        <p:spPr>
          <a:xfrm>
            <a:off x="609600" y="0"/>
            <a:ext cx="10972800" cy="1143000"/>
          </a:xfrm>
        </p:spPr>
        <p:txBody>
          <a:bodyPr/>
          <a:lstStyle/>
          <a:p>
            <a:r>
              <a:rPr lang="en-US" dirty="0"/>
              <a:t>Country of Usual Residence – Current Guidance</a:t>
            </a:r>
          </a:p>
        </p:txBody>
      </p:sp>
    </p:spTree>
    <p:extLst>
      <p:ext uri="{BB962C8B-B14F-4D97-AF65-F5344CB8AC3E}">
        <p14:creationId xmlns:p14="http://schemas.microsoft.com/office/powerpoint/2010/main" val="21706275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8945" y="4624444"/>
            <a:ext cx="8353091" cy="1631216"/>
          </a:xfrm>
          <a:prstGeom prst="rect">
            <a:avLst/>
          </a:prstGeom>
        </p:spPr>
        <p:txBody>
          <a:bodyPr wrap="square">
            <a:spAutoFit/>
          </a:bodyPr>
          <a:lstStyle/>
          <a:p>
            <a:r>
              <a:rPr lang="en-US" sz="2000" b="1" dirty="0">
                <a:solidFill>
                  <a:srgbClr val="2F97DA"/>
                </a:solidFill>
                <a:latin typeface="Calibri" panose="020F0502020204030204" pitchFamily="34" charset="0"/>
              </a:rPr>
              <a:t>Lesliann Helmus, MS, CHTS-CP</a:t>
            </a:r>
          </a:p>
          <a:p>
            <a:r>
              <a:rPr lang="en-US" sz="2000" dirty="0">
                <a:solidFill>
                  <a:srgbClr val="2F97DA"/>
                </a:solidFill>
                <a:latin typeface="Calibri" panose="020F0502020204030204" pitchFamily="34" charset="0"/>
              </a:rPr>
              <a:t>NNDSS Program Manager</a:t>
            </a:r>
            <a:endParaRPr lang="en-US" sz="1867" dirty="0">
              <a:solidFill>
                <a:srgbClr val="0096D6"/>
              </a:solidFill>
              <a:latin typeface="Calibri" panose="020F0502020204030204" pitchFamily="34" charset="0"/>
              <a:cs typeface="Arial" panose="020B0604020202020204" pitchFamily="34" charset="0"/>
            </a:endParaRPr>
          </a:p>
          <a:p>
            <a:r>
              <a:rPr lang="en-US" sz="2000" dirty="0">
                <a:solidFill>
                  <a:srgbClr val="0096D6"/>
                </a:solidFill>
                <a:latin typeface="Calibri" panose="020F0502020204030204" pitchFamily="34" charset="0"/>
                <a:cs typeface="Arial" panose="020B0604020202020204" pitchFamily="34" charset="0"/>
              </a:rPr>
              <a:t>Division of Health Informatics and Surveillance</a:t>
            </a:r>
          </a:p>
          <a:p>
            <a:r>
              <a:rPr lang="en-US" sz="2000"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2000" dirty="0">
                <a:solidFill>
                  <a:srgbClr val="0096D6"/>
                </a:solidFill>
                <a:latin typeface="Calibri" panose="020F0502020204030204" pitchFamily="34" charset="0"/>
                <a:cs typeface="Arial" panose="020B0604020202020204" pitchFamily="34" charset="0"/>
              </a:rPr>
              <a:t>Centers for Disease Control and Prevention</a:t>
            </a: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6" name="Title 5"/>
          <p:cNvSpPr>
            <a:spLocks noGrp="1"/>
          </p:cNvSpPr>
          <p:nvPr>
            <p:ph type="title"/>
          </p:nvPr>
        </p:nvSpPr>
        <p:spPr>
          <a:xfrm>
            <a:off x="4009178" y="1654858"/>
            <a:ext cx="10972800" cy="1761442"/>
          </a:xfrm>
        </p:spPr>
        <p:txBody>
          <a:bodyPr/>
          <a:lstStyle/>
          <a:p>
            <a:r>
              <a:rPr lang="en-US" sz="4000" dirty="0"/>
              <a:t>Data Elements Used to </a:t>
            </a:r>
            <a:br>
              <a:rPr lang="en-US" sz="4000" dirty="0"/>
            </a:br>
            <a:r>
              <a:rPr lang="en-US" sz="4000" dirty="0"/>
              <a:t>Define Unique Case </a:t>
            </a:r>
            <a:br>
              <a:rPr lang="en-US" sz="4000" dirty="0"/>
            </a:br>
            <a:r>
              <a:rPr lang="en-US" sz="4000" dirty="0"/>
              <a:t>Change with MVPS update</a:t>
            </a:r>
            <a:endParaRPr lang="en-US" dirty="0"/>
          </a:p>
        </p:txBody>
      </p:sp>
    </p:spTree>
    <p:extLst>
      <p:ext uri="{BB962C8B-B14F-4D97-AF65-F5344CB8AC3E}">
        <p14:creationId xmlns:p14="http://schemas.microsoft.com/office/powerpoint/2010/main" val="154679179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098120"/>
            <a:ext cx="10972800" cy="5558019"/>
          </a:xfrm>
        </p:spPr>
        <p:txBody>
          <a:bodyPr/>
          <a:lstStyle/>
          <a:p>
            <a:r>
              <a:rPr lang="en-US" sz="2400" dirty="0">
                <a:solidFill>
                  <a:srgbClr val="000000"/>
                </a:solidFill>
              </a:rPr>
              <a:t>Applies to HL7 messages that are based on GenV2</a:t>
            </a:r>
          </a:p>
          <a:p>
            <a:r>
              <a:rPr lang="en-US" sz="2400" dirty="0">
                <a:solidFill>
                  <a:srgbClr val="000000"/>
                </a:solidFill>
              </a:rPr>
              <a:t>Goes into effect with MVPSu (early Dec)</a:t>
            </a:r>
          </a:p>
          <a:p>
            <a:r>
              <a:rPr lang="en-US" sz="2400" dirty="0">
                <a:solidFill>
                  <a:srgbClr val="000000"/>
                </a:solidFill>
              </a:rPr>
              <a:t>NMI will use </a:t>
            </a:r>
            <a:r>
              <a:rPr lang="en-US" sz="2000" b="1" dirty="0">
                <a:solidFill>
                  <a:schemeClr val="accent6">
                    <a:lumMod val="75000"/>
                    <a:lumOff val="25000"/>
                  </a:schemeClr>
                </a:solidFill>
              </a:rPr>
              <a:t>Local Record ID (INV168 in OBR-3) + National Reporting Jurisdiction (77968-6)</a:t>
            </a:r>
            <a:r>
              <a:rPr lang="en-US" sz="2000" dirty="0">
                <a:solidFill>
                  <a:srgbClr val="003300"/>
                </a:solidFill>
              </a:rPr>
              <a:t>           </a:t>
            </a:r>
            <a:r>
              <a:rPr lang="en-US" sz="2000" dirty="0">
                <a:solidFill>
                  <a:srgbClr val="000000"/>
                </a:solidFill>
              </a:rPr>
              <a:t>(i.e., we will no longer include </a:t>
            </a:r>
            <a:r>
              <a:rPr lang="en-US" sz="2000" b="1" dirty="0">
                <a:solidFill>
                  <a:srgbClr val="C00000"/>
                </a:solidFill>
              </a:rPr>
              <a:t>Date First Electronically Submitted (NOT103 in OBR-7)</a:t>
            </a:r>
            <a:r>
              <a:rPr lang="en-US" sz="2000" dirty="0">
                <a:solidFill>
                  <a:srgbClr val="003300"/>
                </a:solidFill>
              </a:rPr>
              <a:t>)</a:t>
            </a:r>
          </a:p>
          <a:p>
            <a:pPr>
              <a:spcBef>
                <a:spcPts val="400"/>
              </a:spcBef>
            </a:pPr>
            <a:r>
              <a:rPr lang="en-US" sz="2400" dirty="0">
                <a:solidFill>
                  <a:srgbClr val="000000"/>
                </a:solidFill>
              </a:rPr>
              <a:t>Benefit to jurisdictions – fewer “duplicate” cases</a:t>
            </a:r>
          </a:p>
          <a:p>
            <a:pPr>
              <a:spcBef>
                <a:spcPts val="400"/>
              </a:spcBef>
            </a:pPr>
            <a:r>
              <a:rPr lang="en-US" sz="2400" dirty="0">
                <a:solidFill>
                  <a:srgbClr val="000000"/>
                </a:solidFill>
              </a:rPr>
              <a:t>Algorithm checking for same ID for multiple cases or case with multiple IDs</a:t>
            </a:r>
          </a:p>
          <a:p>
            <a:pPr>
              <a:spcBef>
                <a:spcPts val="400"/>
              </a:spcBef>
            </a:pPr>
            <a:r>
              <a:rPr lang="en-US" sz="2400" dirty="0">
                <a:solidFill>
                  <a:srgbClr val="000000"/>
                </a:solidFill>
              </a:rPr>
              <a:t>Please ensure that the Local Record ID is unique within your jurisdiction, e.g.</a:t>
            </a:r>
          </a:p>
          <a:p>
            <a:pPr lvl="1">
              <a:spcBef>
                <a:spcPts val="400"/>
              </a:spcBef>
            </a:pPr>
            <a:r>
              <a:rPr lang="en-US" sz="2000" dirty="0">
                <a:solidFill>
                  <a:srgbClr val="000000"/>
                </a:solidFill>
              </a:rPr>
              <a:t>If system re-uses identifiers annually, add year indicator (e.g., year case created)</a:t>
            </a:r>
          </a:p>
          <a:p>
            <a:pPr lvl="1">
              <a:spcBef>
                <a:spcPts val="400"/>
              </a:spcBef>
            </a:pPr>
            <a:r>
              <a:rPr lang="en-US" sz="2000" dirty="0">
                <a:solidFill>
                  <a:srgbClr val="000000"/>
                </a:solidFill>
              </a:rPr>
              <a:t>If multiple surveillance systems are used, add system indicator</a:t>
            </a:r>
          </a:p>
          <a:p>
            <a:pPr lvl="1">
              <a:spcBef>
                <a:spcPts val="400"/>
              </a:spcBef>
            </a:pPr>
            <a:r>
              <a:rPr lang="en-US" sz="2000" dirty="0">
                <a:solidFill>
                  <a:srgbClr val="000000"/>
                </a:solidFill>
              </a:rPr>
              <a:t>If sub-jurisdictions use their own systems, add a system or sub-jurisdiction indicator</a:t>
            </a:r>
          </a:p>
          <a:p>
            <a:pPr lvl="1">
              <a:spcBef>
                <a:spcPts val="400"/>
              </a:spcBef>
            </a:pPr>
            <a:r>
              <a:rPr lang="en-US" sz="2000" dirty="0">
                <a:solidFill>
                  <a:srgbClr val="000000"/>
                </a:solidFill>
              </a:rPr>
              <a:t>If migrating between systems, incorporate original Local Record ID in Legacy Case ID field in new system </a:t>
            </a:r>
          </a:p>
        </p:txBody>
      </p:sp>
      <p:sp>
        <p:nvSpPr>
          <p:cNvPr id="4" name="Title 3"/>
          <p:cNvSpPr>
            <a:spLocks noGrp="1"/>
          </p:cNvSpPr>
          <p:nvPr>
            <p:ph type="title"/>
          </p:nvPr>
        </p:nvSpPr>
        <p:spPr>
          <a:xfrm>
            <a:off x="609600" y="109539"/>
            <a:ext cx="10972800" cy="823482"/>
          </a:xfrm>
        </p:spPr>
        <p:txBody>
          <a:bodyPr/>
          <a:lstStyle/>
          <a:p>
            <a:pPr eaLnBrk="1" hangingPunct="1"/>
            <a:r>
              <a:rPr lang="en-US" dirty="0"/>
              <a:t>Change in Unique Case ID with MVPS update</a:t>
            </a:r>
          </a:p>
        </p:txBody>
      </p:sp>
    </p:spTree>
    <p:extLst>
      <p:ext uri="{BB962C8B-B14F-4D97-AF65-F5344CB8AC3E}">
        <p14:creationId xmlns:p14="http://schemas.microsoft.com/office/powerpoint/2010/main" val="356918435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6708" y="2469199"/>
            <a:ext cx="10972800" cy="1143000"/>
          </a:xfrm>
        </p:spPr>
        <p:txBody>
          <a:bodyPr/>
          <a:lstStyle/>
          <a:p>
            <a:pPr algn="ctr"/>
            <a:r>
              <a:rPr lang="en-US" sz="3200" dirty="0"/>
              <a:t>Questions and Answers</a:t>
            </a:r>
          </a:p>
        </p:txBody>
      </p:sp>
    </p:spTree>
    <p:extLst>
      <p:ext uri="{BB962C8B-B14F-4D97-AF65-F5344CB8AC3E}">
        <p14:creationId xmlns:p14="http://schemas.microsoft.com/office/powerpoint/2010/main" val="169176845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071201-3B30-4034-9FAF-F654BF102F9C}"/>
              </a:ext>
            </a:extLst>
          </p:cNvPr>
          <p:cNvSpPr txBox="1"/>
          <p:nvPr/>
        </p:nvSpPr>
        <p:spPr>
          <a:xfrm>
            <a:off x="2141764" y="65805"/>
            <a:ext cx="7715250" cy="3785652"/>
          </a:xfrm>
          <a:prstGeom prst="rect">
            <a:avLst/>
          </a:prstGeom>
          <a:noFill/>
        </p:spPr>
        <p:txBody>
          <a:bodyPr wrap="square" rtlCol="0">
            <a:spAutoFit/>
          </a:bodyPr>
          <a:lstStyle/>
          <a:p>
            <a:pPr lvl="0" algn="ctr"/>
            <a:r>
              <a:rPr lang="en-US" sz="2000" b="1" dirty="0">
                <a:solidFill>
                  <a:srgbClr val="000000"/>
                </a:solidFill>
              </a:rPr>
              <a:t>Subscribe to monthly </a:t>
            </a:r>
            <a:r>
              <a:rPr lang="en-US" sz="2000" b="1" dirty="0">
                <a:solidFill>
                  <a:srgbClr val="FF0000"/>
                </a:solidFill>
              </a:rPr>
              <a:t>NMI Notes </a:t>
            </a:r>
            <a:r>
              <a:rPr lang="en-US" sz="2000" b="1" dirty="0">
                <a:solidFill>
                  <a:srgbClr val="000000"/>
                </a:solidFill>
              </a:rPr>
              <a:t>news updates at </a:t>
            </a:r>
            <a:r>
              <a:rPr lang="en-US" sz="2000" b="1" dirty="0">
                <a:solidFill>
                  <a:srgbClr val="FF0000"/>
                </a:solidFill>
                <a:hlinkClick r:id="rId3"/>
              </a:rPr>
              <a:t>https://www.cdc.gov/nndss/trc/news/index.html</a:t>
            </a:r>
            <a:r>
              <a:rPr lang="en-US" sz="2000" b="1" dirty="0">
                <a:solidFill>
                  <a:srgbClr val="000000"/>
                </a:solidFill>
              </a:rPr>
              <a:t>!</a:t>
            </a:r>
            <a:r>
              <a:rPr lang="en-US" sz="2000" b="1" dirty="0">
                <a:solidFill>
                  <a:srgbClr val="FF0000"/>
                </a:solidFill>
              </a:rPr>
              <a:t> </a:t>
            </a:r>
          </a:p>
          <a:p>
            <a:pPr lvl="0" algn="ctr"/>
            <a:endParaRPr lang="en-US" sz="2000" b="1" dirty="0">
              <a:solidFill>
                <a:srgbClr val="FF0000"/>
              </a:solidFill>
            </a:endParaRPr>
          </a:p>
          <a:p>
            <a:pPr lvl="0" algn="ct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 </a:t>
            </a:r>
            <a:r>
              <a:rPr lang="en-US" sz="2000" b="1" dirty="0">
                <a:solidFill>
                  <a:srgbClr val="FF0000"/>
                </a:solidFill>
                <a:hlinkClick r:id="rId4"/>
              </a:rPr>
              <a:t>https://www.cdc.gov/nndss/trc/index.html</a:t>
            </a:r>
            <a:r>
              <a:rPr lang="en-US" sz="2000" b="1" dirty="0">
                <a:solidFill>
                  <a:srgbClr val="000000"/>
                </a:solidFill>
              </a:rPr>
              <a:t>!</a:t>
            </a:r>
            <a:r>
              <a:rPr lang="en-US" sz="2000" b="1" dirty="0">
                <a:solidFill>
                  <a:srgbClr val="FF0000"/>
                </a:solidFill>
              </a:rPr>
              <a:t> </a:t>
            </a:r>
          </a:p>
          <a:p>
            <a:pPr lvl="0" algn="ctr"/>
            <a:endParaRPr lang="en-US" sz="2000" b="1" dirty="0">
              <a:solidFill>
                <a:srgbClr val="FF0000"/>
              </a:solidFill>
            </a:endParaRPr>
          </a:p>
          <a:p>
            <a:pPr lvl="0" algn="ctr"/>
            <a:r>
              <a:rPr lang="en-US" sz="2000" b="1" dirty="0">
                <a:solidFill>
                  <a:srgbClr val="000000"/>
                </a:solidFill>
              </a:rPr>
              <a:t>Request </a:t>
            </a:r>
            <a:r>
              <a:rPr lang="en-US" sz="2000" b="1" dirty="0">
                <a:solidFill>
                  <a:srgbClr val="FF0000"/>
                </a:solidFill>
              </a:rPr>
              <a:t>NMI technical assistance or onboarding </a:t>
            </a:r>
            <a:r>
              <a:rPr lang="en-US" sz="2000" b="1" dirty="0">
                <a:solidFill>
                  <a:srgbClr val="000000"/>
                </a:solidFill>
              </a:rPr>
              <a:t>at</a:t>
            </a:r>
          </a:p>
          <a:p>
            <a:pPr lvl="0" algn="ctr"/>
            <a:r>
              <a:rPr lang="en-US" sz="2000" b="1" dirty="0">
                <a:solidFill>
                  <a:srgbClr val="FF0000"/>
                </a:solidFill>
                <a:hlinkClick r:id="rId5"/>
              </a:rPr>
              <a:t>edx@cdc.gov</a:t>
            </a:r>
            <a:r>
              <a:rPr lang="en-US" sz="2000" b="1" dirty="0">
                <a:solidFill>
                  <a:srgbClr val="000000"/>
                </a:solidFill>
              </a:rPr>
              <a:t>! </a:t>
            </a:r>
          </a:p>
          <a:p>
            <a:pPr lvl="0" algn="ctr"/>
            <a:endParaRPr lang="en-US" sz="2000" b="1" dirty="0">
              <a:solidFill>
                <a:srgbClr val="FF0000"/>
              </a:solidFill>
            </a:endParaRPr>
          </a:p>
          <a:p>
            <a:pPr lvl="0" algn="ctr"/>
            <a:r>
              <a:rPr lang="en-US" sz="2000" b="1" dirty="0">
                <a:solidFill>
                  <a:srgbClr val="000000"/>
                </a:solidFill>
              </a:rPr>
              <a:t>Next </a:t>
            </a:r>
            <a:r>
              <a:rPr lang="en-US" sz="2000" b="1" dirty="0">
                <a:solidFill>
                  <a:srgbClr val="FF0000"/>
                </a:solidFill>
              </a:rPr>
              <a:t>NMI eSHARE </a:t>
            </a:r>
            <a:r>
              <a:rPr lang="en-US" sz="2000" b="1" dirty="0">
                <a:solidFill>
                  <a:srgbClr val="000000"/>
                </a:solidFill>
              </a:rPr>
              <a:t>is January 16, 2018–details at </a:t>
            </a:r>
            <a:r>
              <a:rPr lang="en-US" sz="2000" b="1" dirty="0">
                <a:solidFill>
                  <a:srgbClr val="FF0000"/>
                </a:solidFill>
                <a:hlinkClick r:id="rId6"/>
              </a:rPr>
              <a:t>https://www.cdc.gov/nndss/trc/onboarding/eshare.html</a:t>
            </a:r>
            <a:r>
              <a:rPr lang="en-US" sz="2000" b="1" dirty="0">
                <a:solidFill>
                  <a:srgbClr val="000000"/>
                </a:solidFill>
              </a:rPr>
              <a:t>! </a:t>
            </a:r>
          </a:p>
          <a:p>
            <a:pPr algn="ctr"/>
            <a:endParaRPr lang="en-US"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893781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8186" y="1374992"/>
            <a:ext cx="11043546" cy="4854880"/>
          </a:xfrm>
        </p:spPr>
        <p:txBody>
          <a:bodyPr/>
          <a:lstStyle/>
          <a:p>
            <a:endParaRPr lang="en-US" sz="2600" dirty="0">
              <a:solidFill>
                <a:srgbClr val="000818"/>
              </a:solidFill>
            </a:endParaRPr>
          </a:p>
          <a:p>
            <a:pPr marL="0" lvl="1" indent="0">
              <a:spcBef>
                <a:spcPts val="0"/>
              </a:spcBef>
              <a:buClr>
                <a:srgbClr val="0070C0"/>
              </a:buClr>
              <a:buNone/>
            </a:pPr>
            <a:r>
              <a:rPr lang="en-US" sz="2800" dirty="0">
                <a:solidFill>
                  <a:srgbClr val="000818"/>
                </a:solidFill>
              </a:rPr>
              <a:t>Pilot sites for the Mumps, Pertussis, Varicella, and Foodborne and Diarrheal Disease (FDD) message mapping guides have been identified.</a:t>
            </a:r>
          </a:p>
          <a:p>
            <a:pPr marL="0" lvl="1" indent="0">
              <a:spcBef>
                <a:spcPts val="0"/>
              </a:spcBef>
              <a:buClr>
                <a:srgbClr val="0070C0"/>
              </a:buClr>
              <a:buNone/>
            </a:pPr>
            <a:endParaRPr lang="en-US" sz="2800" dirty="0">
              <a:solidFill>
                <a:srgbClr val="000818"/>
              </a:solidFill>
            </a:endParaRPr>
          </a:p>
          <a:p>
            <a:pPr marL="457200" lvl="1" indent="-457200">
              <a:spcBef>
                <a:spcPts val="0"/>
              </a:spcBef>
              <a:buClr>
                <a:srgbClr val="0070C0"/>
              </a:buClr>
              <a:buFont typeface="Wingdings" panose="05000000000000000000" pitchFamily="2" charset="2"/>
              <a:buChar char="§"/>
            </a:pPr>
            <a:r>
              <a:rPr lang="en-US" sz="2800" dirty="0">
                <a:solidFill>
                  <a:srgbClr val="000818"/>
                </a:solidFill>
              </a:rPr>
              <a:t>Mumps, Pertussis, and Varicella: Florida, Kansas, Michigan, Louisiana,                                 New York City, Oregon, and Utah</a:t>
            </a:r>
          </a:p>
          <a:p>
            <a:pPr marL="457200" lvl="1" indent="-457200">
              <a:spcBef>
                <a:spcPts val="0"/>
              </a:spcBef>
              <a:buClr>
                <a:srgbClr val="0070C0"/>
              </a:buClr>
              <a:buFont typeface="Wingdings" panose="05000000000000000000" pitchFamily="2" charset="2"/>
              <a:buChar char="§"/>
            </a:pPr>
            <a:endParaRPr lang="en-US" sz="2400" dirty="0">
              <a:solidFill>
                <a:srgbClr val="000818"/>
              </a:solidFill>
            </a:endParaRPr>
          </a:p>
          <a:p>
            <a:pPr marL="457200" lvl="1" indent="-457200">
              <a:spcBef>
                <a:spcPts val="0"/>
              </a:spcBef>
              <a:buClr>
                <a:srgbClr val="0070C0"/>
              </a:buClr>
              <a:buFont typeface="Wingdings" panose="05000000000000000000" pitchFamily="2" charset="2"/>
              <a:buChar char="§"/>
            </a:pPr>
            <a:r>
              <a:rPr lang="en-US" sz="2800" dirty="0">
                <a:solidFill>
                  <a:srgbClr val="000818"/>
                </a:solidFill>
              </a:rPr>
              <a:t>FDD: Michigan, Minnesota, New York, and Oregon</a:t>
            </a:r>
            <a:endParaRPr lang="en-US" sz="2400" dirty="0">
              <a:solidFill>
                <a:srgbClr val="000818"/>
              </a:solidFill>
            </a:endParaRPr>
          </a:p>
        </p:txBody>
      </p:sp>
      <p:sp>
        <p:nvSpPr>
          <p:cNvPr id="2" name="Title 1"/>
          <p:cNvSpPr>
            <a:spLocks noGrp="1"/>
          </p:cNvSpPr>
          <p:nvPr>
            <p:ph type="title"/>
          </p:nvPr>
        </p:nvSpPr>
        <p:spPr>
          <a:xfrm>
            <a:off x="683830" y="376372"/>
            <a:ext cx="10912258" cy="998620"/>
          </a:xfrm>
        </p:spPr>
        <p:txBody>
          <a:bodyPr/>
          <a:lstStyle/>
          <a:p>
            <a:r>
              <a:rPr lang="en-US" dirty="0"/>
              <a:t>New MMG Pilot Sites </a:t>
            </a:r>
            <a:endParaRPr lang="en-US" sz="4000" dirty="0">
              <a:solidFill>
                <a:srgbClr val="2F97DA"/>
              </a:solidFill>
            </a:endParaRPr>
          </a:p>
        </p:txBody>
      </p:sp>
    </p:spTree>
    <p:extLst>
      <p:ext uri="{BB962C8B-B14F-4D97-AF65-F5344CB8AC3E}">
        <p14:creationId xmlns:p14="http://schemas.microsoft.com/office/powerpoint/2010/main" val="7132152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8945" y="4624444"/>
            <a:ext cx="8353091" cy="1528945"/>
          </a:xfrm>
          <a:prstGeom prst="rect">
            <a:avLst/>
          </a:prstGeom>
        </p:spPr>
        <p:txBody>
          <a:bodyPr wrap="square">
            <a:spAutoFit/>
          </a:bodyPr>
          <a:lstStyle/>
          <a:p>
            <a:r>
              <a:rPr lang="en-US" sz="1867" b="1" dirty="0">
                <a:solidFill>
                  <a:srgbClr val="0096D6"/>
                </a:solidFill>
                <a:latin typeface="Calibri" panose="020F0502020204030204" pitchFamily="34" charset="0"/>
                <a:cs typeface="Arial" panose="020B0604020202020204" pitchFamily="34" charset="0"/>
              </a:rPr>
              <a:t>Andreea Bealle, MPH</a:t>
            </a:r>
          </a:p>
          <a:p>
            <a:r>
              <a:rPr lang="en-US" sz="1867" dirty="0">
                <a:solidFill>
                  <a:srgbClr val="0096D6"/>
                </a:solidFill>
                <a:latin typeface="Calibri" panose="020F0502020204030204" pitchFamily="34" charset="0"/>
                <a:cs typeface="Arial" panose="020B0604020202020204" pitchFamily="34" charset="0"/>
              </a:rPr>
              <a:t>Health Scientist</a:t>
            </a:r>
          </a:p>
          <a:p>
            <a:r>
              <a:rPr lang="en-US" sz="1867" dirty="0">
                <a:solidFill>
                  <a:srgbClr val="0096D6"/>
                </a:solidFill>
                <a:latin typeface="Calibri" panose="020F0502020204030204" pitchFamily="34" charset="0"/>
                <a:cs typeface="Arial" panose="020B0604020202020204" pitchFamily="34" charset="0"/>
              </a:rPr>
              <a:t>Division of Health Informatics and Surveillance</a:t>
            </a:r>
          </a:p>
          <a:p>
            <a:r>
              <a:rPr lang="en-US" sz="1867"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1867" dirty="0">
                <a:solidFill>
                  <a:srgbClr val="0096D6"/>
                </a:solidFill>
                <a:latin typeface="Calibri" panose="020F0502020204030204" pitchFamily="34" charset="0"/>
                <a:cs typeface="Arial" panose="020B0604020202020204" pitchFamily="34" charset="0"/>
              </a:rPr>
              <a:t>Centers for Disease Control and Prevention</a:t>
            </a: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3809999" y="1932102"/>
            <a:ext cx="8094133" cy="1155779"/>
          </a:xfrm>
        </p:spPr>
        <p:txBody>
          <a:bodyPr/>
          <a:lstStyle/>
          <a:p>
            <a:pPr marL="0" marR="0" lvl="0" indent="0" algn="l" defTabSz="914400" rtl="0" eaLnBrk="0" fontAlgn="base" latinLnBrk="0" hangingPunct="0">
              <a:lnSpc>
                <a:spcPts val="4000"/>
              </a:lnSpc>
              <a:spcBef>
                <a:spcPct val="0"/>
              </a:spcBef>
              <a:spcAft>
                <a:spcPct val="0"/>
              </a:spcAft>
              <a:buClrTx/>
              <a:buSzTx/>
              <a:buFontTx/>
              <a:buNone/>
              <a:tabLst/>
              <a:defRPr/>
            </a:pPr>
            <a:r>
              <a:rPr lang="en-US" sz="3733" b="1" kern="1200" baseline="0" dirty="0">
                <a:solidFill>
                  <a:srgbClr val="0096D6"/>
                </a:solidFill>
                <a:effectLst/>
                <a:latin typeface="Calibri" pitchFamily="34" charset="0"/>
                <a:ea typeface="+mj-ea"/>
                <a:cs typeface="+mj-cs"/>
              </a:rPr>
              <a:t>NNDSS Modernizing Data Access and Availability:  Transition of NNDSS Data from MMWR to the NNDSS Data and Statistics Web Site</a:t>
            </a:r>
            <a:endParaRPr lang="en-US" dirty="0">
              <a:effectLst/>
            </a:endParaRPr>
          </a:p>
          <a:p>
            <a:endParaRPr lang="en-US" dirty="0"/>
          </a:p>
        </p:txBody>
      </p:sp>
    </p:spTree>
    <p:extLst>
      <p:ext uri="{BB962C8B-B14F-4D97-AF65-F5344CB8AC3E}">
        <p14:creationId xmlns:p14="http://schemas.microsoft.com/office/powerpoint/2010/main" val="20467277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417638"/>
            <a:ext cx="10972800" cy="4157661"/>
          </a:xfrm>
        </p:spPr>
        <p:txBody>
          <a:bodyPr/>
          <a:lstStyle/>
          <a:p>
            <a:r>
              <a:rPr lang="en-US" sz="2800" dirty="0">
                <a:solidFill>
                  <a:srgbClr val="000818"/>
                </a:solidFill>
              </a:rPr>
              <a:t>To improve usability, availability, quality, and timeliness of surveillance data at CDC as part of the CDC Surveillance Strategy</a:t>
            </a:r>
          </a:p>
          <a:p>
            <a:r>
              <a:rPr lang="en-US" sz="2800" dirty="0">
                <a:solidFill>
                  <a:srgbClr val="000818"/>
                </a:solidFill>
              </a:rPr>
              <a:t>To make more data available in a more timely manner</a:t>
            </a:r>
          </a:p>
          <a:p>
            <a:r>
              <a:rPr lang="en-US" sz="2800" dirty="0">
                <a:solidFill>
                  <a:srgbClr val="000818"/>
                </a:solidFill>
              </a:rPr>
              <a:t>To provide a one-stop shop for users to find information about the data and links to weekly and annual notifiable disease data</a:t>
            </a:r>
          </a:p>
          <a:p>
            <a:r>
              <a:rPr lang="en-US" sz="2800" dirty="0">
                <a:solidFill>
                  <a:srgbClr val="000818"/>
                </a:solidFill>
              </a:rPr>
              <a:t>To allow </a:t>
            </a:r>
            <a:r>
              <a:rPr lang="en-US" sz="2800" i="1" dirty="0">
                <a:solidFill>
                  <a:srgbClr val="000818"/>
                </a:solidFill>
              </a:rPr>
              <a:t>MMWR</a:t>
            </a:r>
            <a:r>
              <a:rPr lang="en-US" sz="2800" dirty="0">
                <a:solidFill>
                  <a:srgbClr val="000818"/>
                </a:solidFill>
              </a:rPr>
              <a:t> to focus on publishing scientific and actionable surveillance reports</a:t>
            </a:r>
          </a:p>
        </p:txBody>
      </p:sp>
      <p:sp>
        <p:nvSpPr>
          <p:cNvPr id="3" name="Title 2"/>
          <p:cNvSpPr>
            <a:spLocks noGrp="1"/>
          </p:cNvSpPr>
          <p:nvPr>
            <p:ph type="title"/>
          </p:nvPr>
        </p:nvSpPr>
        <p:spPr>
          <a:xfrm>
            <a:off x="609600" y="0"/>
            <a:ext cx="10972800" cy="1143000"/>
          </a:xfrm>
        </p:spPr>
        <p:txBody>
          <a:bodyPr/>
          <a:lstStyle/>
          <a:p>
            <a:r>
              <a:rPr lang="en-US" dirty="0"/>
              <a:t>Goal</a:t>
            </a:r>
          </a:p>
        </p:txBody>
      </p:sp>
    </p:spTree>
    <p:extLst>
      <p:ext uri="{BB962C8B-B14F-4D97-AF65-F5344CB8AC3E}">
        <p14:creationId xmlns:p14="http://schemas.microsoft.com/office/powerpoint/2010/main" val="34286772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600" y="1209822"/>
            <a:ext cx="10972800" cy="5185064"/>
          </a:xfrm>
        </p:spPr>
        <p:txBody>
          <a:bodyPr/>
          <a:lstStyle/>
          <a:p>
            <a:r>
              <a:rPr lang="en-US" sz="2800" dirty="0">
                <a:solidFill>
                  <a:srgbClr val="000818"/>
                </a:solidFill>
              </a:rPr>
              <a:t>NNDSS annual data tables transitioned from </a:t>
            </a:r>
            <a:r>
              <a:rPr lang="en-US" sz="2800" i="1" dirty="0">
                <a:solidFill>
                  <a:srgbClr val="000818"/>
                </a:solidFill>
              </a:rPr>
              <a:t>MMWR</a:t>
            </a:r>
            <a:r>
              <a:rPr lang="en-US" sz="2800" dirty="0">
                <a:solidFill>
                  <a:srgbClr val="000818"/>
                </a:solidFill>
              </a:rPr>
              <a:t> to NNDSS Data and Statistics web page on November 3, 2017</a:t>
            </a:r>
          </a:p>
          <a:p>
            <a:pPr lvl="1"/>
            <a:r>
              <a:rPr lang="en-US" sz="2400" dirty="0">
                <a:solidFill>
                  <a:srgbClr val="000818"/>
                </a:solidFill>
              </a:rPr>
              <a:t>Links to infectious disease tables (2016 data) available in PDF, HTML and TXT hosted on the WONDER platform</a:t>
            </a:r>
          </a:p>
          <a:p>
            <a:pPr lvl="1"/>
            <a:r>
              <a:rPr lang="en-US" sz="2400" dirty="0">
                <a:solidFill>
                  <a:srgbClr val="000818"/>
                </a:solidFill>
              </a:rPr>
              <a:t>Transition of the MMWR “Front matter” to the NNDSS website:</a:t>
            </a:r>
          </a:p>
          <a:p>
            <a:pPr lvl="2"/>
            <a:r>
              <a:rPr lang="en-US" sz="2400" dirty="0">
                <a:solidFill>
                  <a:srgbClr val="000818"/>
                </a:solidFill>
              </a:rPr>
              <a:t>How the data are collected, reported and finalized</a:t>
            </a:r>
          </a:p>
          <a:p>
            <a:pPr lvl="2"/>
            <a:r>
              <a:rPr lang="en-US" sz="2400" dirty="0">
                <a:solidFill>
                  <a:srgbClr val="000818"/>
                </a:solidFill>
              </a:rPr>
              <a:t>Publication criteria</a:t>
            </a:r>
          </a:p>
          <a:p>
            <a:pPr lvl="2"/>
            <a:r>
              <a:rPr lang="en-US" sz="2400" dirty="0">
                <a:solidFill>
                  <a:srgbClr val="000818"/>
                </a:solidFill>
              </a:rPr>
              <a:t>List of notifiable diseases by year</a:t>
            </a:r>
          </a:p>
        </p:txBody>
      </p:sp>
      <p:sp>
        <p:nvSpPr>
          <p:cNvPr id="2" name="Title 1"/>
          <p:cNvSpPr>
            <a:spLocks noGrp="1"/>
          </p:cNvSpPr>
          <p:nvPr>
            <p:ph type="title"/>
          </p:nvPr>
        </p:nvSpPr>
        <p:spPr>
          <a:xfrm>
            <a:off x="609600" y="274639"/>
            <a:ext cx="10972800" cy="935183"/>
          </a:xfrm>
        </p:spPr>
        <p:txBody>
          <a:bodyPr/>
          <a:lstStyle/>
          <a:p>
            <a:r>
              <a:rPr lang="en-US" dirty="0"/>
              <a:t>Annual Data</a:t>
            </a:r>
          </a:p>
        </p:txBody>
      </p:sp>
    </p:spTree>
    <p:extLst>
      <p:ext uri="{BB962C8B-B14F-4D97-AF65-F5344CB8AC3E}">
        <p14:creationId xmlns:p14="http://schemas.microsoft.com/office/powerpoint/2010/main" val="25026127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the MMWR webpage" title="MMWR transition"/>
          <p:cNvPicPr>
            <a:picLocks noChangeAspect="1"/>
          </p:cNvPicPr>
          <p:nvPr/>
        </p:nvPicPr>
        <p:blipFill>
          <a:blip r:embed="rId2"/>
          <a:stretch>
            <a:fillRect/>
          </a:stretch>
        </p:blipFill>
        <p:spPr>
          <a:xfrm>
            <a:off x="366712" y="1417639"/>
            <a:ext cx="11458575" cy="4933950"/>
          </a:xfrm>
          <a:prstGeom prst="rect">
            <a:avLst/>
          </a:prstGeom>
        </p:spPr>
      </p:pic>
      <p:sp>
        <p:nvSpPr>
          <p:cNvPr id="6" name="TextBox 5"/>
          <p:cNvSpPr txBox="1"/>
          <p:nvPr/>
        </p:nvSpPr>
        <p:spPr>
          <a:xfrm>
            <a:off x="7383878" y="5234826"/>
            <a:ext cx="3711585" cy="646331"/>
          </a:xfrm>
          <a:prstGeom prst="rect">
            <a:avLst/>
          </a:prstGeom>
          <a:noFill/>
        </p:spPr>
        <p:txBody>
          <a:bodyPr wrap="square" rtlCol="0">
            <a:spAutoFit/>
          </a:bodyPr>
          <a:lstStyle/>
          <a:p>
            <a:r>
              <a:rPr lang="en-US" dirty="0">
                <a:solidFill>
                  <a:srgbClr val="FF0000"/>
                </a:solidFill>
                <a:latin typeface="Calibri" panose="020F0502020204030204" pitchFamily="34" charset="0"/>
              </a:rPr>
              <a:t>Prior year summaries; 2015 last annual summary published in </a:t>
            </a:r>
            <a:r>
              <a:rPr lang="en-US" i="1" dirty="0">
                <a:solidFill>
                  <a:srgbClr val="FF0000"/>
                </a:solidFill>
                <a:latin typeface="Calibri" panose="020F0502020204030204" pitchFamily="34" charset="0"/>
              </a:rPr>
              <a:t>MMWR</a:t>
            </a:r>
          </a:p>
        </p:txBody>
      </p:sp>
      <p:sp>
        <p:nvSpPr>
          <p:cNvPr id="5" name="Right Brace 4" descr="Bracket showing prior year summaries; 2015 last annual summary published in MMWR"/>
          <p:cNvSpPr/>
          <p:nvPr/>
        </p:nvSpPr>
        <p:spPr>
          <a:xfrm>
            <a:off x="6445405" y="4995746"/>
            <a:ext cx="858644" cy="115972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9" name="TextBox 8"/>
          <p:cNvSpPr txBox="1"/>
          <p:nvPr/>
        </p:nvSpPr>
        <p:spPr>
          <a:xfrm>
            <a:off x="7933718" y="4503229"/>
            <a:ext cx="2971967" cy="369332"/>
          </a:xfrm>
          <a:prstGeom prst="rect">
            <a:avLst/>
          </a:prstGeom>
          <a:noFill/>
        </p:spPr>
        <p:txBody>
          <a:bodyPr wrap="none" rtlCol="0">
            <a:spAutoFit/>
          </a:bodyPr>
          <a:lstStyle/>
          <a:p>
            <a:r>
              <a:rPr lang="en-US" dirty="0">
                <a:solidFill>
                  <a:srgbClr val="FF0000"/>
                </a:solidFill>
                <a:latin typeface="Calibri" panose="020F0502020204030204" pitchFamily="34" charset="0"/>
              </a:rPr>
              <a:t>New link to 2016 Annual Data</a:t>
            </a:r>
          </a:p>
        </p:txBody>
      </p:sp>
      <p:cxnSp>
        <p:nvCxnSpPr>
          <p:cNvPr id="8" name="Straight Arrow Connector 7" descr="Arrow pointing to new link to 2016 Annual Data"/>
          <p:cNvCxnSpPr/>
          <p:nvPr/>
        </p:nvCxnSpPr>
        <p:spPr>
          <a:xfrm flipH="1" flipV="1">
            <a:off x="6791093" y="4237463"/>
            <a:ext cx="1226634" cy="4460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i="1" dirty="0"/>
              <a:t>MMWR</a:t>
            </a:r>
            <a:r>
              <a:rPr lang="en-US" dirty="0"/>
              <a:t> Transition </a:t>
            </a:r>
          </a:p>
        </p:txBody>
      </p:sp>
    </p:spTree>
    <p:extLst>
      <p:ext uri="{BB962C8B-B14F-4D97-AF65-F5344CB8AC3E}">
        <p14:creationId xmlns:p14="http://schemas.microsoft.com/office/powerpoint/2010/main" val="27943173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solidFill>
                  <a:srgbClr val="000818"/>
                </a:solidFill>
              </a:rPr>
              <a:t>Expected to transition in January 2018</a:t>
            </a:r>
          </a:p>
          <a:p>
            <a:r>
              <a:rPr lang="en-US" dirty="0">
                <a:solidFill>
                  <a:srgbClr val="000818"/>
                </a:solidFill>
              </a:rPr>
              <a:t>NNDSS Data and Statistics web page will</a:t>
            </a:r>
          </a:p>
          <a:p>
            <a:pPr lvl="1"/>
            <a:r>
              <a:rPr lang="en-US" dirty="0">
                <a:solidFill>
                  <a:srgbClr val="000818"/>
                </a:solidFill>
              </a:rPr>
              <a:t>Provide links to weekly data tables available in PDF, HTML, TXT hosted on the CDC WONDER platform</a:t>
            </a:r>
          </a:p>
          <a:p>
            <a:pPr lvl="1"/>
            <a:r>
              <a:rPr lang="en-US" dirty="0">
                <a:solidFill>
                  <a:srgbClr val="000818"/>
                </a:solidFill>
              </a:rPr>
              <a:t>Include Figure 1 comparing selected notifiable diseases with historical data</a:t>
            </a:r>
            <a:endParaRPr lang="en-US" strike="sngStrike" dirty="0">
              <a:solidFill>
                <a:srgbClr val="000818"/>
              </a:solidFill>
            </a:endParaRPr>
          </a:p>
        </p:txBody>
      </p:sp>
      <p:sp>
        <p:nvSpPr>
          <p:cNvPr id="2" name="Title 1"/>
          <p:cNvSpPr>
            <a:spLocks noGrp="1"/>
          </p:cNvSpPr>
          <p:nvPr>
            <p:ph type="title"/>
          </p:nvPr>
        </p:nvSpPr>
        <p:spPr/>
        <p:txBody>
          <a:bodyPr/>
          <a:lstStyle/>
          <a:p>
            <a:r>
              <a:rPr lang="en-US" dirty="0"/>
              <a:t>Weekly Data</a:t>
            </a:r>
            <a:endParaRPr lang="en-US" sz="2400" dirty="0"/>
          </a:p>
        </p:txBody>
      </p:sp>
    </p:spTree>
    <p:extLst>
      <p:ext uri="{BB962C8B-B14F-4D97-AF65-F5344CB8AC3E}">
        <p14:creationId xmlns:p14="http://schemas.microsoft.com/office/powerpoint/2010/main" val="136340297"/>
      </p:ext>
    </p:extLst>
  </p:cSld>
  <p:clrMapOvr>
    <a:masterClrMapping/>
  </p:clrMapOvr>
  <p:transition>
    <p:fade/>
  </p:transition>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TotalTime>
  <Words>1856</Words>
  <Application>Microsoft Office PowerPoint</Application>
  <PresentationFormat>Widescreen</PresentationFormat>
  <Paragraphs>232</Paragraphs>
  <Slides>34</Slides>
  <Notes>24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34</vt:i4>
      </vt:variant>
    </vt:vector>
  </HeadingPairs>
  <TitlesOfParts>
    <vt:vector size="44" baseType="lpstr">
      <vt:lpstr>Arial</vt:lpstr>
      <vt:lpstr>Calibri</vt:lpstr>
      <vt:lpstr>Courier New</vt:lpstr>
      <vt:lpstr>Myriad Web Pro</vt:lpstr>
      <vt:lpstr>Wingdings</vt:lpstr>
      <vt:lpstr>NCEH_ATSDR_combined</vt:lpstr>
      <vt:lpstr>1_NCEH_ATSDR_combined</vt:lpstr>
      <vt:lpstr>2_NCEH_ATSDR_combined</vt:lpstr>
      <vt:lpstr>3_NCEH_ATSDR_combined</vt:lpstr>
      <vt:lpstr>4_NCEH_ATSDR_combined</vt:lpstr>
      <vt:lpstr>NNDSS Modernization Initiative (NMI): A Cornucopia of NNDSS Information</vt:lpstr>
      <vt:lpstr>Agenda</vt:lpstr>
      <vt:lpstr>Update on NMI Timeline</vt:lpstr>
      <vt:lpstr>New MMG Pilot Sites </vt:lpstr>
      <vt:lpstr>NNDSS Modernizing Data Access and Availability:  Transition of NNDSS Data from MMWR to the NNDSS Data and Statistics Web Site </vt:lpstr>
      <vt:lpstr>Goal</vt:lpstr>
      <vt:lpstr>Annual Data</vt:lpstr>
      <vt:lpstr>MMWR Transition </vt:lpstr>
      <vt:lpstr>Weekly Data</vt:lpstr>
      <vt:lpstr>MMWR Transition of Weekly Data</vt:lpstr>
      <vt:lpstr>NNDSS Data and Statistics Web Site Overview</vt:lpstr>
      <vt:lpstr>Google Search or Menu Link</vt:lpstr>
      <vt:lpstr>NNDSS Data and Statistics Page Redesign  </vt:lpstr>
      <vt:lpstr>Annual Data – NNDSS web site</vt:lpstr>
      <vt:lpstr>Annual Data – Hosted on CDC WONDER platform</vt:lpstr>
      <vt:lpstr>Weekly Data </vt:lpstr>
      <vt:lpstr>Weekly Data – Hosted on CDC WONDER</vt:lpstr>
      <vt:lpstr>Binational Case Variable in NNDSS</vt:lpstr>
      <vt:lpstr>Higher Incidence of Many Diseases Along U.S.-Mexico Border </vt:lpstr>
      <vt:lpstr>Binational Burden of Disease is a National Challenge beyond the Border Region</vt:lpstr>
      <vt:lpstr>Binational Case Variable Definition  2013 CSTE Position Statement</vt:lpstr>
      <vt:lpstr>Binational Reporting Criteria in Generic v2 Message Mapping Guide</vt:lpstr>
      <vt:lpstr>Example Scenarios (Job Aid)  Available Online</vt:lpstr>
      <vt:lpstr>Having disease-specific data</vt:lpstr>
      <vt:lpstr>Evidence from an Early Adopter: Arizona</vt:lpstr>
      <vt:lpstr>Resource Guide</vt:lpstr>
      <vt:lpstr>Acknowledgements</vt:lpstr>
      <vt:lpstr>Incorporating  Country of Usual Residence  Data Element</vt:lpstr>
      <vt:lpstr>Country of Usual Residence Data Element </vt:lpstr>
      <vt:lpstr>Country of Usual Residence – Current Guidance</vt:lpstr>
      <vt:lpstr>Data Elements Used to  Define Unique Case  Change with MVPS update</vt:lpstr>
      <vt:lpstr>Change in Unique Case ID with MVPS update</vt:lpstr>
      <vt:lpstr>Questions and Answers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November 2017</dc:title>
  <dc:subject>NMI eSHARE</dc:subject>
  <dc:creator>CDC</dc:creator>
  <cp:keywords>NMI, eSHARE, NNDSS, NMI, update, arboviral, case, notification, implementation, onboarding</cp:keywords>
  <cp:lastModifiedBy>Laspina, Michael (CDC/DDPHSS/CSELS/DHIS)</cp:lastModifiedBy>
  <cp:revision>288</cp:revision>
  <cp:lastPrinted>2017-08-03T19:27:45Z</cp:lastPrinted>
  <dcterms:created xsi:type="dcterms:W3CDTF">2016-10-13T18:50:31Z</dcterms:created>
  <dcterms:modified xsi:type="dcterms:W3CDTF">2021-04-27T17:34:19Z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2021-04-26T16:54:17Z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1e77b824-6694-4996-9960-ef30be0ee8ce</vt:lpwstr>
  </property>
  <property fmtid="{D5CDD505-2E9C-101B-9397-08002B2CF9AE}" pid="8" name="MSIP_Label_7b94a7b8-f06c-4dfe-bdcc-9b548fd58c31_ContentBits">
    <vt:lpwstr>0</vt:lpwstr>
  </property>
</Properties>
</file>