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 id="2147483690" r:id="rId6"/>
    <p:sldMasterId id="2147483704" r:id="rId7"/>
    <p:sldMasterId id="2147483713" r:id="rId8"/>
    <p:sldMasterId id="2147483720" r:id="rId9"/>
    <p:sldMasterId id="2147483734" r:id="rId10"/>
  </p:sldMasterIdLst>
  <p:notesMasterIdLst>
    <p:notesMasterId r:id="rId70"/>
  </p:notesMasterIdLst>
  <p:handoutMasterIdLst>
    <p:handoutMasterId r:id="rId71"/>
  </p:handoutMasterIdLst>
  <p:sldIdLst>
    <p:sldId id="2147482200" r:id="rId11"/>
    <p:sldId id="2147482201" r:id="rId12"/>
    <p:sldId id="294" r:id="rId13"/>
    <p:sldId id="453" r:id="rId14"/>
    <p:sldId id="366" r:id="rId15"/>
    <p:sldId id="424" r:id="rId16"/>
    <p:sldId id="426" r:id="rId17"/>
    <p:sldId id="378" r:id="rId18"/>
    <p:sldId id="301" r:id="rId19"/>
    <p:sldId id="383" r:id="rId20"/>
    <p:sldId id="382" r:id="rId21"/>
    <p:sldId id="441" r:id="rId22"/>
    <p:sldId id="368" r:id="rId23"/>
    <p:sldId id="387" r:id="rId24"/>
    <p:sldId id="395" r:id="rId25"/>
    <p:sldId id="446" r:id="rId26"/>
    <p:sldId id="414" r:id="rId27"/>
    <p:sldId id="406" r:id="rId28"/>
    <p:sldId id="409" r:id="rId29"/>
    <p:sldId id="448" r:id="rId30"/>
    <p:sldId id="440" r:id="rId31"/>
    <p:sldId id="367" r:id="rId32"/>
    <p:sldId id="420" r:id="rId33"/>
    <p:sldId id="455" r:id="rId34"/>
    <p:sldId id="336" r:id="rId35"/>
    <p:sldId id="381" r:id="rId36"/>
    <p:sldId id="2147482213" r:id="rId37"/>
    <p:sldId id="449" r:id="rId38"/>
    <p:sldId id="458" r:id="rId39"/>
    <p:sldId id="450" r:id="rId40"/>
    <p:sldId id="427" r:id="rId41"/>
    <p:sldId id="389" r:id="rId42"/>
    <p:sldId id="390" r:id="rId43"/>
    <p:sldId id="391" r:id="rId44"/>
    <p:sldId id="428" r:id="rId45"/>
    <p:sldId id="377" r:id="rId46"/>
    <p:sldId id="405" r:id="rId47"/>
    <p:sldId id="457" r:id="rId48"/>
    <p:sldId id="451" r:id="rId49"/>
    <p:sldId id="430" r:id="rId50"/>
    <p:sldId id="431" r:id="rId51"/>
    <p:sldId id="432" r:id="rId52"/>
    <p:sldId id="433" r:id="rId53"/>
    <p:sldId id="434" r:id="rId54"/>
    <p:sldId id="435" r:id="rId55"/>
    <p:sldId id="436" r:id="rId56"/>
    <p:sldId id="437" r:id="rId57"/>
    <p:sldId id="438" r:id="rId58"/>
    <p:sldId id="459" r:id="rId59"/>
    <p:sldId id="452" r:id="rId60"/>
    <p:sldId id="423" r:id="rId61"/>
    <p:sldId id="418" r:id="rId62"/>
    <p:sldId id="412" r:id="rId63"/>
    <p:sldId id="413" r:id="rId64"/>
    <p:sldId id="439" r:id="rId65"/>
    <p:sldId id="415" r:id="rId66"/>
    <p:sldId id="416" r:id="rId67"/>
    <p:sldId id="421" r:id="rId68"/>
    <p:sldId id="417" r:id="rId6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90FA35-A049-819D-D19E-A3189A570AA6}" name="Roush, Sandra (CDC/NCIRD/OD)" initials="RS(" userId="S::swr1@cdc.gov::e73e20ba-ac07-4da8-a380-e8927f53fd89" providerId="AD"/>
  <p188:author id="{92D8164D-9629-DA6C-0FB7-4DC85383D37B}" name="Rubis, Amy Blain (CDC/NCIRD/DBD)" initials="AR" userId="S::wgi9@cdc.gov::9655d083-4d9d-4e0b-99f5-b9f485ff7da7" providerId="AD"/>
  <p188:author id="{1C782E6A-AA00-EE71-C9F0-8D9FB708589D}" name="Miller, Shelby (CDC/NCIRD/DBD) (CTR)" initials="M(" userId="S::nwo6@cdc.gov::04c8e073-9feb-4943-911f-0f48d8482780" providerId="AD"/>
  <p188:author id="{6E51A99F-ED80-0643-0BAB-AB0F319CFD2F}" name="Godfrey, Jheri (CDC/NCIRD/OD)" initials="GJ(" userId="S::tdq5@cdc.gov::b9bbace6-1c2c-4d8a-bb82-52a7720c41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DE751-926F-4407-AC17-4183D779B6C0}" v="32" dt="2024-11-19T21:18:22.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3522" autoAdjust="0"/>
  </p:normalViewPr>
  <p:slideViewPr>
    <p:cSldViewPr snapToGrid="0">
      <p:cViewPr varScale="1">
        <p:scale>
          <a:sx n="103" d="100"/>
          <a:sy n="103" d="100"/>
        </p:scale>
        <p:origin x="81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F6D01-53CD-4D9A-EF55-2CA35620B6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FA5819-1C43-D11D-8559-0F48369640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D89EC1-5765-4EF8-979D-AA12639EBED6}" type="datetimeFigureOut">
              <a:rPr lang="en-US" smtClean="0"/>
              <a:t>12/10/2024</a:t>
            </a:fld>
            <a:endParaRPr lang="en-US"/>
          </a:p>
        </p:txBody>
      </p:sp>
      <p:sp>
        <p:nvSpPr>
          <p:cNvPr id="4" name="Footer Placeholder 3">
            <a:extLst>
              <a:ext uri="{FF2B5EF4-FFF2-40B4-BE49-F238E27FC236}">
                <a16:creationId xmlns:a16="http://schemas.microsoft.com/office/drawing/2014/main" id="{8A0FAFDF-7F44-ED9B-A036-A7A22ECFC5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76F711-D07F-73F9-4994-D290A83EA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4E1A37-5D62-4CC5-ADF1-6E084CCD71D5}" type="slidenum">
              <a:rPr lang="en-US" smtClean="0"/>
              <a:t>‹#›</a:t>
            </a:fld>
            <a:endParaRPr lang="en-US"/>
          </a:p>
        </p:txBody>
      </p:sp>
    </p:spTree>
    <p:extLst>
      <p:ext uri="{BB962C8B-B14F-4D97-AF65-F5344CB8AC3E}">
        <p14:creationId xmlns:p14="http://schemas.microsoft.com/office/powerpoint/2010/main" val="1560590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FAA1E-1D16-4180-8452-A6DEFCB3E6A0}"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87FC9-2B0C-48C5-943C-C31310ECEC20}" type="slidenum">
              <a:rPr lang="en-US" smtClean="0"/>
              <a:t>‹#›</a:t>
            </a:fld>
            <a:endParaRPr lang="en-US"/>
          </a:p>
        </p:txBody>
      </p:sp>
    </p:spTree>
    <p:extLst>
      <p:ext uri="{BB962C8B-B14F-4D97-AF65-F5344CB8AC3E}">
        <p14:creationId xmlns:p14="http://schemas.microsoft.com/office/powerpoint/2010/main" val="5536886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11</a:t>
            </a:fld>
            <a:endParaRPr lang="en-US"/>
          </a:p>
        </p:txBody>
      </p:sp>
    </p:spTree>
    <p:extLst>
      <p:ext uri="{BB962C8B-B14F-4D97-AF65-F5344CB8AC3E}">
        <p14:creationId xmlns:p14="http://schemas.microsoft.com/office/powerpoint/2010/main" val="187284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12</a:t>
            </a:fld>
            <a:endParaRPr lang="en-US"/>
          </a:p>
        </p:txBody>
      </p:sp>
    </p:spTree>
    <p:extLst>
      <p:ext uri="{BB962C8B-B14F-4D97-AF65-F5344CB8AC3E}">
        <p14:creationId xmlns:p14="http://schemas.microsoft.com/office/powerpoint/2010/main" val="394466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13</a:t>
            </a:fld>
            <a:endParaRPr lang="en-US"/>
          </a:p>
        </p:txBody>
      </p:sp>
    </p:spTree>
    <p:extLst>
      <p:ext uri="{BB962C8B-B14F-4D97-AF65-F5344CB8AC3E}">
        <p14:creationId xmlns:p14="http://schemas.microsoft.com/office/powerpoint/2010/main" val="126834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14</a:t>
            </a:fld>
            <a:endParaRPr lang="en-US"/>
          </a:p>
        </p:txBody>
      </p:sp>
    </p:spTree>
    <p:extLst>
      <p:ext uri="{BB962C8B-B14F-4D97-AF65-F5344CB8AC3E}">
        <p14:creationId xmlns:p14="http://schemas.microsoft.com/office/powerpoint/2010/main" val="324192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15</a:t>
            </a:fld>
            <a:endParaRPr lang="en-US"/>
          </a:p>
        </p:txBody>
      </p:sp>
    </p:spTree>
    <p:extLst>
      <p:ext uri="{BB962C8B-B14F-4D97-AF65-F5344CB8AC3E}">
        <p14:creationId xmlns:p14="http://schemas.microsoft.com/office/powerpoint/2010/main" val="8321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16</a:t>
            </a:fld>
            <a:endParaRPr lang="en-US"/>
          </a:p>
        </p:txBody>
      </p:sp>
    </p:spTree>
    <p:extLst>
      <p:ext uri="{BB962C8B-B14F-4D97-AF65-F5344CB8AC3E}">
        <p14:creationId xmlns:p14="http://schemas.microsoft.com/office/powerpoint/2010/main" val="242287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17</a:t>
            </a:fld>
            <a:endParaRPr lang="en-US"/>
          </a:p>
        </p:txBody>
      </p:sp>
    </p:spTree>
    <p:extLst>
      <p:ext uri="{BB962C8B-B14F-4D97-AF65-F5344CB8AC3E}">
        <p14:creationId xmlns:p14="http://schemas.microsoft.com/office/powerpoint/2010/main" val="325853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18</a:t>
            </a:fld>
            <a:endParaRPr lang="en-US"/>
          </a:p>
        </p:txBody>
      </p:sp>
    </p:spTree>
    <p:extLst>
      <p:ext uri="{BB962C8B-B14F-4D97-AF65-F5344CB8AC3E}">
        <p14:creationId xmlns:p14="http://schemas.microsoft.com/office/powerpoint/2010/main" val="1224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19</a:t>
            </a:fld>
            <a:endParaRPr lang="en-US"/>
          </a:p>
        </p:txBody>
      </p:sp>
    </p:spTree>
    <p:extLst>
      <p:ext uri="{BB962C8B-B14F-4D97-AF65-F5344CB8AC3E}">
        <p14:creationId xmlns:p14="http://schemas.microsoft.com/office/powerpoint/2010/main" val="112818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20</a:t>
            </a:fld>
            <a:endParaRPr lang="en-US"/>
          </a:p>
        </p:txBody>
      </p:sp>
    </p:spTree>
    <p:extLst>
      <p:ext uri="{BB962C8B-B14F-4D97-AF65-F5344CB8AC3E}">
        <p14:creationId xmlns:p14="http://schemas.microsoft.com/office/powerpoint/2010/main" val="188204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21</a:t>
            </a:fld>
            <a:endParaRPr lang="en-US"/>
          </a:p>
        </p:txBody>
      </p:sp>
    </p:spTree>
    <p:extLst>
      <p:ext uri="{BB962C8B-B14F-4D97-AF65-F5344CB8AC3E}">
        <p14:creationId xmlns:p14="http://schemas.microsoft.com/office/powerpoint/2010/main" val="585297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22</a:t>
            </a:fld>
            <a:endParaRPr lang="en-US"/>
          </a:p>
        </p:txBody>
      </p:sp>
    </p:spTree>
    <p:extLst>
      <p:ext uri="{BB962C8B-B14F-4D97-AF65-F5344CB8AC3E}">
        <p14:creationId xmlns:p14="http://schemas.microsoft.com/office/powerpoint/2010/main" val="39808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23</a:t>
            </a:fld>
            <a:endParaRPr lang="en-US"/>
          </a:p>
        </p:txBody>
      </p:sp>
    </p:spTree>
    <p:extLst>
      <p:ext uri="{BB962C8B-B14F-4D97-AF65-F5344CB8AC3E}">
        <p14:creationId xmlns:p14="http://schemas.microsoft.com/office/powerpoint/2010/main" val="4149346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24</a:t>
            </a:fld>
            <a:endParaRPr lang="en-US"/>
          </a:p>
        </p:txBody>
      </p:sp>
    </p:spTree>
    <p:extLst>
      <p:ext uri="{BB962C8B-B14F-4D97-AF65-F5344CB8AC3E}">
        <p14:creationId xmlns:p14="http://schemas.microsoft.com/office/powerpoint/2010/main" val="598919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328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26</a:t>
            </a:fld>
            <a:endParaRPr lang="en-US"/>
          </a:p>
        </p:txBody>
      </p:sp>
    </p:spTree>
    <p:extLst>
      <p:ext uri="{BB962C8B-B14F-4D97-AF65-F5344CB8AC3E}">
        <p14:creationId xmlns:p14="http://schemas.microsoft.com/office/powerpoint/2010/main" val="30039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29</a:t>
            </a:fld>
            <a:endParaRPr lang="en-US"/>
          </a:p>
        </p:txBody>
      </p:sp>
    </p:spTree>
    <p:extLst>
      <p:ext uri="{BB962C8B-B14F-4D97-AF65-F5344CB8AC3E}">
        <p14:creationId xmlns:p14="http://schemas.microsoft.com/office/powerpoint/2010/main" val="3567810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30</a:t>
            </a:fld>
            <a:endParaRPr lang="en-US"/>
          </a:p>
        </p:txBody>
      </p:sp>
    </p:spTree>
    <p:extLst>
      <p:ext uri="{BB962C8B-B14F-4D97-AF65-F5344CB8AC3E}">
        <p14:creationId xmlns:p14="http://schemas.microsoft.com/office/powerpoint/2010/main" val="4117421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31</a:t>
            </a:fld>
            <a:endParaRPr lang="en-US"/>
          </a:p>
        </p:txBody>
      </p:sp>
    </p:spTree>
    <p:extLst>
      <p:ext uri="{BB962C8B-B14F-4D97-AF65-F5344CB8AC3E}">
        <p14:creationId xmlns:p14="http://schemas.microsoft.com/office/powerpoint/2010/main" val="2942423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32</a:t>
            </a:fld>
            <a:endParaRPr lang="en-US"/>
          </a:p>
        </p:txBody>
      </p:sp>
    </p:spTree>
    <p:extLst>
      <p:ext uri="{BB962C8B-B14F-4D97-AF65-F5344CB8AC3E}">
        <p14:creationId xmlns:p14="http://schemas.microsoft.com/office/powerpoint/2010/main" val="367716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a:t>
            </a:fld>
            <a:endParaRPr lang="en-US"/>
          </a:p>
        </p:txBody>
      </p:sp>
    </p:spTree>
    <p:extLst>
      <p:ext uri="{BB962C8B-B14F-4D97-AF65-F5344CB8AC3E}">
        <p14:creationId xmlns:p14="http://schemas.microsoft.com/office/powerpoint/2010/main" val="3964877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33</a:t>
            </a:fld>
            <a:endParaRPr lang="en-US"/>
          </a:p>
        </p:txBody>
      </p:sp>
    </p:spTree>
    <p:extLst>
      <p:ext uri="{BB962C8B-B14F-4D97-AF65-F5344CB8AC3E}">
        <p14:creationId xmlns:p14="http://schemas.microsoft.com/office/powerpoint/2010/main" val="2778951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34</a:t>
            </a:fld>
            <a:endParaRPr lang="en-US"/>
          </a:p>
        </p:txBody>
      </p:sp>
    </p:spTree>
    <p:extLst>
      <p:ext uri="{BB962C8B-B14F-4D97-AF65-F5344CB8AC3E}">
        <p14:creationId xmlns:p14="http://schemas.microsoft.com/office/powerpoint/2010/main" val="3692868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35</a:t>
            </a:fld>
            <a:endParaRPr lang="en-US"/>
          </a:p>
        </p:txBody>
      </p:sp>
    </p:spTree>
    <p:extLst>
      <p:ext uri="{BB962C8B-B14F-4D97-AF65-F5344CB8AC3E}">
        <p14:creationId xmlns:p14="http://schemas.microsoft.com/office/powerpoint/2010/main" val="280588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36</a:t>
            </a:fld>
            <a:endParaRPr lang="en-US"/>
          </a:p>
        </p:txBody>
      </p:sp>
    </p:spTree>
    <p:extLst>
      <p:ext uri="{BB962C8B-B14F-4D97-AF65-F5344CB8AC3E}">
        <p14:creationId xmlns:p14="http://schemas.microsoft.com/office/powerpoint/2010/main" val="1401534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37</a:t>
            </a:fld>
            <a:endParaRPr lang="en-US"/>
          </a:p>
        </p:txBody>
      </p:sp>
    </p:spTree>
    <p:extLst>
      <p:ext uri="{BB962C8B-B14F-4D97-AF65-F5344CB8AC3E}">
        <p14:creationId xmlns:p14="http://schemas.microsoft.com/office/powerpoint/2010/main" val="379475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38</a:t>
            </a:fld>
            <a:endParaRPr lang="en-US"/>
          </a:p>
        </p:txBody>
      </p:sp>
    </p:spTree>
    <p:extLst>
      <p:ext uri="{BB962C8B-B14F-4D97-AF65-F5344CB8AC3E}">
        <p14:creationId xmlns:p14="http://schemas.microsoft.com/office/powerpoint/2010/main" val="2377067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39</a:t>
            </a:fld>
            <a:endParaRPr lang="en-US"/>
          </a:p>
        </p:txBody>
      </p:sp>
    </p:spTree>
    <p:extLst>
      <p:ext uri="{BB962C8B-B14F-4D97-AF65-F5344CB8AC3E}">
        <p14:creationId xmlns:p14="http://schemas.microsoft.com/office/powerpoint/2010/main" val="1795102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40</a:t>
            </a:fld>
            <a:endParaRPr lang="en-US"/>
          </a:p>
        </p:txBody>
      </p:sp>
    </p:spTree>
    <p:extLst>
      <p:ext uri="{BB962C8B-B14F-4D97-AF65-F5344CB8AC3E}">
        <p14:creationId xmlns:p14="http://schemas.microsoft.com/office/powerpoint/2010/main" val="213825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41</a:t>
            </a:fld>
            <a:endParaRPr lang="en-US"/>
          </a:p>
        </p:txBody>
      </p:sp>
    </p:spTree>
    <p:extLst>
      <p:ext uri="{BB962C8B-B14F-4D97-AF65-F5344CB8AC3E}">
        <p14:creationId xmlns:p14="http://schemas.microsoft.com/office/powerpoint/2010/main" val="1153314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42</a:t>
            </a:fld>
            <a:endParaRPr lang="en-US"/>
          </a:p>
        </p:txBody>
      </p:sp>
    </p:spTree>
    <p:extLst>
      <p:ext uri="{BB962C8B-B14F-4D97-AF65-F5344CB8AC3E}">
        <p14:creationId xmlns:p14="http://schemas.microsoft.com/office/powerpoint/2010/main" val="28700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a:t>
            </a:fld>
            <a:endParaRPr lang="en-US"/>
          </a:p>
        </p:txBody>
      </p:sp>
    </p:spTree>
    <p:extLst>
      <p:ext uri="{BB962C8B-B14F-4D97-AF65-F5344CB8AC3E}">
        <p14:creationId xmlns:p14="http://schemas.microsoft.com/office/powerpoint/2010/main" val="801934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43</a:t>
            </a:fld>
            <a:endParaRPr lang="en-US"/>
          </a:p>
        </p:txBody>
      </p:sp>
    </p:spTree>
    <p:extLst>
      <p:ext uri="{BB962C8B-B14F-4D97-AF65-F5344CB8AC3E}">
        <p14:creationId xmlns:p14="http://schemas.microsoft.com/office/powerpoint/2010/main" val="3966613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44</a:t>
            </a:fld>
            <a:endParaRPr lang="en-US"/>
          </a:p>
        </p:txBody>
      </p:sp>
    </p:spTree>
    <p:extLst>
      <p:ext uri="{BB962C8B-B14F-4D97-AF65-F5344CB8AC3E}">
        <p14:creationId xmlns:p14="http://schemas.microsoft.com/office/powerpoint/2010/main" val="260940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45</a:t>
            </a:fld>
            <a:endParaRPr lang="en-US"/>
          </a:p>
        </p:txBody>
      </p:sp>
    </p:spTree>
    <p:extLst>
      <p:ext uri="{BB962C8B-B14F-4D97-AF65-F5344CB8AC3E}">
        <p14:creationId xmlns:p14="http://schemas.microsoft.com/office/powerpoint/2010/main" val="2496894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46</a:t>
            </a:fld>
            <a:endParaRPr lang="en-US"/>
          </a:p>
        </p:txBody>
      </p:sp>
    </p:spTree>
    <p:extLst>
      <p:ext uri="{BB962C8B-B14F-4D97-AF65-F5344CB8AC3E}">
        <p14:creationId xmlns:p14="http://schemas.microsoft.com/office/powerpoint/2010/main" val="3319911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47</a:t>
            </a:fld>
            <a:endParaRPr lang="en-US"/>
          </a:p>
        </p:txBody>
      </p:sp>
    </p:spTree>
    <p:extLst>
      <p:ext uri="{BB962C8B-B14F-4D97-AF65-F5344CB8AC3E}">
        <p14:creationId xmlns:p14="http://schemas.microsoft.com/office/powerpoint/2010/main" val="3172381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48</a:t>
            </a:fld>
            <a:endParaRPr lang="en-US"/>
          </a:p>
        </p:txBody>
      </p:sp>
    </p:spTree>
    <p:extLst>
      <p:ext uri="{BB962C8B-B14F-4D97-AF65-F5344CB8AC3E}">
        <p14:creationId xmlns:p14="http://schemas.microsoft.com/office/powerpoint/2010/main" val="4219940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49</a:t>
            </a:fld>
            <a:endParaRPr lang="en-US"/>
          </a:p>
        </p:txBody>
      </p:sp>
    </p:spTree>
    <p:extLst>
      <p:ext uri="{BB962C8B-B14F-4D97-AF65-F5344CB8AC3E}">
        <p14:creationId xmlns:p14="http://schemas.microsoft.com/office/powerpoint/2010/main" val="1747682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50</a:t>
            </a:fld>
            <a:endParaRPr lang="en-US"/>
          </a:p>
        </p:txBody>
      </p:sp>
    </p:spTree>
    <p:extLst>
      <p:ext uri="{BB962C8B-B14F-4D97-AF65-F5344CB8AC3E}">
        <p14:creationId xmlns:p14="http://schemas.microsoft.com/office/powerpoint/2010/main" val="2337548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51</a:t>
            </a:fld>
            <a:endParaRPr lang="en-US"/>
          </a:p>
        </p:txBody>
      </p:sp>
    </p:spTree>
    <p:extLst>
      <p:ext uri="{BB962C8B-B14F-4D97-AF65-F5344CB8AC3E}">
        <p14:creationId xmlns:p14="http://schemas.microsoft.com/office/powerpoint/2010/main" val="866030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52</a:t>
            </a:fld>
            <a:endParaRPr lang="en-US"/>
          </a:p>
        </p:txBody>
      </p:sp>
    </p:spTree>
    <p:extLst>
      <p:ext uri="{BB962C8B-B14F-4D97-AF65-F5344CB8AC3E}">
        <p14:creationId xmlns:p14="http://schemas.microsoft.com/office/powerpoint/2010/main" val="227507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6</a:t>
            </a:fld>
            <a:endParaRPr lang="en-US"/>
          </a:p>
        </p:txBody>
      </p:sp>
    </p:spTree>
    <p:extLst>
      <p:ext uri="{BB962C8B-B14F-4D97-AF65-F5344CB8AC3E}">
        <p14:creationId xmlns:p14="http://schemas.microsoft.com/office/powerpoint/2010/main" val="555696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53</a:t>
            </a:fld>
            <a:endParaRPr lang="en-US"/>
          </a:p>
        </p:txBody>
      </p:sp>
    </p:spTree>
    <p:extLst>
      <p:ext uri="{BB962C8B-B14F-4D97-AF65-F5344CB8AC3E}">
        <p14:creationId xmlns:p14="http://schemas.microsoft.com/office/powerpoint/2010/main" val="25909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54</a:t>
            </a:fld>
            <a:endParaRPr lang="en-US"/>
          </a:p>
        </p:txBody>
      </p:sp>
    </p:spTree>
    <p:extLst>
      <p:ext uri="{BB962C8B-B14F-4D97-AF65-F5344CB8AC3E}">
        <p14:creationId xmlns:p14="http://schemas.microsoft.com/office/powerpoint/2010/main" val="33626555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55</a:t>
            </a:fld>
            <a:endParaRPr lang="en-US"/>
          </a:p>
        </p:txBody>
      </p:sp>
    </p:spTree>
    <p:extLst>
      <p:ext uri="{BB962C8B-B14F-4D97-AF65-F5344CB8AC3E}">
        <p14:creationId xmlns:p14="http://schemas.microsoft.com/office/powerpoint/2010/main" val="20362604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56</a:t>
            </a:fld>
            <a:endParaRPr lang="en-US"/>
          </a:p>
        </p:txBody>
      </p:sp>
    </p:spTree>
    <p:extLst>
      <p:ext uri="{BB962C8B-B14F-4D97-AF65-F5344CB8AC3E}">
        <p14:creationId xmlns:p14="http://schemas.microsoft.com/office/powerpoint/2010/main" val="200966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57</a:t>
            </a:fld>
            <a:endParaRPr lang="en-US"/>
          </a:p>
        </p:txBody>
      </p:sp>
    </p:spTree>
    <p:extLst>
      <p:ext uri="{BB962C8B-B14F-4D97-AF65-F5344CB8AC3E}">
        <p14:creationId xmlns:p14="http://schemas.microsoft.com/office/powerpoint/2010/main" val="3758981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58</a:t>
            </a:fld>
            <a:endParaRPr lang="en-US"/>
          </a:p>
        </p:txBody>
      </p:sp>
    </p:spTree>
    <p:extLst>
      <p:ext uri="{BB962C8B-B14F-4D97-AF65-F5344CB8AC3E}">
        <p14:creationId xmlns:p14="http://schemas.microsoft.com/office/powerpoint/2010/main" val="730226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59</a:t>
            </a:fld>
            <a:endParaRPr lang="en-US"/>
          </a:p>
        </p:txBody>
      </p:sp>
    </p:spTree>
    <p:extLst>
      <p:ext uri="{BB962C8B-B14F-4D97-AF65-F5344CB8AC3E}">
        <p14:creationId xmlns:p14="http://schemas.microsoft.com/office/powerpoint/2010/main" val="162088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7</a:t>
            </a:fld>
            <a:endParaRPr lang="en-US"/>
          </a:p>
        </p:txBody>
      </p:sp>
    </p:spTree>
    <p:extLst>
      <p:ext uri="{BB962C8B-B14F-4D97-AF65-F5344CB8AC3E}">
        <p14:creationId xmlns:p14="http://schemas.microsoft.com/office/powerpoint/2010/main" val="123751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7FC9-2B0C-48C5-943C-C31310ECEC20}" type="slidenum">
              <a:rPr lang="en-US" smtClean="0"/>
              <a:t>8</a:t>
            </a:fld>
            <a:endParaRPr lang="en-US"/>
          </a:p>
        </p:txBody>
      </p:sp>
    </p:spTree>
    <p:extLst>
      <p:ext uri="{BB962C8B-B14F-4D97-AF65-F5344CB8AC3E}">
        <p14:creationId xmlns:p14="http://schemas.microsoft.com/office/powerpoint/2010/main" val="304277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9</a:t>
            </a:fld>
            <a:endParaRPr lang="en-US"/>
          </a:p>
        </p:txBody>
      </p:sp>
    </p:spTree>
    <p:extLst>
      <p:ext uri="{BB962C8B-B14F-4D97-AF65-F5344CB8AC3E}">
        <p14:creationId xmlns:p14="http://schemas.microsoft.com/office/powerpoint/2010/main" val="385579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6F687FC9-2B0C-48C5-943C-C31310ECEC20}" type="slidenum">
              <a:rPr lang="en-US" smtClean="0"/>
              <a:t>10</a:t>
            </a:fld>
            <a:endParaRPr lang="en-US"/>
          </a:p>
        </p:txBody>
      </p:sp>
    </p:spTree>
    <p:extLst>
      <p:ext uri="{BB962C8B-B14F-4D97-AF65-F5344CB8AC3E}">
        <p14:creationId xmlns:p14="http://schemas.microsoft.com/office/powerpoint/2010/main" val="2880920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O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8EB938A-05FC-ECD6-C675-6AF4DC1D03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itle 1"/>
          <p:cNvSpPr>
            <a:spLocks noGrp="1"/>
          </p:cNvSpPr>
          <p:nvPr>
            <p:ph type="title"/>
          </p:nvPr>
        </p:nvSpPr>
        <p:spPr>
          <a:xfrm>
            <a:off x="457200" y="1836871"/>
            <a:ext cx="11247120" cy="1155779"/>
          </a:xfrm>
          <a:prstGeom prst="rect">
            <a:avLst/>
          </a:prstGeom>
        </p:spPr>
        <p:txBody>
          <a:bodyPr>
            <a:normAutofit/>
          </a:bodyPr>
          <a:lstStyle>
            <a:lvl1pPr algn="l">
              <a:lnSpc>
                <a:spcPts val="4000"/>
              </a:lnSpc>
              <a:defRPr sz="3800" b="1" baseline="0">
                <a:solidFill>
                  <a:schemeClr val="bg1"/>
                </a:solidFill>
                <a:effectLst/>
                <a:latin typeface="+mj-lt"/>
              </a:defRPr>
            </a:lvl1pPr>
          </a:lstStyle>
          <a:p>
            <a:r>
              <a:rPr lang="en-US"/>
              <a:t>Click to edit Master title style</a:t>
            </a:r>
          </a:p>
        </p:txBody>
      </p:sp>
      <p:sp>
        <p:nvSpPr>
          <p:cNvPr id="5" name="Subtitle 2"/>
          <p:cNvSpPr>
            <a:spLocks noGrp="1"/>
          </p:cNvSpPr>
          <p:nvPr>
            <p:ph type="subTitle" idx="1"/>
          </p:nvPr>
        </p:nvSpPr>
        <p:spPr>
          <a:xfrm>
            <a:off x="457200" y="3310149"/>
            <a:ext cx="11247120" cy="457200"/>
          </a:xfrm>
          <a:prstGeom prst="rect">
            <a:avLst/>
          </a:prstGeom>
        </p:spPr>
        <p:txBody>
          <a:bodyPr/>
          <a:lstStyle>
            <a:lvl1pPr marL="0" indent="0" algn="l">
              <a:buNone/>
              <a:defRPr sz="2667" b="1" baseline="0">
                <a:solidFill>
                  <a:srgbClr val="FFC000"/>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457200" y="4396819"/>
            <a:ext cx="11247120" cy="1295400"/>
          </a:xfrm>
          <a:prstGeom prst="rect">
            <a:avLst/>
          </a:prstGeom>
        </p:spPr>
        <p:txBody>
          <a:bodyPr/>
          <a:lstStyle>
            <a:lvl1pPr marL="0" indent="0" algn="l">
              <a:lnSpc>
                <a:spcPts val="2667"/>
              </a:lnSpc>
              <a:buNone/>
              <a:defRPr sz="2400" baseline="0">
                <a:solidFill>
                  <a:schemeClr val="bg1"/>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8" name="TextBox 17"/>
          <p:cNvSpPr txBox="1"/>
          <p:nvPr/>
        </p:nvSpPr>
        <p:spPr>
          <a:xfrm>
            <a:off x="457200" y="244091"/>
            <a:ext cx="9204101" cy="1070117"/>
          </a:xfrm>
          <a:prstGeom prst="rect">
            <a:avLst/>
          </a:prstGeom>
          <a:noFill/>
        </p:spPr>
        <p:txBody>
          <a:bodyPr wrap="square" rtlCol="0" anchor="ctr" anchorCtr="0">
            <a:noAutofit/>
          </a:bodyPr>
          <a:lstStyle/>
          <a:p>
            <a:r>
              <a:rPr lang="en-US" sz="2800" b="1">
                <a:solidFill>
                  <a:schemeClr val="bg1"/>
                </a:solidFill>
                <a:latin typeface="Corbel" panose="020B0503020204020204" pitchFamily="34" charset="0"/>
              </a:rPr>
              <a:t>U.S. Centers for Disease Control and Prevention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a:solidFill>
                  <a:schemeClr val="bg1"/>
                </a:solidFill>
                <a:latin typeface="+mj-lt"/>
              </a:rPr>
              <a:t>National Center for Immunization and Respiratory Diseases</a:t>
            </a:r>
          </a:p>
        </p:txBody>
      </p:sp>
      <p:sp>
        <p:nvSpPr>
          <p:cNvPr id="21" name="Rectangle 20"/>
          <p:cNvSpPr/>
          <p:nvPr/>
        </p:nvSpPr>
        <p:spPr>
          <a:xfrm>
            <a:off x="457200" y="6356564"/>
            <a:ext cx="5655735" cy="369332"/>
          </a:xfrm>
          <a:prstGeom prst="rect">
            <a:avLst/>
          </a:prstGeom>
        </p:spPr>
        <p:txBody>
          <a:bodyPr wrap="square" anchor="b" anchorCtr="0">
            <a:spAutoFit/>
          </a:bodyPr>
          <a:lstStyle/>
          <a:p>
            <a:r>
              <a:rPr lang="en-US" sz="900">
                <a:solidFill>
                  <a:schemeClr val="bg1"/>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bg1"/>
                </a:solidFill>
                <a:latin typeface="+mj-lt"/>
                <a:ea typeface="Calibri" panose="020F0502020204030204" pitchFamily="34" charset="0"/>
                <a:cs typeface="Times New Roman" panose="02020603050405020304" pitchFamily="18" charset="0"/>
              </a:rPr>
              <a:t> </a:t>
            </a:r>
            <a:r>
              <a:rPr lang="en-US" sz="900">
                <a:solidFill>
                  <a:schemeClr val="bg1"/>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pic>
        <p:nvPicPr>
          <p:cNvPr id="1026" name="Picture 2">
            <a:extLst>
              <a:ext uri="{FF2B5EF4-FFF2-40B4-BE49-F238E27FC236}">
                <a16:creationId xmlns:a16="http://schemas.microsoft.com/office/drawing/2014/main" id="{9C3A9FB6-CCBC-4E47-184E-85140972DE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6520" y="5554941"/>
            <a:ext cx="19050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907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4CFC042-FC4D-7C77-A98B-0B59289AA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457200" y="896583"/>
            <a:ext cx="8229600"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457200" y="2330414"/>
            <a:ext cx="82296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7EFDFF6B-4905-9FA6-F84A-E2FD4B13E8A5}"/>
              </a:ext>
            </a:extLst>
          </p:cNvPr>
          <p:cNvSpPr txBox="1"/>
          <p:nvPr userDrawn="1"/>
        </p:nvSpPr>
        <p:spPr>
          <a:xfrm>
            <a:off x="457200" y="6275010"/>
            <a:ext cx="10972800" cy="400110"/>
          </a:xfrm>
          <a:prstGeom prst="rect">
            <a:avLst/>
          </a:prstGeom>
          <a:noFill/>
        </p:spPr>
        <p:txBody>
          <a:bodyPr wrap="square" rtlCol="0" anchor="b" anchorCtr="0">
            <a:spAutoFit/>
          </a:bodyPr>
          <a:lstStyle/>
          <a:p>
            <a:r>
              <a:rPr lang="en-US" sz="2000" b="1">
                <a:solidFill>
                  <a:schemeClr val="bg1"/>
                </a:solidFill>
                <a:latin typeface="+mn-lt"/>
              </a:rPr>
              <a:t>CDC </a:t>
            </a:r>
            <a:r>
              <a:rPr lang="en-US" sz="2000" b="0">
                <a:solidFill>
                  <a:schemeClr val="bg1"/>
                </a:solidFill>
                <a:latin typeface="+mn-lt"/>
              </a:rPr>
              <a:t>|</a:t>
            </a:r>
            <a:r>
              <a:rPr lang="en-US" sz="2000" b="1">
                <a:solidFill>
                  <a:schemeClr val="bg1"/>
                </a:solidFill>
                <a:latin typeface="+mn-lt"/>
              </a:rPr>
              <a:t>  NCIRD </a:t>
            </a:r>
            <a:r>
              <a:rPr lang="en-US" sz="2000" b="0">
                <a:solidFill>
                  <a:schemeClr val="bg1"/>
                </a:solidFill>
                <a:latin typeface="+mn-lt"/>
              </a:rPr>
              <a:t>|</a:t>
            </a:r>
            <a:r>
              <a:rPr lang="en-US" sz="2000" b="1">
                <a:solidFill>
                  <a:schemeClr val="bg1"/>
                </a:solidFill>
                <a:latin typeface="+mn-lt"/>
              </a:rPr>
              <a:t> </a:t>
            </a:r>
            <a:r>
              <a:rPr lang="en-US" sz="2000" b="0">
                <a:solidFill>
                  <a:schemeClr val="bg1"/>
                </a:solidFill>
                <a:latin typeface="+mn-lt"/>
              </a:rPr>
              <a:t>Division of Viral Diseases</a:t>
            </a:r>
            <a:r>
              <a:rPr lang="en-US" sz="2000" b="1">
                <a:solidFill>
                  <a:schemeClr val="bg1"/>
                </a:solidFill>
                <a:latin typeface="+mn-lt"/>
              </a:rPr>
              <a:t> </a:t>
            </a:r>
          </a:p>
        </p:txBody>
      </p:sp>
      <p:pic>
        <p:nvPicPr>
          <p:cNvPr id="4" name="Picture 2">
            <a:extLst>
              <a:ext uri="{FF2B5EF4-FFF2-40B4-BE49-F238E27FC236}">
                <a16:creationId xmlns:a16="http://schemas.microsoft.com/office/drawing/2014/main" id="{1EC5B3A8-2375-E191-B537-8E5BC57F90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0926" y="5887092"/>
            <a:ext cx="1471073" cy="97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7659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CDBE97-C371-D9AD-1C63-F45CC323B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457200" y="896583"/>
            <a:ext cx="8229600"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457200" y="2330414"/>
            <a:ext cx="82296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8E8682C1-A9D7-985E-B4DC-1E319F092887}"/>
              </a:ext>
            </a:extLst>
          </p:cNvPr>
          <p:cNvSpPr txBox="1"/>
          <p:nvPr userDrawn="1"/>
        </p:nvSpPr>
        <p:spPr>
          <a:xfrm>
            <a:off x="457200" y="6275010"/>
            <a:ext cx="10972800" cy="400110"/>
          </a:xfrm>
          <a:prstGeom prst="rect">
            <a:avLst/>
          </a:prstGeom>
          <a:noFill/>
        </p:spPr>
        <p:txBody>
          <a:bodyPr wrap="square" rtlCol="0" anchor="b" anchorCtr="0">
            <a:spAutoFit/>
          </a:bodyPr>
          <a:lstStyle/>
          <a:p>
            <a:r>
              <a:rPr lang="en-US" sz="2000" b="1">
                <a:solidFill>
                  <a:schemeClr val="bg1"/>
                </a:solidFill>
                <a:latin typeface="+mn-lt"/>
              </a:rPr>
              <a:t>CDC </a:t>
            </a:r>
            <a:r>
              <a:rPr lang="en-US" sz="2000" b="0">
                <a:solidFill>
                  <a:schemeClr val="bg1"/>
                </a:solidFill>
                <a:latin typeface="+mn-lt"/>
              </a:rPr>
              <a:t>|</a:t>
            </a:r>
            <a:r>
              <a:rPr lang="en-US" sz="2000" b="1">
                <a:solidFill>
                  <a:schemeClr val="bg1"/>
                </a:solidFill>
                <a:latin typeface="+mn-lt"/>
              </a:rPr>
              <a:t> NCIRD </a:t>
            </a:r>
            <a:r>
              <a:rPr lang="en-US" sz="2000" b="0">
                <a:solidFill>
                  <a:schemeClr val="bg1"/>
                </a:solidFill>
                <a:latin typeface="+mn-lt"/>
              </a:rPr>
              <a:t>| Influenza Division</a:t>
            </a:r>
          </a:p>
        </p:txBody>
      </p:sp>
      <p:pic>
        <p:nvPicPr>
          <p:cNvPr id="4" name="Picture 2">
            <a:extLst>
              <a:ext uri="{FF2B5EF4-FFF2-40B4-BE49-F238E27FC236}">
                <a16:creationId xmlns:a16="http://schemas.microsoft.com/office/drawing/2014/main" id="{4A14D76B-058D-9771-245E-1224C3613C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0926" y="5887092"/>
            <a:ext cx="1471073" cy="97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058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84DE9D3-A8E9-26C4-0B12-C6A64598F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457200" y="896583"/>
            <a:ext cx="8229600"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457200" y="2330414"/>
            <a:ext cx="82296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8050771-CF0D-F1C3-A98B-64A1D2520E56}"/>
              </a:ext>
            </a:extLst>
          </p:cNvPr>
          <p:cNvSpPr txBox="1"/>
          <p:nvPr userDrawn="1"/>
        </p:nvSpPr>
        <p:spPr>
          <a:xfrm>
            <a:off x="457200" y="6275010"/>
            <a:ext cx="10972800" cy="400110"/>
          </a:xfrm>
          <a:prstGeom prst="rect">
            <a:avLst/>
          </a:prstGeom>
          <a:noFill/>
        </p:spPr>
        <p:txBody>
          <a:bodyPr wrap="square" rtlCol="0" anchor="b" anchorCtr="0">
            <a:spAutoFit/>
          </a:bodyPr>
          <a:lstStyle/>
          <a:p>
            <a:r>
              <a:rPr lang="en-US" sz="2000" b="1">
                <a:solidFill>
                  <a:schemeClr val="bg1"/>
                </a:solidFill>
                <a:latin typeface="+mn-lt"/>
              </a:rPr>
              <a:t>CDC </a:t>
            </a:r>
            <a:r>
              <a:rPr lang="en-US" sz="2000" b="0">
                <a:solidFill>
                  <a:schemeClr val="bg1"/>
                </a:solidFill>
                <a:latin typeface="+mn-lt"/>
              </a:rPr>
              <a:t>|</a:t>
            </a:r>
            <a:r>
              <a:rPr lang="en-US" sz="2000" b="1">
                <a:solidFill>
                  <a:schemeClr val="bg1"/>
                </a:solidFill>
                <a:latin typeface="+mn-lt"/>
              </a:rPr>
              <a:t>  NCIRD </a:t>
            </a:r>
            <a:r>
              <a:rPr lang="en-US" sz="2000" b="0">
                <a:solidFill>
                  <a:schemeClr val="bg1"/>
                </a:solidFill>
                <a:latin typeface="+mn-lt"/>
              </a:rPr>
              <a:t>|</a:t>
            </a:r>
            <a:r>
              <a:rPr lang="en-US" sz="2000" b="1">
                <a:solidFill>
                  <a:schemeClr val="bg1"/>
                </a:solidFill>
                <a:latin typeface="+mn-lt"/>
              </a:rPr>
              <a:t> </a:t>
            </a:r>
            <a:r>
              <a:rPr lang="en-US" sz="2000" b="0">
                <a:solidFill>
                  <a:schemeClr val="bg1"/>
                </a:solidFill>
                <a:latin typeface="+mn-lt"/>
              </a:rPr>
              <a:t>Immunization Services Division </a:t>
            </a:r>
            <a:endParaRPr lang="en-US" sz="2000" b="1">
              <a:solidFill>
                <a:schemeClr val="bg1"/>
              </a:solidFill>
              <a:latin typeface="+mn-lt"/>
            </a:endParaRPr>
          </a:p>
        </p:txBody>
      </p:sp>
      <p:pic>
        <p:nvPicPr>
          <p:cNvPr id="4" name="Picture 2">
            <a:extLst>
              <a:ext uri="{FF2B5EF4-FFF2-40B4-BE49-F238E27FC236}">
                <a16:creationId xmlns:a16="http://schemas.microsoft.com/office/drawing/2014/main" id="{EF6AE7A3-CC1F-E5F7-1263-85D1E84C47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0926" y="5887092"/>
            <a:ext cx="1471073" cy="97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441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F3E038E-99BA-129B-2A09-9360984434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457200" y="896583"/>
            <a:ext cx="8229600"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457200" y="2330414"/>
            <a:ext cx="82296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184675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_O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1F457B6-5327-48C4-3FCF-190BF16CB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p>
        </p:txBody>
      </p:sp>
      <p:sp>
        <p:nvSpPr>
          <p:cNvPr id="7" name="Footer Placeholder 1"/>
          <p:cNvSpPr txBox="1">
            <a:spLocks/>
          </p:cNvSpPr>
          <p:nvPr/>
        </p:nvSpPr>
        <p:spPr>
          <a:xfrm>
            <a:off x="457200" y="4377269"/>
            <a:ext cx="7349067"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bg1"/>
                </a:solidFill>
                <a:latin typeface="+mj-lt"/>
              </a:rPr>
              <a:t>For more information, contact CDC</a:t>
            </a:r>
            <a:br>
              <a:rPr lang="en-US" sz="1600">
                <a:solidFill>
                  <a:schemeClr val="bg1"/>
                </a:solidFill>
                <a:latin typeface="+mj-lt"/>
              </a:rPr>
            </a:br>
            <a:r>
              <a:rPr lang="en-US" sz="1600">
                <a:solidFill>
                  <a:schemeClr val="bg1"/>
                </a:solidFill>
                <a:latin typeface="+mj-lt"/>
              </a:rPr>
              <a:t>1-800-CDC-INFO (232-4636)</a:t>
            </a:r>
            <a:br>
              <a:rPr lang="en-US" sz="1600">
                <a:solidFill>
                  <a:schemeClr val="bg1"/>
                </a:solidFill>
                <a:latin typeface="+mj-lt"/>
              </a:rPr>
            </a:br>
            <a:r>
              <a:rPr lang="en-US" sz="1600">
                <a:solidFill>
                  <a:schemeClr val="bg1"/>
                </a:solidFill>
                <a:latin typeface="+mj-lt"/>
              </a:rPr>
              <a:t>TTY:  1-888-232-6348    </a:t>
            </a:r>
            <a:r>
              <a:rPr lang="en-US" sz="1600">
                <a:solidFill>
                  <a:schemeClr val="bg1"/>
                </a:solidFill>
                <a:latin typeface="+mj-lt"/>
                <a:hlinkClick r:id="rId3">
                  <a:extLst>
                    <a:ext uri="{A12FA001-AC4F-418D-AE19-62706E023703}">
                      <ahyp:hlinkClr xmlns:ahyp="http://schemas.microsoft.com/office/drawing/2018/hyperlinkcolor" val="tx"/>
                    </a:ext>
                  </a:extLst>
                </a:hlinkClick>
              </a:rPr>
              <a:t>www.cdc.gov</a:t>
            </a:r>
            <a:endParaRPr lang="en-US" sz="1600">
              <a:solidFill>
                <a:schemeClr val="bg1"/>
              </a:solidFill>
              <a:latin typeface="+mj-lt"/>
            </a:endParaRPr>
          </a:p>
          <a:p>
            <a:br>
              <a:rPr lang="en-US" sz="1600">
                <a:solidFill>
                  <a:schemeClr val="bg1"/>
                </a:solidFill>
                <a:latin typeface="+mj-lt"/>
              </a:rPr>
            </a:br>
            <a:r>
              <a:rPr lang="en-US" sz="1200">
                <a:solidFill>
                  <a:schemeClr val="bg1"/>
                </a:solidFill>
                <a:latin typeface="+mj-lt"/>
              </a:rPr>
              <a:t>The findings and conclusions in this report are those of the authors and do not necessarily represent the official position of the Centers for Disease Control and Prevention.</a:t>
            </a:r>
          </a:p>
          <a:p>
            <a:endParaRPr lang="en-US" sz="1200">
              <a:solidFill>
                <a:schemeClr val="bg1"/>
              </a:solidFill>
              <a:latin typeface="+mj-lt"/>
            </a:endParaRPr>
          </a:p>
          <a:p>
            <a:r>
              <a:rPr lang="en-US" sz="1200" kern="1200">
                <a:solidFill>
                  <a:schemeClr val="bg1"/>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bg1"/>
                </a:solidFill>
                <a:latin typeface="+mj-lt"/>
                <a:ea typeface="Calibri" panose="020F0502020204030204" pitchFamily="34" charset="0"/>
                <a:cs typeface="Times New Roman" panose="02020603050405020304" pitchFamily="18" charset="0"/>
              </a:rPr>
              <a:t> </a:t>
            </a:r>
            <a:r>
              <a:rPr lang="en-US" sz="1200" kern="1200">
                <a:solidFill>
                  <a:schemeClr val="bg1"/>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457200" y="1593850"/>
            <a:ext cx="11247120" cy="2163763"/>
          </a:xfrm>
        </p:spPr>
        <p:txBody>
          <a:bodyPr/>
          <a:lstStyle>
            <a:lvl1pPr marL="0" indent="0">
              <a:buNone/>
              <a:defRPr>
                <a:solidFill>
                  <a:schemeClr val="bg1"/>
                </a:solidFill>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pic>
        <p:nvPicPr>
          <p:cNvPr id="6" name="Picture 2">
            <a:extLst>
              <a:ext uri="{FF2B5EF4-FFF2-40B4-BE49-F238E27FC236}">
                <a16:creationId xmlns:a16="http://schemas.microsoft.com/office/drawing/2014/main" id="{CBEAC367-ABB2-F9DF-3BA7-DBC5E34D42F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2786" y="5481218"/>
            <a:ext cx="1887019" cy="124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6573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8D614-3D38-44E4-AA9C-7A659F397229}" type="slidenum">
              <a:rPr lang="en-US" smtClean="0"/>
              <a:t>‹#›</a:t>
            </a:fld>
            <a:endParaRPr lang="en-US"/>
          </a:p>
        </p:txBody>
      </p:sp>
    </p:spTree>
    <p:extLst>
      <p:ext uri="{BB962C8B-B14F-4D97-AF65-F5344CB8AC3E}">
        <p14:creationId xmlns:p14="http://schemas.microsoft.com/office/powerpoint/2010/main" val="279383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109402176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2833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76" indent="-304776">
              <a:lnSpc>
                <a:spcPts val="2933"/>
              </a:lnSpc>
              <a:buClr>
                <a:srgbClr val="003BC0"/>
              </a:buClr>
              <a:buFont typeface="Arial" panose="020B0604020202020204" pitchFamily="34" charset="0"/>
              <a:buChar char="•"/>
              <a:defRPr sz="2667" b="1">
                <a:solidFill>
                  <a:srgbClr val="1D1D1D"/>
                </a:solidFill>
              </a:defRPr>
            </a:lvl1pPr>
            <a:lvl2pPr marL="609555" indent="-226468">
              <a:lnSpc>
                <a:spcPts val="2667"/>
              </a:lnSpc>
              <a:buClr>
                <a:srgbClr val="005761"/>
              </a:buClr>
              <a:buFont typeface="Arial" panose="020B0604020202020204" pitchFamily="34" charset="0"/>
              <a:buChar char="-"/>
              <a:tabLst>
                <a:tab pos="533360"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4" y="6725267"/>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16023801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4" y="1811868"/>
            <a:ext cx="5185833" cy="4421717"/>
          </a:xfrm>
        </p:spPr>
        <p:txBody>
          <a:bodyPr/>
          <a:lstStyle>
            <a:lvl1pPr marL="304776" indent="-304776">
              <a:buClr>
                <a:srgbClr val="003BC0"/>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70" y="1811868"/>
            <a:ext cx="5185833" cy="4421717"/>
          </a:xfrm>
        </p:spPr>
        <p:txBody>
          <a:bodyPr/>
          <a:lstStyle>
            <a:lvl1pPr marL="304776" indent="-304776">
              <a:buClr>
                <a:srgbClr val="0033A1"/>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tabLst>
                <a:tab pos="380972"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4" y="6725267"/>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40754982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554163"/>
            <a:ext cx="1124712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457200" y="6175375"/>
            <a:ext cx="1124712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99855151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dirty="0">
                <a:solidFill>
                  <a:srgbClr val="0057B7"/>
                </a:solidFill>
                <a:latin typeface="Calibri" panose="020F0502020204030204" pitchFamily="34" charset="0"/>
              </a:rPr>
              <a:t>For more information, contact CDC</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1-800-CDC-INFO (232-4636)</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TTY:  1-888-232-6348    cdc.gov</a:t>
            </a: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28693496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6676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65277590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5"/>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81" y="6059424"/>
            <a:ext cx="8777977" cy="420564"/>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28906121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92067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76" indent="-304776">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76" indent="-304776">
              <a:buClr>
                <a:srgbClr val="008265"/>
              </a:buClr>
              <a:buSzPct val="75000"/>
              <a:buFont typeface="Arial" panose="020B0604020202020204" pitchFamily="34" charset="0"/>
              <a:buChar char="•"/>
              <a:defRPr sz="2667">
                <a:solidFill>
                  <a:srgbClr val="003C9F"/>
                </a:solidFill>
              </a:defRPr>
            </a:lvl2pPr>
            <a:lvl3pPr marL="1295304"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91276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6"/>
            <a:ext cx="1117600" cy="725917"/>
          </a:xfrm>
          <a:prstGeom prst="rect">
            <a:avLst/>
          </a:prstGeom>
        </p:spPr>
      </p:pic>
    </p:spTree>
    <p:extLst>
      <p:ext uri="{BB962C8B-B14F-4D97-AF65-F5344CB8AC3E}">
        <p14:creationId xmlns:p14="http://schemas.microsoft.com/office/powerpoint/2010/main" val="394588941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8510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6EDB-74AD-1754-6781-D3071EF42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C2BE2-83C6-9BE7-8EE5-5CCF35ED5C6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ACE87-7C8F-86DA-9F0A-43F7169325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AFBA912-5001-1BD5-9305-02C14243F0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9839AF-476F-BAB7-8202-F411DCCAEE5B}"/>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668267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E6B5-8CA9-DF3D-D492-0FFCE4F0D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D7815-495F-F531-96D9-8CFFA0EF8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D504F-EDC2-0071-F62C-CBD9BCDB39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D2497F2-1E23-2E61-6FBA-8CBC87A08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CEABB5-B039-49F9-6F75-8ABE222C8071}"/>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62331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4479"/>
            <a:ext cx="530352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Content Placeholder 2"/>
          <p:cNvSpPr>
            <a:spLocks noGrp="1"/>
          </p:cNvSpPr>
          <p:nvPr>
            <p:ph idx="10"/>
          </p:nvPr>
        </p:nvSpPr>
        <p:spPr>
          <a:xfrm>
            <a:off x="6339840" y="1554480"/>
            <a:ext cx="530352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457200" y="6175375"/>
            <a:ext cx="1115568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4022887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C255-4524-A8F6-F798-054160D04E2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17101A-25FC-20DC-BFB4-2BD1DFEC9BB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98A94-B35B-8845-4BF2-7EF653A4042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78FF28-7802-3966-6C06-CFE38EAC6E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6DD23F-434F-8249-CFD8-244181FEAEFE}"/>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823897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CD7D-FB60-588B-E8EE-FCB787E39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325D6-D815-48B2-47A2-A0C7365D9F8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F02FF2-A4E6-5433-714B-8D0AA7A0E9E4}"/>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26722-0707-E057-7273-8330830E1A2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E259708-B004-3F50-82B8-A92C598476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AE1CC-E6DD-CCCB-D806-810B671AA77E}"/>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358824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8BE1-35BD-A0E7-04FA-E608C94C27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953F5-40E9-65CD-CCBD-6F2294886F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984E6-81DF-6166-C1EE-3439372C95F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63FF9-CF69-86B9-B172-13643F9308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342DE-ED13-14CC-4F7C-9A44914B08B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183D4-251B-2872-C786-121011DB05B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7C715D3-6540-4849-2A54-053EDA765D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89C02C-8924-5976-7E5A-D9F84711E496}"/>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86197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4C79-BE2D-6C4C-F777-4EEC5AA30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75739A-61FC-A15F-FF5B-4C876DA24C1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94608DE-B150-EE50-99FA-CBB1FA5F6D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FDC45A-4EAD-6EFF-467B-1B4CE1219607}"/>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826175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ECE9E-57F7-D05D-DD3C-7DB5EB28AF2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66F72C0-E2A7-E0B4-CB86-12A2571684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25D4CE-3942-59CA-904D-EA98B1551A97}"/>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023969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AB70-6ECF-7B6B-5620-087326D23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A427B-8045-64E2-30E4-B5FE6D8A887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A49F8-A757-A2DC-149B-AFC24515ACB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8C8F9-C508-A9C8-325F-A20395F0B68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2080920-9006-1806-E174-00241637B8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60C568-FE86-C70D-C97E-5A095A3CC099}"/>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844396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8B12-56B0-FEF8-9071-84FEE8799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4C5BF-6A11-FCC5-49A3-7F7195E1FF1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E956AB93-AEC4-09FE-D854-E14A07AE5A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305AE-21D7-6F25-316E-D62ACFCC490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29C6378-DC5E-A560-9974-D449A6911F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EC8529-3675-BF86-91B0-B8943BD96163}"/>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130870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E49F-6A23-19A9-665D-B85DB62FE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20F424-63BB-71E7-BBA8-0BD877773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511FF-AB9F-8ACF-AE20-C1F4DFEDF0A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B33C1A3-FCC4-3FCF-27C2-A1EF18D73A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07D81-6BA9-DE3D-255E-81D6A9DA8D32}"/>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1154070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29D6B-9019-3659-6987-37AAD5379FC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5180D5-3D0F-62A4-59BF-FD54AAA09B1D}"/>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AB8A6-8268-6994-498C-7319438733D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075906-2BC0-B272-4CAD-1E382A0EBF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A958F9-51D6-7657-9E06-93F9F70F2374}"/>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302279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76" indent="-304776">
              <a:lnSpc>
                <a:spcPts val="2933"/>
              </a:lnSpc>
              <a:buClr>
                <a:srgbClr val="003BC0"/>
              </a:buClr>
              <a:buFont typeface="Arial" panose="020B0604020202020204" pitchFamily="34" charset="0"/>
              <a:buChar char="•"/>
              <a:defRPr sz="2667" b="1">
                <a:solidFill>
                  <a:srgbClr val="1D1D1D"/>
                </a:solidFill>
              </a:defRPr>
            </a:lvl1pPr>
            <a:lvl2pPr marL="609555" indent="-226468">
              <a:lnSpc>
                <a:spcPts val="2667"/>
              </a:lnSpc>
              <a:buClr>
                <a:srgbClr val="005761"/>
              </a:buClr>
              <a:buFont typeface="Arial" panose="020B0604020202020204" pitchFamily="34" charset="0"/>
              <a:buChar char="-"/>
              <a:tabLst>
                <a:tab pos="533360"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4" y="6725267"/>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21118366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84048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Content Placeholder 2"/>
          <p:cNvSpPr>
            <a:spLocks noGrp="1"/>
          </p:cNvSpPr>
          <p:nvPr>
            <p:ph idx="1"/>
          </p:nvPr>
        </p:nvSpPr>
        <p:spPr>
          <a:xfrm>
            <a:off x="457200" y="1554479"/>
            <a:ext cx="685800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457200" y="6175375"/>
            <a:ext cx="1115568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5801947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94087244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62925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84" indent="-304784">
              <a:lnSpc>
                <a:spcPts val="2933"/>
              </a:lnSpc>
              <a:buClr>
                <a:srgbClr val="003BC0"/>
              </a:buClr>
              <a:buFont typeface="Arial" panose="020B0604020202020204" pitchFamily="34" charset="0"/>
              <a:buChar char="•"/>
              <a:defRPr sz="2667" b="1">
                <a:solidFill>
                  <a:srgbClr val="1D1D1D"/>
                </a:solidFill>
              </a:defRPr>
            </a:lvl1pPr>
            <a:lvl2pPr marL="609570" indent="-226473">
              <a:lnSpc>
                <a:spcPts val="2667"/>
              </a:lnSpc>
              <a:buClr>
                <a:srgbClr val="005761"/>
              </a:buClr>
              <a:buFont typeface="Arial" panose="020B0604020202020204" pitchFamily="34" charset="0"/>
              <a:buChar char="-"/>
              <a:tabLst>
                <a:tab pos="533373"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2" y="6725266"/>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16914778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70244735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01984570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089897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77706486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631089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83417604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20098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457200" y="6175375"/>
            <a:ext cx="1115568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21084992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0556650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89674621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ULLETS/DAT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213F98"/>
              </a:buClr>
              <a:buFont typeface="Arial" panose="020B0604020202020204" pitchFamily="34" charset="0"/>
              <a:buChar char="•"/>
              <a:defRPr sz="2667" b="1">
                <a:solidFill>
                  <a:srgbClr val="1D1D1D"/>
                </a:solidFill>
              </a:defRPr>
            </a:lvl1pPr>
            <a:lvl2pPr marL="609585" indent="-226478">
              <a:buClr>
                <a:srgbClr val="004D71"/>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0">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grpSp>
        <p:nvGrpSpPr>
          <p:cNvPr id="6" name="Group 5">
            <a:extLst>
              <a:ext uri="{FF2B5EF4-FFF2-40B4-BE49-F238E27FC236}">
                <a16:creationId xmlns:a16="http://schemas.microsoft.com/office/drawing/2014/main" id="{C8EA5292-B508-5CCC-3B11-5F514326AB72}"/>
              </a:ext>
            </a:extLst>
          </p:cNvPr>
          <p:cNvGrpSpPr/>
          <p:nvPr userDrawn="1"/>
        </p:nvGrpSpPr>
        <p:grpSpPr>
          <a:xfrm>
            <a:off x="1" y="6725265"/>
            <a:ext cx="12192001" cy="142567"/>
            <a:chOff x="7355954" y="15880786"/>
            <a:chExt cx="21904846" cy="578414"/>
          </a:xfrm>
        </p:grpSpPr>
        <p:sp>
          <p:nvSpPr>
            <p:cNvPr id="8" name="Rectangle 20">
              <a:extLst>
                <a:ext uri="{FF2B5EF4-FFF2-40B4-BE49-F238E27FC236}">
                  <a16:creationId xmlns:a16="http://schemas.microsoft.com/office/drawing/2014/main" id="{539AAD55-CAFC-28FA-1603-012C70964EF9}"/>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9" name="Rectangle 20">
              <a:extLst>
                <a:ext uri="{FF2B5EF4-FFF2-40B4-BE49-F238E27FC236}">
                  <a16:creationId xmlns:a16="http://schemas.microsoft.com/office/drawing/2014/main" id="{ECA99706-428A-5A9B-342D-4D840B1E03AB}"/>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0" name="Rectangle 20">
              <a:extLst>
                <a:ext uri="{FF2B5EF4-FFF2-40B4-BE49-F238E27FC236}">
                  <a16:creationId xmlns:a16="http://schemas.microsoft.com/office/drawing/2014/main" id="{79DDDD67-FECD-CBEB-564B-EDFA0D549E1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1" name="Rectangle 20">
              <a:extLst>
                <a:ext uri="{FF2B5EF4-FFF2-40B4-BE49-F238E27FC236}">
                  <a16:creationId xmlns:a16="http://schemas.microsoft.com/office/drawing/2014/main" id="{EFFB22AD-82B6-AB04-B682-8FFC29BE6868}"/>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08914072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373413220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361404764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13387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277717131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dirty="0">
                <a:solidFill>
                  <a:srgbClr val="0057B7"/>
                </a:solidFill>
                <a:latin typeface="Calibri" panose="020F0502020204030204" pitchFamily="34" charset="0"/>
              </a:rPr>
              <a:t>For more information, contact CDC</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1-800-CDC-INFO (232-4636)</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TTY:  1-888-232-6348    cdc.gov</a:t>
            </a: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188652829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6838794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6877448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2642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5"/>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80" y="6059424"/>
            <a:ext cx="8777977" cy="420564"/>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23566164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868048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304784" indent="-304784">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97" indent="-304784">
              <a:buClr>
                <a:srgbClr val="008265"/>
              </a:buClr>
              <a:buSzPct val="75000"/>
              <a:buFont typeface="Arial" panose="020B0604020202020204" pitchFamily="34" charset="0"/>
              <a:buChar char="•"/>
              <a:defRPr sz="2667">
                <a:solidFill>
                  <a:srgbClr val="003C9F"/>
                </a:solidFill>
              </a:defRPr>
            </a:lvl2pPr>
            <a:lvl3pPr marL="1219140" indent="0">
              <a:buClr>
                <a:srgbClr val="008265"/>
              </a:buClr>
              <a:buSzPct val="75000"/>
              <a:buFont typeface="Arial" pitchFamily="34" charset="0"/>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04784" indent="-304784">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97" indent="-304784">
              <a:buClr>
                <a:srgbClr val="008265"/>
              </a:buClr>
              <a:buSzPct val="75000"/>
              <a:buFont typeface="Arial" panose="020B0604020202020204" pitchFamily="34" charset="0"/>
              <a:buChar char="•"/>
              <a:defRPr sz="2667">
                <a:solidFill>
                  <a:srgbClr val="003C9F"/>
                </a:solidFill>
              </a:defRPr>
            </a:lvl2pPr>
            <a:lvl3pPr>
              <a:buClr>
                <a:srgbClr val="008265"/>
              </a:buClr>
              <a:buSzPct val="75000"/>
              <a:buFont typeface="Arial" pitchFamily="34" charset="0"/>
              <a:buChar char="•"/>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25" name="Group 24">
            <a:extLst>
              <a:ext uri="{FF2B5EF4-FFF2-40B4-BE49-F238E27FC236}">
                <a16:creationId xmlns:a16="http://schemas.microsoft.com/office/drawing/2014/main" id="{3AA1C0F7-63A6-403C-99A0-B3578079A054}"/>
              </a:ext>
            </a:extLst>
          </p:cNvPr>
          <p:cNvGrpSpPr/>
          <p:nvPr userDrawn="1"/>
        </p:nvGrpSpPr>
        <p:grpSpPr>
          <a:xfrm>
            <a:off x="-9063" y="6810361"/>
            <a:ext cx="12192000" cy="0"/>
            <a:chOff x="-6797" y="5107771"/>
            <a:chExt cx="9144000" cy="0"/>
          </a:xfrm>
        </p:grpSpPr>
        <p:cxnSp>
          <p:nvCxnSpPr>
            <p:cNvPr id="26" name="Straight Connector 25">
              <a:extLst>
                <a:ext uri="{FF2B5EF4-FFF2-40B4-BE49-F238E27FC236}">
                  <a16:creationId xmlns:a16="http://schemas.microsoft.com/office/drawing/2014/main" id="{2E382F2B-F19F-4A9E-A086-AB4A4513DF62}"/>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91088B-4008-4E0B-A7D5-64A6DF7E1874}"/>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8A475C-FE9B-45B0-AE95-C9CD2DEE01A6}"/>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48EC1-78C6-4FCF-A738-9F1603B576D4}"/>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649B9F-F8C1-45F2-AF04-C281D9EF8481}"/>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B259A4-36D6-46CD-B5B0-5BCA6EA3A9D1}"/>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391299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84" indent="-304784">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97" indent="-304784">
              <a:buClr>
                <a:srgbClr val="008265"/>
              </a:buClr>
              <a:buSzPct val="75000"/>
              <a:buFont typeface="Arial" panose="020B0604020202020204" pitchFamily="34" charset="0"/>
              <a:buChar char="•"/>
              <a:defRPr sz="2667">
                <a:solidFill>
                  <a:srgbClr val="003C9F"/>
                </a:solidFill>
              </a:defRPr>
            </a:lvl2pPr>
            <a:lvl3pPr marL="1295336"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514818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5"/>
            <a:ext cx="1117600" cy="725917"/>
          </a:xfrm>
          <a:prstGeom prst="rect">
            <a:avLst/>
          </a:prstGeom>
        </p:spPr>
      </p:pic>
    </p:spTree>
    <p:extLst>
      <p:ext uri="{BB962C8B-B14F-4D97-AF65-F5344CB8AC3E}">
        <p14:creationId xmlns:p14="http://schemas.microsoft.com/office/powerpoint/2010/main" val="30361194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8349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6EDB-74AD-1754-6781-D3071EF42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C2BE2-83C6-9BE7-8EE5-5CCF35ED5C6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ACE87-7C8F-86DA-9F0A-43F7169325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AFBA912-5001-1BD5-9305-02C14243F0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9839AF-476F-BAB7-8202-F411DCCAEE5B}"/>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3969540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E6B5-8CA9-DF3D-D492-0FFCE4F0D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D7815-495F-F531-96D9-8CFFA0EF8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D504F-EDC2-0071-F62C-CBD9BCDB39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D2497F2-1E23-2E61-6FBA-8CBC87A08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CEABB5-B039-49F9-6F75-8ABE222C8071}"/>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3386544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C255-4524-A8F6-F798-054160D04E2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17101A-25FC-20DC-BFB4-2BD1DFEC9BB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98A94-B35B-8845-4BF2-7EF653A4042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78FF28-7802-3966-6C06-CFE38EAC6E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6DD23F-434F-8249-CFD8-244181FEAEFE}"/>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1552953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CD7D-FB60-588B-E8EE-FCB787E39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325D6-D815-48B2-47A2-A0C7365D9F8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F02FF2-A4E6-5433-714B-8D0AA7A0E9E4}"/>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26722-0707-E057-7273-8330830E1A2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E259708-B004-3F50-82B8-A92C598476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AE1CC-E6DD-CCCB-D806-810B671AA77E}"/>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308776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DA6034CF-F19E-49D1-77FD-68CE1C5AC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457200" y="896583"/>
            <a:ext cx="8229600"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457200" y="2330414"/>
            <a:ext cx="82296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4001163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8BE1-35BD-A0E7-04FA-E608C94C27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953F5-40E9-65CD-CCBD-6F2294886F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984E6-81DF-6166-C1EE-3439372C95F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63FF9-CF69-86B9-B172-13643F9308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342DE-ED13-14CC-4F7C-9A44914B08B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183D4-251B-2872-C786-121011DB05B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7C715D3-6540-4849-2A54-053EDA765D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89C02C-8924-5976-7E5A-D9F84711E496}"/>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3173010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4C79-BE2D-6C4C-F777-4EEC5AA30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75739A-61FC-A15F-FF5B-4C876DA24C1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94608DE-B150-EE50-99FA-CBB1FA5F6D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FDC45A-4EAD-6EFF-467B-1B4CE1219607}"/>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5817028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ECE9E-57F7-D05D-DD3C-7DB5EB28AF2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66F72C0-E2A7-E0B4-CB86-12A2571684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25D4CE-3942-59CA-904D-EA98B1551A97}"/>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345841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AB70-6ECF-7B6B-5620-087326D23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A427B-8045-64E2-30E4-B5FE6D8A887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A49F8-A757-A2DC-149B-AFC24515ACB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8C8F9-C508-A9C8-325F-A20395F0B68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2080920-9006-1806-E174-00241637B8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60C568-FE86-C70D-C97E-5A095A3CC099}"/>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332221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8B12-56B0-FEF8-9071-84FEE8799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4C5BF-6A11-FCC5-49A3-7F7195E1FF1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E956AB93-AEC4-09FE-D854-E14A07AE5A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305AE-21D7-6F25-316E-D62ACFCC490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29C6378-DC5E-A560-9974-D449A6911F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EC8529-3675-BF86-91B0-B8943BD96163}"/>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407799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E49F-6A23-19A9-665D-B85DB62FE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20F424-63BB-71E7-BBA8-0BD877773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511FF-AB9F-8ACF-AE20-C1F4DFEDF0A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B33C1A3-FCC4-3FCF-27C2-A1EF18D73A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07D81-6BA9-DE3D-255E-81D6A9DA8D32}"/>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3336534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29D6B-9019-3659-6987-37AAD5379FC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5180D5-3D0F-62A4-59BF-FD54AAA09B1D}"/>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AB8A6-8268-6994-498C-7319438733D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075906-2BC0-B272-4CAD-1E382A0EBF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A958F9-51D6-7657-9E06-93F9F70F2374}"/>
              </a:ext>
            </a:extLst>
          </p:cNvPr>
          <p:cNvSpPr>
            <a:spLocks noGrp="1"/>
          </p:cNvSpPr>
          <p:nvPr>
            <p:ph type="sldNum" sz="quarter" idx="12"/>
          </p:nvPr>
        </p:nvSpPr>
        <p:spPr/>
        <p:txBody>
          <a:bodyPr/>
          <a:lstStyle/>
          <a:p>
            <a:fld id="{2D00DB9B-ED32-4237-9E80-190202891914}" type="slidenum">
              <a:rPr lang="en-US" smtClean="0"/>
              <a:t>‹#›</a:t>
            </a:fld>
            <a:endParaRPr lang="en-US" dirty="0"/>
          </a:p>
        </p:txBody>
      </p:sp>
    </p:spTree>
    <p:extLst>
      <p:ext uri="{BB962C8B-B14F-4D97-AF65-F5344CB8AC3E}">
        <p14:creationId xmlns:p14="http://schemas.microsoft.com/office/powerpoint/2010/main" val="2434149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76" indent="-304776">
              <a:lnSpc>
                <a:spcPts val="2933"/>
              </a:lnSpc>
              <a:buClr>
                <a:srgbClr val="003BC0"/>
              </a:buClr>
              <a:buFont typeface="Arial" panose="020B0604020202020204" pitchFamily="34" charset="0"/>
              <a:buChar char="•"/>
              <a:defRPr sz="2667" b="1">
                <a:solidFill>
                  <a:srgbClr val="1D1D1D"/>
                </a:solidFill>
              </a:defRPr>
            </a:lvl1pPr>
            <a:lvl2pPr marL="609555" indent="-226468">
              <a:lnSpc>
                <a:spcPts val="2667"/>
              </a:lnSpc>
              <a:buClr>
                <a:srgbClr val="005761"/>
              </a:buClr>
              <a:buFont typeface="Arial" panose="020B0604020202020204" pitchFamily="34" charset="0"/>
              <a:buChar char="-"/>
              <a:tabLst>
                <a:tab pos="533360"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4" y="6725267"/>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5006963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dirty="0">
                <a:solidFill>
                  <a:srgbClr val="0057B7"/>
                </a:solidFill>
                <a:latin typeface="Calibri" panose="020F0502020204030204" pitchFamily="34" charset="0"/>
              </a:rPr>
              <a:t>For more information, contact CDC</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1-800-CDC-INFO (232-4636)</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TTY:  1-888-232-6348    cdc.gov</a:t>
            </a: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1574952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68E75CB-2C2B-5ABF-BF1F-67B6D96861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457200" y="896583"/>
            <a:ext cx="8229600"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457200" y="2330414"/>
            <a:ext cx="82296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BED53B3-E07E-A331-0B3A-390779E3EA55}"/>
              </a:ext>
            </a:extLst>
          </p:cNvPr>
          <p:cNvSpPr txBox="1"/>
          <p:nvPr userDrawn="1"/>
        </p:nvSpPr>
        <p:spPr>
          <a:xfrm>
            <a:off x="457200" y="6275010"/>
            <a:ext cx="10972800" cy="400110"/>
          </a:xfrm>
          <a:prstGeom prst="rect">
            <a:avLst/>
          </a:prstGeom>
          <a:noFill/>
        </p:spPr>
        <p:txBody>
          <a:bodyPr wrap="square" rtlCol="0" anchor="b" anchorCtr="0">
            <a:spAutoFit/>
          </a:bodyPr>
          <a:lstStyle/>
          <a:p>
            <a:r>
              <a:rPr lang="en-US" sz="2000" b="1">
                <a:solidFill>
                  <a:schemeClr val="tx2">
                    <a:lumMod val="75000"/>
                  </a:schemeClr>
                </a:solidFill>
                <a:latin typeface="+mj-lt"/>
              </a:rPr>
              <a:t>CDC </a:t>
            </a:r>
            <a:r>
              <a:rPr lang="en-US" sz="2000" b="0">
                <a:solidFill>
                  <a:schemeClr val="tx2">
                    <a:lumMod val="75000"/>
                  </a:schemeClr>
                </a:solidFill>
                <a:latin typeface="+mj-lt"/>
              </a:rPr>
              <a:t>|</a:t>
            </a:r>
            <a:r>
              <a:rPr lang="en-US" sz="2000" b="1">
                <a:solidFill>
                  <a:schemeClr val="tx2">
                    <a:lumMod val="75000"/>
                  </a:schemeClr>
                </a:solidFill>
                <a:latin typeface="+mj-lt"/>
              </a:rPr>
              <a:t>  NCIRD </a:t>
            </a:r>
            <a:r>
              <a:rPr lang="en-US" sz="2000" b="0">
                <a:solidFill>
                  <a:schemeClr val="tx2">
                    <a:lumMod val="75000"/>
                  </a:schemeClr>
                </a:solidFill>
                <a:latin typeface="+mj-lt"/>
              </a:rPr>
              <a:t>|</a:t>
            </a:r>
            <a:r>
              <a:rPr lang="en-US" sz="2000" b="1">
                <a:solidFill>
                  <a:schemeClr val="tx2">
                    <a:lumMod val="75000"/>
                  </a:schemeClr>
                </a:solidFill>
                <a:latin typeface="+mj-lt"/>
              </a:rPr>
              <a:t> </a:t>
            </a:r>
            <a:r>
              <a:rPr lang="en-US" sz="2000" b="0">
                <a:solidFill>
                  <a:schemeClr val="tx2">
                    <a:lumMod val="75000"/>
                  </a:schemeClr>
                </a:solidFill>
                <a:latin typeface="+mj-lt"/>
              </a:rPr>
              <a:t>Coronavirus and Other Respiratory Viruses Division </a:t>
            </a:r>
          </a:p>
        </p:txBody>
      </p:sp>
      <p:pic>
        <p:nvPicPr>
          <p:cNvPr id="6" name="Picture 2">
            <a:extLst>
              <a:ext uri="{FF2B5EF4-FFF2-40B4-BE49-F238E27FC236}">
                <a16:creationId xmlns:a16="http://schemas.microsoft.com/office/drawing/2014/main" id="{8A2A89EC-4709-24CC-0D38-161DFDD67D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0926" y="5887092"/>
            <a:ext cx="1471073" cy="97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396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3AB0F94-C944-874D-2387-8C3FBB2EB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
            <a:ext cx="12191999" cy="6858000"/>
          </a:xfrm>
          <a:prstGeom prst="rect">
            <a:avLst/>
          </a:prstGeom>
        </p:spPr>
      </p:pic>
      <p:sp>
        <p:nvSpPr>
          <p:cNvPr id="2" name="Title 1"/>
          <p:cNvSpPr>
            <a:spLocks noGrp="1"/>
          </p:cNvSpPr>
          <p:nvPr>
            <p:ph type="title"/>
          </p:nvPr>
        </p:nvSpPr>
        <p:spPr>
          <a:xfrm>
            <a:off x="457200" y="896583"/>
            <a:ext cx="8229600"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457200" y="2329108"/>
            <a:ext cx="82296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D82D15BF-F80B-4ACF-32C3-3FDF85CA542A}"/>
              </a:ext>
            </a:extLst>
          </p:cNvPr>
          <p:cNvSpPr txBox="1"/>
          <p:nvPr userDrawn="1"/>
        </p:nvSpPr>
        <p:spPr>
          <a:xfrm>
            <a:off x="457200" y="6275010"/>
            <a:ext cx="10972800" cy="400110"/>
          </a:xfrm>
          <a:prstGeom prst="rect">
            <a:avLst/>
          </a:prstGeom>
          <a:noFill/>
        </p:spPr>
        <p:txBody>
          <a:bodyPr wrap="square" rtlCol="0" anchor="b" anchorCtr="0">
            <a:spAutoFit/>
          </a:bodyPr>
          <a:lstStyle/>
          <a:p>
            <a:r>
              <a:rPr lang="en-US" sz="2000" b="1">
                <a:solidFill>
                  <a:schemeClr val="bg1"/>
                </a:solidFill>
                <a:latin typeface="+mn-lt"/>
              </a:rPr>
              <a:t>CDC </a:t>
            </a:r>
            <a:r>
              <a:rPr lang="en-US" sz="2000" b="0">
                <a:solidFill>
                  <a:schemeClr val="bg1"/>
                </a:solidFill>
                <a:latin typeface="+mn-lt"/>
              </a:rPr>
              <a:t>|</a:t>
            </a:r>
            <a:r>
              <a:rPr lang="en-US" sz="2000" b="1">
                <a:solidFill>
                  <a:schemeClr val="bg1"/>
                </a:solidFill>
                <a:latin typeface="+mn-lt"/>
              </a:rPr>
              <a:t>  NCIRD </a:t>
            </a:r>
            <a:r>
              <a:rPr lang="en-US" sz="2000" b="0">
                <a:solidFill>
                  <a:schemeClr val="bg1"/>
                </a:solidFill>
                <a:latin typeface="+mn-lt"/>
              </a:rPr>
              <a:t>|</a:t>
            </a:r>
            <a:r>
              <a:rPr lang="en-US" sz="2000" b="1">
                <a:solidFill>
                  <a:schemeClr val="bg1"/>
                </a:solidFill>
                <a:latin typeface="+mn-lt"/>
              </a:rPr>
              <a:t> </a:t>
            </a:r>
            <a:r>
              <a:rPr lang="en-US" sz="2000" b="0">
                <a:solidFill>
                  <a:schemeClr val="bg1"/>
                </a:solidFill>
                <a:latin typeface="+mn-lt"/>
              </a:rPr>
              <a:t>Division of Bacterial Diseases </a:t>
            </a:r>
            <a:endParaRPr lang="en-US" sz="2000" b="1">
              <a:solidFill>
                <a:schemeClr val="bg1"/>
              </a:solidFill>
              <a:latin typeface="+mn-lt"/>
            </a:endParaRPr>
          </a:p>
        </p:txBody>
      </p:sp>
      <p:pic>
        <p:nvPicPr>
          <p:cNvPr id="4" name="Picture 2">
            <a:extLst>
              <a:ext uri="{FF2B5EF4-FFF2-40B4-BE49-F238E27FC236}">
                <a16:creationId xmlns:a16="http://schemas.microsoft.com/office/drawing/2014/main" id="{E64C970C-32C1-C20D-2A5F-0567A3D80B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0926" y="5887092"/>
            <a:ext cx="1471073" cy="97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209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NCIRD">
            <a:extLst>
              <a:ext uri="{FF2B5EF4-FFF2-40B4-BE49-F238E27FC236}">
                <a16:creationId xmlns:a16="http://schemas.microsoft.com/office/drawing/2014/main" id="{D19C103E-AFA7-27F8-646F-41186C45C00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174372" y="6275921"/>
            <a:ext cx="1529948" cy="341482"/>
          </a:xfrm>
          <a:prstGeom prst="rect">
            <a:avLst/>
          </a:prstGeom>
        </p:spPr>
      </p:pic>
      <p:pic>
        <p:nvPicPr>
          <p:cNvPr id="9" name="Picture 8" descr="Background pattern&#10;&#10;Description automatically generated">
            <a:extLst>
              <a:ext uri="{FF2B5EF4-FFF2-40B4-BE49-F238E27FC236}">
                <a16:creationId xmlns:a16="http://schemas.microsoft.com/office/drawing/2014/main" id="{8DC20116-B254-4F5C-24BC-57278FC9685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027" name="Text Placeholder 2"/>
          <p:cNvSpPr>
            <a:spLocks noGrp="1"/>
          </p:cNvSpPr>
          <p:nvPr>
            <p:ph type="body" idx="1"/>
          </p:nvPr>
        </p:nvSpPr>
        <p:spPr bwMode="auto">
          <a:xfrm>
            <a:off x="457200" y="1554480"/>
            <a:ext cx="1124712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itle Placeholder 1"/>
          <p:cNvSpPr>
            <a:spLocks noGrp="1"/>
          </p:cNvSpPr>
          <p:nvPr>
            <p:ph type="title"/>
          </p:nvPr>
        </p:nvSpPr>
        <p:spPr>
          <a:xfrm>
            <a:off x="457200" y="274320"/>
            <a:ext cx="11247120" cy="118872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2717233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5" r:id="rId8"/>
    <p:sldLayoutId id="2147483670" r:id="rId9"/>
    <p:sldLayoutId id="2147483671" r:id="rId10"/>
    <p:sldLayoutId id="2147483672" r:id="rId11"/>
    <p:sldLayoutId id="2147483673" r:id="rId12"/>
    <p:sldLayoutId id="2147483674" r:id="rId13"/>
    <p:sldLayoutId id="2147483668" r:id="rId14"/>
    <p:sldLayoutId id="2147483676" r:id="rId15"/>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366088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55" algn="ctr" rtl="0" fontAlgn="base">
        <a:spcBef>
          <a:spcPct val="0"/>
        </a:spcBef>
        <a:spcAft>
          <a:spcPct val="0"/>
        </a:spcAft>
        <a:defRPr sz="5867">
          <a:solidFill>
            <a:schemeClr val="tx1"/>
          </a:solidFill>
          <a:latin typeface="Myriad Web Pro" panose="020B0503030403020204" pitchFamily="34" charset="0"/>
        </a:defRPr>
      </a:lvl6pPr>
      <a:lvl7pPr marL="1219110" algn="ctr" rtl="0" fontAlgn="base">
        <a:spcBef>
          <a:spcPct val="0"/>
        </a:spcBef>
        <a:spcAft>
          <a:spcPct val="0"/>
        </a:spcAft>
        <a:defRPr sz="5867">
          <a:solidFill>
            <a:schemeClr val="tx1"/>
          </a:solidFill>
          <a:latin typeface="Myriad Web Pro" panose="020B0503030403020204" pitchFamily="34" charset="0"/>
        </a:defRPr>
      </a:lvl7pPr>
      <a:lvl8pPr marL="1828664" algn="ctr" rtl="0" fontAlgn="base">
        <a:spcBef>
          <a:spcPct val="0"/>
        </a:spcBef>
        <a:spcAft>
          <a:spcPct val="0"/>
        </a:spcAft>
        <a:defRPr sz="5867">
          <a:solidFill>
            <a:schemeClr val="tx1"/>
          </a:solidFill>
          <a:latin typeface="Myriad Web Pro" panose="020B0503030403020204" pitchFamily="34" charset="0"/>
        </a:defRPr>
      </a:lvl8pPr>
      <a:lvl9pPr marL="2438218" algn="ctr" rtl="0" fontAlgn="base">
        <a:spcBef>
          <a:spcPct val="0"/>
        </a:spcBef>
        <a:spcAft>
          <a:spcPct val="0"/>
        </a:spcAft>
        <a:defRPr sz="5867">
          <a:solidFill>
            <a:schemeClr val="tx1"/>
          </a:solidFill>
          <a:latin typeface="Myriad Web Pro" panose="020B0503030403020204" pitchFamily="34" charset="0"/>
        </a:defRPr>
      </a:lvl9pPr>
    </p:titleStyle>
    <p:bodyStyle>
      <a:lvl1pPr marL="457167" indent="-457167"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26" indent="-380972"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887" indent="-304776"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40"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2994"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603CE-7758-8A0F-10D3-AB0E1005F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C489AE-A9EC-767E-6208-9019AA56FC3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FD284-06FF-678A-DDEB-0B195756096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A5478AE-7968-0D4B-1A58-84B65660188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BFD703-6718-F2C4-0AF5-2FB56D22098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DB9B-ED32-4237-9E80-190202891914}" type="slidenum">
              <a:rPr lang="en-US" smtClean="0"/>
              <a:t>‹#›</a:t>
            </a:fld>
            <a:endParaRPr lang="en-US" dirty="0"/>
          </a:p>
        </p:txBody>
      </p:sp>
    </p:spTree>
    <p:extLst>
      <p:ext uri="{BB962C8B-B14F-4D97-AF65-F5344CB8AC3E}">
        <p14:creationId xmlns:p14="http://schemas.microsoft.com/office/powerpoint/2010/main" val="5257796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33159698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956962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334091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603CE-7758-8A0F-10D3-AB0E1005F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C489AE-A9EC-767E-6208-9019AA56FC3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FD284-06FF-678A-DDEB-0B195756096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A5478AE-7968-0D4B-1A58-84B65660188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BFD703-6718-F2C4-0AF5-2FB56D22098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DB9B-ED32-4237-9E80-190202891914}" type="slidenum">
              <a:rPr lang="en-US" smtClean="0"/>
              <a:t>‹#›</a:t>
            </a:fld>
            <a:endParaRPr lang="en-US" dirty="0"/>
          </a:p>
        </p:txBody>
      </p:sp>
    </p:spTree>
    <p:extLst>
      <p:ext uri="{BB962C8B-B14F-4D97-AF65-F5344CB8AC3E}">
        <p14:creationId xmlns:p14="http://schemas.microsoft.com/office/powerpoint/2010/main" val="138887105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ndc.services.cdc.gov/mmgpage/mumps-message-mapping-gui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ndc.services.cdc.gov/wp-content/uploads/NCIRD-Notes-for-Implementation-of-MMGs-05.21.2021v1.pdf" TargetMode="External"/><Relationship Id="rId4" Type="http://schemas.openxmlformats.org/officeDocument/2006/relationships/hyperlink" Target="https://ndc.services.cdc.gov/mmgpage/pertussis-message-mapping-guid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ndc.services.cdc.gov/wp-content/uploads/NCIRD-Notes-for-Implementation-of-MMGs-05.21.2021v1.pdf" TargetMode="External"/><Relationship Id="rId4" Type="http://schemas.openxmlformats.org/officeDocument/2006/relationships/hyperlink" Target="https://ndc.services.cdc.gov/mmgpage/varicella-message-mapping-guid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ndc.services.cdc.gov/wp-content/uploads/NCIRD-Notes-for-Implementation-of-MMGs-05.21.2021v1.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dc.gov/surv-manual/downloads/appendix10-5-mum-wrsht-508.pdf" TargetMode="External"/><Relationship Id="rId4" Type="http://schemas.openxmlformats.org/officeDocument/2006/relationships/hyperlink" Target="https://www.cdc.gov/surv-manual/php/table-of-contents/appendices.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hyperlink" Target="mailto:NCIRDsurvData@cdc.gov"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svg"/><Relationship Id="rId7" Type="http://schemas.openxmlformats.org/officeDocument/2006/relationships/image" Target="../media/image28.png"/><Relationship Id="rId12" Type="http://schemas.openxmlformats.org/officeDocument/2006/relationships/hyperlink" Target="https://www.cdc.gov/nndss/case-surveillance-modernization/index.html" TargetMode="External"/><Relationship Id="rId2" Type="http://schemas.openxmlformats.org/officeDocument/2006/relationships/image" Target="../media/image24.png"/><Relationship Id="rId1" Type="http://schemas.openxmlformats.org/officeDocument/2006/relationships/slideLayout" Target="../slideLayouts/slideLayout78.xml"/><Relationship Id="rId6" Type="http://schemas.openxmlformats.org/officeDocument/2006/relationships/image" Target="../media/image27.svg"/><Relationship Id="rId11" Type="http://schemas.openxmlformats.org/officeDocument/2006/relationships/image" Target="../media/image31.sv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hyperlink" Target="https://www.cdc.gov/nndss/trc/news/index.html" TargetMode="External"/><Relationship Id="rId9" Type="http://schemas.openxmlformats.org/officeDocument/2006/relationships/hyperlink" Target="mailto:edx@cdc.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dc.services.cdc.gov/message-mapping-guid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ndc.services.cdc.gov/wp-content/uploads/NCIRD-Notes-for-Implementation-of-MMGs-05.21.2021v1.pdf" TargetMode="External"/><Relationship Id="rId4" Type="http://schemas.openxmlformats.org/officeDocument/2006/relationships/hyperlink" Target="https://ndc.services.cdc.gov/mmgpage/mumps-message-mapping-guid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dc.services.cdc.gov/mmgpage/mumps-message-mapping-gui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2023741"/>
            <a:ext cx="10972800" cy="1169363"/>
          </a:xfrm>
        </p:spPr>
        <p:txBody>
          <a:bodyPr lIns="121920" tIns="60960" rIns="121920" bIns="60960" anchor="ctr"/>
          <a:lstStyle/>
          <a:p>
            <a:pPr>
              <a:lnSpc>
                <a:spcPct val="164835"/>
              </a:lnSpc>
            </a:pPr>
            <a:r>
              <a:rPr lang="en-US" altLang="en-US" dirty="0"/>
              <a:t>NNDSS eSHARE November 2024 Webinar</a:t>
            </a:r>
            <a:endParaRPr lang="en-US" dirty="0"/>
          </a:p>
        </p:txBody>
      </p:sp>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Centers for Disease Control and Prevention</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457200" y="525558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dirty="0">
                <a:ln>
                  <a:noFill/>
                </a:ln>
                <a:solidFill>
                  <a:srgbClr val="0039A6"/>
                </a:solidFill>
                <a:effectLst/>
                <a:uLnTx/>
                <a:uFillTx/>
                <a:latin typeface="Calibri" pitchFamily="34" charset="0"/>
                <a:ea typeface="+mn-ea"/>
                <a:cs typeface="+mn-cs"/>
              </a:rPr>
              <a:t>November 19, 2024</a:t>
            </a:r>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315421" y="4798380"/>
            <a:ext cx="8676179" cy="457200"/>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609491" rtl="0" eaLnBrk="1" fontAlgn="base" latinLnBrk="0" hangingPunct="1">
              <a:lnSpc>
                <a:spcPct val="100000"/>
              </a:lnSpc>
              <a:spcBef>
                <a:spcPct val="20000"/>
              </a:spcBef>
              <a:spcAft>
                <a:spcPct val="0"/>
              </a:spcAft>
              <a:buClrTx/>
              <a:buSzTx/>
              <a:buFont typeface="Arial"/>
              <a:buNone/>
              <a:tabLst/>
              <a:defRPr/>
            </a:pPr>
            <a:r>
              <a:rPr kumimoji="0" lang="en-US" sz="2669" b="1" i="0" u="none" strike="noStrike" kern="1200" cap="none" spc="0" normalizeH="0" baseline="0" noProof="0" dirty="0">
                <a:ln>
                  <a:noFill/>
                </a:ln>
                <a:solidFill>
                  <a:srgbClr val="0039A6"/>
                </a:solidFill>
                <a:effectLst/>
                <a:uLnTx/>
                <a:uFillTx/>
                <a:latin typeface="Calibri" panose="020F0502020204030204" pitchFamily="34" charset="0"/>
                <a:ea typeface="+mj-ea"/>
                <a:cs typeface="Calibri" panose="020F0502020204030204" pitchFamily="34" charset="0"/>
              </a:rPr>
              <a:t>Office of Public Health Data, Surveillance, and Technology</a:t>
            </a:r>
          </a:p>
        </p:txBody>
      </p:sp>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55460-F1F5-45F6-3D16-1DB86F87F667}"/>
              </a:ext>
            </a:extLst>
          </p:cNvPr>
          <p:cNvSpPr>
            <a:spLocks noGrp="1"/>
          </p:cNvSpPr>
          <p:nvPr>
            <p:ph type="title"/>
          </p:nvPr>
        </p:nvSpPr>
        <p:spPr>
          <a:xfrm>
            <a:off x="388123" y="184867"/>
            <a:ext cx="11247120" cy="1188720"/>
          </a:xfrm>
        </p:spPr>
        <p:txBody>
          <a:bodyPr/>
          <a:lstStyle/>
          <a:p>
            <a:pPr algn="ctr"/>
            <a:r>
              <a:rPr lang="en-US"/>
              <a:t>Test Case Scenario Worksheet </a:t>
            </a:r>
          </a:p>
        </p:txBody>
      </p:sp>
      <p:sp>
        <p:nvSpPr>
          <p:cNvPr id="4" name="Text Placeholder 3" descr="This a screenshot of the Legionellosis &quot;Legionellosis Test Case Scarano Worksheet (TCSW)&quot; tab in the Message Mapping Guide located at cdc.gov. ">
            <a:extLst>
              <a:ext uri="{FF2B5EF4-FFF2-40B4-BE49-F238E27FC236}">
                <a16:creationId xmlns:a16="http://schemas.microsoft.com/office/drawing/2014/main" id="{D29FD6B7-E69A-C6D1-4C73-A25A252549E1}"/>
              </a:ext>
            </a:extLst>
          </p:cNvPr>
          <p:cNvSpPr>
            <a:spLocks noGrp="1"/>
          </p:cNvSpPr>
          <p:nvPr>
            <p:ph type="body" sz="quarter" idx="13"/>
          </p:nvPr>
        </p:nvSpPr>
        <p:spPr>
          <a:xfrm>
            <a:off x="472440" y="6284740"/>
            <a:ext cx="11247120" cy="550863"/>
          </a:xfrm>
        </p:spPr>
        <p:txBody>
          <a:bodyPr/>
          <a:lstStyle/>
          <a:p>
            <a:r>
              <a:rPr lang="en-US">
                <a:hlinkClick r:id="rId3"/>
              </a:rPr>
              <a:t>https://ndc.services.cdc.gov/mmgpage/mumps-message-mapping-guide/</a:t>
            </a:r>
            <a:endParaRPr lang="en-US"/>
          </a:p>
        </p:txBody>
      </p:sp>
      <p:sp>
        <p:nvSpPr>
          <p:cNvPr id="2" name="TextBox 1">
            <a:extLst>
              <a:ext uri="{FF2B5EF4-FFF2-40B4-BE49-F238E27FC236}">
                <a16:creationId xmlns:a16="http://schemas.microsoft.com/office/drawing/2014/main" id="{F573B915-FB0C-CF7E-1463-C9F78950BBC0}"/>
              </a:ext>
            </a:extLst>
          </p:cNvPr>
          <p:cNvSpPr txBox="1"/>
          <p:nvPr/>
        </p:nvSpPr>
        <p:spPr>
          <a:xfrm>
            <a:off x="11719560" y="6381135"/>
            <a:ext cx="455536" cy="369332"/>
          </a:xfrm>
          <a:prstGeom prst="rect">
            <a:avLst/>
          </a:prstGeom>
          <a:noFill/>
        </p:spPr>
        <p:txBody>
          <a:bodyPr wrap="square" rtlCol="0">
            <a:spAutoFit/>
          </a:bodyPr>
          <a:lstStyle/>
          <a:p>
            <a:fld id="{92BDF3AA-8DFF-4016-AB3B-475196946D01}" type="slidenum">
              <a:rPr lang="en-US" smtClean="0">
                <a:solidFill>
                  <a:srgbClr val="000000"/>
                </a:solidFill>
                <a:latin typeface="Calibri" panose="020F0502020204030204" pitchFamily="34" charset="0"/>
              </a:rPr>
              <a:t>10</a:t>
            </a:fld>
            <a:endParaRPr lang="en-US"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F458EC75-5A78-BE59-3FC5-5FAD5C8915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6756" y="953589"/>
            <a:ext cx="10690363" cy="5331151"/>
          </a:xfrm>
          <a:prstGeom prst="rect">
            <a:avLst/>
          </a:prstGeom>
        </p:spPr>
      </p:pic>
    </p:spTree>
    <p:extLst>
      <p:ext uri="{BB962C8B-B14F-4D97-AF65-F5344CB8AC3E}">
        <p14:creationId xmlns:p14="http://schemas.microsoft.com/office/powerpoint/2010/main" val="40792309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88545-E763-0242-6BCE-A45198A6D0FE}"/>
              </a:ext>
              <a:ext uri="{C183D7F6-B498-43B3-948B-1728B52AA6E4}">
                <adec:decorative xmlns:adec="http://schemas.microsoft.com/office/drawing/2017/decorative" val="1"/>
              </a:ext>
            </a:extLst>
          </p:cNvPr>
          <p:cNvSpPr>
            <a:spLocks noGrp="1"/>
          </p:cNvSpPr>
          <p:nvPr>
            <p:ph sz="quarter" idx="14"/>
          </p:nvPr>
        </p:nvSpPr>
        <p:spPr>
          <a:xfrm>
            <a:off x="626290" y="1586819"/>
            <a:ext cx="11247120" cy="4856365"/>
          </a:xfrm>
        </p:spPr>
        <p:txBody>
          <a:bodyPr/>
          <a:lstStyle/>
          <a:p>
            <a:pPr marL="512763" lvl="1" indent="-280988">
              <a:spcBef>
                <a:spcPts val="800"/>
              </a:spcBef>
              <a:buClr>
                <a:srgbClr val="536A82"/>
              </a:buClr>
              <a:buFont typeface="Wingdings" panose="05000000000000000000" pitchFamily="2" charset="2"/>
              <a:buChar char="q"/>
              <a:defRPr/>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cs typeface="Arial" panose="020B0604020202020204" pitchFamily="34" charset="0"/>
              </a:rPr>
              <a:t> The Mumps MMG should be used in conjunction with the GenV2 MMG to construct a complete case notification. </a:t>
            </a:r>
          </a:p>
          <a:p>
            <a:pPr marL="576263" lvl="1" indent="-347663">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There are </a:t>
            </a:r>
            <a:r>
              <a:rPr lang="en-US" sz="2400" b="1" dirty="0">
                <a:latin typeface="Arial" panose="020B0604020202020204" pitchFamily="34" charset="0"/>
                <a:cs typeface="Arial" panose="020B0604020202020204" pitchFamily="34" charset="0"/>
              </a:rPr>
              <a:t>58</a:t>
            </a:r>
            <a:r>
              <a:rPr lang="en-US" sz="2400" dirty="0">
                <a:latin typeface="Arial" panose="020B0604020202020204" pitchFamily="34" charset="0"/>
                <a:cs typeface="Arial" panose="020B0604020202020204" pitchFamily="34" charset="0"/>
              </a:rPr>
              <a:t> mumps-specific data elements:</a:t>
            </a:r>
          </a:p>
          <a:p>
            <a:pPr marL="1143000" lvl="5" indent="-228600"/>
            <a:r>
              <a:rPr lang="en-US" sz="2200" b="1" dirty="0">
                <a:latin typeface="Arial" panose="020B0604020202020204" pitchFamily="34" charset="0"/>
                <a:cs typeface="Arial" panose="020B0604020202020204" pitchFamily="34" charset="0"/>
              </a:rPr>
              <a:t> 28 </a:t>
            </a:r>
            <a:r>
              <a:rPr lang="en-US" sz="2200" dirty="0">
                <a:latin typeface="Arial" panose="020B0604020202020204" pitchFamily="34" charset="0"/>
                <a:cs typeface="Arial" panose="020B0604020202020204" pitchFamily="34" charset="0"/>
              </a:rPr>
              <a:t>are divided into 6 repeating groups.</a:t>
            </a:r>
          </a:p>
          <a:p>
            <a:pPr marL="1143000" lvl="5" indent="-228600"/>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30 </a:t>
            </a:r>
            <a:r>
              <a:rPr lang="en-US" sz="2200" dirty="0">
                <a:latin typeface="Arial" panose="020B0604020202020204" pitchFamily="34" charset="0"/>
                <a:cs typeface="Arial" panose="020B0604020202020204" pitchFamily="34" charset="0"/>
              </a:rPr>
              <a:t>are non-repeating data elements</a:t>
            </a:r>
            <a:r>
              <a:rPr lang="en-US" sz="2400" dirty="0">
                <a:latin typeface="Arial" panose="020B0604020202020204" pitchFamily="34" charset="0"/>
                <a:cs typeface="Arial" panose="020B0604020202020204" pitchFamily="34" charset="0"/>
              </a:rPr>
              <a:t>.</a:t>
            </a:r>
          </a:p>
          <a:p>
            <a:pPr lvl="1">
              <a:lnSpc>
                <a:spcPct val="150000"/>
              </a:lnSpc>
              <a:spcBef>
                <a:spcPts val="800"/>
              </a:spcBef>
              <a:buClr>
                <a:srgbClr val="536A82"/>
              </a:buClr>
              <a:buFont typeface="Wingdings" panose="05000000000000000000" pitchFamily="2" charset="2"/>
              <a:buChar char="q"/>
              <a:defRPr/>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Of the </a:t>
            </a:r>
            <a:r>
              <a:rPr kumimoji="0" lang="en-US" sz="2400" b="1"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58</a:t>
            </a: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r>
              <a:rPr lang="en-US" sz="2400" dirty="0">
                <a:solidFill>
                  <a:srgbClr val="3B495B"/>
                </a:solidFill>
                <a:latin typeface="Arial" panose="020B0604020202020204" pitchFamily="34" charset="0"/>
                <a:cs typeface="Arial" panose="020B0604020202020204" pitchFamily="34" charset="0"/>
              </a:rPr>
              <a:t>mumps</a:t>
            </a: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-specific data elements:</a:t>
            </a:r>
          </a:p>
          <a:p>
            <a:pPr marR="0" lvl="4" algn="l" defTabSz="914400" rtl="0" eaLnBrk="1" fontAlgn="base" latinLnBrk="0" hangingPunct="1">
              <a:spcBef>
                <a:spcPts val="0"/>
              </a:spcBef>
              <a:spcAft>
                <a:spcPct val="0"/>
              </a:spcAft>
              <a:buClr>
                <a:srgbClr val="536A8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r>
              <a:rPr kumimoji="0" lang="en-US" sz="2200" b="1"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1</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is required.</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33</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1 (highest priority).</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14</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2 (high priority).</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10</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3 (low priority).</a:t>
            </a:r>
          </a:p>
          <a:p>
            <a:pPr marL="975336" lvl="4" indent="0">
              <a:buNone/>
            </a:pPr>
            <a:endPar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endParaRPr>
          </a:p>
          <a:p>
            <a:pPr lvl="4">
              <a:lnSpc>
                <a:spcPct val="150000"/>
              </a:lnSpc>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975336" lvl="4" indent="0">
              <a:lnSpc>
                <a:spcPct val="150000"/>
              </a:lnSpc>
              <a:buNone/>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3">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43834" lvl="1"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243834" lvl="1" indent="0">
              <a:buNone/>
            </a:pPr>
            <a:endParaRPr lang="en-US" dirty="0"/>
          </a:p>
        </p:txBody>
      </p:sp>
      <p:sp>
        <p:nvSpPr>
          <p:cNvPr id="3" name="Title 2">
            <a:extLst>
              <a:ext uri="{FF2B5EF4-FFF2-40B4-BE49-F238E27FC236}">
                <a16:creationId xmlns:a16="http://schemas.microsoft.com/office/drawing/2014/main" id="{CB4E77A9-7987-3E6A-94D4-EF3478B2A3B3}"/>
              </a:ext>
              <a:ext uri="{C183D7F6-B498-43B3-948B-1728B52AA6E4}">
                <adec:decorative xmlns:adec="http://schemas.microsoft.com/office/drawing/2017/decorative" val="1"/>
              </a:ext>
            </a:extLst>
          </p:cNvPr>
          <p:cNvSpPr>
            <a:spLocks noGrp="1"/>
          </p:cNvSpPr>
          <p:nvPr>
            <p:ph type="title"/>
          </p:nvPr>
        </p:nvSpPr>
        <p:spPr>
          <a:xfrm>
            <a:off x="472440" y="398099"/>
            <a:ext cx="11247120" cy="1188720"/>
          </a:xfrm>
        </p:spPr>
        <p:txBody>
          <a:bodyPr anchor="ctr"/>
          <a:lstStyle/>
          <a:p>
            <a:pPr algn="ctr"/>
            <a:r>
              <a:rPr lang="en-US" dirty="0"/>
              <a:t>Mumps MMG Overview</a:t>
            </a:r>
          </a:p>
        </p:txBody>
      </p:sp>
      <p:sp>
        <p:nvSpPr>
          <p:cNvPr id="5" name="TextBox 4">
            <a:extLst>
              <a:ext uri="{FF2B5EF4-FFF2-40B4-BE49-F238E27FC236}">
                <a16:creationId xmlns:a16="http://schemas.microsoft.com/office/drawing/2014/main" id="{2899F111-207C-8B73-DB31-13196B25C5CD}"/>
              </a:ext>
              <a:ext uri="{C183D7F6-B498-43B3-948B-1728B52AA6E4}">
                <adec:decorative xmlns:adec="http://schemas.microsoft.com/office/drawing/2017/decorative" val="1"/>
              </a:ext>
            </a:extLst>
          </p:cNvPr>
          <p:cNvSpPr txBox="1"/>
          <p:nvPr/>
        </p:nvSpPr>
        <p:spPr>
          <a:xfrm>
            <a:off x="11719560" y="6351639"/>
            <a:ext cx="455536" cy="369332"/>
          </a:xfrm>
          <a:prstGeom prst="rect">
            <a:avLst/>
          </a:prstGeom>
          <a:noFill/>
        </p:spPr>
        <p:txBody>
          <a:bodyPr wrap="square" rtlCol="0">
            <a:spAutoFit/>
          </a:bodyPr>
          <a:lstStyle/>
          <a:p>
            <a:fld id="{69C57A6D-0C33-4823-8C76-19973FADEF02}" type="slidenum">
              <a:rPr lang="en-US" dirty="0">
                <a:solidFill>
                  <a:srgbClr val="000000"/>
                </a:solidFill>
                <a:latin typeface="Calibri" panose="020F0502020204030204" pitchFamily="34" charset="0"/>
              </a:rPr>
              <a:t>11</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246310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F8A33-C678-C5F5-72A1-3B429324B74D}"/>
              </a:ext>
              <a:ext uri="{C183D7F6-B498-43B3-948B-1728B52AA6E4}">
                <adec:decorative xmlns:adec="http://schemas.microsoft.com/office/drawing/2017/decorative" val="1"/>
              </a:ext>
            </a:extLst>
          </p:cNvPr>
          <p:cNvSpPr>
            <a:spLocks noGrp="1"/>
          </p:cNvSpPr>
          <p:nvPr>
            <p:ph sz="quarter" idx="14"/>
          </p:nvPr>
        </p:nvSpPr>
        <p:spPr/>
        <p:txBody>
          <a:bodyPr/>
          <a:lstStyle/>
          <a:p>
            <a:pPr lvl="1"/>
            <a:endParaRPr lang="en-US" sz="1400" dirty="0">
              <a:effectLst/>
              <a:latin typeface="Arial" panose="020B0604020202020204" pitchFamily="34" charset="0"/>
              <a:ea typeface="Calibri" panose="020F0502020204030204" pitchFamily="34" charset="0"/>
              <a:cs typeface="Arial" panose="020B0604020202020204" pitchFamily="34" charset="0"/>
            </a:endParaRPr>
          </a:p>
          <a:p>
            <a:pPr lvl="3">
              <a:buFont typeface="Wingdings" panose="05000000000000000000" pitchFamily="2" charset="2"/>
              <a:buChar char="q"/>
            </a:pPr>
            <a:r>
              <a:rPr lang="en-US" sz="2000" dirty="0">
                <a:latin typeface="Arial" panose="020B0604020202020204" pitchFamily="34" charset="0"/>
                <a:cs typeface="Arial" panose="020B0604020202020204" pitchFamily="34" charset="0"/>
              </a:rPr>
              <a:t>  Among the </a:t>
            </a:r>
            <a:r>
              <a:rPr lang="en-US" sz="2000" b="1" dirty="0">
                <a:latin typeface="Arial" panose="020B0604020202020204" pitchFamily="34" charset="0"/>
                <a:cs typeface="Arial" panose="020B0604020202020204" pitchFamily="34" charset="0"/>
              </a:rPr>
              <a:t>47</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Mumps</a:t>
            </a:r>
            <a:r>
              <a:rPr lang="en-US" sz="2000" dirty="0">
                <a:latin typeface="Arial" panose="020B0604020202020204" pitchFamily="34" charset="0"/>
                <a:cs typeface="Arial" panose="020B0604020202020204" pitchFamily="34" charset="0"/>
              </a:rPr>
              <a:t> MMG priority 1 and priority 2 data elements:</a:t>
            </a:r>
          </a:p>
          <a:p>
            <a:pPr marL="1234440" lvl="5" indent="0">
              <a:buNone/>
            </a:pPr>
            <a:r>
              <a:rPr lang="en-US" sz="2000" dirty="0">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36</a:t>
            </a:r>
            <a:r>
              <a:rPr lang="en-US" sz="2000" dirty="0">
                <a:solidFill>
                  <a:srgbClr val="002060"/>
                </a:solidFill>
                <a:latin typeface="Arial" panose="020B0604020202020204" pitchFamily="34" charset="0"/>
                <a:cs typeface="Arial" panose="020B0604020202020204" pitchFamily="34" charset="0"/>
              </a:rPr>
              <a:t> (77%) </a:t>
            </a:r>
            <a:r>
              <a:rPr lang="en-US" sz="2000" dirty="0">
                <a:latin typeface="Arial" panose="020B0604020202020204" pitchFamily="34" charset="0"/>
                <a:cs typeface="Arial" panose="020B0604020202020204" pitchFamily="34" charset="0"/>
              </a:rPr>
              <a:t>are in the Pertussis MMG.</a:t>
            </a:r>
          </a:p>
          <a:p>
            <a:pPr marL="1234440" lvl="5" indent="0">
              <a:buNone/>
            </a:pPr>
            <a:r>
              <a:rPr lang="en-US" sz="2000" dirty="0">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34</a:t>
            </a:r>
            <a:r>
              <a:rPr lang="en-US" sz="2000" dirty="0">
                <a:solidFill>
                  <a:srgbClr val="002060"/>
                </a:solidFill>
                <a:latin typeface="Arial" panose="020B0604020202020204" pitchFamily="34" charset="0"/>
                <a:cs typeface="Arial" panose="020B0604020202020204" pitchFamily="34" charset="0"/>
              </a:rPr>
              <a:t> (72%) </a:t>
            </a:r>
            <a:r>
              <a:rPr lang="en-US" sz="2000" dirty="0">
                <a:latin typeface="Arial" panose="020B0604020202020204" pitchFamily="34" charset="0"/>
                <a:cs typeface="Arial" panose="020B0604020202020204" pitchFamily="34" charset="0"/>
              </a:rPr>
              <a:t>are in the Varicella MMG.</a:t>
            </a:r>
          </a:p>
          <a:p>
            <a:pPr marL="1234440" lvl="5" indent="0">
              <a:buNone/>
            </a:pPr>
            <a:endParaRPr lang="en-US" sz="2000" dirty="0">
              <a:latin typeface="Arial" panose="020B0604020202020204" pitchFamily="34" charset="0"/>
              <a:cs typeface="Arial" panose="020B0604020202020204" pitchFamily="34" charset="0"/>
            </a:endParaRPr>
          </a:p>
          <a:p>
            <a:pPr marL="1234440" lvl="5" indent="0">
              <a:buNone/>
            </a:pPr>
            <a:endParaRPr lang="en-US" sz="2000"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93FE39D-787E-6433-B5E0-E5B5B0998A43}"/>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Mumps MMG Data Element Harmonization</a:t>
            </a:r>
          </a:p>
        </p:txBody>
      </p:sp>
      <p:sp>
        <p:nvSpPr>
          <p:cNvPr id="6" name="TextBox 5">
            <a:extLst>
              <a:ext uri="{FF2B5EF4-FFF2-40B4-BE49-F238E27FC236}">
                <a16:creationId xmlns:a16="http://schemas.microsoft.com/office/drawing/2014/main" id="{EC045692-3BB7-D78F-514E-1EF4287B6CDB}"/>
              </a:ext>
              <a:ext uri="{C183D7F6-B498-43B3-948B-1728B52AA6E4}">
                <adec:decorative xmlns:adec="http://schemas.microsoft.com/office/drawing/2017/decorative" val="1"/>
              </a:ext>
            </a:extLst>
          </p:cNvPr>
          <p:cNvSpPr txBox="1"/>
          <p:nvPr/>
        </p:nvSpPr>
        <p:spPr>
          <a:xfrm>
            <a:off x="11734800" y="6488668"/>
            <a:ext cx="418704" cy="369332"/>
          </a:xfrm>
          <a:prstGeom prst="rect">
            <a:avLst/>
          </a:prstGeom>
          <a:noFill/>
        </p:spPr>
        <p:txBody>
          <a:bodyPr wrap="none" rtlCol="0">
            <a:spAutoFit/>
          </a:bodyPr>
          <a:lstStyle/>
          <a:p>
            <a:fld id="{08F7C01A-8BD7-43B2-A74C-085E26C19A4B}" type="slidenum">
              <a:rPr lang="en-US">
                <a:solidFill>
                  <a:srgbClr val="000000"/>
                </a:solidFill>
                <a:latin typeface="Calibri" panose="020F0502020204030204" pitchFamily="34" charset="0"/>
              </a:rPr>
              <a:t>12</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888381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936593" y="2614576"/>
            <a:ext cx="10648765" cy="1162051"/>
          </a:xfrm>
        </p:spPr>
        <p:txBody>
          <a:bodyPr>
            <a:normAutofit fontScale="90000"/>
          </a:bodyPr>
          <a:lstStyle/>
          <a:p>
            <a:pPr algn="ctr"/>
            <a:r>
              <a:rPr lang="en-US"/>
              <a:t>Pertussis Message Mapping Guide (MMG)</a:t>
            </a:r>
          </a:p>
        </p:txBody>
      </p:sp>
    </p:spTree>
    <p:extLst>
      <p:ext uri="{BB962C8B-B14F-4D97-AF65-F5344CB8AC3E}">
        <p14:creationId xmlns:p14="http://schemas.microsoft.com/office/powerpoint/2010/main" val="18351490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F3CDA0-079E-72F1-4648-26FC8E549C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3685" y="1075174"/>
            <a:ext cx="10044630" cy="5114934"/>
          </a:xfrm>
          <a:prstGeom prst="rect">
            <a:avLst/>
          </a:prstGeom>
        </p:spPr>
      </p:pic>
      <p:sp>
        <p:nvSpPr>
          <p:cNvPr id="3" name="Title 2">
            <a:extLst>
              <a:ext uri="{FF2B5EF4-FFF2-40B4-BE49-F238E27FC236}">
                <a16:creationId xmlns:a16="http://schemas.microsoft.com/office/drawing/2014/main" id="{7A84884B-AC4D-2FBE-7329-A004073DD1CE}"/>
              </a:ext>
              <a:ext uri="{C183D7F6-B498-43B3-948B-1728B52AA6E4}">
                <adec:decorative xmlns:adec="http://schemas.microsoft.com/office/drawing/2017/decorative" val="1"/>
              </a:ext>
            </a:extLst>
          </p:cNvPr>
          <p:cNvSpPr>
            <a:spLocks noGrp="1"/>
          </p:cNvSpPr>
          <p:nvPr>
            <p:ph type="title"/>
          </p:nvPr>
        </p:nvSpPr>
        <p:spPr>
          <a:xfrm>
            <a:off x="301876" y="206227"/>
            <a:ext cx="11247120" cy="1188720"/>
          </a:xfrm>
        </p:spPr>
        <p:txBody>
          <a:bodyPr/>
          <a:lstStyle/>
          <a:p>
            <a:pPr algn="ctr"/>
            <a:r>
              <a:rPr lang="en-US"/>
              <a:t>Welcome to the Pertussis MMG</a:t>
            </a:r>
          </a:p>
        </p:txBody>
      </p:sp>
      <p:sp>
        <p:nvSpPr>
          <p:cNvPr id="9" name="Text Placeholder 8">
            <a:extLst>
              <a:ext uri="{FF2B5EF4-FFF2-40B4-BE49-F238E27FC236}">
                <a16:creationId xmlns:a16="http://schemas.microsoft.com/office/drawing/2014/main" id="{D14BE1B5-7647-25A0-E35B-F601256B9F3B}"/>
              </a:ext>
              <a:ext uri="{C183D7F6-B498-43B3-948B-1728B52AA6E4}">
                <adec:decorative xmlns:adec="http://schemas.microsoft.com/office/drawing/2017/decorative" val="1"/>
              </a:ext>
            </a:extLst>
          </p:cNvPr>
          <p:cNvSpPr txBox="1">
            <a:spLocks noGrp="1"/>
          </p:cNvSpPr>
          <p:nvPr>
            <p:ph type="body" sz="quarter" idx="13"/>
          </p:nvPr>
        </p:nvSpPr>
        <p:spPr>
          <a:xfrm>
            <a:off x="664144" y="6190108"/>
            <a:ext cx="11247438" cy="461665"/>
          </a:xfrm>
          <a:prstGeom prst="rect">
            <a:avLst/>
          </a:prstGeom>
          <a:noFill/>
        </p:spPr>
        <p:txBody>
          <a:bodyPr wrap="square">
            <a:spAutoFit/>
          </a:bodyPr>
          <a:lstStyle/>
          <a:p>
            <a:endParaRPr lang="en-US" dirty="0">
              <a:latin typeface="Arial" panose="020B0604020202020204" pitchFamily="34" charset="0"/>
              <a:ea typeface="Calibri" panose="020F0502020204030204" pitchFamily="34" charset="0"/>
              <a:cs typeface="Arial" panose="020B0604020202020204" pitchFamily="34" charset="0"/>
            </a:endParaRPr>
          </a:p>
          <a:p>
            <a:pPr marL="487668" lvl="2" indent="0">
              <a:buNone/>
            </a:pPr>
            <a:r>
              <a:rPr lang="en-US" sz="1100" dirty="0">
                <a:hlinkClick r:id="rId4"/>
              </a:rPr>
              <a:t>Pertussis Message Mapping Guide</a:t>
            </a:r>
            <a:r>
              <a:rPr lang="en-US"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hlinkClick r:id="rId5"/>
              </a:rPr>
              <a:t>NCIRD-Notes-for-Implementation-of-MMGs</a:t>
            </a:r>
            <a:endParaRPr kumimoji="0" lang="en-US" sz="11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C99C61E-FCBB-C55F-F711-638149987C44}"/>
              </a:ext>
              <a:ext uri="{C183D7F6-B498-43B3-948B-1728B52AA6E4}">
                <adec:decorative xmlns:adec="http://schemas.microsoft.com/office/drawing/2017/decorative" val="1"/>
              </a:ext>
            </a:extLst>
          </p:cNvPr>
          <p:cNvSpPr txBox="1"/>
          <p:nvPr/>
        </p:nvSpPr>
        <p:spPr>
          <a:xfrm>
            <a:off x="11776882" y="6488668"/>
            <a:ext cx="418704" cy="369332"/>
          </a:xfrm>
          <a:prstGeom prst="rect">
            <a:avLst/>
          </a:prstGeom>
          <a:noFill/>
        </p:spPr>
        <p:txBody>
          <a:bodyPr wrap="none" rtlCol="0">
            <a:spAutoFit/>
          </a:bodyPr>
          <a:lstStyle/>
          <a:p>
            <a:fld id="{3D1B8723-A088-4E99-B582-28E4184F2DBA}" type="slidenum">
              <a:rPr lang="en-US" smtClean="0">
                <a:solidFill>
                  <a:srgbClr val="000000"/>
                </a:solidFill>
                <a:latin typeface="Calibri" panose="020F0502020204030204" pitchFamily="34" charset="0"/>
              </a:rPr>
              <a:t>14</a:t>
            </a:fld>
            <a:endParaRPr lang="en-US">
              <a:solidFill>
                <a:srgbClr val="000000"/>
              </a:solidFill>
              <a:latin typeface="Calibri" panose="020F0502020204030204" pitchFamily="34" charset="0"/>
            </a:endParaRPr>
          </a:p>
        </p:txBody>
      </p:sp>
      <p:sp>
        <p:nvSpPr>
          <p:cNvPr id="8" name="Oval 7">
            <a:extLst>
              <a:ext uri="{FF2B5EF4-FFF2-40B4-BE49-F238E27FC236}">
                <a16:creationId xmlns:a16="http://schemas.microsoft.com/office/drawing/2014/main" id="{A229BDC3-6B13-400A-9ADC-D52779C38351}"/>
              </a:ext>
              <a:ext uri="{C183D7F6-B498-43B3-948B-1728B52AA6E4}">
                <adec:decorative xmlns:adec="http://schemas.microsoft.com/office/drawing/2017/decorative" val="1"/>
              </a:ext>
            </a:extLst>
          </p:cNvPr>
          <p:cNvSpPr/>
          <p:nvPr/>
        </p:nvSpPr>
        <p:spPr>
          <a:xfrm>
            <a:off x="3898525" y="4070670"/>
            <a:ext cx="3445777" cy="621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030459-0DF6-5132-55E4-5964E1C4C412}"/>
              </a:ext>
              <a:ext uri="{C183D7F6-B498-43B3-948B-1728B52AA6E4}">
                <adec:decorative xmlns:adec="http://schemas.microsoft.com/office/drawing/2017/decorative" val="1"/>
              </a:ext>
            </a:extLst>
          </p:cNvPr>
          <p:cNvSpPr/>
          <p:nvPr/>
        </p:nvSpPr>
        <p:spPr>
          <a:xfrm>
            <a:off x="7541111" y="5540188"/>
            <a:ext cx="3254475" cy="4969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7268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88545-E763-0242-6BCE-A45198A6D0FE}"/>
              </a:ext>
            </a:extLst>
          </p:cNvPr>
          <p:cNvSpPr>
            <a:spLocks noGrp="1"/>
          </p:cNvSpPr>
          <p:nvPr>
            <p:ph sz="quarter" idx="14"/>
          </p:nvPr>
        </p:nvSpPr>
        <p:spPr>
          <a:xfrm>
            <a:off x="626290" y="1297543"/>
            <a:ext cx="11247120" cy="4856365"/>
          </a:xfrm>
        </p:spPr>
        <p:txBody>
          <a:bodyPr/>
          <a:lstStyle/>
          <a:p>
            <a:pPr marL="512763" marR="0" lvl="1" indent="-280988" algn="l" defTabSz="914400" rtl="0" eaLnBrk="1" fontAlgn="base" latinLnBrk="0" hangingPunct="1">
              <a:lnSpc>
                <a:spcPct val="100000"/>
              </a:lnSpc>
              <a:spcBef>
                <a:spcPts val="800"/>
              </a:spcBef>
              <a:spcAft>
                <a:spcPct val="0"/>
              </a:spcAft>
              <a:buClr>
                <a:srgbClr val="536A82"/>
              </a:buClr>
              <a:buSzPct val="100000"/>
              <a:buFont typeface="Wingdings" panose="05000000000000000000" pitchFamily="2" charset="2"/>
              <a:buChar char="q"/>
              <a:tabLst/>
              <a:defRPr/>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The Pertussis MMG should be used in conjunction with the GenV2 MMG to construct a complete case notification. </a:t>
            </a:r>
          </a:p>
          <a:p>
            <a:pPr marL="576263" lvl="1" indent="-347663">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There are </a:t>
            </a:r>
            <a:r>
              <a:rPr lang="en-US" sz="2400" b="1" dirty="0">
                <a:latin typeface="Arial" panose="020B0604020202020204" pitchFamily="34" charset="0"/>
                <a:cs typeface="Arial" panose="020B0604020202020204" pitchFamily="34" charset="0"/>
              </a:rPr>
              <a:t>70</a:t>
            </a:r>
            <a:r>
              <a:rPr lang="en-US" sz="2400" dirty="0">
                <a:latin typeface="Arial" panose="020B0604020202020204" pitchFamily="34" charset="0"/>
                <a:cs typeface="Arial" panose="020B0604020202020204" pitchFamily="34" charset="0"/>
              </a:rPr>
              <a:t> pertussis-specific data elements:</a:t>
            </a:r>
          </a:p>
          <a:p>
            <a:pPr marL="1143000" lvl="5" indent="-228600"/>
            <a:r>
              <a:rPr lang="en-US" sz="2200" b="1" dirty="0">
                <a:latin typeface="Arial" panose="020B0604020202020204" pitchFamily="34" charset="0"/>
                <a:cs typeface="Arial" panose="020B0604020202020204" pitchFamily="34" charset="0"/>
              </a:rPr>
              <a:t> 36 </a:t>
            </a:r>
            <a:r>
              <a:rPr lang="en-US" sz="2200" dirty="0">
                <a:latin typeface="Arial" panose="020B0604020202020204" pitchFamily="34" charset="0"/>
                <a:cs typeface="Arial" panose="020B0604020202020204" pitchFamily="34" charset="0"/>
              </a:rPr>
              <a:t>are divided into 8 repeating groups.</a:t>
            </a:r>
          </a:p>
          <a:p>
            <a:pPr marL="1143000" lvl="5" indent="-228600"/>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34 </a:t>
            </a:r>
            <a:r>
              <a:rPr lang="en-US" sz="2200" dirty="0">
                <a:latin typeface="Arial" panose="020B0604020202020204" pitchFamily="34" charset="0"/>
                <a:cs typeface="Arial" panose="020B0604020202020204" pitchFamily="34" charset="0"/>
              </a:rPr>
              <a:t>are non-repeating data elements</a:t>
            </a:r>
            <a:r>
              <a:rPr lang="en-US" sz="2400" dirty="0">
                <a:latin typeface="Arial" panose="020B0604020202020204" pitchFamily="34" charset="0"/>
                <a:cs typeface="Arial" panose="020B0604020202020204" pitchFamily="34" charset="0"/>
              </a:rPr>
              <a:t>.</a:t>
            </a:r>
          </a:p>
          <a:p>
            <a:pPr lvl="1">
              <a:lnSpc>
                <a:spcPct val="150000"/>
              </a:lnSpc>
              <a:spcBef>
                <a:spcPts val="800"/>
              </a:spcBef>
              <a:buClr>
                <a:srgbClr val="536A82"/>
              </a:buClr>
              <a:buFont typeface="Wingdings" panose="05000000000000000000" pitchFamily="2" charset="2"/>
              <a:buChar char="q"/>
              <a:defRPr/>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Of the </a:t>
            </a:r>
            <a:r>
              <a:rPr lang="en-US" sz="2400" b="1" dirty="0">
                <a:solidFill>
                  <a:srgbClr val="3B495B"/>
                </a:solidFill>
                <a:latin typeface="Arial" panose="020B0604020202020204" pitchFamily="34" charset="0"/>
                <a:cs typeface="Arial" panose="020B0604020202020204" pitchFamily="34" charset="0"/>
              </a:rPr>
              <a:t>70</a:t>
            </a: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pertussis-specific data elements:</a:t>
            </a:r>
          </a:p>
          <a:p>
            <a:pPr marR="0" lvl="4" algn="l" defTabSz="914400" rtl="0" eaLnBrk="1" fontAlgn="base" latinLnBrk="0" hangingPunct="1">
              <a:spcBef>
                <a:spcPts val="0"/>
              </a:spcBef>
              <a:spcAft>
                <a:spcPct val="0"/>
              </a:spcAft>
              <a:buClr>
                <a:srgbClr val="536A8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r>
              <a:rPr kumimoji="0" lang="en-US" sz="2200" b="1"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1</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is required.</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35</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1 (highest priority).</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16</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2 (high priority).</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18</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3 (low priority).</a:t>
            </a:r>
          </a:p>
          <a:p>
            <a:pPr marL="975336" lvl="4" indent="0">
              <a:buNone/>
            </a:pPr>
            <a:endPar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endParaRPr>
          </a:p>
          <a:p>
            <a:pPr lvl="4">
              <a:lnSpc>
                <a:spcPct val="150000"/>
              </a:lnSpc>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975336" lvl="4" indent="0">
              <a:lnSpc>
                <a:spcPct val="150000"/>
              </a:lnSpc>
              <a:buNone/>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3">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43834" lvl="1"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243834" lvl="1" indent="0">
              <a:buNone/>
            </a:pPr>
            <a:endParaRPr lang="en-US" dirty="0"/>
          </a:p>
        </p:txBody>
      </p:sp>
      <p:sp>
        <p:nvSpPr>
          <p:cNvPr id="3" name="Title 2">
            <a:extLst>
              <a:ext uri="{FF2B5EF4-FFF2-40B4-BE49-F238E27FC236}">
                <a16:creationId xmlns:a16="http://schemas.microsoft.com/office/drawing/2014/main" id="{CB4E77A9-7987-3E6A-94D4-EF3478B2A3B3}"/>
              </a:ext>
            </a:extLst>
          </p:cNvPr>
          <p:cNvSpPr>
            <a:spLocks noGrp="1"/>
          </p:cNvSpPr>
          <p:nvPr>
            <p:ph type="title"/>
          </p:nvPr>
        </p:nvSpPr>
        <p:spPr>
          <a:xfrm>
            <a:off x="472440" y="240114"/>
            <a:ext cx="11247120" cy="1188720"/>
          </a:xfrm>
        </p:spPr>
        <p:txBody>
          <a:bodyPr anchor="ctr"/>
          <a:lstStyle/>
          <a:p>
            <a:pPr algn="ctr"/>
            <a:r>
              <a:rPr lang="en-US" dirty="0"/>
              <a:t>Pertussis MMG Overview</a:t>
            </a:r>
          </a:p>
        </p:txBody>
      </p:sp>
      <p:sp>
        <p:nvSpPr>
          <p:cNvPr id="5" name="TextBox 4">
            <a:extLst>
              <a:ext uri="{FF2B5EF4-FFF2-40B4-BE49-F238E27FC236}">
                <a16:creationId xmlns:a16="http://schemas.microsoft.com/office/drawing/2014/main" id="{2899F111-207C-8B73-DB31-13196B25C5CD}"/>
              </a:ext>
            </a:extLst>
          </p:cNvPr>
          <p:cNvSpPr txBox="1"/>
          <p:nvPr/>
        </p:nvSpPr>
        <p:spPr>
          <a:xfrm>
            <a:off x="11773296" y="6488668"/>
            <a:ext cx="418704" cy="369332"/>
          </a:xfrm>
          <a:prstGeom prst="rect">
            <a:avLst/>
          </a:prstGeom>
          <a:noFill/>
        </p:spPr>
        <p:txBody>
          <a:bodyPr wrap="none" rtlCol="0">
            <a:spAutoFit/>
          </a:bodyPr>
          <a:lstStyle/>
          <a:p>
            <a:fld id="{67B828FE-BC6C-4208-9D87-4525E211A82F}" type="slidenum">
              <a:rPr lang="en-US" smtClean="0">
                <a:solidFill>
                  <a:srgbClr val="000000"/>
                </a:solidFill>
                <a:latin typeface="Calibri" panose="020F0502020204030204" pitchFamily="34" charset="0"/>
              </a:rPr>
              <a:t>15</a:t>
            </a:fld>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7714481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F8A33-C678-C5F5-72A1-3B429324B74D}"/>
              </a:ext>
              <a:ext uri="{C183D7F6-B498-43B3-948B-1728B52AA6E4}">
                <adec:decorative xmlns:adec="http://schemas.microsoft.com/office/drawing/2017/decorative" val="1"/>
              </a:ext>
            </a:extLst>
          </p:cNvPr>
          <p:cNvSpPr>
            <a:spLocks noGrp="1"/>
          </p:cNvSpPr>
          <p:nvPr>
            <p:ph sz="quarter" idx="14"/>
          </p:nvPr>
        </p:nvSpPr>
        <p:spPr/>
        <p:txBody>
          <a:bodyPr/>
          <a:lstStyle/>
          <a:p>
            <a:pPr lvl="1"/>
            <a:endParaRPr lang="en-US" sz="1400" dirty="0">
              <a:effectLst/>
              <a:latin typeface="Arial" panose="020B0604020202020204" pitchFamily="34" charset="0"/>
              <a:ea typeface="Calibri" panose="020F0502020204030204" pitchFamily="34" charset="0"/>
              <a:cs typeface="Arial" panose="020B0604020202020204" pitchFamily="34" charset="0"/>
            </a:endParaRPr>
          </a:p>
          <a:p>
            <a:pPr lvl="3">
              <a:buFont typeface="Wingdings" panose="05000000000000000000" pitchFamily="2" charset="2"/>
              <a:buChar char="q"/>
            </a:pPr>
            <a:r>
              <a:rPr lang="en-US" sz="2000" dirty="0">
                <a:latin typeface="Arial" panose="020B0604020202020204" pitchFamily="34" charset="0"/>
                <a:cs typeface="Arial" panose="020B0604020202020204" pitchFamily="34" charset="0"/>
              </a:rPr>
              <a:t>  Among the </a:t>
            </a:r>
            <a:r>
              <a:rPr lang="en-US" sz="2000" b="1" dirty="0">
                <a:latin typeface="Arial" panose="020B0604020202020204" pitchFamily="34" charset="0"/>
                <a:cs typeface="Arial" panose="020B0604020202020204" pitchFamily="34" charset="0"/>
              </a:rPr>
              <a:t>51</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Pertussis</a:t>
            </a:r>
            <a:r>
              <a:rPr lang="en-US" sz="2000" dirty="0">
                <a:latin typeface="Arial" panose="020B0604020202020204" pitchFamily="34" charset="0"/>
                <a:cs typeface="Arial" panose="020B0604020202020204" pitchFamily="34" charset="0"/>
              </a:rPr>
              <a:t> MMG priority 1 and priority 2 data elements:</a:t>
            </a:r>
          </a:p>
          <a:p>
            <a:pPr lvl="6">
              <a:buFontTx/>
              <a:buChar char="-"/>
            </a:pPr>
            <a:r>
              <a:rPr lang="en-US" sz="2000" b="1" dirty="0">
                <a:solidFill>
                  <a:srgbClr val="002060"/>
                </a:solidFill>
                <a:latin typeface="Arial" panose="020B0604020202020204" pitchFamily="34" charset="0"/>
                <a:cs typeface="Arial" panose="020B0604020202020204" pitchFamily="34" charset="0"/>
              </a:rPr>
              <a:t>36</a:t>
            </a:r>
            <a:r>
              <a:rPr lang="en-US" sz="2000" dirty="0">
                <a:solidFill>
                  <a:srgbClr val="002060"/>
                </a:solidFill>
                <a:latin typeface="Arial" panose="020B0604020202020204" pitchFamily="34" charset="0"/>
                <a:cs typeface="Arial" panose="020B0604020202020204" pitchFamily="34" charset="0"/>
              </a:rPr>
              <a:t> (71%) </a:t>
            </a:r>
            <a:r>
              <a:rPr lang="en-US" sz="2000" dirty="0">
                <a:latin typeface="Arial" panose="020B0604020202020204" pitchFamily="34" charset="0"/>
                <a:cs typeface="Arial" panose="020B0604020202020204" pitchFamily="34" charset="0"/>
              </a:rPr>
              <a:t>are in the Mumps MMG.</a:t>
            </a:r>
          </a:p>
          <a:p>
            <a:pPr lvl="6">
              <a:buFontTx/>
              <a:buChar char="-"/>
            </a:pPr>
            <a:r>
              <a:rPr lang="en-US" sz="2000" b="1" dirty="0">
                <a:solidFill>
                  <a:srgbClr val="002060"/>
                </a:solidFill>
                <a:latin typeface="Arial" panose="020B0604020202020204" pitchFamily="34" charset="0"/>
                <a:cs typeface="Arial" panose="020B0604020202020204" pitchFamily="34" charset="0"/>
              </a:rPr>
              <a:t>38</a:t>
            </a:r>
            <a:r>
              <a:rPr lang="en-US" sz="2000" dirty="0">
                <a:solidFill>
                  <a:srgbClr val="002060"/>
                </a:solidFill>
                <a:latin typeface="Arial" panose="020B0604020202020204" pitchFamily="34" charset="0"/>
                <a:cs typeface="Arial" panose="020B0604020202020204" pitchFamily="34" charset="0"/>
              </a:rPr>
              <a:t> (75%) </a:t>
            </a:r>
            <a:r>
              <a:rPr lang="en-US" sz="2000" dirty="0">
                <a:latin typeface="Arial" panose="020B0604020202020204" pitchFamily="34" charset="0"/>
                <a:cs typeface="Arial" panose="020B0604020202020204" pitchFamily="34" charset="0"/>
              </a:rPr>
              <a:t>are in the Varicella MMG.</a:t>
            </a:r>
          </a:p>
          <a:p>
            <a:pPr marL="1234440" lvl="5" indent="0">
              <a:buNone/>
            </a:pPr>
            <a:endParaRPr lang="en-US" sz="2000" dirty="0">
              <a:latin typeface="Arial" panose="020B0604020202020204" pitchFamily="34" charset="0"/>
              <a:cs typeface="Arial" panose="020B0604020202020204" pitchFamily="34" charset="0"/>
            </a:endParaRPr>
          </a:p>
          <a:p>
            <a:pPr lvl="5">
              <a:buFontTx/>
              <a:buChar char="-"/>
            </a:pPr>
            <a:endParaRPr lang="en-US" sz="2000" dirty="0">
              <a:latin typeface="Arial" panose="020B0604020202020204" pitchFamily="34" charset="0"/>
              <a:cs typeface="Arial" panose="020B0604020202020204" pitchFamily="34" charset="0"/>
            </a:endParaRPr>
          </a:p>
          <a:p>
            <a:pPr marL="1234440" lvl="5" indent="0">
              <a:buNone/>
            </a:pPr>
            <a:endParaRPr lang="en-US" sz="2000" dirty="0">
              <a:latin typeface="Arial" panose="020B0604020202020204" pitchFamily="34" charset="0"/>
              <a:cs typeface="Arial" panose="020B0604020202020204" pitchFamily="34" charset="0"/>
            </a:endParaRPr>
          </a:p>
          <a:p>
            <a:pPr marL="762006" lvl="3" indent="0">
              <a:buNone/>
            </a:pPr>
            <a:endParaRPr lang="en-US"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93FE39D-787E-6433-B5E0-E5B5B0998A43}"/>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Pertussis MMG Data Element Harmonization</a:t>
            </a:r>
          </a:p>
        </p:txBody>
      </p:sp>
      <p:sp>
        <p:nvSpPr>
          <p:cNvPr id="5" name="TextBox 4">
            <a:extLst>
              <a:ext uri="{FF2B5EF4-FFF2-40B4-BE49-F238E27FC236}">
                <a16:creationId xmlns:a16="http://schemas.microsoft.com/office/drawing/2014/main" id="{D5693C8C-7DF8-63EE-6014-7B6D93AD228C}"/>
              </a:ext>
              <a:ext uri="{C183D7F6-B498-43B3-948B-1728B52AA6E4}">
                <adec:decorative xmlns:adec="http://schemas.microsoft.com/office/drawing/2017/decorative" val="1"/>
              </a:ext>
            </a:extLst>
          </p:cNvPr>
          <p:cNvSpPr txBox="1"/>
          <p:nvPr/>
        </p:nvSpPr>
        <p:spPr>
          <a:xfrm>
            <a:off x="11787349" y="6488668"/>
            <a:ext cx="301686" cy="369332"/>
          </a:xfrm>
          <a:prstGeom prst="rect">
            <a:avLst/>
          </a:prstGeom>
          <a:noFill/>
        </p:spPr>
        <p:txBody>
          <a:bodyPr wrap="none" rtlCol="0">
            <a:spAutoFit/>
          </a:bodyPr>
          <a:lstStyle/>
          <a:p>
            <a:fld id="{69C57A6D-0C33-4823-8C76-19973FADEF02}" type="slidenum">
              <a:rPr lang="en-US" dirty="0">
                <a:solidFill>
                  <a:srgbClr val="000000"/>
                </a:solidFill>
                <a:latin typeface="Calibri" panose="020F0502020204030204" pitchFamily="34" charset="0"/>
              </a:rPr>
              <a:t>16</a:t>
            </a:fld>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632336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936593" y="2614576"/>
            <a:ext cx="10648765" cy="1162051"/>
          </a:xfrm>
        </p:spPr>
        <p:txBody>
          <a:bodyPr>
            <a:normAutofit fontScale="90000"/>
          </a:bodyPr>
          <a:lstStyle/>
          <a:p>
            <a:pPr algn="ctr"/>
            <a:r>
              <a:rPr lang="en-US"/>
              <a:t>Varicella Message Mapping Guide (MMG)</a:t>
            </a:r>
          </a:p>
        </p:txBody>
      </p:sp>
    </p:spTree>
    <p:extLst>
      <p:ext uri="{BB962C8B-B14F-4D97-AF65-F5344CB8AC3E}">
        <p14:creationId xmlns:p14="http://schemas.microsoft.com/office/powerpoint/2010/main" val="20968235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A81941-C2FD-3E82-CB4C-E1AD8CAA20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7696" y="1052376"/>
            <a:ext cx="9436608" cy="5157216"/>
          </a:xfrm>
          <a:prstGeom prst="rect">
            <a:avLst/>
          </a:prstGeom>
        </p:spPr>
      </p:pic>
      <p:sp>
        <p:nvSpPr>
          <p:cNvPr id="3" name="Title 2">
            <a:extLst>
              <a:ext uri="{FF2B5EF4-FFF2-40B4-BE49-F238E27FC236}">
                <a16:creationId xmlns:a16="http://schemas.microsoft.com/office/drawing/2014/main" id="{7A84884B-AC4D-2FBE-7329-A004073DD1CE}"/>
              </a:ext>
              <a:ext uri="{C183D7F6-B498-43B3-948B-1728B52AA6E4}">
                <adec:decorative xmlns:adec="http://schemas.microsoft.com/office/drawing/2017/decorative" val="1"/>
              </a:ext>
            </a:extLst>
          </p:cNvPr>
          <p:cNvSpPr>
            <a:spLocks noGrp="1"/>
          </p:cNvSpPr>
          <p:nvPr>
            <p:ph type="title"/>
          </p:nvPr>
        </p:nvSpPr>
        <p:spPr>
          <a:xfrm>
            <a:off x="301876" y="206227"/>
            <a:ext cx="11247120" cy="1188720"/>
          </a:xfrm>
        </p:spPr>
        <p:txBody>
          <a:bodyPr/>
          <a:lstStyle/>
          <a:p>
            <a:pPr algn="ctr"/>
            <a:r>
              <a:rPr lang="en-US"/>
              <a:t>Welcome to the Varicella MMG</a:t>
            </a:r>
          </a:p>
        </p:txBody>
      </p:sp>
      <p:sp>
        <p:nvSpPr>
          <p:cNvPr id="9" name="Text Placeholder 8">
            <a:extLst>
              <a:ext uri="{FF2B5EF4-FFF2-40B4-BE49-F238E27FC236}">
                <a16:creationId xmlns:a16="http://schemas.microsoft.com/office/drawing/2014/main" id="{D14BE1B5-7647-25A0-E35B-F601256B9F3B}"/>
              </a:ext>
              <a:ext uri="{C183D7F6-B498-43B3-948B-1728B52AA6E4}">
                <adec:decorative xmlns:adec="http://schemas.microsoft.com/office/drawing/2017/decorative" val="1"/>
              </a:ext>
            </a:extLst>
          </p:cNvPr>
          <p:cNvSpPr txBox="1">
            <a:spLocks noGrp="1"/>
          </p:cNvSpPr>
          <p:nvPr>
            <p:ph type="body" sz="quarter" idx="13"/>
          </p:nvPr>
        </p:nvSpPr>
        <p:spPr>
          <a:xfrm>
            <a:off x="664144" y="6190108"/>
            <a:ext cx="11247438" cy="461665"/>
          </a:xfrm>
          <a:prstGeom prst="rect">
            <a:avLst/>
          </a:prstGeom>
          <a:noFill/>
        </p:spPr>
        <p:txBody>
          <a:bodyPr wrap="square">
            <a:spAutoFit/>
          </a:bodyPr>
          <a:lstStyle/>
          <a:p>
            <a:endParaRPr lang="en-US" dirty="0">
              <a:latin typeface="Arial" panose="020B0604020202020204" pitchFamily="34" charset="0"/>
              <a:ea typeface="Calibri" panose="020F0502020204030204" pitchFamily="34" charset="0"/>
              <a:cs typeface="Arial" panose="020B0604020202020204" pitchFamily="34" charset="0"/>
            </a:endParaRPr>
          </a:p>
          <a:p>
            <a:pPr marL="487668" lvl="2" indent="0">
              <a:buNone/>
            </a:pPr>
            <a:r>
              <a:rPr lang="en-US" sz="1100" dirty="0">
                <a:hlinkClick r:id="rId4"/>
              </a:rPr>
              <a:t>Varicella Message Mapping Guide</a:t>
            </a:r>
            <a:r>
              <a:rPr lang="en-US"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hlinkClick r:id="rId5"/>
              </a:rPr>
              <a:t>NCIRD-Notes-for-Implementation-of-MMGs</a:t>
            </a:r>
            <a:endParaRPr kumimoji="0" lang="en-US" sz="11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C99C61E-FCBB-C55F-F711-638149987C44}"/>
              </a:ext>
              <a:ext uri="{C183D7F6-B498-43B3-948B-1728B52AA6E4}">
                <adec:decorative xmlns:adec="http://schemas.microsoft.com/office/drawing/2017/decorative" val="1"/>
              </a:ext>
            </a:extLst>
          </p:cNvPr>
          <p:cNvSpPr txBox="1"/>
          <p:nvPr/>
        </p:nvSpPr>
        <p:spPr>
          <a:xfrm>
            <a:off x="11786920" y="6546873"/>
            <a:ext cx="418704" cy="369332"/>
          </a:xfrm>
          <a:prstGeom prst="rect">
            <a:avLst/>
          </a:prstGeom>
          <a:noFill/>
        </p:spPr>
        <p:txBody>
          <a:bodyPr wrap="none" rtlCol="0">
            <a:spAutoFit/>
          </a:bodyPr>
          <a:lstStyle/>
          <a:p>
            <a:fld id="{AFFD3ED0-D585-4EFD-87D8-4B099A2279B1}" type="slidenum">
              <a:rPr lang="en-US" smtClean="0">
                <a:solidFill>
                  <a:srgbClr val="000000"/>
                </a:solidFill>
                <a:latin typeface="Calibri" panose="020F0502020204030204" pitchFamily="34" charset="0"/>
              </a:rPr>
              <a:t>18</a:t>
            </a:fld>
            <a:endParaRPr lang="en-US">
              <a:solidFill>
                <a:srgbClr val="000000"/>
              </a:solidFill>
              <a:latin typeface="Calibri" panose="020F0502020204030204" pitchFamily="34" charset="0"/>
            </a:endParaRPr>
          </a:p>
        </p:txBody>
      </p:sp>
      <p:sp>
        <p:nvSpPr>
          <p:cNvPr id="8" name="Oval 7">
            <a:extLst>
              <a:ext uri="{FF2B5EF4-FFF2-40B4-BE49-F238E27FC236}">
                <a16:creationId xmlns:a16="http://schemas.microsoft.com/office/drawing/2014/main" id="{A229BDC3-6B13-400A-9ADC-D52779C38351}"/>
              </a:ext>
              <a:ext uri="{C183D7F6-B498-43B3-948B-1728B52AA6E4}">
                <adec:decorative xmlns:adec="http://schemas.microsoft.com/office/drawing/2017/decorative" val="1"/>
              </a:ext>
            </a:extLst>
          </p:cNvPr>
          <p:cNvSpPr/>
          <p:nvPr/>
        </p:nvSpPr>
        <p:spPr>
          <a:xfrm>
            <a:off x="4069213" y="4070670"/>
            <a:ext cx="3160643" cy="621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030459-0DF6-5132-55E4-5964E1C4C412}"/>
              </a:ext>
              <a:ext uri="{C183D7F6-B498-43B3-948B-1728B52AA6E4}">
                <adec:decorative xmlns:adec="http://schemas.microsoft.com/office/drawing/2017/decorative" val="1"/>
              </a:ext>
            </a:extLst>
          </p:cNvPr>
          <p:cNvSpPr/>
          <p:nvPr/>
        </p:nvSpPr>
        <p:spPr>
          <a:xfrm>
            <a:off x="7344302" y="5601706"/>
            <a:ext cx="3445777" cy="5086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591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88545-E763-0242-6BCE-A45198A6D0FE}"/>
              </a:ext>
            </a:extLst>
          </p:cNvPr>
          <p:cNvSpPr>
            <a:spLocks noGrp="1"/>
          </p:cNvSpPr>
          <p:nvPr>
            <p:ph sz="quarter" idx="14"/>
          </p:nvPr>
        </p:nvSpPr>
        <p:spPr>
          <a:xfrm>
            <a:off x="626290" y="1297543"/>
            <a:ext cx="11247120" cy="4856365"/>
          </a:xfrm>
        </p:spPr>
        <p:txBody>
          <a:bodyPr/>
          <a:lstStyle/>
          <a:p>
            <a:pPr marL="512763" marR="0" lvl="1" indent="-280988" algn="l" defTabSz="914400" rtl="0" eaLnBrk="1" fontAlgn="base" latinLnBrk="0" hangingPunct="1">
              <a:lnSpc>
                <a:spcPct val="100000"/>
              </a:lnSpc>
              <a:spcBef>
                <a:spcPts val="800"/>
              </a:spcBef>
              <a:spcAft>
                <a:spcPct val="0"/>
              </a:spcAft>
              <a:buClr>
                <a:srgbClr val="536A82"/>
              </a:buClr>
              <a:buSzPct val="100000"/>
              <a:buFont typeface="Wingdings" panose="05000000000000000000" pitchFamily="2" charset="2"/>
              <a:buChar char="q"/>
              <a:tabLst/>
              <a:defRPr/>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The Varicella MMG should be used in conjunction with the GenV2 MMG to construct a complete case notification. </a:t>
            </a:r>
          </a:p>
          <a:p>
            <a:pPr marL="576263" lvl="1" indent="-347663">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There are </a:t>
            </a:r>
            <a:r>
              <a:rPr lang="en-US" sz="2400" b="1" dirty="0">
                <a:latin typeface="Arial" panose="020B0604020202020204" pitchFamily="34" charset="0"/>
                <a:cs typeface="Arial" panose="020B0604020202020204" pitchFamily="34" charset="0"/>
              </a:rPr>
              <a:t>73</a:t>
            </a:r>
            <a:r>
              <a:rPr lang="en-US" sz="2400" dirty="0">
                <a:latin typeface="Arial" panose="020B0604020202020204" pitchFamily="34" charset="0"/>
                <a:cs typeface="Arial" panose="020B0604020202020204" pitchFamily="34" charset="0"/>
              </a:rPr>
              <a:t> varicella-specific data elements:</a:t>
            </a:r>
          </a:p>
          <a:p>
            <a:pPr marL="1143000" lvl="5" indent="-228600"/>
            <a:r>
              <a:rPr lang="en-US" sz="2200" b="1" dirty="0">
                <a:latin typeface="Arial" panose="020B0604020202020204" pitchFamily="34" charset="0"/>
                <a:cs typeface="Arial" panose="020B0604020202020204" pitchFamily="34" charset="0"/>
              </a:rPr>
              <a:t> 29 </a:t>
            </a:r>
            <a:r>
              <a:rPr lang="en-US" sz="2200" dirty="0">
                <a:latin typeface="Arial" panose="020B0604020202020204" pitchFamily="34" charset="0"/>
                <a:cs typeface="Arial" panose="020B0604020202020204" pitchFamily="34" charset="0"/>
              </a:rPr>
              <a:t>are divided into 6 repeating groups.</a:t>
            </a:r>
          </a:p>
          <a:p>
            <a:pPr marL="1143000" lvl="5" indent="-228600"/>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44 </a:t>
            </a:r>
            <a:r>
              <a:rPr lang="en-US" sz="2200" dirty="0">
                <a:latin typeface="Arial" panose="020B0604020202020204" pitchFamily="34" charset="0"/>
                <a:cs typeface="Arial" panose="020B0604020202020204" pitchFamily="34" charset="0"/>
              </a:rPr>
              <a:t>are non-repeating data elements</a:t>
            </a:r>
            <a:r>
              <a:rPr lang="en-US" sz="2400" dirty="0">
                <a:latin typeface="Arial" panose="020B0604020202020204" pitchFamily="34" charset="0"/>
                <a:cs typeface="Arial" panose="020B0604020202020204" pitchFamily="34" charset="0"/>
              </a:rPr>
              <a:t>.</a:t>
            </a:r>
          </a:p>
          <a:p>
            <a:pPr lvl="1">
              <a:lnSpc>
                <a:spcPct val="150000"/>
              </a:lnSpc>
              <a:spcBef>
                <a:spcPts val="800"/>
              </a:spcBef>
              <a:buClr>
                <a:srgbClr val="536A82"/>
              </a:buClr>
              <a:buFont typeface="Wingdings" panose="05000000000000000000" pitchFamily="2" charset="2"/>
              <a:buChar char="q"/>
              <a:defRPr/>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Of the </a:t>
            </a:r>
            <a:r>
              <a:rPr lang="en-US" sz="2400" b="1" dirty="0">
                <a:solidFill>
                  <a:srgbClr val="3B495B"/>
                </a:solidFill>
                <a:latin typeface="Arial" panose="020B0604020202020204" pitchFamily="34" charset="0"/>
                <a:cs typeface="Arial" panose="020B0604020202020204" pitchFamily="34" charset="0"/>
              </a:rPr>
              <a:t>73</a:t>
            </a: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varicella-specific data elements:</a:t>
            </a:r>
          </a:p>
          <a:p>
            <a:pPr marR="0" lvl="4" algn="l" defTabSz="914400" rtl="0" eaLnBrk="1" fontAlgn="base" latinLnBrk="0" hangingPunct="1">
              <a:spcBef>
                <a:spcPts val="0"/>
              </a:spcBef>
              <a:spcAft>
                <a:spcPct val="0"/>
              </a:spcAft>
              <a:buClr>
                <a:srgbClr val="536A8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r>
              <a:rPr kumimoji="0" lang="en-US" sz="2200" b="1"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1</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is required.</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35</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1 (highest priority).</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kumimoji="0" lang="en-US" sz="2200" b="1"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22</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2 (high priority).</a:t>
            </a:r>
          </a:p>
          <a:p>
            <a:pPr marL="1219170" marR="0" lvl="4" indent="-243834" algn="l" defTabSz="914400" rtl="0" eaLnBrk="1" fontAlgn="base" latinLnBrk="0" hangingPunct="1">
              <a:lnSpc>
                <a:spcPct val="100000"/>
              </a:lnSpc>
              <a:spcBef>
                <a:spcPts val="0"/>
              </a:spcBef>
              <a:spcAft>
                <a:spcPct val="0"/>
              </a:spcAft>
              <a:buClr>
                <a:srgbClr val="536A82"/>
              </a:buClr>
              <a:buSzPct val="100000"/>
              <a:buFont typeface="Arial" panose="020B0604020202020204" pitchFamily="34" charset="0"/>
              <a:buChar char="•"/>
              <a:tabLst/>
              <a:defRPr/>
            </a:pPr>
            <a:r>
              <a:rPr lang="en-US" sz="2200" b="1" dirty="0">
                <a:solidFill>
                  <a:srgbClr val="3B495B"/>
                </a:solidFill>
                <a:latin typeface="Arial" panose="020B0604020202020204" pitchFamily="34" charset="0"/>
                <a:cs typeface="Arial" panose="020B0604020202020204" pitchFamily="34" charset="0"/>
              </a:rPr>
              <a:t>15</a:t>
            </a: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are priority 3 (low priority).</a:t>
            </a:r>
          </a:p>
          <a:p>
            <a:pPr marL="975336" lvl="4" indent="0">
              <a:buNone/>
            </a:pPr>
            <a:endPar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endParaRPr>
          </a:p>
          <a:p>
            <a:pPr lvl="4">
              <a:lnSpc>
                <a:spcPct val="150000"/>
              </a:lnSpc>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975336" lvl="4" indent="0">
              <a:lnSpc>
                <a:spcPct val="150000"/>
              </a:lnSpc>
              <a:buNone/>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3">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43834" lvl="1"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243834" lvl="1" indent="0">
              <a:buNone/>
            </a:pPr>
            <a:endParaRPr lang="en-US" dirty="0"/>
          </a:p>
        </p:txBody>
      </p:sp>
      <p:sp>
        <p:nvSpPr>
          <p:cNvPr id="3" name="Title 2">
            <a:extLst>
              <a:ext uri="{FF2B5EF4-FFF2-40B4-BE49-F238E27FC236}">
                <a16:creationId xmlns:a16="http://schemas.microsoft.com/office/drawing/2014/main" id="{CB4E77A9-7987-3E6A-94D4-EF3478B2A3B3}"/>
              </a:ext>
            </a:extLst>
          </p:cNvPr>
          <p:cNvSpPr>
            <a:spLocks noGrp="1"/>
          </p:cNvSpPr>
          <p:nvPr>
            <p:ph type="title"/>
          </p:nvPr>
        </p:nvSpPr>
        <p:spPr>
          <a:xfrm>
            <a:off x="472440" y="240114"/>
            <a:ext cx="11247120" cy="1188720"/>
          </a:xfrm>
        </p:spPr>
        <p:txBody>
          <a:bodyPr anchor="ctr"/>
          <a:lstStyle/>
          <a:p>
            <a:pPr algn="ctr"/>
            <a:r>
              <a:rPr lang="en-US"/>
              <a:t>Varicella MMG Overview</a:t>
            </a:r>
          </a:p>
        </p:txBody>
      </p:sp>
      <p:sp>
        <p:nvSpPr>
          <p:cNvPr id="4" name="TextBox 3">
            <a:extLst>
              <a:ext uri="{FF2B5EF4-FFF2-40B4-BE49-F238E27FC236}">
                <a16:creationId xmlns:a16="http://schemas.microsoft.com/office/drawing/2014/main" id="{79EB2600-D19F-DC40-FB76-2537AEA74942}"/>
              </a:ext>
              <a:ext uri="{C183D7F6-B498-43B3-948B-1728B52AA6E4}">
                <adec:decorative xmlns:adec="http://schemas.microsoft.com/office/drawing/2017/decorative" val="1"/>
              </a:ext>
            </a:extLst>
          </p:cNvPr>
          <p:cNvSpPr txBox="1"/>
          <p:nvPr/>
        </p:nvSpPr>
        <p:spPr>
          <a:xfrm>
            <a:off x="11719560" y="637068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19</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687201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dirty="0"/>
              <a:t>Agenda</a:t>
            </a: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a:xfrm>
            <a:off x="609599" y="1502198"/>
            <a:ext cx="10045149" cy="4176467"/>
          </a:xfrm>
        </p:spPr>
        <p:txBody>
          <a:bodyPr/>
          <a:lstStyle/>
          <a:p>
            <a:pPr>
              <a:lnSpc>
                <a:spcPct val="100000"/>
              </a:lnSpc>
            </a:pPr>
            <a:r>
              <a:rPr lang="en-US" sz="2670" b="0" dirty="0">
                <a:cs typeface="Calibri"/>
              </a:rPr>
              <a:t>Overview of Mumps, Pertussis, and Varicella Message Mapping Guides (MMGs)  </a:t>
            </a:r>
          </a:p>
          <a:p>
            <a:pPr marL="304151" indent="-304151">
              <a:lnSpc>
                <a:spcPct val="100000"/>
              </a:lnSpc>
            </a:pPr>
            <a:r>
              <a:rPr lang="en-US" sz="2670" b="0" dirty="0">
                <a:cs typeface="Calibri"/>
              </a:rPr>
              <a:t>Questions and Answers </a:t>
            </a:r>
          </a:p>
          <a:p>
            <a:pPr marL="0" indent="0">
              <a:lnSpc>
                <a:spcPct val="169230"/>
              </a:lnSpc>
              <a:buNone/>
            </a:pPr>
            <a:endParaRPr lang="en-US" dirty="0"/>
          </a:p>
        </p:txBody>
      </p:sp>
      <p:pic>
        <p:nvPicPr>
          <p:cNvPr id="3" name="Picture 2" title="NNDSS branding element">
            <a:extLst>
              <a:ext uri="{FF2B5EF4-FFF2-40B4-BE49-F238E27FC236}">
                <a16:creationId xmlns:a16="http://schemas.microsoft.com/office/drawing/2014/main" id="{2E844250-A063-9E11-A38D-3CD3D7516B2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6" y="4419634"/>
            <a:ext cx="5118135" cy="2010341"/>
          </a:xfrm>
          <a:prstGeom prst="rect">
            <a:avLst/>
          </a:prstGeom>
        </p:spPr>
      </p:pic>
    </p:spTree>
    <p:extLst>
      <p:ext uri="{BB962C8B-B14F-4D97-AF65-F5344CB8AC3E}">
        <p14:creationId xmlns:p14="http://schemas.microsoft.com/office/powerpoint/2010/main" val="2512209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F8A33-C678-C5F5-72A1-3B429324B74D}"/>
              </a:ext>
              <a:ext uri="{C183D7F6-B498-43B3-948B-1728B52AA6E4}">
                <adec:decorative xmlns:adec="http://schemas.microsoft.com/office/drawing/2017/decorative" val="1"/>
              </a:ext>
            </a:extLst>
          </p:cNvPr>
          <p:cNvSpPr>
            <a:spLocks noGrp="1"/>
          </p:cNvSpPr>
          <p:nvPr>
            <p:ph sz="quarter" idx="14"/>
          </p:nvPr>
        </p:nvSpPr>
        <p:spPr/>
        <p:txBody>
          <a:bodyPr/>
          <a:lstStyle/>
          <a:p>
            <a:pPr lvl="1"/>
            <a:endParaRPr lang="en-US" sz="1400" dirty="0">
              <a:effectLst/>
              <a:latin typeface="Arial" panose="020B0604020202020204" pitchFamily="34" charset="0"/>
              <a:ea typeface="Calibri" panose="020F0502020204030204" pitchFamily="34" charset="0"/>
              <a:cs typeface="Arial" panose="020B0604020202020204" pitchFamily="34" charset="0"/>
            </a:endParaRPr>
          </a:p>
          <a:p>
            <a:pPr lvl="3">
              <a:buFont typeface="Wingdings" panose="05000000000000000000" pitchFamily="2" charset="2"/>
              <a:buChar char="q"/>
            </a:pPr>
            <a:r>
              <a:rPr lang="en-US" sz="2000" dirty="0">
                <a:latin typeface="Arial" panose="020B0604020202020204" pitchFamily="34" charset="0"/>
                <a:cs typeface="Arial" panose="020B0604020202020204" pitchFamily="34" charset="0"/>
              </a:rPr>
              <a:t>  Among the </a:t>
            </a:r>
            <a:r>
              <a:rPr lang="en-US" sz="2000" b="1" dirty="0">
                <a:latin typeface="Arial" panose="020B0604020202020204" pitchFamily="34" charset="0"/>
                <a:cs typeface="Arial" panose="020B0604020202020204" pitchFamily="34" charset="0"/>
              </a:rPr>
              <a:t>57</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Varicella</a:t>
            </a:r>
            <a:r>
              <a:rPr lang="en-US" sz="2000" dirty="0">
                <a:latin typeface="Arial" panose="020B0604020202020204" pitchFamily="34" charset="0"/>
                <a:cs typeface="Arial" panose="020B0604020202020204" pitchFamily="34" charset="0"/>
              </a:rPr>
              <a:t> MMG priority 1 and priority 2 data elements:</a:t>
            </a:r>
          </a:p>
          <a:p>
            <a:pPr lvl="6">
              <a:buFontTx/>
              <a:buChar char="-"/>
            </a:pPr>
            <a:r>
              <a:rPr lang="en-US" sz="2000" b="1" dirty="0">
                <a:solidFill>
                  <a:srgbClr val="002060"/>
                </a:solidFill>
                <a:latin typeface="Arial" panose="020B0604020202020204" pitchFamily="34" charset="0"/>
                <a:cs typeface="Arial" panose="020B0604020202020204" pitchFamily="34" charset="0"/>
              </a:rPr>
              <a:t>35</a:t>
            </a:r>
            <a:r>
              <a:rPr lang="en-US" sz="2000" dirty="0">
                <a:solidFill>
                  <a:srgbClr val="002060"/>
                </a:solidFill>
                <a:latin typeface="Arial" panose="020B0604020202020204" pitchFamily="34" charset="0"/>
                <a:cs typeface="Arial" panose="020B0604020202020204" pitchFamily="34" charset="0"/>
              </a:rPr>
              <a:t> (61%) </a:t>
            </a:r>
            <a:r>
              <a:rPr lang="en-US" sz="2000" dirty="0">
                <a:latin typeface="Arial" panose="020B0604020202020204" pitchFamily="34" charset="0"/>
                <a:cs typeface="Arial" panose="020B0604020202020204" pitchFamily="34" charset="0"/>
              </a:rPr>
              <a:t>are in the Mumps MMG.</a:t>
            </a:r>
          </a:p>
          <a:p>
            <a:pPr lvl="6">
              <a:buFontTx/>
              <a:buChar char="-"/>
            </a:pPr>
            <a:r>
              <a:rPr lang="en-US" sz="2000" b="1" dirty="0">
                <a:solidFill>
                  <a:srgbClr val="002060"/>
                </a:solidFill>
                <a:latin typeface="Arial" panose="020B0604020202020204" pitchFamily="34" charset="0"/>
                <a:cs typeface="Arial" panose="020B0604020202020204" pitchFamily="34" charset="0"/>
              </a:rPr>
              <a:t>34</a:t>
            </a:r>
            <a:r>
              <a:rPr lang="en-US" sz="2000" dirty="0">
                <a:solidFill>
                  <a:srgbClr val="002060"/>
                </a:solidFill>
                <a:latin typeface="Arial" panose="020B0604020202020204" pitchFamily="34" charset="0"/>
                <a:cs typeface="Arial" panose="020B0604020202020204" pitchFamily="34" charset="0"/>
              </a:rPr>
              <a:t> (60%) </a:t>
            </a:r>
            <a:r>
              <a:rPr lang="en-US" sz="2000" dirty="0">
                <a:latin typeface="Arial" panose="020B0604020202020204" pitchFamily="34" charset="0"/>
                <a:cs typeface="Arial" panose="020B0604020202020204" pitchFamily="34" charset="0"/>
              </a:rPr>
              <a:t>are in the Pertussis MMG.</a:t>
            </a:r>
          </a:p>
          <a:p>
            <a:pPr marL="1234440" lvl="5" indent="0">
              <a:buNone/>
            </a:pPr>
            <a:endParaRPr lang="en-US" sz="2000" dirty="0">
              <a:latin typeface="Arial" panose="020B0604020202020204" pitchFamily="34" charset="0"/>
              <a:cs typeface="Arial" panose="020B0604020202020204" pitchFamily="34" charset="0"/>
            </a:endParaRPr>
          </a:p>
          <a:p>
            <a:pPr lvl="5">
              <a:buFontTx/>
              <a:buChar char="-"/>
            </a:pPr>
            <a:endParaRPr lang="en-US" sz="2000" dirty="0">
              <a:latin typeface="Arial" panose="020B0604020202020204" pitchFamily="34" charset="0"/>
              <a:cs typeface="Arial" panose="020B0604020202020204" pitchFamily="34" charset="0"/>
            </a:endParaRPr>
          </a:p>
          <a:p>
            <a:pPr marL="1234440" lvl="5" indent="0">
              <a:buNone/>
            </a:pPr>
            <a:endParaRPr lang="en-US" sz="2000" dirty="0">
              <a:latin typeface="Arial" panose="020B0604020202020204" pitchFamily="34" charset="0"/>
              <a:cs typeface="Arial" panose="020B0604020202020204" pitchFamily="34" charset="0"/>
            </a:endParaRPr>
          </a:p>
          <a:p>
            <a:pPr marL="762006" lvl="3" indent="0">
              <a:buNone/>
            </a:pPr>
            <a:endParaRPr lang="en-US"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93FE39D-787E-6433-B5E0-E5B5B0998A43}"/>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Varicella MMG Data Element Harmonization</a:t>
            </a:r>
          </a:p>
        </p:txBody>
      </p:sp>
      <p:sp>
        <p:nvSpPr>
          <p:cNvPr id="5" name="TextBox 4">
            <a:extLst>
              <a:ext uri="{FF2B5EF4-FFF2-40B4-BE49-F238E27FC236}">
                <a16:creationId xmlns:a16="http://schemas.microsoft.com/office/drawing/2014/main" id="{E76B749F-B7BF-7689-7CE8-D1D0EC22F0F4}"/>
              </a:ext>
              <a:ext uri="{C183D7F6-B498-43B3-948B-1728B52AA6E4}">
                <adec:decorative xmlns:adec="http://schemas.microsoft.com/office/drawing/2017/decorative" val="1"/>
              </a:ext>
            </a:extLst>
          </p:cNvPr>
          <p:cNvSpPr txBox="1"/>
          <p:nvPr/>
        </p:nvSpPr>
        <p:spPr>
          <a:xfrm>
            <a:off x="11734800" y="6488668"/>
            <a:ext cx="301686" cy="369332"/>
          </a:xfrm>
          <a:prstGeom prst="rect">
            <a:avLst/>
          </a:prstGeom>
          <a:noFill/>
        </p:spPr>
        <p:txBody>
          <a:bodyPr wrap="none" rtlCol="0">
            <a:spAutoFit/>
          </a:bodyPr>
          <a:lstStyle/>
          <a:p>
            <a:fld id="{69C57A6D-0C33-4823-8C76-19973FADEF02}" type="slidenum">
              <a:rPr lang="en-US" dirty="0">
                <a:solidFill>
                  <a:srgbClr val="000000"/>
                </a:solidFill>
                <a:latin typeface="Calibri" panose="020F0502020204030204" pitchFamily="34" charset="0"/>
              </a:rPr>
              <a:t>20</a:t>
            </a:fld>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6830299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BD43D1-AEED-CE2D-572E-C9D5B85A058B}"/>
              </a:ext>
            </a:extLst>
          </p:cNvPr>
          <p:cNvSpPr>
            <a:spLocks noGrp="1"/>
          </p:cNvSpPr>
          <p:nvPr>
            <p:ph type="title" idx="4294967295"/>
          </p:nvPr>
        </p:nvSpPr>
        <p:spPr bwMode="auto">
          <a:xfrm>
            <a:off x="839788" y="2470150"/>
            <a:ext cx="12606337" cy="5683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ts val="2933"/>
              </a:lnSpc>
              <a:spcBef>
                <a:spcPts val="800"/>
              </a:spcBef>
              <a:spcAft>
                <a:spcPct val="0"/>
              </a:spcAft>
              <a:buClr>
                <a:schemeClr val="accent1"/>
              </a:buClr>
              <a:buSzPct val="100000"/>
              <a:buFont typeface="Wingdings" panose="05000000000000000000" pitchFamily="2" charset="2"/>
              <a:buNone/>
              <a:tabLst/>
              <a:defRPr/>
            </a:pPr>
            <a:r>
              <a:rPr kumimoji="0" lang="en-US" sz="4000" b="1" i="0" u="none" strike="noStrike" kern="1200" cap="none" spc="0" normalizeH="0" baseline="0" noProof="0">
                <a:ln>
                  <a:noFill/>
                </a:ln>
                <a:solidFill>
                  <a:srgbClr val="FFFFFF"/>
                </a:solidFill>
                <a:effectLst/>
                <a:uLnTx/>
                <a:uFillTx/>
                <a:latin typeface="+mn-lt"/>
                <a:ea typeface="+mn-ea"/>
                <a:cs typeface="+mn-cs"/>
              </a:rPr>
              <a:t>Benefits of MMG Data Element Harmonization </a:t>
            </a:r>
          </a:p>
        </p:txBody>
      </p:sp>
    </p:spTree>
    <p:extLst>
      <p:ext uri="{BB962C8B-B14F-4D97-AF65-F5344CB8AC3E}">
        <p14:creationId xmlns:p14="http://schemas.microsoft.com/office/powerpoint/2010/main" val="17848887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5141-1F70-2E02-F7A4-7BA3FC25C08D}"/>
              </a:ext>
              <a:ext uri="{C183D7F6-B498-43B3-948B-1728B52AA6E4}">
                <adec:decorative xmlns:adec="http://schemas.microsoft.com/office/drawing/2017/decorative" val="1"/>
              </a:ext>
            </a:extLst>
          </p:cNvPr>
          <p:cNvSpPr>
            <a:spLocks noGrp="1"/>
          </p:cNvSpPr>
          <p:nvPr>
            <p:ph type="title"/>
          </p:nvPr>
        </p:nvSpPr>
        <p:spPr>
          <a:xfrm>
            <a:off x="530087" y="210298"/>
            <a:ext cx="11131826" cy="811668"/>
          </a:xfrm>
        </p:spPr>
        <p:txBody>
          <a:bodyPr>
            <a:normAutofit fontScale="90000"/>
          </a:bodyPr>
          <a:lstStyle/>
          <a:p>
            <a:r>
              <a:rPr lang="en-US" sz="3200"/>
              <a:t>Results for Harmonization of Disease Specific MMGs by Condition*</a:t>
            </a:r>
          </a:p>
        </p:txBody>
      </p:sp>
      <p:pic>
        <p:nvPicPr>
          <p:cNvPr id="6" name="Content Placeholder 5">
            <a:extLst>
              <a:ext uri="{FF2B5EF4-FFF2-40B4-BE49-F238E27FC236}">
                <a16:creationId xmlns:a16="http://schemas.microsoft.com/office/drawing/2014/main" id="{2C71EC28-DB3A-B821-BF6C-94CA1142C903}"/>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176288" y="1073145"/>
            <a:ext cx="9839424" cy="5071935"/>
          </a:xfrm>
        </p:spPr>
      </p:pic>
      <p:sp>
        <p:nvSpPr>
          <p:cNvPr id="7" name="Rectangle 6">
            <a:extLst>
              <a:ext uri="{FF2B5EF4-FFF2-40B4-BE49-F238E27FC236}">
                <a16:creationId xmlns:a16="http://schemas.microsoft.com/office/drawing/2014/main" id="{8E665ECA-06D7-38F7-E022-61CEF18C0A9A}"/>
              </a:ext>
              <a:ext uri="{C183D7F6-B498-43B3-948B-1728B52AA6E4}">
                <adec:decorative xmlns:adec="http://schemas.microsoft.com/office/drawing/2017/decorative" val="1"/>
              </a:ext>
            </a:extLst>
          </p:cNvPr>
          <p:cNvSpPr/>
          <p:nvPr/>
        </p:nvSpPr>
        <p:spPr>
          <a:xfrm>
            <a:off x="1478488" y="6120943"/>
            <a:ext cx="9235024" cy="461665"/>
          </a:xfrm>
          <a:prstGeom prst="rect">
            <a:avLst/>
          </a:prstGeom>
        </p:spPr>
        <p:txBody>
          <a:bodyPr wrap="square">
            <a:spAutoFit/>
          </a:bodyPr>
          <a:lstStyle/>
          <a:p>
            <a:pPr defTabSz="1219170" eaLnBrk="0" fontAlgn="base" hangingPunct="0">
              <a:spcBef>
                <a:spcPct val="20000"/>
              </a:spcBef>
              <a:spcAft>
                <a:spcPct val="0"/>
              </a:spcAft>
            </a:pPr>
            <a:r>
              <a:rPr lang="en-US" sz="1200">
                <a:solidFill>
                  <a:srgbClr val="000818"/>
                </a:solidFill>
                <a:cs typeface="Calibri" panose="020F0502020204030204" pitchFamily="34" charset="0"/>
              </a:rPr>
              <a:t>* Data do not include Gen V2 variables.</a:t>
            </a:r>
          </a:p>
          <a:p>
            <a:pPr defTabSz="1219170" eaLnBrk="0" fontAlgn="base" hangingPunct="0">
              <a:spcBef>
                <a:spcPct val="0"/>
              </a:spcBef>
              <a:spcAft>
                <a:spcPct val="0"/>
              </a:spcAft>
            </a:pPr>
            <a:r>
              <a:rPr lang="en-US" sz="1200" b="1">
                <a:solidFill>
                  <a:srgbClr val="000818"/>
                </a:solidFill>
                <a:cs typeface="Calibri" panose="020F0502020204030204" pitchFamily="34" charset="0"/>
              </a:rPr>
              <a:t>** </a:t>
            </a:r>
            <a:r>
              <a:rPr lang="en-US" sz="1200">
                <a:solidFill>
                  <a:srgbClr val="000818"/>
                </a:solidFill>
                <a:cs typeface="Calibri" panose="020F0502020204030204" pitchFamily="34" charset="0"/>
              </a:rPr>
              <a:t>”Total” column also contains variables which do not fit within the four categories on this slide (e.g., system variables)</a:t>
            </a:r>
          </a:p>
        </p:txBody>
      </p:sp>
      <p:sp>
        <p:nvSpPr>
          <p:cNvPr id="3" name="TextBox 2">
            <a:extLst>
              <a:ext uri="{FF2B5EF4-FFF2-40B4-BE49-F238E27FC236}">
                <a16:creationId xmlns:a16="http://schemas.microsoft.com/office/drawing/2014/main" id="{4234F27A-87FA-4A40-4C75-771DFFD4FF39}"/>
              </a:ext>
              <a:ext uri="{C183D7F6-B498-43B3-948B-1728B52AA6E4}">
                <adec:decorative xmlns:adec="http://schemas.microsoft.com/office/drawing/2017/decorative" val="1"/>
              </a:ext>
            </a:extLst>
          </p:cNvPr>
          <p:cNvSpPr txBox="1"/>
          <p:nvPr/>
        </p:nvSpPr>
        <p:spPr>
          <a:xfrm>
            <a:off x="11773296" y="6488668"/>
            <a:ext cx="418704" cy="369332"/>
          </a:xfrm>
          <a:prstGeom prst="rect">
            <a:avLst/>
          </a:prstGeom>
          <a:noFill/>
        </p:spPr>
        <p:txBody>
          <a:bodyPr wrap="none" rtlCol="0">
            <a:spAutoFit/>
          </a:bodyPr>
          <a:lstStyle/>
          <a:p>
            <a:fld id="{FC7B817A-47D5-4DDA-812E-3A882E18A83A}" type="slidenum">
              <a:rPr lang="en-US" smtClean="0">
                <a:solidFill>
                  <a:srgbClr val="000000"/>
                </a:solidFill>
                <a:latin typeface="Calibri" panose="020F0502020204030204" pitchFamily="34" charset="0"/>
              </a:rPr>
              <a:t>22</a:t>
            </a:fld>
            <a:endParaRPr lang="en-US">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65E6CD70-195E-4ED3-54E3-DE63D8108AC9}"/>
              </a:ext>
              <a:ext uri="{C183D7F6-B498-43B3-948B-1728B52AA6E4}">
                <adec:decorative xmlns:adec="http://schemas.microsoft.com/office/drawing/2017/decorative" val="1"/>
              </a:ext>
            </a:extLst>
          </p:cNvPr>
          <p:cNvSpPr/>
          <p:nvPr/>
        </p:nvSpPr>
        <p:spPr>
          <a:xfrm>
            <a:off x="1176288" y="1677778"/>
            <a:ext cx="9839424" cy="7850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09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45F7D4-662D-DD2B-6C79-07CAE0EACD5C}"/>
              </a:ext>
              <a:ext uri="{C183D7F6-B498-43B3-948B-1728B52AA6E4}">
                <adec:decorative xmlns:adec="http://schemas.microsoft.com/office/drawing/2017/decorative" val="1"/>
              </a:ext>
            </a:extLst>
          </p:cNvPr>
          <p:cNvSpPr>
            <a:spLocks noGrp="1"/>
          </p:cNvSpPr>
          <p:nvPr>
            <p:ph sz="quarter" idx="14"/>
          </p:nvPr>
        </p:nvSpPr>
        <p:spPr>
          <a:xfrm>
            <a:off x="457200" y="1485132"/>
            <a:ext cx="11457708" cy="5262028"/>
          </a:xfrm>
        </p:spPr>
        <p:txBody>
          <a:bodyPr/>
          <a:lstStyle/>
          <a:p>
            <a:pPr marL="573088" lvl="1" indent="-346075">
              <a:buFont typeface="Wingdings" panose="05000000000000000000" pitchFamily="2" charset="2"/>
              <a:buChar char="q"/>
            </a:pPr>
            <a:r>
              <a:rPr lang="en-US" sz="2200" dirty="0">
                <a:latin typeface="Arial" panose="020B0604020202020204" pitchFamily="34" charset="0"/>
                <a:ea typeface="Calibri" panose="020F0502020204030204" pitchFamily="34" charset="0"/>
                <a:cs typeface="Arial" panose="020B0604020202020204" pitchFamily="34" charset="0"/>
              </a:rPr>
              <a:t>W</a:t>
            </a:r>
            <a:r>
              <a:rPr lang="en-US" sz="2200" dirty="0">
                <a:effectLst/>
                <a:latin typeface="Arial" panose="020B0604020202020204" pitchFamily="34" charset="0"/>
                <a:ea typeface="Calibri" panose="020F0502020204030204" pitchFamily="34" charset="0"/>
                <a:cs typeface="Arial" panose="020B0604020202020204" pitchFamily="34" charset="0"/>
              </a:rPr>
              <a:t>hen considering jurisdiction workload for pre-onboarding activities (e.g., mapping  data elements from jurisdiction NNDSS system to MMGs):</a:t>
            </a:r>
          </a:p>
          <a:p>
            <a:pPr lvl="3">
              <a:buFont typeface="Arial" panose="020B0604020202020204" pitchFamily="34" charset="0"/>
              <a:buChar char="•"/>
            </a:pPr>
            <a:r>
              <a:rPr lang="en-US" sz="2000" dirty="0">
                <a:latin typeface="Arial" panose="020B0604020202020204" pitchFamily="34" charset="0"/>
                <a:cs typeface="Arial" panose="020B0604020202020204" pitchFamily="34" charset="0"/>
              </a:rPr>
              <a:t>Among the </a:t>
            </a:r>
            <a:r>
              <a:rPr lang="en-US" sz="2000" b="1" dirty="0">
                <a:latin typeface="Arial" panose="020B0604020202020204" pitchFamily="34" charset="0"/>
                <a:cs typeface="Arial" panose="020B0604020202020204" pitchFamily="34" charset="0"/>
              </a:rPr>
              <a:t>47</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Mumps</a:t>
            </a:r>
            <a:r>
              <a:rPr lang="en-US" sz="2000" dirty="0">
                <a:latin typeface="Arial" panose="020B0604020202020204" pitchFamily="34" charset="0"/>
                <a:cs typeface="Arial" panose="020B0604020202020204" pitchFamily="34" charset="0"/>
              </a:rPr>
              <a:t> MMG priority 1&amp;2 data elements:</a:t>
            </a:r>
            <a:endParaRPr lang="en-US" dirty="0">
              <a:latin typeface="Arial" panose="020B0604020202020204" pitchFamily="34" charset="0"/>
              <a:cs typeface="Arial" panose="020B0604020202020204" pitchFamily="34" charset="0"/>
            </a:endParaRPr>
          </a:p>
          <a:p>
            <a:pPr marL="1828800" lvl="5" indent="-344488">
              <a:buNone/>
            </a:pPr>
            <a:r>
              <a:rPr lang="en-US" dirty="0">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36</a:t>
            </a:r>
            <a:r>
              <a:rPr lang="en-US" dirty="0">
                <a:solidFill>
                  <a:srgbClr val="002060"/>
                </a:solidFill>
                <a:latin typeface="Arial" panose="020B0604020202020204" pitchFamily="34" charset="0"/>
                <a:cs typeface="Arial" panose="020B0604020202020204" pitchFamily="34" charset="0"/>
              </a:rPr>
              <a:t> (77%) </a:t>
            </a:r>
            <a:r>
              <a:rPr lang="en-US" dirty="0">
                <a:latin typeface="Arial" panose="020B0604020202020204" pitchFamily="34" charset="0"/>
                <a:cs typeface="Arial" panose="020B0604020202020204" pitchFamily="34" charset="0"/>
              </a:rPr>
              <a:t>are in the Pertussis MMG.</a:t>
            </a:r>
          </a:p>
          <a:p>
            <a:pPr marL="1828800" lvl="5" indent="-344488">
              <a:buNone/>
            </a:pPr>
            <a:r>
              <a:rPr lang="en-US" dirty="0">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34</a:t>
            </a:r>
            <a:r>
              <a:rPr lang="en-US" dirty="0">
                <a:solidFill>
                  <a:srgbClr val="002060"/>
                </a:solidFill>
                <a:latin typeface="Arial" panose="020B0604020202020204" pitchFamily="34" charset="0"/>
                <a:cs typeface="Arial" panose="020B0604020202020204" pitchFamily="34" charset="0"/>
              </a:rPr>
              <a:t> (72%) </a:t>
            </a:r>
            <a:r>
              <a:rPr lang="en-US" dirty="0">
                <a:latin typeface="Arial" panose="020B0604020202020204" pitchFamily="34" charset="0"/>
                <a:cs typeface="Arial" panose="020B0604020202020204" pitchFamily="34" charset="0"/>
              </a:rPr>
              <a:t>are in the Varicella MMG. </a:t>
            </a:r>
          </a:p>
          <a:p>
            <a:pPr lvl="3">
              <a:buFont typeface="Arial" panose="020B0604020202020204" pitchFamily="34" charset="0"/>
              <a:buChar char="•"/>
            </a:pPr>
            <a:r>
              <a:rPr lang="en-US" sz="2000" dirty="0">
                <a:latin typeface="Arial" panose="020B0604020202020204" pitchFamily="34" charset="0"/>
                <a:cs typeface="Arial" panose="020B0604020202020204" pitchFamily="34" charset="0"/>
              </a:rPr>
              <a:t>Among the </a:t>
            </a:r>
            <a:r>
              <a:rPr lang="en-US" sz="2000" b="1" dirty="0">
                <a:latin typeface="Arial" panose="020B0604020202020204" pitchFamily="34" charset="0"/>
                <a:cs typeface="Arial" panose="020B0604020202020204" pitchFamily="34" charset="0"/>
              </a:rPr>
              <a:t>51</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Pertussis</a:t>
            </a:r>
            <a:r>
              <a:rPr lang="en-US" sz="2000" dirty="0">
                <a:latin typeface="Arial" panose="020B0604020202020204" pitchFamily="34" charset="0"/>
                <a:cs typeface="Arial" panose="020B0604020202020204" pitchFamily="34" charset="0"/>
              </a:rPr>
              <a:t> MMG priority 1&amp;2 data elements:</a:t>
            </a:r>
          </a:p>
          <a:p>
            <a:pPr lvl="6">
              <a:buFontTx/>
              <a:buChar char="-"/>
            </a:pPr>
            <a:r>
              <a:rPr lang="en-US" b="1" dirty="0">
                <a:solidFill>
                  <a:srgbClr val="002060"/>
                </a:solidFill>
                <a:latin typeface="Arial" panose="020B0604020202020204" pitchFamily="34" charset="0"/>
                <a:cs typeface="Arial" panose="020B0604020202020204" pitchFamily="34" charset="0"/>
              </a:rPr>
              <a:t>36</a:t>
            </a:r>
            <a:r>
              <a:rPr lang="en-US" dirty="0">
                <a:solidFill>
                  <a:srgbClr val="002060"/>
                </a:solidFill>
                <a:latin typeface="Arial" panose="020B0604020202020204" pitchFamily="34" charset="0"/>
                <a:cs typeface="Arial" panose="020B0604020202020204" pitchFamily="34" charset="0"/>
              </a:rPr>
              <a:t> (71%) </a:t>
            </a:r>
            <a:r>
              <a:rPr lang="en-US" dirty="0">
                <a:latin typeface="Arial" panose="020B0604020202020204" pitchFamily="34" charset="0"/>
                <a:cs typeface="Arial" panose="020B0604020202020204" pitchFamily="34" charset="0"/>
              </a:rPr>
              <a:t>are in the Mumps MMG.</a:t>
            </a:r>
          </a:p>
          <a:p>
            <a:pPr lvl="6">
              <a:buFontTx/>
              <a:buChar char="-"/>
            </a:pPr>
            <a:r>
              <a:rPr lang="en-US" b="1" dirty="0">
                <a:solidFill>
                  <a:srgbClr val="002060"/>
                </a:solidFill>
                <a:latin typeface="Arial" panose="020B0604020202020204" pitchFamily="34" charset="0"/>
                <a:cs typeface="Arial" panose="020B0604020202020204" pitchFamily="34" charset="0"/>
              </a:rPr>
              <a:t>38</a:t>
            </a:r>
            <a:r>
              <a:rPr lang="en-US" dirty="0">
                <a:solidFill>
                  <a:srgbClr val="002060"/>
                </a:solidFill>
                <a:latin typeface="Arial" panose="020B0604020202020204" pitchFamily="34" charset="0"/>
                <a:cs typeface="Arial" panose="020B0604020202020204" pitchFamily="34" charset="0"/>
              </a:rPr>
              <a:t> (75%) </a:t>
            </a:r>
            <a:r>
              <a:rPr lang="en-US" dirty="0">
                <a:latin typeface="Arial" panose="020B0604020202020204" pitchFamily="34" charset="0"/>
                <a:cs typeface="Arial" panose="020B0604020202020204" pitchFamily="34" charset="0"/>
              </a:rPr>
              <a:t>are in the Varicella MMG.</a:t>
            </a:r>
          </a:p>
          <a:p>
            <a:pPr lvl="3">
              <a:buFont typeface="Arial" panose="020B0604020202020204" pitchFamily="34" charset="0"/>
              <a:buChar char="•"/>
            </a:pPr>
            <a:r>
              <a:rPr lang="en-US" sz="2000" dirty="0">
                <a:latin typeface="Arial" panose="020B0604020202020204" pitchFamily="34" charset="0"/>
                <a:cs typeface="Arial" panose="020B0604020202020204" pitchFamily="34" charset="0"/>
              </a:rPr>
              <a:t>Among the </a:t>
            </a:r>
            <a:r>
              <a:rPr lang="en-US" sz="2000" b="1" dirty="0">
                <a:latin typeface="Arial" panose="020B0604020202020204" pitchFamily="34" charset="0"/>
                <a:cs typeface="Arial" panose="020B0604020202020204" pitchFamily="34" charset="0"/>
              </a:rPr>
              <a:t>57 Varicella</a:t>
            </a:r>
            <a:r>
              <a:rPr lang="en-US" sz="2000" dirty="0">
                <a:latin typeface="Arial" panose="020B0604020202020204" pitchFamily="34" charset="0"/>
                <a:cs typeface="Arial" panose="020B0604020202020204" pitchFamily="34" charset="0"/>
              </a:rPr>
              <a:t> MMG priority 1&amp;2 data elements:</a:t>
            </a:r>
          </a:p>
          <a:p>
            <a:pPr lvl="6">
              <a:buFontTx/>
              <a:buChar char="-"/>
            </a:pPr>
            <a:r>
              <a:rPr lang="en-US" b="1" dirty="0">
                <a:solidFill>
                  <a:srgbClr val="002060"/>
                </a:solidFill>
                <a:latin typeface="Arial" panose="020B0604020202020204" pitchFamily="34" charset="0"/>
                <a:cs typeface="Arial" panose="020B0604020202020204" pitchFamily="34" charset="0"/>
              </a:rPr>
              <a:t>35</a:t>
            </a:r>
            <a:r>
              <a:rPr lang="en-US" dirty="0">
                <a:solidFill>
                  <a:srgbClr val="002060"/>
                </a:solidFill>
                <a:latin typeface="Arial" panose="020B0604020202020204" pitchFamily="34" charset="0"/>
                <a:cs typeface="Arial" panose="020B0604020202020204" pitchFamily="34" charset="0"/>
              </a:rPr>
              <a:t> (61%) </a:t>
            </a:r>
            <a:r>
              <a:rPr lang="en-US" dirty="0">
                <a:latin typeface="Arial" panose="020B0604020202020204" pitchFamily="34" charset="0"/>
                <a:cs typeface="Arial" panose="020B0604020202020204" pitchFamily="34" charset="0"/>
              </a:rPr>
              <a:t>are in the Mumps MMG.</a:t>
            </a:r>
          </a:p>
          <a:p>
            <a:pPr lvl="6">
              <a:buFontTx/>
              <a:buChar char="-"/>
            </a:pPr>
            <a:r>
              <a:rPr lang="en-US" b="1" dirty="0">
                <a:solidFill>
                  <a:srgbClr val="002060"/>
                </a:solidFill>
                <a:latin typeface="Arial" panose="020B0604020202020204" pitchFamily="34" charset="0"/>
                <a:cs typeface="Arial" panose="020B0604020202020204" pitchFamily="34" charset="0"/>
              </a:rPr>
              <a:t>34</a:t>
            </a:r>
            <a:r>
              <a:rPr lang="en-US" dirty="0">
                <a:solidFill>
                  <a:srgbClr val="002060"/>
                </a:solidFill>
                <a:latin typeface="Arial" panose="020B0604020202020204" pitchFamily="34" charset="0"/>
                <a:cs typeface="Arial" panose="020B0604020202020204" pitchFamily="34" charset="0"/>
              </a:rPr>
              <a:t> (60%) </a:t>
            </a:r>
            <a:r>
              <a:rPr lang="en-US" dirty="0">
                <a:latin typeface="Arial" panose="020B0604020202020204" pitchFamily="34" charset="0"/>
                <a:cs typeface="Arial" panose="020B0604020202020204" pitchFamily="34" charset="0"/>
              </a:rPr>
              <a:t>are in the Pertussis MMG.</a:t>
            </a:r>
          </a:p>
          <a:p>
            <a:pPr marL="573088" lvl="1" indent="-346075">
              <a:buFont typeface="Wingdings" panose="05000000000000000000" pitchFamily="2" charset="2"/>
              <a:buChar char="q"/>
            </a:pPr>
            <a:endParaRPr lang="en-US" sz="2200" dirty="0">
              <a:latin typeface="Arial" panose="020B0604020202020204" pitchFamily="34" charset="0"/>
              <a:ea typeface="Calibri" panose="020F0502020204030204" pitchFamily="34" charset="0"/>
              <a:cs typeface="Arial" panose="020B0604020202020204" pitchFamily="34" charset="0"/>
            </a:endParaRPr>
          </a:p>
          <a:p>
            <a:pPr marL="573088" lvl="1" indent="-346075">
              <a:buFont typeface="Wingdings" panose="05000000000000000000" pitchFamily="2" charset="2"/>
              <a:buChar char="q"/>
            </a:pPr>
            <a:r>
              <a:rPr lang="en-US" sz="2200" dirty="0">
                <a:latin typeface="Arial" panose="020B0604020202020204" pitchFamily="34" charset="0"/>
                <a:ea typeface="Calibri" panose="020F0502020204030204" pitchFamily="34" charset="0"/>
                <a:cs typeface="Arial" panose="020B0604020202020204" pitchFamily="34" charset="0"/>
              </a:rPr>
              <a:t>Two NCIRD resources for mapping to HL7 data elements:</a:t>
            </a:r>
          </a:p>
          <a:p>
            <a:pPr marL="1091260" lvl="3" indent="-346075">
              <a:buFont typeface="Arial" panose="020B0604020202020204" pitchFamily="34" charset="0"/>
              <a:buChar char="•"/>
            </a:pP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NCIRD-Notes-for-Implementation-of-MMGs</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on web page for each NCIRD MMG.</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3">
              <a:spcAft>
                <a:spcPts val="0"/>
              </a:spcAft>
              <a:buFont typeface="Arial" panose="020B0604020202020204" pitchFamily="34" charset="0"/>
              <a:buChar char="•"/>
            </a:pP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 Appendices for VPD Surveillance Manual</a:t>
            </a:r>
            <a:r>
              <a:rPr lang="en-US" sz="2000" dirty="0">
                <a:effectLst/>
                <a:latin typeface="Arial" panose="020B0604020202020204" pitchFamily="34" charset="0"/>
                <a:ea typeface="Times New Roman" panose="02020603050405020304" pitchFamily="18" charset="0"/>
                <a:cs typeface="Arial" panose="020B0604020202020204" pitchFamily="34" charset="0"/>
              </a:rPr>
              <a:t> presents annotated surveillance worksheets that show mapping to HL7 data elements (e.g., the </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mumps annotated worksheet</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Calibri" panose="020F0502020204030204" pitchFamily="34" charset="0"/>
            </a:endParaRPr>
          </a:p>
          <a:p>
            <a:pPr lvl="3">
              <a:buFont typeface="Arial" panose="020B0604020202020204" pitchFamily="34" charset="0"/>
              <a:buChar char="•"/>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745185" lvl="3" indent="0">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lvl="1"/>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1463040" lvl="6" indent="0" algn="r">
              <a:buNone/>
            </a:pPr>
            <a:endParaRPr lang="en-US" sz="1800" dirty="0">
              <a:latin typeface="Arial" panose="020B0604020202020204" pitchFamily="34" charset="0"/>
              <a:cs typeface="Arial" panose="020B0604020202020204" pitchFamily="34" charset="0"/>
            </a:endParaRPr>
          </a:p>
          <a:p>
            <a:pPr lvl="1"/>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8498BEDF-9585-16F6-7D5D-6AEE39A8B064}"/>
              </a:ext>
              <a:ext uri="{C183D7F6-B498-43B3-948B-1728B52AA6E4}">
                <adec:decorative xmlns:adec="http://schemas.microsoft.com/office/drawing/2017/decorative" val="1"/>
              </a:ext>
            </a:extLst>
          </p:cNvPr>
          <p:cNvSpPr>
            <a:spLocks noGrp="1"/>
          </p:cNvSpPr>
          <p:nvPr>
            <p:ph type="title"/>
          </p:nvPr>
        </p:nvSpPr>
        <p:spPr/>
        <p:txBody>
          <a:bodyPr anchor="ctr">
            <a:normAutofit/>
          </a:bodyPr>
          <a:lstStyle/>
          <a:p>
            <a:pPr algn="ctr"/>
            <a:r>
              <a:rPr lang="en-US" dirty="0">
                <a:ea typeface="Calibri" panose="020F0502020204030204" pitchFamily="34" charset="0"/>
                <a:cs typeface="Calibri" panose="020F0502020204030204" pitchFamily="34" charset="0"/>
              </a:rPr>
              <a:t>B</a:t>
            </a:r>
            <a:r>
              <a:rPr lang="en-US" b="1" dirty="0">
                <a:effectLst/>
                <a:ea typeface="Calibri" panose="020F0502020204030204" pitchFamily="34" charset="0"/>
                <a:cs typeface="Calibri" panose="020F0502020204030204" pitchFamily="34" charset="0"/>
              </a:rPr>
              <a:t>enefits of </a:t>
            </a:r>
            <a:r>
              <a:rPr lang="en-US" dirty="0">
                <a:ea typeface="Calibri" panose="020F0502020204030204" pitchFamily="34" charset="0"/>
                <a:cs typeface="Calibri" panose="020F0502020204030204" pitchFamily="34" charset="0"/>
              </a:rPr>
              <a:t>Onboarding</a:t>
            </a:r>
            <a:endParaRPr lang="en-US" dirty="0">
              <a:cs typeface="Calibri" panose="020F0502020204030204" pitchFamily="34" charset="0"/>
            </a:endParaRPr>
          </a:p>
        </p:txBody>
      </p:sp>
      <p:sp>
        <p:nvSpPr>
          <p:cNvPr id="4" name="TextBox 3">
            <a:extLst>
              <a:ext uri="{FF2B5EF4-FFF2-40B4-BE49-F238E27FC236}">
                <a16:creationId xmlns:a16="http://schemas.microsoft.com/office/drawing/2014/main" id="{6B59696E-4235-2131-051C-432564D07159}"/>
              </a:ext>
              <a:ext uri="{C183D7F6-B498-43B3-948B-1728B52AA6E4}">
                <adec:decorative xmlns:adec="http://schemas.microsoft.com/office/drawing/2017/decorative" val="1"/>
              </a:ext>
            </a:extLst>
          </p:cNvPr>
          <p:cNvSpPr txBox="1"/>
          <p:nvPr/>
        </p:nvSpPr>
        <p:spPr>
          <a:xfrm>
            <a:off x="11764065" y="6377828"/>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23</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686603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CEF34E-17FE-4487-B79B-BB52370A2AD5}"/>
              </a:ext>
              <a:ext uri="{C183D7F6-B498-43B3-948B-1728B52AA6E4}">
                <adec:decorative xmlns:adec="http://schemas.microsoft.com/office/drawing/2017/decorative" val="1"/>
              </a:ext>
            </a:extLst>
          </p:cNvPr>
          <p:cNvSpPr>
            <a:spLocks noGrp="1"/>
          </p:cNvSpPr>
          <p:nvPr>
            <p:ph sz="quarter" idx="14"/>
          </p:nvPr>
        </p:nvSpPr>
        <p:spPr/>
        <p:txBody>
          <a:bodyPr/>
          <a:lstStyle/>
          <a:p>
            <a:pPr marL="628650" lvl="5" indent="-396875">
              <a:buClr>
                <a:srgbClr val="536A82"/>
              </a:buClr>
              <a:buFont typeface="Wingdings" panose="05000000000000000000" pitchFamily="2" charset="2"/>
              <a:buChar char="q"/>
              <a:tabLst>
                <a:tab pos="511175" algn="l"/>
              </a:tabLst>
              <a:defRPr/>
            </a:pPr>
            <a:r>
              <a:rPr lang="en-US" sz="2200" dirty="0">
                <a:latin typeface="Arial" panose="020B0604020202020204" pitchFamily="34" charset="0"/>
                <a:cs typeface="Arial" panose="020B0604020202020204" pitchFamily="34" charset="0"/>
              </a:rPr>
              <a:t>Implementation of the guides will reduce the reporting burden on jurisdictions and improve data transmission and efficiency.</a:t>
            </a:r>
          </a:p>
          <a:p>
            <a:pPr marL="628650" lvl="5" indent="-396875">
              <a:buClr>
                <a:srgbClr val="536A82"/>
              </a:buClr>
              <a:buFont typeface="Wingdings" panose="05000000000000000000" pitchFamily="2" charset="2"/>
              <a:buChar char="q"/>
              <a:tabLst>
                <a:tab pos="511175" algn="l"/>
              </a:tabLst>
              <a:defRPr/>
            </a:pPr>
            <a:endPar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Calibri" panose="020F0502020204030204" pitchFamily="34" charset="0"/>
              <a:cs typeface="Arial" panose="020B0604020202020204" pitchFamily="34" charset="0"/>
            </a:endParaRPr>
          </a:p>
          <a:p>
            <a:pPr marL="628650" lvl="5" indent="-396875">
              <a:buClr>
                <a:srgbClr val="536A82"/>
              </a:buClr>
              <a:buFont typeface="Wingdings" panose="05000000000000000000" pitchFamily="2" charset="2"/>
              <a:buChar char="q"/>
              <a:tabLst>
                <a:tab pos="511175" algn="l"/>
              </a:tabLst>
              <a:defRPr/>
            </a:pPr>
            <a:r>
              <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Calibri" panose="020F0502020204030204" pitchFamily="34" charset="0"/>
                <a:cs typeface="Arial" panose="020B0604020202020204" pitchFamily="34" charset="0"/>
              </a:rPr>
              <a:t>NCIRD provides timely data validation reports and feedback to reduce the time needed to fully implement MMGs.</a:t>
            </a:r>
          </a:p>
          <a:p>
            <a:pPr marL="1223010" lvl="8" indent="-396875">
              <a:buClr>
                <a:srgbClr val="536A82"/>
              </a:buClr>
              <a:tabLst>
                <a:tab pos="511175" algn="l"/>
              </a:tabLst>
              <a:defRPr/>
            </a:pPr>
            <a:endParaRPr lang="en-US" sz="2200" dirty="0">
              <a:latin typeface="Arial" panose="020B0604020202020204" pitchFamily="34" charset="0"/>
              <a:cs typeface="Arial" panose="020B0604020202020204" pitchFamily="34" charset="0"/>
            </a:endParaRPr>
          </a:p>
          <a:p>
            <a:pPr marL="573088" lvl="1" indent="-341313">
              <a:buFont typeface="Wingdings" panose="05000000000000000000" pitchFamily="2" charset="2"/>
              <a:buChar char="q"/>
            </a:pPr>
            <a:r>
              <a:rPr lang="en-US" sz="2200" dirty="0">
                <a:effectLst/>
                <a:latin typeface="Arial" panose="020B0604020202020204" pitchFamily="34" charset="0"/>
                <a:ea typeface="Calibri" panose="020F0502020204030204" pitchFamily="34" charset="0"/>
                <a:cs typeface="Arial" panose="020B0604020202020204" pitchFamily="34" charset="0"/>
              </a:rPr>
              <a:t>NCIRD is supportive of jurisdictions’ preferences to onboard any disease-specific MMG in the order they prefer.</a:t>
            </a:r>
          </a:p>
          <a:p>
            <a:pPr marL="231775" lvl="1" indent="0">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8F45B0FB-9A47-EB40-FBCF-0D940247B3C1}"/>
              </a:ext>
              <a:ext uri="{C183D7F6-B498-43B3-948B-1728B52AA6E4}">
                <adec:decorative xmlns:adec="http://schemas.microsoft.com/office/drawing/2017/decorative" val="1"/>
              </a:ext>
            </a:extLst>
          </p:cNvPr>
          <p:cNvSpPr>
            <a:spLocks noGrp="1"/>
          </p:cNvSpPr>
          <p:nvPr>
            <p:ph type="title"/>
          </p:nvPr>
        </p:nvSpPr>
        <p:spPr/>
        <p:txBody>
          <a:bodyPr anchor="ctr">
            <a:normAutofit/>
          </a:bodyPr>
          <a:lstStyle/>
          <a:p>
            <a:pPr algn="ctr"/>
            <a:r>
              <a:rPr lang="en-US"/>
              <a:t>Benefits of Onboarding, continued</a:t>
            </a:r>
          </a:p>
        </p:txBody>
      </p:sp>
      <p:sp>
        <p:nvSpPr>
          <p:cNvPr id="4" name="TextBox 3">
            <a:extLst>
              <a:ext uri="{FF2B5EF4-FFF2-40B4-BE49-F238E27FC236}">
                <a16:creationId xmlns:a16="http://schemas.microsoft.com/office/drawing/2014/main" id="{D226DA74-FA4A-C828-DF07-8734C4358A06}"/>
              </a:ext>
              <a:ext uri="{C183D7F6-B498-43B3-948B-1728B52AA6E4}">
                <adec:decorative xmlns:adec="http://schemas.microsoft.com/office/drawing/2017/decorative" val="1"/>
              </a:ext>
            </a:extLst>
          </p:cNvPr>
          <p:cNvSpPr txBox="1"/>
          <p:nvPr/>
        </p:nvSpPr>
        <p:spPr>
          <a:xfrm>
            <a:off x="11704320" y="6399014"/>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24</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873569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3567ED-1468-4BE7-1D39-999057E65987}"/>
              </a:ext>
              <a:ext uri="{C183D7F6-B498-43B3-948B-1728B52AA6E4}">
                <adec:decorative xmlns:adec="http://schemas.microsoft.com/office/drawing/2017/decorative" val="1"/>
              </a:ext>
            </a:extLst>
          </p:cNvPr>
          <p:cNvSpPr>
            <a:spLocks noGrp="1"/>
          </p:cNvSpPr>
          <p:nvPr>
            <p:ph type="body" sz="quarter" idx="10"/>
          </p:nvPr>
        </p:nvSpPr>
        <p:spPr/>
        <p:txBody>
          <a:bodyPr/>
          <a:lstStyle/>
          <a:p>
            <a:r>
              <a:rPr lang="en-US" dirty="0"/>
              <a:t>Kickoff: Monday, November 18</a:t>
            </a:r>
            <a:r>
              <a:rPr lang="en-US" baseline="30000" dirty="0"/>
              <a:t>th</a:t>
            </a:r>
          </a:p>
          <a:p>
            <a:pPr lvl="1"/>
            <a:r>
              <a:rPr lang="en-US" b="0" dirty="0"/>
              <a:t>Cohort meets on Mondays at 3:00PM-4:00PM ET</a:t>
            </a:r>
          </a:p>
          <a:p>
            <a:pPr lvl="1"/>
            <a:r>
              <a:rPr lang="en-US" dirty="0"/>
              <a:t>Accepting new jurisdictions to join cohort. If you would like to join, please email </a:t>
            </a:r>
            <a:r>
              <a:rPr lang="en-US" dirty="0">
                <a:hlinkClick r:id="rId3"/>
              </a:rPr>
              <a:t>edx@cdc.gov</a:t>
            </a:r>
            <a:r>
              <a:rPr lang="en-US" dirty="0"/>
              <a:t> with subject line, “Interest in MPV MMG Cohort”.</a:t>
            </a:r>
          </a:p>
          <a:p>
            <a:pPr marL="383106" lvl="1" indent="0">
              <a:buNone/>
            </a:pPr>
            <a:endParaRPr lang="en-US" b="0" dirty="0"/>
          </a:p>
          <a:p>
            <a:r>
              <a:rPr lang="en-US" dirty="0"/>
              <a:t>Winter 2024 / Spring 2025 Cohorts</a:t>
            </a:r>
          </a:p>
          <a:p>
            <a:pPr lvl="1"/>
            <a:r>
              <a:rPr lang="en-US" dirty="0"/>
              <a:t>Currently gathering jurisdictions’ MMG interests</a:t>
            </a:r>
          </a:p>
          <a:p>
            <a:pPr lvl="1"/>
            <a:r>
              <a:rPr lang="en-US" dirty="0"/>
              <a:t>If there are any MMGs of interest that you would like to work on in a cohort, please email </a:t>
            </a:r>
            <a:r>
              <a:rPr lang="en-US" dirty="0">
                <a:hlinkClick r:id="rId3"/>
              </a:rPr>
              <a:t>edx@cdc.gov</a:t>
            </a:r>
            <a:r>
              <a:rPr lang="en-US" dirty="0"/>
              <a:t> with the subject line, “Interest in MMG Cohorts: [insert MMG name(s) here]”.</a:t>
            </a:r>
          </a:p>
        </p:txBody>
      </p:sp>
      <p:sp>
        <p:nvSpPr>
          <p:cNvPr id="3" name="Title 2">
            <a:extLst>
              <a:ext uri="{FF2B5EF4-FFF2-40B4-BE49-F238E27FC236}">
                <a16:creationId xmlns:a16="http://schemas.microsoft.com/office/drawing/2014/main" id="{4841333A-9760-DE02-CC96-B0AD6C0E3E11}"/>
              </a:ext>
              <a:ext uri="{C183D7F6-B498-43B3-948B-1728B52AA6E4}">
                <adec:decorative xmlns:adec="http://schemas.microsoft.com/office/drawing/2017/decorative" val="1"/>
              </a:ext>
            </a:extLst>
          </p:cNvPr>
          <p:cNvSpPr>
            <a:spLocks noGrp="1"/>
          </p:cNvSpPr>
          <p:nvPr>
            <p:ph type="title"/>
          </p:nvPr>
        </p:nvSpPr>
        <p:spPr/>
        <p:txBody>
          <a:bodyPr/>
          <a:lstStyle/>
          <a:p>
            <a:r>
              <a:rPr lang="en-US" dirty="0">
                <a:solidFill>
                  <a:srgbClr val="00B050"/>
                </a:solidFill>
              </a:rPr>
              <a:t>NEW!</a:t>
            </a:r>
            <a:r>
              <a:rPr lang="en-US" dirty="0"/>
              <a:t> Mumps, Pertussis, and Varicella Cohort</a:t>
            </a:r>
          </a:p>
        </p:txBody>
      </p:sp>
      <p:sp>
        <p:nvSpPr>
          <p:cNvPr id="4" name="TextBox 3">
            <a:extLst>
              <a:ext uri="{FF2B5EF4-FFF2-40B4-BE49-F238E27FC236}">
                <a16:creationId xmlns:a16="http://schemas.microsoft.com/office/drawing/2014/main" id="{5999268E-768E-AF0F-55CA-E4CEAAFF1484}"/>
              </a:ext>
              <a:ext uri="{C183D7F6-B498-43B3-948B-1728B52AA6E4}">
                <adec:decorative xmlns:adec="http://schemas.microsoft.com/office/drawing/2017/decorative" val="1"/>
              </a:ext>
            </a:extLst>
          </p:cNvPr>
          <p:cNvSpPr txBox="1"/>
          <p:nvPr/>
        </p:nvSpPr>
        <p:spPr>
          <a:xfrm>
            <a:off x="11755422" y="6311687"/>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pPr/>
              <a:t>25</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724856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C788-41B1-AF35-DC9C-DD50E0FB5B23}"/>
              </a:ext>
            </a:extLst>
          </p:cNvPr>
          <p:cNvSpPr>
            <a:spLocks noGrp="1"/>
          </p:cNvSpPr>
          <p:nvPr>
            <p:ph type="title"/>
          </p:nvPr>
        </p:nvSpPr>
        <p:spPr>
          <a:xfrm>
            <a:off x="457200" y="2417525"/>
            <a:ext cx="11247120" cy="1155779"/>
          </a:xfrm>
        </p:spPr>
        <p:txBody>
          <a:bodyPr anchor="b" anchorCtr="0"/>
          <a:lstStyle/>
          <a:p>
            <a:pPr algn="ctr">
              <a:lnSpc>
                <a:spcPct val="126171"/>
              </a:lnSpc>
            </a:pPr>
            <a:r>
              <a:rPr lang="en-US"/>
              <a:t>Questions?</a:t>
            </a:r>
          </a:p>
        </p:txBody>
      </p:sp>
      <p:sp>
        <p:nvSpPr>
          <p:cNvPr id="3" name="Subtitle 2">
            <a:extLst>
              <a:ext uri="{FF2B5EF4-FFF2-40B4-BE49-F238E27FC236}">
                <a16:creationId xmlns:a16="http://schemas.microsoft.com/office/drawing/2014/main" id="{08AA9C26-6ED4-BE3A-4170-5B8223C6F6C5}"/>
              </a:ext>
            </a:extLst>
          </p:cNvPr>
          <p:cNvSpPr>
            <a:spLocks noGrp="1"/>
          </p:cNvSpPr>
          <p:nvPr>
            <p:ph type="subTitle" idx="1"/>
          </p:nvPr>
        </p:nvSpPr>
        <p:spPr>
          <a:xfrm>
            <a:off x="457200" y="4168219"/>
            <a:ext cx="11247120" cy="457200"/>
          </a:xfrm>
        </p:spPr>
        <p:txBody>
          <a:bodyPr/>
          <a:lstStyle/>
          <a:p>
            <a:pPr algn="ctr"/>
            <a:r>
              <a:rPr lang="en-US" dirty="0">
                <a:solidFill>
                  <a:schemeClr val="bg1"/>
                </a:solidFill>
              </a:rPr>
              <a:t>Email: </a:t>
            </a:r>
            <a:r>
              <a:rPr lang="en-US" dirty="0">
                <a:solidFill>
                  <a:schemeClr val="bg1"/>
                </a:solidFill>
                <a:hlinkClick r:id="rId3">
                  <a:extLst>
                    <a:ext uri="{A12FA001-AC4F-418D-AE19-62706E023703}">
                      <ahyp:hlinkClr xmlns:ahyp="http://schemas.microsoft.com/office/drawing/2018/hyperlinkcolor" val="tx"/>
                    </a:ext>
                  </a:extLst>
                </a:hlinkClick>
              </a:rPr>
              <a:t>NCIRDsurvData@cdc.gov</a:t>
            </a:r>
            <a:endParaRPr lang="en-US" dirty="0">
              <a:solidFill>
                <a:schemeClr val="bg1"/>
              </a:solidFill>
            </a:endParaRPr>
          </a:p>
        </p:txBody>
      </p:sp>
    </p:spTree>
    <p:extLst>
      <p:ext uri="{BB962C8B-B14F-4D97-AF65-F5344CB8AC3E}">
        <p14:creationId xmlns:p14="http://schemas.microsoft.com/office/powerpoint/2010/main" val="1208747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477543" y="357228"/>
            <a:ext cx="11049000" cy="1325033"/>
          </a:xfrm>
        </p:spPr>
        <p:txBody>
          <a:bodyPr/>
          <a:lstStyle/>
          <a:p>
            <a:pPr algn="ctr"/>
            <a:r>
              <a:rPr lang="en-US" dirty="0">
                <a:solidFill>
                  <a:srgbClr val="000000"/>
                </a:solidFill>
              </a:rPr>
              <a:t>Thank you!</a:t>
            </a:r>
            <a:br>
              <a:rPr lang="en-US" dirty="0">
                <a:solidFill>
                  <a:srgbClr val="000000"/>
                </a:solidFill>
              </a:rPr>
            </a:br>
            <a:r>
              <a:rPr lang="en-US" dirty="0">
                <a:solidFill>
                  <a:srgbClr val="000000"/>
                </a:solidFill>
              </a:rPr>
              <a:t>Next NNDSS eSHARE: January 21, 2025</a:t>
            </a:r>
          </a:p>
        </p:txBody>
      </p:sp>
      <p:pic>
        <p:nvPicPr>
          <p:cNvPr id="2" name="Graphic 1" descr="Open book with solid fill">
            <a:extLst>
              <a:ext uri="{FF2B5EF4-FFF2-40B4-BE49-F238E27FC236}">
                <a16:creationId xmlns:a16="http://schemas.microsoft.com/office/drawing/2014/main" id="{881E4A7F-C4A9-FE9F-A805-36A3547B8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333" y="1848081"/>
            <a:ext cx="808679" cy="808679"/>
          </a:xfrm>
          <a:prstGeom prst="rect">
            <a:avLst/>
          </a:prstGeom>
        </p:spPr>
      </p:pic>
      <p:sp>
        <p:nvSpPr>
          <p:cNvPr id="4" name="Content Placeholder 2">
            <a:extLst>
              <a:ext uri="{FF2B5EF4-FFF2-40B4-BE49-F238E27FC236}">
                <a16:creationId xmlns:a16="http://schemas.microsoft.com/office/drawing/2014/main" id="{6433921B-FEC5-62C9-F00A-C263124DB3C7}"/>
              </a:ext>
            </a:extLst>
          </p:cNvPr>
          <p:cNvSpPr txBox="1">
            <a:spLocks/>
          </p:cNvSpPr>
          <p:nvPr/>
        </p:nvSpPr>
        <p:spPr bwMode="auto">
          <a:xfrm>
            <a:off x="46669"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Subscribe to </a:t>
            </a:r>
            <a:b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br>
            <a:r>
              <a:rPr kumimoji="0" lang="en-US" altLang="en-US" sz="1733"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4"/>
              </a:rPr>
              <a:t>Case Surveillance News</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5" name="Graphic 4" descr="Blueprint with solid fill">
            <a:extLst>
              <a:ext uri="{FF2B5EF4-FFF2-40B4-BE49-F238E27FC236}">
                <a16:creationId xmlns:a16="http://schemas.microsoft.com/office/drawing/2014/main" id="{C4A23541-8C0E-1AA3-3A74-99C3CBCF4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2381" y="1848081"/>
            <a:ext cx="808679" cy="808679"/>
          </a:xfrm>
          <a:prstGeom prst="rect">
            <a:avLst/>
          </a:prstGeom>
        </p:spPr>
      </p:pic>
      <p:sp>
        <p:nvSpPr>
          <p:cNvPr id="6" name="Content Placeholder 2">
            <a:extLst>
              <a:ext uri="{FF2B5EF4-FFF2-40B4-BE49-F238E27FC236}">
                <a16:creationId xmlns:a16="http://schemas.microsoft.com/office/drawing/2014/main" id="{5CCC9DB8-AC35-1A02-7D65-F00BB3F810C3}"/>
              </a:ext>
            </a:extLst>
          </p:cNvPr>
          <p:cNvSpPr txBox="1">
            <a:spLocks/>
          </p:cNvSpPr>
          <p:nvPr/>
        </p:nvSpPr>
        <p:spPr bwMode="auto">
          <a:xfrm>
            <a:off x="3062064"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Access NNDSS’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4"/>
              </a:rPr>
              <a:t>Technical Resource Center</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7" name="Graphic 6" descr="Cloud Computing with solid fill">
            <a:extLst>
              <a:ext uri="{FF2B5EF4-FFF2-40B4-BE49-F238E27FC236}">
                <a16:creationId xmlns:a16="http://schemas.microsoft.com/office/drawing/2014/main" id="{FD2799B3-17BC-37C7-C6A1-90ECAB30D3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6626" y="1848081"/>
            <a:ext cx="808679" cy="808679"/>
          </a:xfrm>
          <a:prstGeom prst="rect">
            <a:avLst/>
          </a:prstGeom>
        </p:spPr>
      </p:pic>
      <p:sp>
        <p:nvSpPr>
          <p:cNvPr id="8" name="Content Placeholder 2">
            <a:extLst>
              <a:ext uri="{FF2B5EF4-FFF2-40B4-BE49-F238E27FC236}">
                <a16:creationId xmlns:a16="http://schemas.microsoft.com/office/drawing/2014/main" id="{5C02BC00-ADE7-33D7-A957-86E2A071BEAD}"/>
              </a:ext>
            </a:extLst>
          </p:cNvPr>
          <p:cNvSpPr txBox="1">
            <a:spLocks/>
          </p:cNvSpPr>
          <p:nvPr/>
        </p:nvSpPr>
        <p:spPr bwMode="auto">
          <a:xfrm>
            <a:off x="6002046"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9"/>
              </a:rPr>
              <a:t>edx@cdc.gov</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a:t>
            </a:r>
          </a:p>
        </p:txBody>
      </p:sp>
      <p:pic>
        <p:nvPicPr>
          <p:cNvPr id="9" name="Graphic 8" descr="Blockchain with solid fill">
            <a:extLst>
              <a:ext uri="{FF2B5EF4-FFF2-40B4-BE49-F238E27FC236}">
                <a16:creationId xmlns:a16="http://schemas.microsoft.com/office/drawing/2014/main" id="{A10485F7-7B95-F718-B770-CF67F1905A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55699" y="1848081"/>
            <a:ext cx="808679" cy="808679"/>
          </a:xfrm>
          <a:prstGeom prst="rect">
            <a:avLst/>
          </a:prstGeom>
        </p:spPr>
      </p:pic>
      <p:sp>
        <p:nvSpPr>
          <p:cNvPr id="10" name="Content Placeholder 2">
            <a:extLst>
              <a:ext uri="{FF2B5EF4-FFF2-40B4-BE49-F238E27FC236}">
                <a16:creationId xmlns:a16="http://schemas.microsoft.com/office/drawing/2014/main" id="{96DA8EEC-9E7C-6044-96BF-BA652AD534EE}"/>
              </a:ext>
            </a:extLst>
          </p:cNvPr>
          <p:cNvSpPr txBox="1">
            <a:spLocks/>
          </p:cNvSpPr>
          <p:nvPr/>
        </p:nvSpPr>
        <p:spPr bwMode="auto">
          <a:xfrm>
            <a:off x="8942020"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2"/>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143784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C788-41B1-AF35-DC9C-DD50E0FB5B23}"/>
              </a:ext>
            </a:extLst>
          </p:cNvPr>
          <p:cNvSpPr>
            <a:spLocks noGrp="1"/>
          </p:cNvSpPr>
          <p:nvPr>
            <p:ph type="title"/>
          </p:nvPr>
        </p:nvSpPr>
        <p:spPr>
          <a:xfrm>
            <a:off x="351182" y="4250523"/>
            <a:ext cx="11247120" cy="1155779"/>
          </a:xfrm>
        </p:spPr>
        <p:txBody>
          <a:bodyPr anchor="b" anchorCtr="0"/>
          <a:lstStyle/>
          <a:p>
            <a:pPr>
              <a:lnSpc>
                <a:spcPct val="126171"/>
              </a:lnSpc>
            </a:pPr>
            <a:r>
              <a:rPr lang="en-US" dirty="0"/>
              <a:t>Appendix</a:t>
            </a:r>
          </a:p>
        </p:txBody>
      </p:sp>
    </p:spTree>
    <p:extLst>
      <p:ext uri="{BB962C8B-B14F-4D97-AF65-F5344CB8AC3E}">
        <p14:creationId xmlns:p14="http://schemas.microsoft.com/office/powerpoint/2010/main" val="28515686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06EB5-B31A-DAE8-0B3E-5A6F5F33B5B5}"/>
              </a:ext>
            </a:extLst>
          </p:cNvPr>
          <p:cNvSpPr>
            <a:spLocks noGrp="1"/>
          </p:cNvSpPr>
          <p:nvPr>
            <p:ph type="title"/>
          </p:nvPr>
        </p:nvSpPr>
        <p:spPr>
          <a:xfrm>
            <a:off x="457200" y="896583"/>
            <a:ext cx="8229600" cy="1162051"/>
          </a:xfrm>
        </p:spPr>
        <p:txBody>
          <a:bodyPr anchor="b">
            <a:normAutofit/>
          </a:bodyPr>
          <a:lstStyle/>
          <a:p>
            <a:r>
              <a:rPr lang="en-US"/>
              <a:t>Mumps MMG Data Elements</a:t>
            </a:r>
          </a:p>
        </p:txBody>
      </p:sp>
    </p:spTree>
    <p:extLst>
      <p:ext uri="{BB962C8B-B14F-4D97-AF65-F5344CB8AC3E}">
        <p14:creationId xmlns:p14="http://schemas.microsoft.com/office/powerpoint/2010/main" val="33579877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C788-41B1-AF35-DC9C-DD50E0FB5B23}"/>
              </a:ext>
            </a:extLst>
          </p:cNvPr>
          <p:cNvSpPr>
            <a:spLocks noGrp="1"/>
          </p:cNvSpPr>
          <p:nvPr>
            <p:ph type="title"/>
          </p:nvPr>
        </p:nvSpPr>
        <p:spPr/>
        <p:txBody>
          <a:bodyPr anchor="b" anchorCtr="0">
            <a:normAutofit fontScale="90000"/>
          </a:bodyPr>
          <a:lstStyle/>
          <a:p>
            <a:pPr algn="ctr">
              <a:lnSpc>
                <a:spcPct val="126171"/>
              </a:lnSpc>
            </a:pPr>
            <a:r>
              <a:rPr lang="en-US"/>
              <a:t>Introduction to the Mumps, Pertussis, and Varicella Message Mapping Guides (MMGs)</a:t>
            </a:r>
          </a:p>
        </p:txBody>
      </p:sp>
      <p:sp>
        <p:nvSpPr>
          <p:cNvPr id="3" name="Subtitle 2">
            <a:extLst>
              <a:ext uri="{FF2B5EF4-FFF2-40B4-BE49-F238E27FC236}">
                <a16:creationId xmlns:a16="http://schemas.microsoft.com/office/drawing/2014/main" id="{08AA9C26-6ED4-BE3A-4170-5B8223C6F6C5}"/>
              </a:ext>
            </a:extLst>
          </p:cNvPr>
          <p:cNvSpPr>
            <a:spLocks noGrp="1"/>
          </p:cNvSpPr>
          <p:nvPr>
            <p:ph type="subTitle" idx="1"/>
          </p:nvPr>
        </p:nvSpPr>
        <p:spPr>
          <a:xfrm>
            <a:off x="472440" y="3310149"/>
            <a:ext cx="11247120" cy="457200"/>
          </a:xfrm>
        </p:spPr>
        <p:txBody>
          <a:bodyPr/>
          <a:lstStyle/>
          <a:p>
            <a:pPr algn="ctr"/>
            <a:r>
              <a:rPr lang="en-US">
                <a:solidFill>
                  <a:schemeClr val="bg1"/>
                </a:solidFill>
              </a:rPr>
              <a:t>November 19, 2024</a:t>
            </a:r>
          </a:p>
        </p:txBody>
      </p:sp>
      <p:sp>
        <p:nvSpPr>
          <p:cNvPr id="4" name="Text Placeholder 3">
            <a:extLst>
              <a:ext uri="{FF2B5EF4-FFF2-40B4-BE49-F238E27FC236}">
                <a16:creationId xmlns:a16="http://schemas.microsoft.com/office/drawing/2014/main" id="{087AE583-1EBF-A757-2EE7-D5F4DAE86F48}"/>
              </a:ext>
            </a:extLst>
          </p:cNvPr>
          <p:cNvSpPr>
            <a:spLocks noGrp="1"/>
          </p:cNvSpPr>
          <p:nvPr>
            <p:ph type="body" sz="quarter" idx="10"/>
          </p:nvPr>
        </p:nvSpPr>
        <p:spPr>
          <a:xfrm>
            <a:off x="298820" y="3994446"/>
            <a:ext cx="11247120" cy="2130757"/>
          </a:xfrm>
        </p:spPr>
        <p:txBody>
          <a:bodyPr/>
          <a:lstStyle/>
          <a:p>
            <a:pPr algn="ctr">
              <a:lnSpc>
                <a:spcPct val="133197"/>
              </a:lnSpc>
            </a:pPr>
            <a:r>
              <a:rPr lang="en-US" dirty="0"/>
              <a:t>Sandy Roush, MT, MPH</a:t>
            </a:r>
          </a:p>
          <a:p>
            <a:pPr algn="ctr">
              <a:lnSpc>
                <a:spcPct val="100000"/>
              </a:lnSpc>
            </a:pPr>
            <a:r>
              <a:rPr lang="en-US" dirty="0"/>
              <a:t>Amy </a:t>
            </a:r>
            <a:r>
              <a:rPr lang="en-US" dirty="0" err="1"/>
              <a:t>Rubis</a:t>
            </a:r>
            <a:r>
              <a:rPr lang="en-US" dirty="0"/>
              <a:t>, MPH</a:t>
            </a:r>
          </a:p>
          <a:p>
            <a:pPr algn="ctr">
              <a:lnSpc>
                <a:spcPct val="100000"/>
              </a:lnSpc>
            </a:pPr>
            <a:r>
              <a:rPr lang="en-US" dirty="0"/>
              <a:t>Jessica Leung, MPH</a:t>
            </a:r>
          </a:p>
          <a:p>
            <a:pPr algn="ctr">
              <a:lnSpc>
                <a:spcPct val="100000"/>
              </a:lnSpc>
            </a:pPr>
            <a:r>
              <a:rPr lang="en-US" dirty="0"/>
              <a:t>Jamie Tappe, MPH, CPH</a:t>
            </a:r>
          </a:p>
          <a:p>
            <a:pPr algn="ctr">
              <a:lnSpc>
                <a:spcPct val="133197"/>
              </a:lnSpc>
            </a:pPr>
            <a:endParaRPr lang="en-US" dirty="0"/>
          </a:p>
          <a:p>
            <a:pPr algn="ctr">
              <a:lnSpc>
                <a:spcPct val="133197"/>
              </a:lnSpc>
            </a:pPr>
            <a:endParaRPr lang="en-US" dirty="0"/>
          </a:p>
          <a:p>
            <a:pPr algn="ctr">
              <a:lnSpc>
                <a:spcPct val="133197"/>
              </a:lnSpc>
            </a:pPr>
            <a:endParaRPr lang="en-US" dirty="0"/>
          </a:p>
          <a:p>
            <a:pPr>
              <a:lnSpc>
                <a:spcPct val="133197"/>
              </a:lnSpc>
            </a:pPr>
            <a:endParaRPr lang="en-US" dirty="0"/>
          </a:p>
          <a:p>
            <a:pPr>
              <a:lnSpc>
                <a:spcPct val="133197"/>
              </a:lnSpc>
            </a:pPr>
            <a:endParaRPr lang="en-US" dirty="0"/>
          </a:p>
          <a:p>
            <a:pPr>
              <a:lnSpc>
                <a:spcPct val="133197"/>
              </a:lnSpc>
            </a:pPr>
            <a:endParaRPr lang="en-US" dirty="0"/>
          </a:p>
        </p:txBody>
      </p:sp>
    </p:spTree>
    <p:extLst>
      <p:ext uri="{BB962C8B-B14F-4D97-AF65-F5344CB8AC3E}">
        <p14:creationId xmlns:p14="http://schemas.microsoft.com/office/powerpoint/2010/main" val="20013098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88545-E763-0242-6BCE-A45198A6D0FE}"/>
              </a:ext>
              <a:ext uri="{C183D7F6-B498-43B3-948B-1728B52AA6E4}">
                <adec:decorative xmlns:adec="http://schemas.microsoft.com/office/drawing/2017/decorative" val="1"/>
              </a:ext>
            </a:extLst>
          </p:cNvPr>
          <p:cNvSpPr>
            <a:spLocks noGrp="1"/>
          </p:cNvSpPr>
          <p:nvPr>
            <p:ph sz="quarter" idx="14"/>
          </p:nvPr>
        </p:nvSpPr>
        <p:spPr>
          <a:xfrm>
            <a:off x="626290" y="1586819"/>
            <a:ext cx="11247120" cy="4856365"/>
          </a:xfrm>
        </p:spPr>
        <p:txBody>
          <a:bodyPr/>
          <a:lstStyle/>
          <a:p>
            <a:pPr marL="576263" lvl="1" indent="-347663">
              <a:lnSpc>
                <a:spcPct val="200000"/>
              </a:lnSpc>
              <a:buFont typeface="Wingdings" panose="05000000000000000000" pitchFamily="2" charset="2"/>
              <a:buChar char="q"/>
            </a:pPr>
            <a:r>
              <a:rPr lang="en-US" sz="2400">
                <a:latin typeface="Arial" panose="020B0604020202020204" pitchFamily="34" charset="0"/>
                <a:cs typeface="Arial" panose="020B0604020202020204" pitchFamily="34" charset="0"/>
              </a:rPr>
              <a:t>There are </a:t>
            </a:r>
            <a:r>
              <a:rPr lang="en-US" sz="2400" b="1">
                <a:latin typeface="Arial" panose="020B0604020202020204" pitchFamily="34" charset="0"/>
                <a:cs typeface="Arial" panose="020B0604020202020204" pitchFamily="34" charset="0"/>
              </a:rPr>
              <a:t>58</a:t>
            </a:r>
            <a:r>
              <a:rPr lang="en-US" sz="2400">
                <a:latin typeface="Arial" panose="020B0604020202020204" pitchFamily="34" charset="0"/>
                <a:cs typeface="Arial" panose="020B0604020202020204" pitchFamily="34" charset="0"/>
              </a:rPr>
              <a:t> mumps-specific data elements:</a:t>
            </a:r>
          </a:p>
          <a:p>
            <a:pPr marL="1143000" lvl="5" indent="-228600"/>
            <a:r>
              <a:rPr lang="en-US" sz="2200" b="1">
                <a:latin typeface="Arial" panose="020B0604020202020204" pitchFamily="34" charset="0"/>
                <a:cs typeface="Arial" panose="020B0604020202020204" pitchFamily="34" charset="0"/>
              </a:rPr>
              <a:t> 28 </a:t>
            </a:r>
            <a:r>
              <a:rPr lang="en-US" sz="2200">
                <a:latin typeface="Arial" panose="020B0604020202020204" pitchFamily="34" charset="0"/>
                <a:cs typeface="Arial" panose="020B0604020202020204" pitchFamily="34" charset="0"/>
              </a:rPr>
              <a:t>are divided into 6 repeating groups.</a:t>
            </a:r>
          </a:p>
          <a:p>
            <a:pPr marL="2174875" lvl="8" indent="-346075">
              <a:buFont typeface="Courier New" panose="02070309020205020404" pitchFamily="49" charset="0"/>
              <a:buChar char="o"/>
            </a:pPr>
            <a:r>
              <a:rPr lang="en-US" sz="2000">
                <a:latin typeface="Arial" panose="020B0604020202020204" pitchFamily="34" charset="0"/>
                <a:cs typeface="Arial" panose="020B0604020202020204" pitchFamily="34" charset="0"/>
              </a:rPr>
              <a:t>Signs and Symptoms</a:t>
            </a:r>
          </a:p>
          <a:p>
            <a:pPr marL="2174875" lvl="8" indent="-346075">
              <a:buFont typeface="Courier New" panose="02070309020205020404" pitchFamily="49" charset="0"/>
              <a:buChar char="o"/>
            </a:pPr>
            <a:r>
              <a:rPr lang="en-US" sz="2000">
                <a:latin typeface="Arial" panose="020B0604020202020204" pitchFamily="34" charset="0"/>
                <a:cs typeface="Arial" panose="020B0604020202020204" pitchFamily="34" charset="0"/>
              </a:rPr>
              <a:t>Complications</a:t>
            </a:r>
          </a:p>
          <a:p>
            <a:pPr marL="2174875" lvl="8" indent="-346075">
              <a:buFont typeface="Courier New" panose="02070309020205020404" pitchFamily="49" charset="0"/>
              <a:buChar char="o"/>
            </a:pPr>
            <a:r>
              <a:rPr lang="en-US" sz="2000">
                <a:latin typeface="Arial" panose="020B0604020202020204" pitchFamily="34" charset="0"/>
                <a:cs typeface="Arial" panose="020B0604020202020204" pitchFamily="34" charset="0"/>
              </a:rPr>
              <a:t>Industry and Occupation</a:t>
            </a:r>
          </a:p>
          <a:p>
            <a:pPr marL="2174875" lvl="8" indent="-346075">
              <a:buFont typeface="Courier New" panose="02070309020205020404" pitchFamily="49" charset="0"/>
              <a:buChar char="o"/>
            </a:pPr>
            <a:r>
              <a:rPr lang="en-US" sz="2000">
                <a:latin typeface="Arial" panose="020B0604020202020204" pitchFamily="34" charset="0"/>
                <a:cs typeface="Arial" panose="020B0604020202020204" pitchFamily="34" charset="0"/>
              </a:rPr>
              <a:t>VPD Lab Linkage</a:t>
            </a:r>
          </a:p>
          <a:p>
            <a:pPr marL="2174875" lvl="8" indent="-346075">
              <a:buFont typeface="Courier New" panose="02070309020205020404" pitchFamily="49" charset="0"/>
              <a:buChar char="o"/>
            </a:pPr>
            <a:r>
              <a:rPr lang="en-US" sz="2000">
                <a:latin typeface="Arial" panose="020B0604020202020204" pitchFamily="34" charset="0"/>
                <a:cs typeface="Arial" panose="020B0604020202020204" pitchFamily="34" charset="0"/>
              </a:rPr>
              <a:t>Epidemiology Laboratory</a:t>
            </a:r>
          </a:p>
          <a:p>
            <a:pPr marL="2174875" lvl="8" indent="-346075">
              <a:buFont typeface="Courier New" panose="02070309020205020404" pitchFamily="49" charset="0"/>
              <a:buChar char="o"/>
            </a:pPr>
            <a:r>
              <a:rPr lang="en-US" sz="2000">
                <a:latin typeface="Arial" panose="020B0604020202020204" pitchFamily="34" charset="0"/>
                <a:cs typeface="Arial" panose="020B0604020202020204" pitchFamily="34" charset="0"/>
              </a:rPr>
              <a:t>Preferred Vaccine History</a:t>
            </a:r>
          </a:p>
          <a:p>
            <a:pPr marL="1143000" lvl="5" indent="-228600"/>
            <a:r>
              <a:rPr lang="en-US" sz="2200">
                <a:latin typeface="Arial" panose="020B0604020202020204" pitchFamily="34" charset="0"/>
                <a:cs typeface="Arial" panose="020B0604020202020204" pitchFamily="34" charset="0"/>
              </a:rPr>
              <a:t> </a:t>
            </a:r>
            <a:r>
              <a:rPr lang="en-US" sz="2200" b="1">
                <a:latin typeface="Arial" panose="020B0604020202020204" pitchFamily="34" charset="0"/>
                <a:cs typeface="Arial" panose="020B0604020202020204" pitchFamily="34" charset="0"/>
              </a:rPr>
              <a:t>30 </a:t>
            </a:r>
            <a:r>
              <a:rPr lang="en-US" sz="2200">
                <a:latin typeface="Arial" panose="020B0604020202020204" pitchFamily="34" charset="0"/>
                <a:cs typeface="Arial" panose="020B0604020202020204" pitchFamily="34" charset="0"/>
              </a:rPr>
              <a:t>are non-repeating data elements</a:t>
            </a:r>
            <a:r>
              <a:rPr lang="en-US" sz="2400">
                <a:latin typeface="Arial" panose="020B0604020202020204" pitchFamily="34" charset="0"/>
                <a:cs typeface="Arial" panose="020B0604020202020204" pitchFamily="34" charset="0"/>
              </a:rPr>
              <a:t>.</a:t>
            </a:r>
          </a:p>
          <a:p>
            <a:pPr marL="975336" lvl="4" indent="0">
              <a:buNone/>
            </a:pPr>
            <a:endParaRPr kumimoji="0" lang="en-US" sz="2200" b="0" i="0" u="none" strike="noStrike" kern="1200" cap="none" spc="0" normalizeH="0" baseline="0" noProof="0">
              <a:ln>
                <a:noFill/>
              </a:ln>
              <a:solidFill>
                <a:srgbClr val="3B495B"/>
              </a:solidFill>
              <a:effectLst/>
              <a:uLnTx/>
              <a:uFillTx/>
              <a:latin typeface="Arial" panose="020B0604020202020204" pitchFamily="34" charset="0"/>
              <a:ea typeface="+mn-ea"/>
              <a:cs typeface="Arial" panose="020B0604020202020204" pitchFamily="34" charset="0"/>
            </a:endParaRPr>
          </a:p>
          <a:p>
            <a:pPr lvl="4">
              <a:lnSpc>
                <a:spcPct val="150000"/>
              </a:lnSpc>
              <a:buFont typeface="Arial" panose="020B0604020202020204" pitchFamily="34" charset="0"/>
              <a:buChar char="•"/>
            </a:pPr>
            <a:endParaRPr lang="en-US" sz="2200" b="1">
              <a:latin typeface="Arial" panose="020B0604020202020204" pitchFamily="34" charset="0"/>
              <a:cs typeface="Arial" panose="020B0604020202020204" pitchFamily="34" charset="0"/>
            </a:endParaRPr>
          </a:p>
          <a:p>
            <a:pPr marL="975336" lvl="4" indent="0">
              <a:lnSpc>
                <a:spcPct val="150000"/>
              </a:lnSpc>
              <a:buNone/>
            </a:pPr>
            <a:r>
              <a:rPr kumimoji="0" lang="en-US" sz="2400" b="0" i="0" u="none" strike="noStrike" kern="1200" cap="none" spc="0" normalizeH="0" baseline="0" noProof="0">
                <a:ln>
                  <a:noFill/>
                </a:ln>
                <a:solidFill>
                  <a:srgbClr val="3B495B"/>
                </a:solidFill>
                <a:effectLst/>
                <a:uLnTx/>
                <a:uFillTx/>
                <a:latin typeface="Arial" panose="020B0604020202020204" pitchFamily="34" charset="0"/>
                <a:ea typeface="+mn-ea"/>
                <a:cs typeface="Arial" panose="020B0604020202020204" pitchFamily="34" charset="0"/>
              </a:rPr>
              <a:t>	</a:t>
            </a:r>
            <a:endParaRPr lang="en-US" sz="2000">
              <a:latin typeface="Arial" panose="020B0604020202020204" pitchFamily="34" charset="0"/>
              <a:cs typeface="Arial" panose="020B0604020202020204" pitchFamily="34" charset="0"/>
            </a:endParaRPr>
          </a:p>
          <a:p>
            <a:pPr lvl="3">
              <a:lnSpc>
                <a:spcPct val="150000"/>
              </a:lnSpc>
              <a:buFont typeface="Arial" panose="020B0604020202020204" pitchFamily="34" charset="0"/>
              <a:buChar char="•"/>
            </a:pPr>
            <a:endParaRPr lang="en-US">
              <a:latin typeface="Arial" panose="020B0604020202020204" pitchFamily="34" charset="0"/>
              <a:cs typeface="Arial" panose="020B0604020202020204" pitchFamily="34" charset="0"/>
            </a:endParaRPr>
          </a:p>
          <a:p>
            <a:pPr marL="243834" lvl="1" indent="0">
              <a:buNone/>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a:p>
            <a:pPr marL="243834" lvl="1" indent="0">
              <a:buNone/>
            </a:pPr>
            <a:endParaRPr lang="en-US"/>
          </a:p>
        </p:txBody>
      </p:sp>
      <p:sp>
        <p:nvSpPr>
          <p:cNvPr id="3" name="Title 2">
            <a:extLst>
              <a:ext uri="{FF2B5EF4-FFF2-40B4-BE49-F238E27FC236}">
                <a16:creationId xmlns:a16="http://schemas.microsoft.com/office/drawing/2014/main" id="{CB4E77A9-7987-3E6A-94D4-EF3478B2A3B3}"/>
              </a:ext>
              <a:ext uri="{C183D7F6-B498-43B3-948B-1728B52AA6E4}">
                <adec:decorative xmlns:adec="http://schemas.microsoft.com/office/drawing/2017/decorative" val="1"/>
              </a:ext>
            </a:extLst>
          </p:cNvPr>
          <p:cNvSpPr>
            <a:spLocks noGrp="1"/>
          </p:cNvSpPr>
          <p:nvPr>
            <p:ph type="title"/>
          </p:nvPr>
        </p:nvSpPr>
        <p:spPr>
          <a:xfrm>
            <a:off x="472440" y="398099"/>
            <a:ext cx="11247120" cy="1188720"/>
          </a:xfrm>
        </p:spPr>
        <p:txBody>
          <a:bodyPr anchor="ctr"/>
          <a:lstStyle/>
          <a:p>
            <a:pPr algn="ctr"/>
            <a:r>
              <a:rPr lang="en-US"/>
              <a:t>Mumps MMG Data Element Summary</a:t>
            </a:r>
          </a:p>
        </p:txBody>
      </p:sp>
      <p:sp>
        <p:nvSpPr>
          <p:cNvPr id="4" name="TextBox 3">
            <a:extLst>
              <a:ext uri="{FF2B5EF4-FFF2-40B4-BE49-F238E27FC236}">
                <a16:creationId xmlns:a16="http://schemas.microsoft.com/office/drawing/2014/main" id="{C0D08175-1EC3-B876-0640-6FB02B56F86D}"/>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30</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1081804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495DB-1591-8C82-2FB6-9D79AE773885}"/>
              </a:ext>
            </a:extLst>
          </p:cNvPr>
          <p:cNvSpPr>
            <a:spLocks noGrp="1"/>
          </p:cNvSpPr>
          <p:nvPr>
            <p:ph type="title" idx="4294967295"/>
          </p:nvPr>
        </p:nvSpPr>
        <p:spPr bwMode="auto">
          <a:xfrm>
            <a:off x="473075" y="442913"/>
            <a:ext cx="11245850" cy="4591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ts val="800"/>
              </a:spcBef>
              <a:spcAft>
                <a:spcPct val="0"/>
              </a:spcAft>
              <a:buClr>
                <a:schemeClr val="accent1"/>
              </a:buClr>
              <a:buSzPct val="100000"/>
              <a:buFont typeface="Wingdings" panose="05000000000000000000" pitchFamily="2" charset="2"/>
              <a:buNone/>
              <a:tabLst/>
              <a:defRPr/>
            </a:pPr>
            <a:r>
              <a:rPr kumimoji="0" lang="en-US" sz="4800" b="1" i="0" u="none" strike="noStrike" kern="1200" cap="none" spc="0" normalizeH="0" baseline="0" noProof="0">
                <a:ln>
                  <a:noFill/>
                </a:ln>
                <a:solidFill>
                  <a:srgbClr val="002060"/>
                </a:solidFill>
                <a:effectLst/>
                <a:uLnTx/>
                <a:uFillTx/>
                <a:latin typeface="+mn-lt"/>
                <a:ea typeface="+mn-ea"/>
                <a:cs typeface="+mn-cs"/>
              </a:rPr>
              <a:t>Mumps MMG Repeating Groups</a:t>
            </a:r>
          </a:p>
        </p:txBody>
      </p:sp>
    </p:spTree>
    <p:extLst>
      <p:ext uri="{BB962C8B-B14F-4D97-AF65-F5344CB8AC3E}">
        <p14:creationId xmlns:p14="http://schemas.microsoft.com/office/powerpoint/2010/main" val="3930527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26A7C-F25E-71C2-EBDE-8D7F22FF548C}"/>
              </a:ext>
              <a:ext uri="{C183D7F6-B498-43B3-948B-1728B52AA6E4}">
                <adec:decorative xmlns:adec="http://schemas.microsoft.com/office/drawing/2017/decorative" val="1"/>
              </a:ext>
            </a:extLst>
          </p:cNvPr>
          <p:cNvSpPr>
            <a:spLocks noGrp="1"/>
          </p:cNvSpPr>
          <p:nvPr>
            <p:ph sz="quarter" idx="14"/>
          </p:nvPr>
        </p:nvSpPr>
        <p:spPr>
          <a:xfrm>
            <a:off x="457200" y="1463040"/>
            <a:ext cx="11247120" cy="4712335"/>
          </a:xfrm>
        </p:spPr>
        <p:txBody>
          <a:bodyPr/>
          <a:lstStyle/>
          <a:p>
            <a:pPr lvl="4">
              <a:buFont typeface="Wingdings" panose="05000000000000000000" pitchFamily="2" charset="2"/>
              <a:buChar char="q"/>
            </a:pPr>
            <a:r>
              <a:rPr lang="en-US" sz="2200" b="1">
                <a:latin typeface="Arial" panose="020B0604020202020204" pitchFamily="34" charset="0"/>
                <a:cs typeface="Arial" panose="020B0604020202020204" pitchFamily="34" charset="0"/>
              </a:rPr>
              <a:t> </a:t>
            </a:r>
            <a:r>
              <a:rPr lang="en-US" sz="2400" b="1" u="sng">
                <a:latin typeface="Myriad Web Pro" panose="020B0503030403020204"/>
                <a:cs typeface="Arial" panose="020B0604020202020204" pitchFamily="34" charset="0"/>
              </a:rPr>
              <a:t>Signs and Symptoms</a:t>
            </a:r>
            <a:r>
              <a:rPr lang="en-US" sz="2000" b="1">
                <a:latin typeface="Myriad Web Pro" panose="020B0503030403020204"/>
                <a:cs typeface="Arial" panose="020B0604020202020204" pitchFamily="34" charset="0"/>
              </a:rPr>
              <a:t> </a:t>
            </a:r>
            <a:r>
              <a:rPr lang="en-US" sz="2200" b="1">
                <a:latin typeface="Myriad Web Pro" panose="020B0503030403020204"/>
                <a:cs typeface="Arial" panose="020B0604020202020204" pitchFamily="34" charset="0"/>
              </a:rPr>
              <a:t>(n=2)</a:t>
            </a:r>
          </a:p>
          <a:p>
            <a:pPr lvl="7"/>
            <a:r>
              <a:rPr lang="en-US" sz="2000">
                <a:latin typeface="Myriad Web Pro" panose="020B0503030403020204"/>
                <a:cs typeface="Arial" panose="020B0604020202020204" pitchFamily="34" charset="0"/>
              </a:rPr>
              <a:t>Signs and Symptoms </a:t>
            </a:r>
            <a:r>
              <a:rPr lang="en-US" sz="1700">
                <a:latin typeface="Myriad Web Pro" panose="020B0503030403020204"/>
                <a:cs typeface="Arial" panose="020B0604020202020204" pitchFamily="34" charset="0"/>
              </a:rPr>
              <a:t>(56831-1)</a:t>
            </a:r>
          </a:p>
          <a:p>
            <a:pPr lvl="7"/>
            <a:r>
              <a:rPr lang="en-US" sz="2000">
                <a:latin typeface="Myriad Web Pro" panose="020B0503030403020204"/>
                <a:cs typeface="Arial" panose="020B0604020202020204" pitchFamily="34" charset="0"/>
              </a:rPr>
              <a:t>Signs and Symptoms Indicator </a:t>
            </a:r>
            <a:r>
              <a:rPr lang="en-US" sz="1700">
                <a:latin typeface="Myriad Web Pro" panose="020B0503030403020204"/>
                <a:cs typeface="Arial" panose="020B0604020202020204" pitchFamily="34" charset="0"/>
              </a:rPr>
              <a:t>(INV919)</a:t>
            </a:r>
          </a:p>
          <a:p>
            <a:pPr lvl="4">
              <a:lnSpc>
                <a:spcPct val="200000"/>
              </a:lnSpc>
              <a:buFont typeface="Wingdings" panose="05000000000000000000" pitchFamily="2" charset="2"/>
              <a:buChar char="q"/>
            </a:pPr>
            <a:r>
              <a:rPr lang="en-US" sz="2000" b="1">
                <a:latin typeface="Myriad Web Pro" panose="020B0503030403020204"/>
                <a:cs typeface="Arial" panose="020B0604020202020204" pitchFamily="34" charset="0"/>
              </a:rPr>
              <a:t> </a:t>
            </a:r>
            <a:r>
              <a:rPr lang="en-US" sz="2400" b="1" u="sng">
                <a:latin typeface="Myriad Web Pro" panose="020B0503030403020204"/>
                <a:cs typeface="Arial" panose="020B0604020202020204" pitchFamily="34" charset="0"/>
              </a:rPr>
              <a:t>Complications</a:t>
            </a:r>
            <a:r>
              <a:rPr lang="en-US" sz="2200" b="1">
                <a:latin typeface="Myriad Web Pro" panose="020B0503030403020204"/>
                <a:cs typeface="Arial" panose="020B0604020202020204" pitchFamily="34" charset="0"/>
              </a:rPr>
              <a:t> (n=2)</a:t>
            </a:r>
          </a:p>
          <a:p>
            <a:pPr lvl="7"/>
            <a:r>
              <a:rPr lang="en-US" sz="2000">
                <a:latin typeface="Myriad Web Pro" panose="020B0503030403020204"/>
                <a:cs typeface="Arial" panose="020B0604020202020204" pitchFamily="34" charset="0"/>
              </a:rPr>
              <a:t>Type of Complication </a:t>
            </a:r>
            <a:r>
              <a:rPr lang="en-US" sz="1700">
                <a:latin typeface="Myriad Web Pro" panose="020B0503030403020204"/>
                <a:cs typeface="Arial" panose="020B0604020202020204" pitchFamily="34" charset="0"/>
              </a:rPr>
              <a:t>(67187-5)</a:t>
            </a:r>
          </a:p>
          <a:p>
            <a:pPr lvl="7"/>
            <a:r>
              <a:rPr lang="en-US" sz="2000">
                <a:latin typeface="Myriad Web Pro" panose="020B0503030403020204"/>
                <a:cs typeface="Arial" panose="020B0604020202020204" pitchFamily="34" charset="0"/>
              </a:rPr>
              <a:t>Type of Complications Indicator </a:t>
            </a:r>
            <a:r>
              <a:rPr lang="en-US" sz="1700">
                <a:latin typeface="Myriad Web Pro" panose="020B0503030403020204"/>
                <a:cs typeface="Arial" panose="020B0604020202020204" pitchFamily="34" charset="0"/>
              </a:rPr>
              <a:t>(INV920)</a:t>
            </a:r>
          </a:p>
          <a:p>
            <a:pPr lvl="4">
              <a:lnSpc>
                <a:spcPct val="200000"/>
              </a:lnSpc>
              <a:buFont typeface="Wingdings" panose="05000000000000000000" pitchFamily="2" charset="2"/>
              <a:buChar char="q"/>
            </a:pPr>
            <a:r>
              <a:rPr lang="en-US" sz="2000" b="1">
                <a:latin typeface="Myriad Web Pro" panose="020B0503030403020204"/>
                <a:cs typeface="Arial" panose="020B0604020202020204" pitchFamily="34" charset="0"/>
              </a:rPr>
              <a:t> </a:t>
            </a:r>
            <a:r>
              <a:rPr lang="en-US" sz="2400" b="1" u="sng">
                <a:latin typeface="Myriad Web Pro" panose="020B0503030403020204"/>
                <a:cs typeface="Arial" panose="020B0604020202020204" pitchFamily="34" charset="0"/>
              </a:rPr>
              <a:t>Industry and Occupation</a:t>
            </a:r>
            <a:r>
              <a:rPr lang="en-US" sz="2200" b="1">
                <a:latin typeface="Myriad Web Pro" panose="020B0503030403020204"/>
                <a:cs typeface="Arial" panose="020B0604020202020204" pitchFamily="34" charset="0"/>
              </a:rPr>
              <a:t> (n=4)</a:t>
            </a:r>
          </a:p>
          <a:p>
            <a:pPr lvl="7"/>
            <a:r>
              <a:rPr lang="en-US" sz="2000">
                <a:latin typeface="Myriad Web Pro" panose="020B0503030403020204"/>
                <a:cs typeface="Arial" panose="020B0604020202020204" pitchFamily="34" charset="0"/>
              </a:rPr>
              <a:t>Current Occupation </a:t>
            </a:r>
            <a:r>
              <a:rPr lang="en-US" sz="1600">
                <a:latin typeface="Myriad Web Pro" panose="020B0503030403020204"/>
                <a:cs typeface="Arial" panose="020B0604020202020204" pitchFamily="34" charset="0"/>
              </a:rPr>
              <a:t>(</a:t>
            </a:r>
            <a:r>
              <a:rPr lang="en-US" sz="1700">
                <a:latin typeface="Myriad Web Pro" panose="020B0503030403020204"/>
                <a:cs typeface="Arial" panose="020B0604020202020204" pitchFamily="34" charset="0"/>
              </a:rPr>
              <a:t>85658-3)</a:t>
            </a:r>
          </a:p>
          <a:p>
            <a:pPr lvl="7"/>
            <a:r>
              <a:rPr lang="en-US" sz="2000">
                <a:latin typeface="Myriad Web Pro" panose="020B0503030403020204"/>
                <a:cs typeface="Arial" panose="020B0604020202020204" pitchFamily="34" charset="0"/>
              </a:rPr>
              <a:t>Current Occupation Standardized </a:t>
            </a:r>
            <a:r>
              <a:rPr lang="en-US" sz="1700">
                <a:latin typeface="Myriad Web Pro" panose="020B0503030403020204"/>
                <a:cs typeface="Arial" panose="020B0604020202020204" pitchFamily="34" charset="0"/>
              </a:rPr>
              <a:t>(85659-1)</a:t>
            </a:r>
          </a:p>
          <a:p>
            <a:pPr lvl="7"/>
            <a:r>
              <a:rPr lang="en-US" sz="2000">
                <a:latin typeface="Myriad Web Pro" panose="020B0503030403020204"/>
                <a:cs typeface="Arial" panose="020B0604020202020204" pitchFamily="34" charset="0"/>
              </a:rPr>
              <a:t>Current Industry </a:t>
            </a:r>
            <a:r>
              <a:rPr lang="en-US" sz="1700">
                <a:latin typeface="Myriad Web Pro" panose="020B0503030403020204"/>
                <a:cs typeface="Arial" panose="020B0604020202020204" pitchFamily="34" charset="0"/>
              </a:rPr>
              <a:t>(85078-4</a:t>
            </a:r>
            <a:r>
              <a:rPr lang="en-US" sz="1600">
                <a:latin typeface="Myriad Web Pro" panose="020B0503030403020204"/>
                <a:cs typeface="Arial" panose="020B0604020202020204" pitchFamily="34" charset="0"/>
              </a:rPr>
              <a:t>)</a:t>
            </a:r>
          </a:p>
          <a:p>
            <a:pPr lvl="7"/>
            <a:r>
              <a:rPr lang="en-US" sz="2000">
                <a:latin typeface="Myriad Web Pro" panose="020B0503030403020204"/>
                <a:cs typeface="Arial" panose="020B0604020202020204" pitchFamily="34" charset="0"/>
              </a:rPr>
              <a:t>Current Industry Standardized </a:t>
            </a:r>
            <a:r>
              <a:rPr lang="en-US" sz="1700">
                <a:latin typeface="Myriad Web Pro" panose="020B0503030403020204"/>
                <a:cs typeface="Arial" panose="020B0604020202020204" pitchFamily="34" charset="0"/>
              </a:rPr>
              <a:t>(85657-5)</a:t>
            </a:r>
          </a:p>
          <a:p>
            <a:endParaRPr lang="en-US"/>
          </a:p>
        </p:txBody>
      </p:sp>
      <p:sp>
        <p:nvSpPr>
          <p:cNvPr id="3" name="Title 2">
            <a:extLst>
              <a:ext uri="{FF2B5EF4-FFF2-40B4-BE49-F238E27FC236}">
                <a16:creationId xmlns:a16="http://schemas.microsoft.com/office/drawing/2014/main" id="{E52299A6-F3BC-3D66-3A77-8B6BB6202D4A}"/>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 Mumps Repeating Groups</a:t>
            </a:r>
          </a:p>
        </p:txBody>
      </p:sp>
      <p:sp>
        <p:nvSpPr>
          <p:cNvPr id="5" name="TextBox 4">
            <a:extLst>
              <a:ext uri="{FF2B5EF4-FFF2-40B4-BE49-F238E27FC236}">
                <a16:creationId xmlns:a16="http://schemas.microsoft.com/office/drawing/2014/main" id="{7D489875-09F8-3D26-48EE-78271092C3ED}"/>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32</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058340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D4E6F-E31E-1FCE-405C-6E61D8A068A5}"/>
              </a:ext>
              <a:ext uri="{C183D7F6-B498-43B3-948B-1728B52AA6E4}">
                <adec:decorative xmlns:adec="http://schemas.microsoft.com/office/drawing/2017/decorative" val="1"/>
              </a:ext>
            </a:extLst>
          </p:cNvPr>
          <p:cNvSpPr>
            <a:spLocks noGrp="1"/>
          </p:cNvSpPr>
          <p:nvPr>
            <p:ph sz="quarter" idx="14"/>
          </p:nvPr>
        </p:nvSpPr>
        <p:spPr>
          <a:xfrm>
            <a:off x="457200" y="1478280"/>
            <a:ext cx="11247120" cy="4621212"/>
          </a:xfrm>
        </p:spPr>
        <p:txBody>
          <a:bodyPr/>
          <a:lstStyle/>
          <a:p>
            <a:pPr lvl="4">
              <a:buFont typeface="Wingdings" panose="05000000000000000000" pitchFamily="2" charset="2"/>
              <a:buChar char="q"/>
            </a:pPr>
            <a:r>
              <a:rPr lang="en-US" sz="2400" b="1">
                <a:latin typeface="Myriad Web Pro" panose="020B0503030403020204"/>
              </a:rPr>
              <a:t> </a:t>
            </a:r>
            <a:r>
              <a:rPr lang="en-US" sz="2400" b="1" u="sng">
                <a:latin typeface="Myriad Web Pro" panose="020B0503030403020204"/>
              </a:rPr>
              <a:t>VPD Lab Linkage</a:t>
            </a:r>
            <a:r>
              <a:rPr lang="en-US" sz="2400" b="1">
                <a:latin typeface="Myriad Web Pro" panose="020B0503030403020204"/>
              </a:rPr>
              <a:t> </a:t>
            </a:r>
            <a:r>
              <a:rPr lang="en-US" sz="2200" b="1">
                <a:latin typeface="Myriad Web Pro" panose="020B0503030403020204"/>
              </a:rPr>
              <a:t>(n=3)</a:t>
            </a:r>
          </a:p>
          <a:p>
            <a:pPr lvl="6"/>
            <a:r>
              <a:rPr lang="en-US" sz="2000">
                <a:latin typeface="Myriad Web Pro" panose="020B0503030403020204"/>
              </a:rPr>
              <a:t>VPD Lab Message Reference Laboratory </a:t>
            </a:r>
            <a:r>
              <a:rPr lang="en-US" sz="1700">
                <a:latin typeface="Myriad Web Pro" panose="020B0503030403020204"/>
              </a:rPr>
              <a:t>(LAB143)</a:t>
            </a:r>
          </a:p>
          <a:p>
            <a:pPr lvl="6"/>
            <a:r>
              <a:rPr lang="en-US" sz="2000">
                <a:latin typeface="Myriad Web Pro" panose="020B0503030403020204"/>
              </a:rPr>
              <a:t>VPD Lab Message Patient Identifier </a:t>
            </a:r>
            <a:r>
              <a:rPr lang="en-US" sz="1700">
                <a:latin typeface="Myriad Web Pro" panose="020B0503030403020204"/>
              </a:rPr>
              <a:t>(LAB598)</a:t>
            </a:r>
          </a:p>
          <a:p>
            <a:pPr lvl="6"/>
            <a:r>
              <a:rPr lang="en-US" sz="2000">
                <a:latin typeface="Myriad Web Pro" panose="020B0503030403020204"/>
              </a:rPr>
              <a:t>VPD Lab Message Specimen Identifier </a:t>
            </a:r>
            <a:r>
              <a:rPr lang="en-US" sz="1700">
                <a:latin typeface="Myriad Web Pro" panose="020B0503030403020204"/>
              </a:rPr>
              <a:t>(LAB125)</a:t>
            </a:r>
          </a:p>
          <a:p>
            <a:pPr lvl="4">
              <a:lnSpc>
                <a:spcPct val="150000"/>
              </a:lnSpc>
              <a:buFont typeface="Wingdings" panose="05000000000000000000" pitchFamily="2" charset="2"/>
              <a:buChar char="q"/>
            </a:pPr>
            <a:r>
              <a:rPr lang="en-US" sz="2400">
                <a:latin typeface="Myriad Web Pro" panose="020B0503030403020204"/>
              </a:rPr>
              <a:t> </a:t>
            </a:r>
            <a:r>
              <a:rPr lang="en-US" sz="2400" b="1" u="sng">
                <a:latin typeface="Myriad Web Pro" panose="020B0503030403020204"/>
              </a:rPr>
              <a:t>Epidemiology Laboratory</a:t>
            </a:r>
            <a:r>
              <a:rPr lang="en-US" sz="2200" b="1">
                <a:latin typeface="Myriad Web Pro" panose="020B0503030403020204"/>
              </a:rPr>
              <a:t> (n=8)</a:t>
            </a:r>
          </a:p>
          <a:p>
            <a:pPr lvl="6"/>
            <a:r>
              <a:rPr lang="en-US" sz="2000">
                <a:latin typeface="Myriad Web Pro" panose="020B0503030403020204"/>
              </a:rPr>
              <a:t>Test Type </a:t>
            </a:r>
            <a:r>
              <a:rPr lang="en-US" sz="1700">
                <a:latin typeface="Myriad Web Pro" panose="020B0503030403020204"/>
              </a:rPr>
              <a:t>(INV290)</a:t>
            </a:r>
          </a:p>
          <a:p>
            <a:pPr lvl="6"/>
            <a:r>
              <a:rPr lang="en-US" sz="2000">
                <a:latin typeface="Myriad Web Pro" panose="020B0503030403020204"/>
              </a:rPr>
              <a:t>Test Result </a:t>
            </a:r>
            <a:r>
              <a:rPr lang="en-US" sz="1700">
                <a:latin typeface="Myriad Web Pro" panose="020B0503030403020204"/>
              </a:rPr>
              <a:t>(INV291)</a:t>
            </a:r>
          </a:p>
          <a:p>
            <a:pPr lvl="6"/>
            <a:r>
              <a:rPr lang="en-US" sz="2000">
                <a:latin typeface="Myriad Web Pro" panose="020B0503030403020204"/>
              </a:rPr>
              <a:t>Test Result Quantitative </a:t>
            </a:r>
            <a:r>
              <a:rPr lang="en-US" sz="1700">
                <a:latin typeface="Myriad Web Pro" panose="020B0503030403020204"/>
              </a:rPr>
              <a:t>(LAB628)</a:t>
            </a:r>
          </a:p>
          <a:p>
            <a:pPr lvl="6"/>
            <a:r>
              <a:rPr lang="en-US" sz="2000">
                <a:latin typeface="Myriad Web Pro" panose="020B0503030403020204"/>
              </a:rPr>
              <a:t>Result Units </a:t>
            </a:r>
            <a:r>
              <a:rPr lang="en-US" sz="1700">
                <a:latin typeface="Myriad Web Pro" panose="020B0503030403020204"/>
              </a:rPr>
              <a:t>(LAB115)</a:t>
            </a:r>
          </a:p>
          <a:p>
            <a:pPr lvl="6"/>
            <a:r>
              <a:rPr lang="en-US" sz="2000">
                <a:latin typeface="Myriad Web Pro" panose="020B0503030403020204"/>
              </a:rPr>
              <a:t>Specimen Source </a:t>
            </a:r>
            <a:r>
              <a:rPr lang="en-US" sz="1700">
                <a:latin typeface="Myriad Web Pro" panose="020B0503030403020204"/>
              </a:rPr>
              <a:t>(31208-2)</a:t>
            </a:r>
          </a:p>
          <a:p>
            <a:pPr lvl="6"/>
            <a:r>
              <a:rPr lang="en-US" sz="2000">
                <a:latin typeface="Myriad Web Pro" panose="020B0503030403020204"/>
              </a:rPr>
              <a:t>Specimen Collection Date/Time </a:t>
            </a:r>
            <a:r>
              <a:rPr lang="en-US" sz="1700">
                <a:latin typeface="Myriad Web Pro" panose="020B0503030403020204"/>
              </a:rPr>
              <a:t>(68963-8)</a:t>
            </a:r>
          </a:p>
          <a:p>
            <a:pPr lvl="6"/>
            <a:r>
              <a:rPr lang="en-US" sz="2000">
                <a:latin typeface="Myriad Web Pro" panose="020B0503030403020204"/>
              </a:rPr>
              <a:t>Date Specimen Sent to CDC </a:t>
            </a:r>
            <a:r>
              <a:rPr lang="en-US" sz="1700">
                <a:latin typeface="Myriad Web Pro" panose="020B0503030403020204"/>
              </a:rPr>
              <a:t>(85930-6)</a:t>
            </a:r>
          </a:p>
          <a:p>
            <a:pPr lvl="6"/>
            <a:r>
              <a:rPr lang="en-US" sz="2000">
                <a:latin typeface="Myriad Web Pro" panose="020B0503030403020204"/>
              </a:rPr>
              <a:t>Performing Lab Type </a:t>
            </a:r>
            <a:r>
              <a:rPr lang="en-US" sz="1700">
                <a:latin typeface="Myriad Web Pro" panose="020B0503030403020204"/>
              </a:rPr>
              <a:t>(82771-7)</a:t>
            </a:r>
          </a:p>
          <a:p>
            <a:pPr lvl="6"/>
            <a:endParaRPr lang="en-US" sz="2400" b="1" u="sng">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marL="975336" lvl="4" indent="0">
              <a:buNone/>
            </a:pPr>
            <a:endParaRPr lang="en-US" sz="2000">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lvl="4">
              <a:buFont typeface="Wingdings" panose="05000000000000000000" pitchFamily="2" charset="2"/>
              <a:buChar char="q"/>
            </a:pPr>
            <a:endParaRPr lang="en-US" sz="2000" b="1" u="sng">
              <a:latin typeface="Myriad Web Pro" panose="020B0503030403020204"/>
            </a:endParaRPr>
          </a:p>
          <a:p>
            <a:pPr lvl="6"/>
            <a:endParaRPr lang="en-US" sz="1700" b="1" u="sng">
              <a:latin typeface="Myriad Web Pro" panose="020B0503030403020204"/>
            </a:endParaRPr>
          </a:p>
          <a:p>
            <a:pPr lvl="5"/>
            <a:endParaRPr lang="en-US" sz="2400" b="1" u="sng">
              <a:latin typeface="Myriad Web Pro" panose="020B0503030403020204"/>
            </a:endParaRPr>
          </a:p>
        </p:txBody>
      </p:sp>
      <p:sp>
        <p:nvSpPr>
          <p:cNvPr id="3" name="Title 2">
            <a:extLst>
              <a:ext uri="{FF2B5EF4-FFF2-40B4-BE49-F238E27FC236}">
                <a16:creationId xmlns:a16="http://schemas.microsoft.com/office/drawing/2014/main" id="{2509B655-A691-4F05-BEA8-0E7392E326D5}"/>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 Mumps Repeating Groups, continued</a:t>
            </a:r>
          </a:p>
        </p:txBody>
      </p:sp>
      <p:sp>
        <p:nvSpPr>
          <p:cNvPr id="5" name="TextBox 4">
            <a:extLst>
              <a:ext uri="{FF2B5EF4-FFF2-40B4-BE49-F238E27FC236}">
                <a16:creationId xmlns:a16="http://schemas.microsoft.com/office/drawing/2014/main" id="{36CB94E9-C767-BEC1-B115-8994435119B6}"/>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33</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813709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3DE25-7C17-9ECE-1F5B-14A99B2A4CC0}"/>
              </a:ext>
              <a:ext uri="{C183D7F6-B498-43B3-948B-1728B52AA6E4}">
                <adec:decorative xmlns:adec="http://schemas.microsoft.com/office/drawing/2017/decorative" val="1"/>
              </a:ext>
            </a:extLst>
          </p:cNvPr>
          <p:cNvSpPr>
            <a:spLocks noGrp="1"/>
          </p:cNvSpPr>
          <p:nvPr>
            <p:ph sz="quarter" idx="14"/>
          </p:nvPr>
        </p:nvSpPr>
        <p:spPr/>
        <p:txBody>
          <a:bodyPr/>
          <a:lstStyle/>
          <a:p>
            <a:pPr lvl="4">
              <a:buClr>
                <a:srgbClr val="536A82"/>
              </a:buClr>
              <a:buFont typeface="Wingdings" panose="05000000000000000000" pitchFamily="2" charset="2"/>
              <a:buChar char="q"/>
              <a:defRPr/>
            </a:pPr>
            <a:r>
              <a:rPr kumimoji="0" lang="en-US" sz="24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 </a:t>
            </a:r>
            <a:r>
              <a:rPr lang="en-US" sz="2400" b="1" u="sng">
                <a:solidFill>
                  <a:srgbClr val="3B495B"/>
                </a:solidFill>
                <a:latin typeface="Myriad Web Pro" panose="020B0503030403020204"/>
                <a:cs typeface="Arial" panose="020B0604020202020204" pitchFamily="34" charset="0"/>
              </a:rPr>
              <a:t>Preferred Vaccine History</a:t>
            </a:r>
            <a:r>
              <a:rPr kumimoji="0" lang="en-US" sz="22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 (n=9)</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Type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(30956-7)</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Administered Date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(30952-6)</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Dose Number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(30973-2)</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Manufacturer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(30957-5)</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Lot Number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(30959-1)</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Expiration Date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VAC109)</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National Drug Code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(VAC153)</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Vaccination Record Identifier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(VAC102)</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Event Information Source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(VAC147)</a:t>
            </a:r>
          </a:p>
          <a:p>
            <a:pPr lvl="6">
              <a:buClr>
                <a:srgbClr val="536A82"/>
              </a:buClr>
              <a:defRPr/>
            </a:pPr>
            <a:endParaRPr kumimoji="0" lang="en-US" sz="20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endParaRPr>
          </a:p>
          <a:p>
            <a:endParaRPr lang="en-US"/>
          </a:p>
        </p:txBody>
      </p:sp>
      <p:sp>
        <p:nvSpPr>
          <p:cNvPr id="3" name="Title 2">
            <a:extLst>
              <a:ext uri="{FF2B5EF4-FFF2-40B4-BE49-F238E27FC236}">
                <a16:creationId xmlns:a16="http://schemas.microsoft.com/office/drawing/2014/main" id="{B7FE624D-3EC4-AC0B-0476-CC13F4922CD2}"/>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 Mumps Repeating Groups, continued </a:t>
            </a:r>
          </a:p>
        </p:txBody>
      </p:sp>
      <p:sp>
        <p:nvSpPr>
          <p:cNvPr id="5" name="TextBox 4">
            <a:extLst>
              <a:ext uri="{FF2B5EF4-FFF2-40B4-BE49-F238E27FC236}">
                <a16:creationId xmlns:a16="http://schemas.microsoft.com/office/drawing/2014/main" id="{D6030E6B-B77E-F436-4BD8-69D60828702C}"/>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34</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354338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495DB-1591-8C82-2FB6-9D79AE773885}"/>
              </a:ext>
            </a:extLst>
          </p:cNvPr>
          <p:cNvSpPr>
            <a:spLocks noGrp="1"/>
          </p:cNvSpPr>
          <p:nvPr>
            <p:ph type="title" idx="4294967295"/>
          </p:nvPr>
        </p:nvSpPr>
        <p:spPr bwMode="auto">
          <a:xfrm>
            <a:off x="155575" y="528638"/>
            <a:ext cx="12036425" cy="4591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ts val="800"/>
              </a:spcBef>
              <a:spcAft>
                <a:spcPct val="0"/>
              </a:spcAft>
              <a:buClr>
                <a:schemeClr val="accent1"/>
              </a:buClr>
              <a:buSzPct val="100000"/>
              <a:buFont typeface="Wingdings" panose="05000000000000000000" pitchFamily="2" charset="2"/>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Mumps MMG Non-Repeating Data Elements</a:t>
            </a:r>
          </a:p>
        </p:txBody>
      </p:sp>
    </p:spTree>
    <p:extLst>
      <p:ext uri="{BB962C8B-B14F-4D97-AF65-F5344CB8AC3E}">
        <p14:creationId xmlns:p14="http://schemas.microsoft.com/office/powerpoint/2010/main" val="331660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D30BB4C5-1576-BF90-C31B-47610EEC9729}"/>
              </a:ext>
              <a:ext uri="{C183D7F6-B498-43B3-948B-1728B52AA6E4}">
                <adec:decorative xmlns:adec="http://schemas.microsoft.com/office/drawing/2017/decorative" val="1"/>
              </a:ext>
            </a:extLst>
          </p:cNvPr>
          <p:cNvSpPr>
            <a:spLocks noGrp="1"/>
          </p:cNvSpPr>
          <p:nvPr>
            <p:ph idx="10"/>
          </p:nvPr>
        </p:nvSpPr>
        <p:spPr>
          <a:xfrm>
            <a:off x="5894832" y="1944751"/>
            <a:ext cx="7851648" cy="4139184"/>
          </a:xfrm>
        </p:spPr>
        <p:txBody>
          <a:bodyPr/>
          <a:lstStyle/>
          <a:p>
            <a:pPr lvl="6"/>
            <a:r>
              <a:rPr lang="en-US" sz="2000">
                <a:latin typeface="Myriad Web Pro" panose="020B0503030403020204"/>
              </a:rPr>
              <a:t>US Acquired  </a:t>
            </a:r>
            <a:r>
              <a:rPr lang="en-US">
                <a:latin typeface="Myriad Web Pro" panose="020B0503030403020204"/>
              </a:rPr>
              <a:t>(INV516)</a:t>
            </a:r>
          </a:p>
          <a:p>
            <a:pPr lvl="6"/>
            <a:r>
              <a:rPr lang="en-US" sz="2000">
                <a:latin typeface="Myriad Web Pro" panose="020B0503030403020204"/>
              </a:rPr>
              <a:t>Date of Return from Travel  </a:t>
            </a:r>
            <a:r>
              <a:rPr lang="en-US">
                <a:latin typeface="Myriad Web Pro" panose="020B0503030403020204"/>
              </a:rPr>
              <a:t>(TRAVEL08)</a:t>
            </a:r>
          </a:p>
          <a:p>
            <a:pPr lvl="6"/>
            <a:r>
              <a:rPr lang="en-US" sz="2000">
                <a:latin typeface="Myriad Web Pro" panose="020B0503030403020204"/>
              </a:rPr>
              <a:t>Patient Address City  </a:t>
            </a:r>
            <a:r>
              <a:rPr lang="en-US">
                <a:latin typeface="Myriad Web Pro" panose="020B0503030403020204"/>
              </a:rPr>
              <a:t>(PID -11.3)</a:t>
            </a:r>
          </a:p>
          <a:p>
            <a:pPr lvl="6"/>
            <a:r>
              <a:rPr lang="en-US" sz="2000">
                <a:latin typeface="Myriad Web Pro" panose="020B0503030403020204"/>
              </a:rPr>
              <a:t>Case Investigation Status Code</a:t>
            </a:r>
            <a:r>
              <a:rPr lang="en-US">
                <a:latin typeface="Myriad Web Pro" panose="020B0503030403020204"/>
              </a:rPr>
              <a:t>	(INV109)</a:t>
            </a:r>
          </a:p>
          <a:p>
            <a:pPr lvl="6"/>
            <a:r>
              <a:rPr lang="en-US" sz="2000">
                <a:latin typeface="Myriad Web Pro" panose="020B0503030403020204"/>
              </a:rPr>
              <a:t>Detection Method  </a:t>
            </a:r>
            <a:r>
              <a:rPr lang="en-US">
                <a:latin typeface="Myriad Web Pro" panose="020B0503030403020204"/>
              </a:rPr>
              <a:t>(INV159)</a:t>
            </a:r>
          </a:p>
          <a:p>
            <a:pPr lvl="6"/>
            <a:r>
              <a:rPr lang="en-US" sz="2000">
                <a:latin typeface="Myriad Web Pro" panose="020B0503030403020204"/>
              </a:rPr>
              <a:t>Transmission Setting  </a:t>
            </a:r>
            <a:r>
              <a:rPr lang="en-US">
                <a:latin typeface="Myriad Web Pro" panose="020B0503030403020204"/>
              </a:rPr>
              <a:t>(81267-7)</a:t>
            </a:r>
          </a:p>
          <a:p>
            <a:pPr lvl="6"/>
            <a:r>
              <a:rPr lang="en-US" sz="2000">
                <a:latin typeface="Myriad Web Pro" panose="020B0503030403020204"/>
              </a:rPr>
              <a:t>Age and Setting Verified  </a:t>
            </a:r>
            <a:r>
              <a:rPr lang="en-US">
                <a:latin typeface="Myriad Web Pro" panose="020B0503030403020204"/>
              </a:rPr>
              <a:t>(85700-3)</a:t>
            </a:r>
          </a:p>
          <a:p>
            <a:pPr lvl="6"/>
            <a:r>
              <a:rPr lang="en-US" sz="2000">
                <a:latin typeface="Myriad Web Pro" panose="020B0503030403020204"/>
              </a:rPr>
              <a:t>Epi-Linked  </a:t>
            </a:r>
            <a:r>
              <a:rPr lang="en-US">
                <a:latin typeface="Myriad Web Pro" panose="020B0503030403020204"/>
              </a:rPr>
              <a:t>(INV217)</a:t>
            </a:r>
          </a:p>
          <a:p>
            <a:pPr lvl="6"/>
            <a:r>
              <a:rPr lang="en-US" sz="2000">
                <a:latin typeface="Myriad Web Pro" panose="020B0503030403020204"/>
              </a:rPr>
              <a:t>Import Status </a:t>
            </a:r>
            <a:r>
              <a:rPr lang="en-US">
                <a:latin typeface="Myriad Web Pro" panose="020B0503030403020204"/>
              </a:rPr>
              <a:t>(INV293)</a:t>
            </a:r>
          </a:p>
          <a:p>
            <a:pPr lvl="6"/>
            <a:endParaRPr lang="en-US">
              <a:latin typeface="Myriad Web Pro" panose="020B0503030403020204"/>
            </a:endParaRPr>
          </a:p>
          <a:p>
            <a:endParaRPr lang="en-US"/>
          </a:p>
        </p:txBody>
      </p:sp>
      <p:sp>
        <p:nvSpPr>
          <p:cNvPr id="2" name="Content Placeholder 1">
            <a:extLst>
              <a:ext uri="{FF2B5EF4-FFF2-40B4-BE49-F238E27FC236}">
                <a16:creationId xmlns:a16="http://schemas.microsoft.com/office/drawing/2014/main" id="{88DDAA18-AC63-CD6B-9653-A36C13754619}"/>
              </a:ext>
              <a:ext uri="{C183D7F6-B498-43B3-948B-1728B52AA6E4}">
                <adec:decorative xmlns:adec="http://schemas.microsoft.com/office/drawing/2017/decorative" val="1"/>
              </a:ext>
            </a:extLst>
          </p:cNvPr>
          <p:cNvSpPr>
            <a:spLocks noGrp="1"/>
          </p:cNvSpPr>
          <p:nvPr>
            <p:ph idx="1"/>
          </p:nvPr>
        </p:nvSpPr>
        <p:spPr>
          <a:xfrm>
            <a:off x="-201168" y="1463040"/>
            <a:ext cx="7760208" cy="4620895"/>
          </a:xfrm>
        </p:spPr>
        <p:txBody>
          <a:bodyPr vert="horz" wrap="square" lIns="91440" tIns="45720" rIns="91440" bIns="45720" numCol="1" anchor="t" anchorCtr="0" compatLnSpc="1">
            <a:prstTxWarp prst="textNoShape">
              <a:avLst/>
            </a:prstTxWarp>
            <a:normAutofit/>
          </a:bodyPr>
          <a:lstStyle/>
          <a:p>
            <a:pPr marL="1459986" lvl="1">
              <a:lnSpc>
                <a:spcPct val="90000"/>
              </a:lnSpc>
              <a:spcBef>
                <a:spcPts val="800"/>
              </a:spcBef>
              <a:buFont typeface="Wingdings" panose="05000000000000000000" pitchFamily="2" charset="2"/>
              <a:buChar char="q"/>
              <a:defRPr/>
            </a:pPr>
            <a:r>
              <a:rPr kumimoji="0" lang="en-US" sz="2400" b="1" i="0" strike="noStrike" cap="none" spc="0" normalizeH="0" baseline="0" noProof="0" dirty="0">
                <a:ln>
                  <a:noFill/>
                </a:ln>
                <a:effectLst/>
                <a:uLnTx/>
                <a:uFillTx/>
                <a:latin typeface="Myriad Web Pro" panose="020B0503030403020204"/>
              </a:rPr>
              <a:t> </a:t>
            </a:r>
            <a:r>
              <a:rPr kumimoji="0" lang="en-US" sz="2400" b="1" i="0" u="sng" strike="noStrike" cap="none" spc="0" normalizeH="0" baseline="0" noProof="0" dirty="0">
                <a:ln>
                  <a:noFill/>
                </a:ln>
                <a:effectLst/>
                <a:uLnTx/>
                <a:uFillTx/>
                <a:latin typeface="Myriad Web Pro" panose="020B0503030403020204"/>
              </a:rPr>
              <a:t>Epidemiologic Information</a:t>
            </a:r>
            <a:r>
              <a:rPr kumimoji="0" lang="en-US" sz="2400" b="1" i="0" strike="noStrike" cap="none" spc="0" normalizeH="0" baseline="0" noProof="0" dirty="0">
                <a:ln>
                  <a:noFill/>
                </a:ln>
                <a:effectLst/>
                <a:uLnTx/>
                <a:uFillTx/>
                <a:latin typeface="Myriad Web Pro" panose="020B0503030403020204"/>
              </a:rPr>
              <a:t> </a:t>
            </a:r>
            <a:r>
              <a:rPr kumimoji="0" lang="en-US" sz="2200" b="1" i="0" strike="noStrike" cap="none" spc="0" normalizeH="0" baseline="0" noProof="0" dirty="0">
                <a:ln>
                  <a:noFill/>
                </a:ln>
                <a:effectLst/>
                <a:uLnTx/>
                <a:uFillTx/>
                <a:latin typeface="Myriad Web Pro" panose="020B0503030403020204"/>
              </a:rPr>
              <a:t>(n=</a:t>
            </a:r>
            <a:r>
              <a:rPr lang="en-US" sz="2200" b="1" dirty="0">
                <a:latin typeface="Myriad Web Pro" panose="020B0503030403020204"/>
              </a:rPr>
              <a:t>20</a:t>
            </a:r>
            <a:r>
              <a:rPr kumimoji="0" lang="en-US" sz="2200" b="1" i="0" strike="noStrike" cap="none" spc="0" normalizeH="0" baseline="0" noProof="0" dirty="0">
                <a:ln>
                  <a:noFill/>
                </a:ln>
                <a:effectLst/>
                <a:uLnTx/>
                <a:uFillTx/>
                <a:latin typeface="Myriad Web Pro" panose="020B0503030403020204"/>
              </a:rPr>
              <a:t>)</a:t>
            </a:r>
          </a:p>
          <a:p>
            <a:pPr marL="1938338" lvl="3" indent="-219075">
              <a:lnSpc>
                <a:spcPct val="90000"/>
              </a:lnSpc>
              <a:spcBef>
                <a:spcPts val="800"/>
              </a:spcBef>
              <a:buFont typeface="Arial" panose="020B0604020202020204" pitchFamily="34" charset="0"/>
              <a:buChar char="•"/>
              <a:defRPr/>
            </a:pPr>
            <a:r>
              <a:rPr lang="en-US" sz="2000" dirty="0">
                <a:latin typeface="Myriad Web Pro" panose="020B0503030403020204"/>
              </a:rPr>
              <a:t>Message Profile Identifier </a:t>
            </a:r>
            <a:r>
              <a:rPr lang="en-US" dirty="0">
                <a:latin typeface="Myriad Web Pro" panose="020B0503030403020204"/>
              </a:rPr>
              <a:t>(MSH-21)</a:t>
            </a:r>
            <a:endParaRPr kumimoji="0" lang="en-US" i="0" strike="noStrike" cap="none" spc="0" normalizeH="0" baseline="0" noProof="0" dirty="0">
              <a:ln>
                <a:noFill/>
              </a:ln>
              <a:effectLst/>
              <a:uLnTx/>
              <a:uFillTx/>
              <a:latin typeface="Myriad Web Pro" panose="020B0503030403020204"/>
            </a:endParaRPr>
          </a:p>
          <a:p>
            <a:pPr marL="1951355" lvl="7" indent="-220663" fontAlgn="base">
              <a:lnSpc>
                <a:spcPct val="90000"/>
              </a:lnSpc>
              <a:spcAft>
                <a:spcPct val="0"/>
              </a:spcAft>
            </a:pPr>
            <a:r>
              <a:rPr lang="en-US" sz="2000" dirty="0">
                <a:latin typeface="Myriad Web Pro" panose="020B0503030403020204"/>
              </a:rPr>
              <a:t>Parotitis Laterality  </a:t>
            </a:r>
            <a:r>
              <a:rPr lang="en-US" dirty="0">
                <a:latin typeface="Myriad Web Pro" panose="020B0503030403020204"/>
              </a:rPr>
              <a:t>(INV301)</a:t>
            </a:r>
          </a:p>
          <a:p>
            <a:pPr marL="1951355" lvl="7" indent="-220663" fontAlgn="base">
              <a:lnSpc>
                <a:spcPct val="90000"/>
              </a:lnSpc>
              <a:spcAft>
                <a:spcPct val="0"/>
              </a:spcAft>
            </a:pPr>
            <a:r>
              <a:rPr lang="en-US" sz="2000" dirty="0">
                <a:latin typeface="Myriad Web Pro" panose="020B0503030403020204"/>
              </a:rPr>
              <a:t>Salivary Gland Swelling Onset Date  </a:t>
            </a:r>
            <a:r>
              <a:rPr lang="en-US" dirty="0">
                <a:latin typeface="Myriad Web Pro" panose="020B0503030403020204"/>
              </a:rPr>
              <a:t>(85931-4)</a:t>
            </a:r>
          </a:p>
          <a:p>
            <a:pPr marL="1951355" lvl="7" indent="-220663" fontAlgn="base">
              <a:lnSpc>
                <a:spcPct val="90000"/>
              </a:lnSpc>
              <a:spcAft>
                <a:spcPct val="0"/>
              </a:spcAft>
            </a:pPr>
            <a:r>
              <a:rPr lang="en-US" sz="2000" dirty="0">
                <a:latin typeface="Myriad Web Pro" panose="020B0503030403020204"/>
              </a:rPr>
              <a:t>Salivary Gland Swelling Duration in Days  </a:t>
            </a:r>
            <a:r>
              <a:rPr lang="en-US" dirty="0">
                <a:latin typeface="Myriad Web Pro" panose="020B0503030403020204"/>
              </a:rPr>
              <a:t>(85929-8)</a:t>
            </a:r>
          </a:p>
          <a:p>
            <a:pPr marL="1951355" lvl="7" indent="-220663" fontAlgn="base">
              <a:lnSpc>
                <a:spcPct val="90000"/>
              </a:lnSpc>
              <a:spcAft>
                <a:spcPct val="0"/>
              </a:spcAft>
            </a:pPr>
            <a:r>
              <a:rPr lang="en-US" sz="2000" dirty="0">
                <a:latin typeface="Myriad Web Pro" panose="020B0503030403020204"/>
              </a:rPr>
              <a:t>Highest Measured Temperature  </a:t>
            </a:r>
            <a:r>
              <a:rPr lang="en-US" dirty="0">
                <a:latin typeface="Myriad Web Pro" panose="020B0503030403020204"/>
              </a:rPr>
              <a:t>(81265-1)</a:t>
            </a:r>
          </a:p>
          <a:p>
            <a:pPr marL="1951355" lvl="7" indent="-220663" fontAlgn="base">
              <a:lnSpc>
                <a:spcPct val="90000"/>
              </a:lnSpc>
              <a:spcAft>
                <a:spcPct val="0"/>
              </a:spcAft>
            </a:pPr>
            <a:r>
              <a:rPr lang="en-US" sz="2000" dirty="0">
                <a:latin typeface="Myriad Web Pro" panose="020B0503030403020204"/>
              </a:rPr>
              <a:t>Temperature Units  </a:t>
            </a:r>
            <a:r>
              <a:rPr lang="en-US" dirty="0">
                <a:latin typeface="Myriad Web Pro" panose="020B0503030403020204"/>
              </a:rPr>
              <a:t>(OBX-6 for 81265-1)</a:t>
            </a:r>
          </a:p>
          <a:p>
            <a:pPr marL="1951355" lvl="7" indent="-220663" fontAlgn="base">
              <a:lnSpc>
                <a:spcPct val="90000"/>
              </a:lnSpc>
              <a:spcAft>
                <a:spcPct val="0"/>
              </a:spcAft>
            </a:pPr>
            <a:r>
              <a:rPr lang="en-US" sz="2000" dirty="0">
                <a:latin typeface="Myriad Web Pro" panose="020B0503030403020204"/>
              </a:rPr>
              <a:t>Date of Fever Onset  </a:t>
            </a:r>
            <a:r>
              <a:rPr lang="en-US" dirty="0">
                <a:latin typeface="Myriad Web Pro" panose="020B0503030403020204"/>
              </a:rPr>
              <a:t>(81266-9)</a:t>
            </a:r>
          </a:p>
          <a:p>
            <a:pPr marL="1951355" lvl="7" indent="-220663" fontAlgn="base">
              <a:lnSpc>
                <a:spcPct val="90000"/>
              </a:lnSpc>
              <a:spcAft>
                <a:spcPct val="0"/>
              </a:spcAft>
            </a:pPr>
            <a:r>
              <a:rPr lang="en-US" sz="2000" dirty="0">
                <a:latin typeface="Myriad Web Pro" panose="020B0503030403020204"/>
              </a:rPr>
              <a:t>Type of Deafness  </a:t>
            </a:r>
            <a:r>
              <a:rPr lang="en-US" dirty="0">
                <a:latin typeface="Myriad Web Pro" panose="020B0503030403020204"/>
              </a:rPr>
              <a:t>(INV307)</a:t>
            </a:r>
          </a:p>
          <a:p>
            <a:pPr marL="1951355" lvl="7" indent="-220663" fontAlgn="base">
              <a:lnSpc>
                <a:spcPct val="90000"/>
              </a:lnSpc>
              <a:spcAft>
                <a:spcPct val="0"/>
              </a:spcAft>
            </a:pPr>
            <a:r>
              <a:rPr lang="en-US" sz="2000" dirty="0">
                <a:latin typeface="Myriad Web Pro" panose="020B0503030403020204"/>
              </a:rPr>
              <a:t>Length of Time in the </a:t>
            </a:r>
            <a:r>
              <a:rPr lang="en-US" dirty="0">
                <a:latin typeface="Myriad Web Pro" panose="020B0503030403020204"/>
              </a:rPr>
              <a:t>US  (DEM225)</a:t>
            </a:r>
          </a:p>
          <a:p>
            <a:pPr marL="1951355" lvl="7" indent="-220663" fontAlgn="base">
              <a:lnSpc>
                <a:spcPct val="90000"/>
              </a:lnSpc>
              <a:spcAft>
                <a:spcPct val="0"/>
              </a:spcAft>
            </a:pPr>
            <a:r>
              <a:rPr lang="en-US" sz="2000" dirty="0">
                <a:latin typeface="Myriad Web Pro" panose="020B0503030403020204"/>
              </a:rPr>
              <a:t>Length of Time in the US Units </a:t>
            </a:r>
            <a:r>
              <a:rPr lang="en-US" dirty="0">
                <a:latin typeface="Myriad Web Pro" panose="020B0503030403020204"/>
              </a:rPr>
              <a:t>(OBX-6 for DEM225)</a:t>
            </a:r>
          </a:p>
          <a:p>
            <a:pPr marL="1951355" lvl="7" indent="-220663" fontAlgn="base">
              <a:lnSpc>
                <a:spcPct val="90000"/>
              </a:lnSpc>
              <a:spcAft>
                <a:spcPct val="0"/>
              </a:spcAft>
            </a:pPr>
            <a:r>
              <a:rPr lang="en-US" sz="2000" dirty="0">
                <a:latin typeface="Myriad Web Pro" panose="020B0503030403020204"/>
              </a:rPr>
              <a:t>International Destination(s) of Recent Travel </a:t>
            </a:r>
            <a:r>
              <a:rPr lang="en-US" dirty="0">
                <a:latin typeface="Myriad Web Pro" panose="020B0503030403020204"/>
              </a:rPr>
              <a:t>(82764-2)</a:t>
            </a:r>
          </a:p>
          <a:p>
            <a:pPr marL="1768475" lvl="6" indent="-220663" fontAlgn="base">
              <a:lnSpc>
                <a:spcPct val="90000"/>
              </a:lnSpc>
              <a:spcAft>
                <a:spcPct val="0"/>
              </a:spcAft>
            </a:pPr>
            <a:endParaRPr lang="en-US" sz="2000" dirty="0"/>
          </a:p>
          <a:p>
            <a:pPr>
              <a:lnSpc>
                <a:spcPct val="90000"/>
              </a:lnSpc>
            </a:pPr>
            <a:endParaRPr lang="en-US" sz="2000" dirty="0"/>
          </a:p>
        </p:txBody>
      </p:sp>
      <p:sp>
        <p:nvSpPr>
          <p:cNvPr id="3" name="Title 2">
            <a:extLst>
              <a:ext uri="{FF2B5EF4-FFF2-40B4-BE49-F238E27FC236}">
                <a16:creationId xmlns:a16="http://schemas.microsoft.com/office/drawing/2014/main" id="{7DEA40FE-F07F-20A5-D0F1-4306CFBD8770}"/>
              </a:ext>
              <a:ext uri="{C183D7F6-B498-43B3-948B-1728B52AA6E4}">
                <adec:decorative xmlns:adec="http://schemas.microsoft.com/office/drawing/2017/decorative" val="1"/>
              </a:ext>
            </a:extLst>
          </p:cNvPr>
          <p:cNvSpPr>
            <a:spLocks noGrp="1"/>
          </p:cNvSpPr>
          <p:nvPr>
            <p:ph type="title"/>
          </p:nvPr>
        </p:nvSpPr>
        <p:spPr>
          <a:xfrm>
            <a:off x="457200" y="274320"/>
            <a:ext cx="11247120" cy="1188720"/>
          </a:xfrm>
        </p:spPr>
        <p:txBody>
          <a:bodyPr vert="horz" lIns="91440" tIns="45720" rIns="91440" bIns="45720" rtlCol="0" anchor="ctr" anchorCtr="0">
            <a:normAutofit/>
          </a:bodyPr>
          <a:lstStyle/>
          <a:p>
            <a:pPr algn="ctr"/>
            <a:r>
              <a:rPr lang="en-US" b="1" kern="1200">
                <a:latin typeface="+mj-lt"/>
                <a:ea typeface="+mj-ea"/>
                <a:cs typeface="+mj-cs"/>
              </a:rPr>
              <a:t> Mumps Non-Repeating Data Elements</a:t>
            </a:r>
          </a:p>
        </p:txBody>
      </p:sp>
      <p:sp>
        <p:nvSpPr>
          <p:cNvPr id="4" name="TextBox 3">
            <a:extLst>
              <a:ext uri="{FF2B5EF4-FFF2-40B4-BE49-F238E27FC236}">
                <a16:creationId xmlns:a16="http://schemas.microsoft.com/office/drawing/2014/main" id="{E92073CF-04B0-AB39-BBE0-1ECDAC5CBCC2}"/>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36</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614754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D3B911-3BC1-8ED2-1E77-D601E3648037}"/>
              </a:ext>
              <a:ext uri="{C183D7F6-B498-43B3-948B-1728B52AA6E4}">
                <adec:decorative xmlns:adec="http://schemas.microsoft.com/office/drawing/2017/decorative" val="1"/>
              </a:ext>
            </a:extLst>
          </p:cNvPr>
          <p:cNvSpPr>
            <a:spLocks noGrp="1"/>
          </p:cNvSpPr>
          <p:nvPr>
            <p:ph sz="quarter" idx="14"/>
          </p:nvPr>
        </p:nvSpPr>
        <p:spPr/>
        <p:txBody>
          <a:bodyPr/>
          <a:lstStyle/>
          <a:p>
            <a:pPr lvl="4">
              <a:lnSpc>
                <a:spcPct val="150000"/>
              </a:lnSpc>
              <a:buFont typeface="Wingdings" panose="05000000000000000000" pitchFamily="2" charset="2"/>
              <a:buChar char="q"/>
            </a:pPr>
            <a:r>
              <a:rPr kumimoji="0" lang="en-US" sz="2400" b="1" i="0" strike="noStrike" kern="1200" cap="none" spc="0" normalizeH="0" baseline="0" noProof="0" dirty="0">
                <a:ln>
                  <a:noFill/>
                </a:ln>
                <a:solidFill>
                  <a:srgbClr val="3B495B"/>
                </a:solidFill>
                <a:effectLst/>
                <a:uLnTx/>
                <a:uFillTx/>
                <a:latin typeface="Myriad Web Pro"/>
                <a:cs typeface="Arial" panose="020B0604020202020204" pitchFamily="34" charset="0"/>
              </a:rPr>
              <a:t> </a:t>
            </a:r>
            <a:r>
              <a:rPr kumimoji="0" lang="en-US" sz="2400" b="1" i="0" u="sng" strike="noStrike" kern="1200" cap="none" spc="0" normalizeH="0" baseline="0" noProof="0" dirty="0">
                <a:ln>
                  <a:noFill/>
                </a:ln>
                <a:solidFill>
                  <a:srgbClr val="3B495B"/>
                </a:solidFill>
                <a:effectLst/>
                <a:uLnTx/>
                <a:uFillTx/>
                <a:latin typeface="Myriad Web Pro"/>
                <a:cs typeface="Arial" panose="020B0604020202020204" pitchFamily="34" charset="0"/>
              </a:rPr>
              <a:t>Interpretive Lab Questions</a:t>
            </a:r>
            <a:r>
              <a:rPr kumimoji="0" lang="en-US" sz="2400" b="1" i="0" strike="noStrike" kern="1200" cap="none" spc="0" normalizeH="0" baseline="0" noProof="0" dirty="0">
                <a:ln>
                  <a:noFill/>
                </a:ln>
                <a:solidFill>
                  <a:srgbClr val="3B495B"/>
                </a:solidFill>
                <a:effectLst/>
                <a:uLnTx/>
                <a:uFillTx/>
                <a:latin typeface="Myriad Web Pro"/>
                <a:cs typeface="Arial" panose="020B0604020202020204" pitchFamily="34" charset="0"/>
              </a:rPr>
              <a:t> </a:t>
            </a:r>
            <a:r>
              <a:rPr kumimoji="0" lang="en-US" sz="2200" b="1" i="0" strike="noStrike" kern="1200" cap="none" spc="0" normalizeH="0" baseline="0" noProof="0" dirty="0">
                <a:ln>
                  <a:noFill/>
                </a:ln>
                <a:solidFill>
                  <a:srgbClr val="3B495B"/>
                </a:solidFill>
                <a:effectLst/>
                <a:uLnTx/>
                <a:uFillTx/>
                <a:latin typeface="Myriad Web Pro"/>
                <a:cs typeface="Arial" panose="020B0604020202020204" pitchFamily="34" charset="0"/>
              </a:rPr>
              <a:t>(n=3)</a:t>
            </a:r>
            <a:endParaRPr kumimoji="0" lang="en-US" sz="2200" b="1" i="0" u="sng" strike="noStrike" kern="1200" cap="none" spc="0" normalizeH="0" baseline="0" noProof="0" dirty="0">
              <a:ln>
                <a:noFill/>
              </a:ln>
              <a:solidFill>
                <a:srgbClr val="3B495B"/>
              </a:solidFill>
              <a:effectLst/>
              <a:uLnTx/>
              <a:uFillTx/>
              <a:latin typeface="Myriad Web Pro"/>
              <a:cs typeface="Arial" panose="020B0604020202020204" pitchFamily="34" charset="0"/>
            </a:endParaRPr>
          </a:p>
          <a:p>
            <a:pPr lvl="6"/>
            <a:r>
              <a:rPr lang="en-US" sz="2000" dirty="0">
                <a:latin typeface="Myriad Web Pro" panose="020B0503030403020204"/>
              </a:rPr>
              <a:t>Laboratory Testing Performed </a:t>
            </a:r>
            <a:r>
              <a:rPr lang="en-US" dirty="0">
                <a:latin typeface="Myriad Web Pro" panose="020B0503030403020204"/>
              </a:rPr>
              <a:t>(LAB630)</a:t>
            </a:r>
          </a:p>
          <a:p>
            <a:pPr lvl="6"/>
            <a:r>
              <a:rPr lang="en-US" sz="2000" dirty="0">
                <a:latin typeface="Myriad Web Pro" panose="020B0503030403020204"/>
              </a:rPr>
              <a:t>Laboratory Confirmed  </a:t>
            </a:r>
            <a:r>
              <a:rPr lang="en-US" dirty="0">
                <a:latin typeface="Myriad Web Pro" panose="020B0503030403020204"/>
              </a:rPr>
              <a:t>(INV164)</a:t>
            </a:r>
          </a:p>
          <a:p>
            <a:pPr lvl="6"/>
            <a:r>
              <a:rPr lang="en-US" sz="2000" dirty="0">
                <a:latin typeface="Myriad Web Pro" panose="020B0503030403020204"/>
              </a:rPr>
              <a:t>Specimen Sent to CDC  </a:t>
            </a:r>
            <a:r>
              <a:rPr lang="en-US" dirty="0">
                <a:latin typeface="Myriad Web Pro" panose="020B0503030403020204"/>
              </a:rPr>
              <a:t>(82314-6)</a:t>
            </a:r>
          </a:p>
          <a:p>
            <a:pPr lvl="4">
              <a:buFont typeface="Wingdings" panose="05000000000000000000" pitchFamily="2" charset="2"/>
              <a:buChar char="q"/>
            </a:pPr>
            <a:endParaRPr kumimoji="0" lang="en-US" sz="1600" b="1" i="0" u="sng" strike="noStrike" kern="1200" cap="none" spc="0" normalizeH="0" baseline="0" noProof="0" dirty="0">
              <a:ln>
                <a:noFill/>
              </a:ln>
              <a:solidFill>
                <a:srgbClr val="3B495B"/>
              </a:solidFill>
              <a:effectLst/>
              <a:uLnTx/>
              <a:uFillTx/>
              <a:latin typeface="Myriad Web Pro"/>
              <a:cs typeface="Arial" panose="020B0604020202020204" pitchFamily="34" charset="0"/>
            </a:endParaRPr>
          </a:p>
          <a:p>
            <a:pPr lvl="4">
              <a:lnSpc>
                <a:spcPct val="150000"/>
              </a:lnSpc>
              <a:buFont typeface="Wingdings" panose="05000000000000000000" pitchFamily="2" charset="2"/>
              <a:buChar char="q"/>
            </a:pPr>
            <a:r>
              <a:rPr kumimoji="0" lang="en-US" sz="2400" b="1" i="0" strike="noStrike" kern="1200" cap="none" spc="0" normalizeH="0" baseline="0" noProof="0" dirty="0">
                <a:ln>
                  <a:noFill/>
                </a:ln>
                <a:solidFill>
                  <a:srgbClr val="3B495B"/>
                </a:solidFill>
                <a:effectLst/>
                <a:uLnTx/>
                <a:uFillTx/>
                <a:latin typeface="Myriad Web Pro"/>
                <a:cs typeface="Arial" panose="020B0604020202020204" pitchFamily="34" charset="0"/>
              </a:rPr>
              <a:t> </a:t>
            </a:r>
            <a:r>
              <a:rPr kumimoji="0" lang="en-US" sz="2400" b="1" i="0" u="sng" strike="noStrike" kern="1200" cap="none" spc="0" normalizeH="0" baseline="0" noProof="0" dirty="0">
                <a:ln>
                  <a:noFill/>
                </a:ln>
                <a:solidFill>
                  <a:srgbClr val="3B495B"/>
                </a:solidFill>
                <a:effectLst/>
                <a:uLnTx/>
                <a:uFillTx/>
                <a:latin typeface="Myriad Web Pro"/>
                <a:cs typeface="Arial" panose="020B0604020202020204" pitchFamily="34" charset="0"/>
              </a:rPr>
              <a:t>Interpretive Vaccine History Questions </a:t>
            </a:r>
            <a:r>
              <a:rPr kumimoji="0" lang="en-US" sz="2200" b="1" i="0" strike="noStrike" kern="1200" cap="none" spc="0" normalizeH="0" baseline="0" noProof="0" dirty="0">
                <a:ln>
                  <a:noFill/>
                </a:ln>
                <a:solidFill>
                  <a:srgbClr val="3B495B"/>
                </a:solidFill>
                <a:effectLst/>
                <a:uLnTx/>
                <a:uFillTx/>
                <a:latin typeface="Myriad Web Pro"/>
                <a:cs typeface="Arial" panose="020B0604020202020204" pitchFamily="34" charset="0"/>
              </a:rPr>
              <a:t>(n=7)</a:t>
            </a:r>
          </a:p>
          <a:p>
            <a:pPr lvl="6"/>
            <a:r>
              <a:rPr lang="en-US" sz="2000" dirty="0">
                <a:latin typeface="Myriad Web Pro" panose="020B0503030403020204"/>
              </a:rPr>
              <a:t>Did the Subject Ever Receive a Vaccine Against This Disease  </a:t>
            </a:r>
            <a:r>
              <a:rPr lang="en-US" dirty="0">
                <a:latin typeface="Myriad Web Pro" panose="020B0503030403020204"/>
              </a:rPr>
              <a:t>(VAC126)</a:t>
            </a:r>
          </a:p>
          <a:p>
            <a:pPr lvl="6"/>
            <a:r>
              <a:rPr lang="en-US" sz="2000" dirty="0">
                <a:latin typeface="Myriad Web Pro" panose="020B0503030403020204"/>
              </a:rPr>
              <a:t>Number of Doses Received On or After 1st Birthday  </a:t>
            </a:r>
            <a:r>
              <a:rPr lang="en-US" dirty="0">
                <a:latin typeface="Myriad Web Pro" panose="020B0503030403020204"/>
              </a:rPr>
              <a:t>(VAC129)</a:t>
            </a:r>
          </a:p>
          <a:p>
            <a:pPr lvl="6"/>
            <a:r>
              <a:rPr lang="en-US" sz="2000" dirty="0">
                <a:latin typeface="Myriad Web Pro" panose="020B0503030403020204"/>
              </a:rPr>
              <a:t>Date of Last Dose Prior to Illness Onset  </a:t>
            </a:r>
            <a:r>
              <a:rPr lang="en-US" dirty="0">
                <a:latin typeface="Myriad Web Pro" panose="020B0503030403020204"/>
              </a:rPr>
              <a:t>(VAC142)</a:t>
            </a:r>
          </a:p>
          <a:p>
            <a:pPr lvl="6"/>
            <a:r>
              <a:rPr lang="en-US" sz="2000" dirty="0">
                <a:latin typeface="Myriad Web Pro" panose="020B0503030403020204"/>
              </a:rPr>
              <a:t>Vaccination Doses Prior to Onset  </a:t>
            </a:r>
            <a:r>
              <a:rPr lang="en-US" dirty="0">
                <a:latin typeface="Myriad Web Pro" panose="020B0503030403020204"/>
              </a:rPr>
              <a:t>(82745-1)</a:t>
            </a:r>
          </a:p>
          <a:p>
            <a:pPr lvl="6"/>
            <a:r>
              <a:rPr lang="en-US" sz="2000" dirty="0">
                <a:latin typeface="Myriad Web Pro" panose="020B0503030403020204"/>
              </a:rPr>
              <a:t>Vaccinated per ACIP Recommendations  </a:t>
            </a:r>
            <a:r>
              <a:rPr lang="en-US" dirty="0">
                <a:latin typeface="Myriad Web Pro" panose="020B0503030403020204"/>
              </a:rPr>
              <a:t>(VAC148)</a:t>
            </a:r>
          </a:p>
          <a:p>
            <a:pPr lvl="6"/>
            <a:r>
              <a:rPr lang="en-US" sz="2000" dirty="0">
                <a:latin typeface="Myriad Web Pro" panose="020B0503030403020204"/>
              </a:rPr>
              <a:t>Reason Not Vaccinated Per ACIP Recommendations  (</a:t>
            </a:r>
            <a:r>
              <a:rPr lang="en-US" dirty="0">
                <a:latin typeface="Myriad Web Pro" panose="020B0503030403020204"/>
              </a:rPr>
              <a:t>VAC149)</a:t>
            </a:r>
          </a:p>
          <a:p>
            <a:pPr lvl="6"/>
            <a:r>
              <a:rPr lang="en-US" sz="2000" dirty="0">
                <a:latin typeface="Myriad Web Pro" panose="020B0503030403020204"/>
              </a:rPr>
              <a:t>Vaccine History Comments  </a:t>
            </a:r>
            <a:r>
              <a:rPr lang="en-US" dirty="0">
                <a:latin typeface="Myriad Web Pro" panose="020B0503030403020204"/>
              </a:rPr>
              <a:t>(VAC133)</a:t>
            </a:r>
          </a:p>
          <a:p>
            <a:pPr lvl="6"/>
            <a:endParaRPr lang="en-US" dirty="0"/>
          </a:p>
        </p:txBody>
      </p:sp>
      <p:sp>
        <p:nvSpPr>
          <p:cNvPr id="3" name="Title 2">
            <a:extLst>
              <a:ext uri="{FF2B5EF4-FFF2-40B4-BE49-F238E27FC236}">
                <a16:creationId xmlns:a16="http://schemas.microsoft.com/office/drawing/2014/main" id="{EFCD9F12-1B16-406F-EECB-3E683F7DB581}"/>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 Mumps Non-Repeating Data Elements, continued</a:t>
            </a:r>
          </a:p>
        </p:txBody>
      </p:sp>
      <p:sp>
        <p:nvSpPr>
          <p:cNvPr id="6" name="TextBox 5">
            <a:extLst>
              <a:ext uri="{FF2B5EF4-FFF2-40B4-BE49-F238E27FC236}">
                <a16:creationId xmlns:a16="http://schemas.microsoft.com/office/drawing/2014/main" id="{369F9A08-038E-2BE8-7C47-E576971885AA}"/>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37</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748634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06EB5-B31A-DAE8-0B3E-5A6F5F33B5B5}"/>
              </a:ext>
            </a:extLst>
          </p:cNvPr>
          <p:cNvSpPr>
            <a:spLocks noGrp="1"/>
          </p:cNvSpPr>
          <p:nvPr>
            <p:ph type="title"/>
          </p:nvPr>
        </p:nvSpPr>
        <p:spPr>
          <a:xfrm>
            <a:off x="457200" y="896583"/>
            <a:ext cx="8229600" cy="1162051"/>
          </a:xfrm>
        </p:spPr>
        <p:txBody>
          <a:bodyPr anchor="b">
            <a:normAutofit/>
          </a:bodyPr>
          <a:lstStyle/>
          <a:p>
            <a:r>
              <a:rPr lang="en-US"/>
              <a:t>Pertussis MMG Data Elements</a:t>
            </a:r>
          </a:p>
        </p:txBody>
      </p:sp>
    </p:spTree>
    <p:extLst>
      <p:ext uri="{BB962C8B-B14F-4D97-AF65-F5344CB8AC3E}">
        <p14:creationId xmlns:p14="http://schemas.microsoft.com/office/powerpoint/2010/main" val="3186092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88545-E763-0242-6BCE-A45198A6D0FE}"/>
              </a:ext>
            </a:extLst>
          </p:cNvPr>
          <p:cNvSpPr>
            <a:spLocks noGrp="1"/>
          </p:cNvSpPr>
          <p:nvPr>
            <p:ph sz="quarter" idx="14"/>
          </p:nvPr>
        </p:nvSpPr>
        <p:spPr>
          <a:xfrm>
            <a:off x="626290" y="1297543"/>
            <a:ext cx="11247120" cy="4856365"/>
          </a:xfrm>
        </p:spPr>
        <p:txBody>
          <a:bodyPr/>
          <a:lstStyle/>
          <a:p>
            <a:pPr marL="576263" lvl="1" indent="-347663">
              <a:lnSpc>
                <a:spcPct val="200000"/>
              </a:lnSpc>
              <a:buFont typeface="Wingdings" panose="05000000000000000000" pitchFamily="2" charset="2"/>
              <a:buChar char="q"/>
            </a:pPr>
            <a:r>
              <a:rPr lang="en-US" sz="2400">
                <a:latin typeface="Arial" panose="020B0604020202020204" pitchFamily="34" charset="0"/>
                <a:cs typeface="Arial" panose="020B0604020202020204" pitchFamily="34" charset="0"/>
              </a:rPr>
              <a:t>There are </a:t>
            </a:r>
            <a:r>
              <a:rPr lang="en-US" sz="2400" b="1">
                <a:latin typeface="Arial" panose="020B0604020202020204" pitchFamily="34" charset="0"/>
                <a:cs typeface="Arial" panose="020B0604020202020204" pitchFamily="34" charset="0"/>
              </a:rPr>
              <a:t>70</a:t>
            </a:r>
            <a:r>
              <a:rPr lang="en-US" sz="2400">
                <a:latin typeface="Arial" panose="020B0604020202020204" pitchFamily="34" charset="0"/>
                <a:cs typeface="Arial" panose="020B0604020202020204" pitchFamily="34" charset="0"/>
              </a:rPr>
              <a:t> pertussis-specific data elements</a:t>
            </a:r>
          </a:p>
          <a:p>
            <a:pPr marL="1143000" lvl="5" indent="-228600"/>
            <a:r>
              <a:rPr lang="en-US" sz="2200" b="1">
                <a:latin typeface="Arial" panose="020B0604020202020204" pitchFamily="34" charset="0"/>
                <a:cs typeface="Arial" panose="020B0604020202020204" pitchFamily="34" charset="0"/>
              </a:rPr>
              <a:t> 36 </a:t>
            </a:r>
            <a:r>
              <a:rPr lang="en-US" sz="2200">
                <a:latin typeface="Arial" panose="020B0604020202020204" pitchFamily="34" charset="0"/>
                <a:cs typeface="Arial" panose="020B0604020202020204" pitchFamily="34" charset="0"/>
              </a:rPr>
              <a:t>are divided into 8 repeating groups:</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Signs and Symptoms</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Complications</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Antibiotics</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Suspected Sources</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Industry and Occupation</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VPD Lab Linkage</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Epidemiology Laboratory</a:t>
            </a:r>
          </a:p>
          <a:p>
            <a:pPr marL="2063750" lvl="8" indent="-290513">
              <a:buFont typeface="Courier New" panose="02070309020205020404" pitchFamily="49" charset="0"/>
              <a:buChar char="o"/>
              <a:tabLst>
                <a:tab pos="1939925" algn="l"/>
              </a:tabLst>
            </a:pPr>
            <a:r>
              <a:rPr lang="en-US" sz="1900">
                <a:latin typeface="Arial" panose="020B0604020202020204" pitchFamily="34" charset="0"/>
                <a:cs typeface="Arial" panose="020B0604020202020204" pitchFamily="34" charset="0"/>
              </a:rPr>
              <a:t>Preferred Vaccine History</a:t>
            </a:r>
          </a:p>
          <a:p>
            <a:pPr marL="1143000" lvl="5" indent="-228600"/>
            <a:r>
              <a:rPr lang="en-US" sz="2200">
                <a:latin typeface="Arial" panose="020B0604020202020204" pitchFamily="34" charset="0"/>
                <a:cs typeface="Arial" panose="020B0604020202020204" pitchFamily="34" charset="0"/>
              </a:rPr>
              <a:t> </a:t>
            </a:r>
            <a:r>
              <a:rPr lang="en-US" sz="2200" b="1">
                <a:latin typeface="Arial" panose="020B0604020202020204" pitchFamily="34" charset="0"/>
                <a:cs typeface="Arial" panose="020B0604020202020204" pitchFamily="34" charset="0"/>
              </a:rPr>
              <a:t>34 </a:t>
            </a:r>
            <a:r>
              <a:rPr lang="en-US" sz="2200">
                <a:latin typeface="Arial" panose="020B0604020202020204" pitchFamily="34" charset="0"/>
                <a:cs typeface="Arial" panose="020B0604020202020204" pitchFamily="34" charset="0"/>
              </a:rPr>
              <a:t>are non-repeating data elements</a:t>
            </a:r>
            <a:r>
              <a:rPr lang="en-US" sz="2400">
                <a:latin typeface="Arial" panose="020B0604020202020204" pitchFamily="34" charset="0"/>
                <a:cs typeface="Arial" panose="020B0604020202020204" pitchFamily="34" charset="0"/>
              </a:rPr>
              <a:t>.</a:t>
            </a:r>
          </a:p>
          <a:p>
            <a:pPr marL="243834" lvl="1" indent="0">
              <a:lnSpc>
                <a:spcPct val="150000"/>
              </a:lnSpc>
              <a:spcBef>
                <a:spcPts val="800"/>
              </a:spcBef>
              <a:buClr>
                <a:srgbClr val="536A82"/>
              </a:buClr>
              <a:buNone/>
              <a:defRPr/>
            </a:pPr>
            <a:endParaRPr kumimoji="0" lang="en-US" sz="2200" b="0" i="0" u="none" strike="noStrike" kern="1200" cap="none" spc="0" normalizeH="0" baseline="0" noProof="0">
              <a:ln>
                <a:noFill/>
              </a:ln>
              <a:solidFill>
                <a:srgbClr val="3B495B"/>
              </a:solidFill>
              <a:effectLst/>
              <a:uLnTx/>
              <a:uFillTx/>
              <a:latin typeface="Arial" panose="020B0604020202020204" pitchFamily="34" charset="0"/>
              <a:ea typeface="+mn-ea"/>
              <a:cs typeface="Arial" panose="020B0604020202020204" pitchFamily="34" charset="0"/>
            </a:endParaRPr>
          </a:p>
          <a:p>
            <a:pPr lvl="4">
              <a:lnSpc>
                <a:spcPct val="150000"/>
              </a:lnSpc>
              <a:buFont typeface="Arial" panose="020B0604020202020204" pitchFamily="34" charset="0"/>
              <a:buChar char="•"/>
            </a:pPr>
            <a:endParaRPr lang="en-US" sz="2200" b="1">
              <a:latin typeface="Arial" panose="020B0604020202020204" pitchFamily="34" charset="0"/>
              <a:cs typeface="Arial" panose="020B0604020202020204" pitchFamily="34" charset="0"/>
            </a:endParaRPr>
          </a:p>
          <a:p>
            <a:pPr marL="975336" lvl="4" indent="0">
              <a:lnSpc>
                <a:spcPct val="150000"/>
              </a:lnSpc>
              <a:buNone/>
            </a:pPr>
            <a:r>
              <a:rPr kumimoji="0" lang="en-US" sz="2400" b="0" i="0" u="none" strike="noStrike" kern="1200" cap="none" spc="0" normalizeH="0" baseline="0" noProof="0">
                <a:ln>
                  <a:noFill/>
                </a:ln>
                <a:solidFill>
                  <a:srgbClr val="3B495B"/>
                </a:solidFill>
                <a:effectLst/>
                <a:uLnTx/>
                <a:uFillTx/>
                <a:latin typeface="Arial" panose="020B0604020202020204" pitchFamily="34" charset="0"/>
                <a:ea typeface="+mn-ea"/>
                <a:cs typeface="Arial" panose="020B0604020202020204" pitchFamily="34" charset="0"/>
              </a:rPr>
              <a:t>	</a:t>
            </a:r>
            <a:endParaRPr lang="en-US" sz="2000">
              <a:latin typeface="Arial" panose="020B0604020202020204" pitchFamily="34" charset="0"/>
              <a:cs typeface="Arial" panose="020B0604020202020204" pitchFamily="34" charset="0"/>
            </a:endParaRPr>
          </a:p>
          <a:p>
            <a:pPr lvl="3">
              <a:lnSpc>
                <a:spcPct val="150000"/>
              </a:lnSpc>
              <a:buFont typeface="Arial" panose="020B0604020202020204" pitchFamily="34" charset="0"/>
              <a:buChar char="•"/>
            </a:pPr>
            <a:endParaRPr lang="en-US">
              <a:latin typeface="Arial" panose="020B0604020202020204" pitchFamily="34" charset="0"/>
              <a:cs typeface="Arial" panose="020B0604020202020204" pitchFamily="34" charset="0"/>
            </a:endParaRPr>
          </a:p>
          <a:p>
            <a:pPr marL="243834" lvl="1" indent="0">
              <a:buNone/>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a:p>
            <a:pPr marL="243834" lvl="1" indent="0">
              <a:buNone/>
            </a:pPr>
            <a:endParaRPr lang="en-US"/>
          </a:p>
        </p:txBody>
      </p:sp>
      <p:sp>
        <p:nvSpPr>
          <p:cNvPr id="3" name="Title 2">
            <a:extLst>
              <a:ext uri="{FF2B5EF4-FFF2-40B4-BE49-F238E27FC236}">
                <a16:creationId xmlns:a16="http://schemas.microsoft.com/office/drawing/2014/main" id="{CB4E77A9-7987-3E6A-94D4-EF3478B2A3B3}"/>
              </a:ext>
            </a:extLst>
          </p:cNvPr>
          <p:cNvSpPr>
            <a:spLocks noGrp="1"/>
          </p:cNvSpPr>
          <p:nvPr>
            <p:ph type="title"/>
          </p:nvPr>
        </p:nvSpPr>
        <p:spPr>
          <a:xfrm>
            <a:off x="472440" y="240114"/>
            <a:ext cx="11247120" cy="1188720"/>
          </a:xfrm>
        </p:spPr>
        <p:txBody>
          <a:bodyPr anchor="ctr"/>
          <a:lstStyle/>
          <a:p>
            <a:pPr algn="ctr"/>
            <a:r>
              <a:rPr lang="en-US"/>
              <a:t>Pertussis MMG Data Element Summary</a:t>
            </a:r>
          </a:p>
        </p:txBody>
      </p:sp>
      <p:sp>
        <p:nvSpPr>
          <p:cNvPr id="4" name="TextBox 3">
            <a:extLst>
              <a:ext uri="{FF2B5EF4-FFF2-40B4-BE49-F238E27FC236}">
                <a16:creationId xmlns:a16="http://schemas.microsoft.com/office/drawing/2014/main" id="{851514BF-7A76-23C2-0C6E-9E88A11FAB5C}"/>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39</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875709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50C5E-1AAF-9FEB-C9C9-B6A004870EA5}"/>
              </a:ext>
              <a:ext uri="{C183D7F6-B498-43B3-948B-1728B52AA6E4}">
                <adec:decorative xmlns:adec="http://schemas.microsoft.com/office/drawing/2017/decorative" val="1"/>
              </a:ext>
            </a:extLst>
          </p:cNvPr>
          <p:cNvSpPr>
            <a:spLocks noGrp="1"/>
          </p:cNvSpPr>
          <p:nvPr>
            <p:ph sz="quarter" idx="14"/>
          </p:nvPr>
        </p:nvSpPr>
        <p:spPr>
          <a:xfrm>
            <a:off x="457200" y="1590739"/>
            <a:ext cx="11247120" cy="4621212"/>
          </a:xfrm>
        </p:spPr>
        <p:txBody>
          <a:bodyPr/>
          <a:lstStyle/>
          <a:p>
            <a:pPr marL="623888" lvl="1" indent="-379413">
              <a:buFont typeface="Wingdings" panose="05000000000000000000" pitchFamily="2" charset="2"/>
              <a:buChar char="q"/>
            </a:pPr>
            <a:r>
              <a:rPr lang="en-US" sz="2400" dirty="0">
                <a:latin typeface="Arial" panose="020B0604020202020204" pitchFamily="34" charset="0"/>
                <a:cs typeface="Arial" panose="020B0604020202020204" pitchFamily="34" charset="0"/>
              </a:rPr>
              <a:t>Currently, NCIRD receives </a:t>
            </a:r>
            <a:r>
              <a:rPr lang="fr-FR" sz="2400" dirty="0">
                <a:latin typeface="Arial" panose="020B0604020202020204" pitchFamily="34" charset="0"/>
                <a:cs typeface="Arial" panose="020B0604020202020204" pitchFamily="34" charset="0"/>
              </a:rPr>
              <a:t>National </a:t>
            </a:r>
            <a:r>
              <a:rPr lang="fr-FR" sz="2400" dirty="0" err="1">
                <a:latin typeface="Arial" panose="020B0604020202020204" pitchFamily="34" charset="0"/>
                <a:cs typeface="Arial" panose="020B0604020202020204" pitchFamily="34" charset="0"/>
              </a:rPr>
              <a:t>Notifiable</a:t>
            </a:r>
            <a:r>
              <a:rPr lang="fr-FR" sz="2400" dirty="0">
                <a:latin typeface="Arial" panose="020B0604020202020204" pitchFamily="34" charset="0"/>
                <a:cs typeface="Arial" panose="020B0604020202020204" pitchFamily="34" charset="0"/>
              </a:rPr>
              <a:t> Diseases Surveillance System (NNDSS) </a:t>
            </a:r>
            <a:r>
              <a:rPr lang="en-US" sz="2400" dirty="0">
                <a:latin typeface="Arial" panose="020B0604020202020204" pitchFamily="34" charset="0"/>
                <a:cs typeface="Arial" panose="020B0604020202020204" pitchFamily="34" charset="0"/>
              </a:rPr>
              <a:t>data from most jurisdictions via the National Electronic Telecommunications System for Surveillance (NETSS) format.</a:t>
            </a:r>
          </a:p>
          <a:p>
            <a:pPr marL="623888" lvl="1" indent="-379413">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NETSS format includes core and extended data developed in the 1990’s.</a:t>
            </a:r>
          </a:p>
          <a:p>
            <a:pPr marL="623888" lvl="1" indent="-379413">
              <a:buFont typeface="Wingdings" panose="05000000000000000000" pitchFamily="2" charset="2"/>
              <a:buChar char="q"/>
            </a:pPr>
            <a:r>
              <a:rPr lang="en-US" sz="2400" b="0" dirty="0">
                <a:latin typeface="Arial" panose="020B0604020202020204" pitchFamily="34" charset="0"/>
                <a:cs typeface="Arial" panose="020B0604020202020204" pitchFamily="34" charset="0"/>
              </a:rPr>
              <a:t>Important changes in surveillance, epidemiology and laboratory testing since the 1990’s:</a:t>
            </a:r>
          </a:p>
          <a:p>
            <a:pPr marL="488309" lvl="2" indent="0">
              <a:buNone/>
            </a:pPr>
            <a:r>
              <a:rPr kumimoji="0" lang="en-US" sz="19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r>
              <a:rPr lang="en-US" sz="1900" dirty="0">
                <a:latin typeface="Arial" panose="020B0604020202020204" pitchFamily="34" charset="0"/>
                <a:cs typeface="Arial" panose="020B0604020202020204" pitchFamily="34" charset="0"/>
              </a:rPr>
              <a:t>	- New lab testing (e.g., PCR)</a:t>
            </a:r>
          </a:p>
          <a:p>
            <a:pPr marL="488309" lvl="2" indent="0">
              <a:buNone/>
            </a:pPr>
            <a:r>
              <a:rPr lang="en-US" sz="1900" dirty="0">
                <a:latin typeface="Arial" panose="020B0604020202020204" pitchFamily="34" charset="0"/>
                <a:cs typeface="Arial" panose="020B0604020202020204" pitchFamily="34" charset="0"/>
              </a:rPr>
              <a:t>		- New vaccines and target populations (e.g., Tdap, 3rd mumps dose)</a:t>
            </a:r>
          </a:p>
          <a:p>
            <a:pPr marL="623888" lvl="2" indent="-379413">
              <a:buNone/>
            </a:pPr>
            <a:r>
              <a:rPr lang="en-US" sz="1900" dirty="0">
                <a:latin typeface="Arial" panose="020B0604020202020204" pitchFamily="34" charset="0"/>
                <a:cs typeface="Arial" panose="020B0604020202020204" pitchFamily="34" charset="0"/>
              </a:rPr>
              <a:t>			- Updated case definitions and case report forms</a:t>
            </a:r>
          </a:p>
          <a:p>
            <a:pPr marL="623888" lvl="2" indent="-379413">
              <a:spcAft>
                <a:spcPts val="2400"/>
              </a:spcAft>
              <a:buNone/>
            </a:pPr>
            <a:r>
              <a:rPr lang="en-US" sz="1900" dirty="0">
                <a:latin typeface="Arial" panose="020B0604020202020204" pitchFamily="34" charset="0"/>
                <a:cs typeface="Arial" panose="020B0604020202020204" pitchFamily="34" charset="0"/>
              </a:rPr>
              <a:t>			- Data collection methods</a:t>
            </a:r>
          </a:p>
          <a:p>
            <a:pPr marL="623888" lvl="2" indent="-379413">
              <a:spcAft>
                <a:spcPts val="24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MMGs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developed to </a:t>
            </a:r>
            <a:r>
              <a:rPr lang="en-US" sz="2400" b="0" i="0" dirty="0">
                <a:effectLst/>
                <a:latin typeface="Arial" panose="020B0604020202020204" pitchFamily="34" charset="0"/>
                <a:cs typeface="Arial" panose="020B0604020202020204" pitchFamily="34" charset="0"/>
              </a:rPr>
              <a:t>improve the collection, transmission, and analysis of data needed at the national level for public health surveillance</a:t>
            </a:r>
            <a:endParaRPr lang="en-US" sz="2400" b="0" dirty="0">
              <a:solidFill>
                <a:schemeClr val="accent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38258F4-D70B-530A-69B0-E0E5D5E992D4}"/>
              </a:ext>
              <a:ext uri="{C183D7F6-B498-43B3-948B-1728B52AA6E4}">
                <adec:decorative xmlns:adec="http://schemas.microsoft.com/office/drawing/2017/decorative" val="1"/>
              </a:ext>
            </a:extLst>
          </p:cNvPr>
          <p:cNvSpPr>
            <a:spLocks noGrp="1"/>
          </p:cNvSpPr>
          <p:nvPr>
            <p:ph type="title"/>
          </p:nvPr>
        </p:nvSpPr>
        <p:spPr/>
        <p:txBody>
          <a:bodyPr anchor="ctr">
            <a:normAutofit fontScale="90000"/>
          </a:bodyPr>
          <a:lstStyle/>
          <a:p>
            <a:r>
              <a:rPr lang="en-US"/>
              <a:t>NNDSS Data Collection for Mumps, Pertussis, and Varicella</a:t>
            </a:r>
          </a:p>
        </p:txBody>
      </p:sp>
      <p:sp>
        <p:nvSpPr>
          <p:cNvPr id="6" name="TextBox 5">
            <a:extLst>
              <a:ext uri="{FF2B5EF4-FFF2-40B4-BE49-F238E27FC236}">
                <a16:creationId xmlns:a16="http://schemas.microsoft.com/office/drawing/2014/main" id="{48258FD4-7E8B-9E55-4949-6EB47534D9B4}"/>
              </a:ext>
              <a:ext uri="{C183D7F6-B498-43B3-948B-1728B52AA6E4}">
                <adec:decorative xmlns:adec="http://schemas.microsoft.com/office/drawing/2017/decorative" val="1"/>
              </a:ext>
            </a:extLst>
          </p:cNvPr>
          <p:cNvSpPr txBox="1"/>
          <p:nvPr/>
        </p:nvSpPr>
        <p:spPr>
          <a:xfrm>
            <a:off x="11873410" y="6488668"/>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9039627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411480" y="2372256"/>
            <a:ext cx="11247120" cy="1188720"/>
          </a:xfrm>
        </p:spPr>
        <p:txBody>
          <a:bodyPr vert="horz" lIns="91440" tIns="45720" rIns="91440" bIns="45720" rtlCol="0" anchor="ctr" anchorCtr="0">
            <a:normAutofit/>
          </a:bodyPr>
          <a:lstStyle/>
          <a:p>
            <a:pPr algn="ctr"/>
            <a:r>
              <a:rPr lang="en-US" sz="4400" b="1" kern="1200">
                <a:latin typeface="+mj-lt"/>
                <a:ea typeface="+mj-ea"/>
                <a:cs typeface="+mj-cs"/>
              </a:rPr>
              <a:t>Pertussis MMG Repeating Groups</a:t>
            </a:r>
          </a:p>
        </p:txBody>
      </p:sp>
    </p:spTree>
    <p:extLst>
      <p:ext uri="{BB962C8B-B14F-4D97-AF65-F5344CB8AC3E}">
        <p14:creationId xmlns:p14="http://schemas.microsoft.com/office/powerpoint/2010/main" val="176322591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26A7C-F25E-71C2-EBDE-8D7F22FF548C}"/>
              </a:ext>
              <a:ext uri="{C183D7F6-B498-43B3-948B-1728B52AA6E4}">
                <adec:decorative xmlns:adec="http://schemas.microsoft.com/office/drawing/2017/decorative" val="1"/>
              </a:ext>
            </a:extLst>
          </p:cNvPr>
          <p:cNvSpPr>
            <a:spLocks noGrp="1"/>
          </p:cNvSpPr>
          <p:nvPr>
            <p:ph sz="quarter" idx="14"/>
          </p:nvPr>
        </p:nvSpPr>
        <p:spPr>
          <a:xfrm>
            <a:off x="457200" y="1463040"/>
            <a:ext cx="11247120" cy="4712335"/>
          </a:xfrm>
        </p:spPr>
        <p:txBody>
          <a:bodyPr/>
          <a:lstStyle/>
          <a:p>
            <a:pPr lvl="4">
              <a:buFont typeface="Wingdings" panose="05000000000000000000" pitchFamily="2" charset="2"/>
              <a:buChar char="q"/>
            </a:pPr>
            <a:r>
              <a:rPr lang="en-US" sz="2200" b="1">
                <a:latin typeface="Arial" panose="020B0604020202020204" pitchFamily="34" charset="0"/>
                <a:cs typeface="Arial" panose="020B0604020202020204" pitchFamily="34" charset="0"/>
              </a:rPr>
              <a:t> </a:t>
            </a:r>
            <a:r>
              <a:rPr lang="en-US" sz="2400" b="1" u="sng">
                <a:latin typeface="Myriad Web Pro" panose="020B0503030403020204"/>
                <a:cs typeface="Arial" panose="020B0604020202020204" pitchFamily="34" charset="0"/>
              </a:rPr>
              <a:t>Signs and Symptoms</a:t>
            </a:r>
            <a:r>
              <a:rPr lang="en-US" sz="2000" b="1">
                <a:latin typeface="Myriad Web Pro" panose="020B0503030403020204"/>
                <a:cs typeface="Arial" panose="020B0604020202020204" pitchFamily="34" charset="0"/>
              </a:rPr>
              <a:t> </a:t>
            </a:r>
            <a:r>
              <a:rPr lang="en-US" sz="2200" b="1">
                <a:latin typeface="Myriad Web Pro" panose="020B0503030403020204"/>
                <a:cs typeface="Arial" panose="020B0604020202020204" pitchFamily="34" charset="0"/>
              </a:rPr>
              <a:t>(n=2)</a:t>
            </a:r>
          </a:p>
          <a:p>
            <a:pPr lvl="6"/>
            <a:r>
              <a:rPr lang="en-US" sz="2000">
                <a:latin typeface="Myriad Web Pro" panose="020B0503030403020204"/>
                <a:cs typeface="Arial" panose="020B0604020202020204" pitchFamily="34" charset="0"/>
              </a:rPr>
              <a:t>Signs and Symptoms </a:t>
            </a:r>
            <a:r>
              <a:rPr lang="en-US" sz="1700">
                <a:latin typeface="Myriad Web Pro" panose="020B0503030403020204"/>
                <a:cs typeface="Arial" panose="020B0604020202020204" pitchFamily="34" charset="0"/>
              </a:rPr>
              <a:t>(56831-1)</a:t>
            </a:r>
          </a:p>
          <a:p>
            <a:pPr lvl="6"/>
            <a:r>
              <a:rPr lang="en-US" sz="2000">
                <a:latin typeface="Myriad Web Pro" panose="020B0503030403020204"/>
                <a:cs typeface="Arial" panose="020B0604020202020204" pitchFamily="34" charset="0"/>
              </a:rPr>
              <a:t>Signs and Symptoms Indicator </a:t>
            </a:r>
            <a:r>
              <a:rPr lang="en-US" sz="1700">
                <a:latin typeface="Myriad Web Pro" panose="020B0503030403020204"/>
                <a:cs typeface="Arial" panose="020B0604020202020204" pitchFamily="34" charset="0"/>
              </a:rPr>
              <a:t>(INV919)</a:t>
            </a:r>
          </a:p>
          <a:p>
            <a:pPr lvl="4">
              <a:lnSpc>
                <a:spcPct val="200000"/>
              </a:lnSpc>
              <a:buFont typeface="Wingdings" panose="05000000000000000000" pitchFamily="2" charset="2"/>
              <a:buChar char="q"/>
            </a:pPr>
            <a:r>
              <a:rPr lang="en-US" sz="2400" b="1">
                <a:latin typeface="Myriad Web Pro" panose="020B0503030403020204"/>
                <a:cs typeface="Arial" panose="020B0604020202020204" pitchFamily="34" charset="0"/>
              </a:rPr>
              <a:t> </a:t>
            </a:r>
            <a:r>
              <a:rPr lang="en-US" sz="2400" b="1" u="sng">
                <a:latin typeface="Myriad Web Pro" panose="020B0503030403020204"/>
                <a:cs typeface="Arial" panose="020B0604020202020204" pitchFamily="34" charset="0"/>
              </a:rPr>
              <a:t>Complications</a:t>
            </a:r>
            <a:r>
              <a:rPr lang="en-US" sz="2200" b="1">
                <a:latin typeface="Myriad Web Pro" panose="020B0503030403020204"/>
                <a:cs typeface="Arial" panose="020B0604020202020204" pitchFamily="34" charset="0"/>
              </a:rPr>
              <a:t> (n=2)</a:t>
            </a:r>
          </a:p>
          <a:p>
            <a:pPr marL="1719263" lvl="7" indent="-231775"/>
            <a:r>
              <a:rPr lang="en-US" sz="2000">
                <a:latin typeface="Myriad Web Pro" panose="020B0503030403020204"/>
                <a:cs typeface="Arial" panose="020B0604020202020204" pitchFamily="34" charset="0"/>
              </a:rPr>
              <a:t>Type of Complication </a:t>
            </a:r>
            <a:r>
              <a:rPr lang="en-US" sz="1700">
                <a:latin typeface="Myriad Web Pro" panose="020B0503030403020204"/>
                <a:cs typeface="Arial" panose="020B0604020202020204" pitchFamily="34" charset="0"/>
              </a:rPr>
              <a:t>(67187-5)</a:t>
            </a:r>
          </a:p>
          <a:p>
            <a:pPr marL="1719263" lvl="7" indent="-231775"/>
            <a:r>
              <a:rPr lang="en-US" sz="2000">
                <a:latin typeface="Myriad Web Pro" panose="020B0503030403020204"/>
                <a:cs typeface="Arial" panose="020B0604020202020204" pitchFamily="34" charset="0"/>
              </a:rPr>
              <a:t>Type of Complications Indicator </a:t>
            </a:r>
            <a:r>
              <a:rPr lang="en-US" sz="1700">
                <a:latin typeface="Myriad Web Pro" panose="020B0503030403020204"/>
                <a:cs typeface="Arial" panose="020B0604020202020204" pitchFamily="34" charset="0"/>
              </a:rPr>
              <a:t>(INV920)</a:t>
            </a:r>
          </a:p>
          <a:p>
            <a:pPr marL="1645920" lvl="7" indent="0">
              <a:buNone/>
            </a:pPr>
            <a:endParaRPr lang="en-US" sz="1700">
              <a:latin typeface="Myriad Web Pro" panose="020B0503030403020204"/>
              <a:cs typeface="Arial" panose="020B0604020202020204" pitchFamily="34" charset="0"/>
            </a:endParaRPr>
          </a:p>
          <a:p>
            <a:pPr lvl="4">
              <a:lnSpc>
                <a:spcPct val="150000"/>
              </a:lnSpc>
              <a:buFont typeface="Wingdings" panose="05000000000000000000" pitchFamily="2" charset="2"/>
              <a:buChar char="q"/>
            </a:pPr>
            <a:r>
              <a:rPr lang="en-US" sz="2400" b="1">
                <a:latin typeface="Myriad Web Pro" panose="020B0503030403020204"/>
              </a:rPr>
              <a:t> </a:t>
            </a:r>
            <a:r>
              <a:rPr lang="en-US" sz="2400" b="1" u="sng">
                <a:latin typeface="Myriad Web Pro" panose="020B0503030403020204"/>
              </a:rPr>
              <a:t>Antibiotics</a:t>
            </a:r>
            <a:r>
              <a:rPr lang="en-US" sz="2000" b="1">
                <a:latin typeface="Myriad Web Pro" panose="020B0503030403020204"/>
              </a:rPr>
              <a:t> </a:t>
            </a:r>
            <a:r>
              <a:rPr lang="en-US" sz="2200" b="1">
                <a:latin typeface="Myriad Web Pro" panose="020B0503030403020204"/>
              </a:rPr>
              <a:t>(n=3)</a:t>
            </a:r>
          </a:p>
          <a:p>
            <a:pPr marL="1768475" lvl="7" indent="-220663"/>
            <a:r>
              <a:rPr lang="en-US" sz="2000">
                <a:latin typeface="Myriad Web Pro" panose="020B0503030403020204"/>
              </a:rPr>
              <a:t>Medication Administered  (</a:t>
            </a:r>
            <a:r>
              <a:rPr lang="en-US">
                <a:latin typeface="Myriad Web Pro" panose="020B0503030403020204"/>
              </a:rPr>
              <a:t>29303-5)</a:t>
            </a:r>
          </a:p>
          <a:p>
            <a:pPr marL="1768475" lvl="7" indent="-220663"/>
            <a:r>
              <a:rPr lang="en-US" sz="2000">
                <a:latin typeface="Myriad Web Pro" panose="020B0503030403020204"/>
              </a:rPr>
              <a:t>Date Treatment or Therapy Started  (</a:t>
            </a:r>
            <a:r>
              <a:rPr lang="en-US">
                <a:latin typeface="Myriad Web Pro" panose="020B0503030403020204"/>
              </a:rPr>
              <a:t>86948-7)</a:t>
            </a:r>
          </a:p>
          <a:p>
            <a:pPr marL="1768475" lvl="7" indent="-220663"/>
            <a:r>
              <a:rPr lang="en-US" sz="2000">
                <a:latin typeface="Myriad Web Pro" panose="020B0503030403020204"/>
              </a:rPr>
              <a:t>Treatment Duration  (</a:t>
            </a:r>
            <a:r>
              <a:rPr lang="en-US">
                <a:latin typeface="Myriad Web Pro" panose="020B0503030403020204"/>
              </a:rPr>
              <a:t>67453-1)</a:t>
            </a:r>
          </a:p>
          <a:p>
            <a:pPr lvl="6"/>
            <a:endParaRPr lang="en-US" sz="2000" b="1">
              <a:latin typeface="Myriad Web Pro" panose="020B0503030403020204"/>
            </a:endParaRPr>
          </a:p>
        </p:txBody>
      </p:sp>
      <p:sp>
        <p:nvSpPr>
          <p:cNvPr id="3" name="Title 2">
            <a:extLst>
              <a:ext uri="{FF2B5EF4-FFF2-40B4-BE49-F238E27FC236}">
                <a16:creationId xmlns:a16="http://schemas.microsoft.com/office/drawing/2014/main" id="{E52299A6-F3BC-3D66-3A77-8B6BB6202D4A}"/>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Pertussis Repeating Groups</a:t>
            </a:r>
          </a:p>
        </p:txBody>
      </p:sp>
      <p:sp>
        <p:nvSpPr>
          <p:cNvPr id="4" name="TextBox 3">
            <a:extLst>
              <a:ext uri="{FF2B5EF4-FFF2-40B4-BE49-F238E27FC236}">
                <a16:creationId xmlns:a16="http://schemas.microsoft.com/office/drawing/2014/main" id="{C2621461-0200-5615-C1F7-22415824B778}"/>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41</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2165457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4BE29-0979-5B32-0781-C116534B2166}"/>
              </a:ext>
              <a:ext uri="{C183D7F6-B498-43B3-948B-1728B52AA6E4}">
                <adec:decorative xmlns:adec="http://schemas.microsoft.com/office/drawing/2017/decorative" val="1"/>
              </a:ext>
            </a:extLst>
          </p:cNvPr>
          <p:cNvSpPr>
            <a:spLocks noGrp="1"/>
          </p:cNvSpPr>
          <p:nvPr>
            <p:ph sz="quarter" idx="14"/>
          </p:nvPr>
        </p:nvSpPr>
        <p:spPr/>
        <p:txBody>
          <a:bodyPr/>
          <a:lstStyle/>
          <a:p>
            <a:pPr marL="1255713" lvl="5" indent="-280988">
              <a:buFont typeface="Wingdings" panose="05000000000000000000" pitchFamily="2" charset="2"/>
              <a:buChar char="q"/>
            </a:pPr>
            <a:r>
              <a:rPr lang="en-US" sz="2400" b="1">
                <a:latin typeface="Myriad Web Pro" panose="020B0503030403020204"/>
              </a:rPr>
              <a:t> </a:t>
            </a:r>
            <a:r>
              <a:rPr lang="en-US" sz="2400" b="1" u="sng">
                <a:latin typeface="Myriad Web Pro" panose="020B0503030403020204"/>
              </a:rPr>
              <a:t>Suspected Sources </a:t>
            </a:r>
            <a:r>
              <a:rPr lang="en-US" sz="2200" b="1" u="sng">
                <a:latin typeface="Myriad Web Pro" panose="020B0503030403020204"/>
              </a:rPr>
              <a:t>(n=5)</a:t>
            </a:r>
          </a:p>
          <a:p>
            <a:pPr lvl="7" indent="-171450"/>
            <a:r>
              <a:rPr lang="en-US" sz="2000">
                <a:latin typeface="Myriad Web Pro" panose="020B0503030403020204"/>
              </a:rPr>
              <a:t>Suspected Source Age  (</a:t>
            </a:r>
            <a:r>
              <a:rPr lang="en-US">
                <a:latin typeface="Myriad Web Pro" panose="020B0503030403020204"/>
              </a:rPr>
              <a:t>PRT074)</a:t>
            </a:r>
          </a:p>
          <a:p>
            <a:pPr lvl="7" indent="-171450"/>
            <a:r>
              <a:rPr lang="en-US" sz="2000">
                <a:latin typeface="Myriad Web Pro" panose="020B0503030403020204"/>
              </a:rPr>
              <a:t>Suspected Source Age Units  (</a:t>
            </a:r>
            <a:r>
              <a:rPr lang="en-US">
                <a:latin typeface="Myriad Web Pro" panose="020B0503030403020204"/>
              </a:rPr>
              <a:t>OBX-6 for PRT074)</a:t>
            </a:r>
          </a:p>
          <a:p>
            <a:pPr lvl="7" indent="-171450"/>
            <a:r>
              <a:rPr lang="en-US" sz="2000">
                <a:latin typeface="Myriad Web Pro" panose="020B0503030403020204"/>
              </a:rPr>
              <a:t>Suspected Source Sex  (</a:t>
            </a:r>
            <a:r>
              <a:rPr lang="en-US">
                <a:latin typeface="Myriad Web Pro" panose="020B0503030403020204"/>
              </a:rPr>
              <a:t>PRT076)</a:t>
            </a:r>
          </a:p>
          <a:p>
            <a:pPr lvl="7" indent="-171450"/>
            <a:r>
              <a:rPr lang="en-US" sz="2000">
                <a:latin typeface="Myriad Web Pro" panose="020B0503030403020204"/>
              </a:rPr>
              <a:t>Suspected Source Relationship to Case  (</a:t>
            </a:r>
            <a:r>
              <a:rPr lang="en-US">
                <a:latin typeface="Myriad Web Pro" panose="020B0503030403020204"/>
              </a:rPr>
              <a:t>PRT077)</a:t>
            </a:r>
          </a:p>
          <a:p>
            <a:pPr lvl="7" indent="-171450"/>
            <a:r>
              <a:rPr lang="en-US" sz="2000">
                <a:latin typeface="Myriad Web Pro" panose="020B0503030403020204"/>
              </a:rPr>
              <a:t>Suspected Source Cough Onset Date  (</a:t>
            </a:r>
            <a:r>
              <a:rPr lang="en-US">
                <a:latin typeface="Myriad Web Pro" panose="020B0503030403020204"/>
              </a:rPr>
              <a:t>PRT088)</a:t>
            </a:r>
          </a:p>
          <a:p>
            <a:pPr lvl="4">
              <a:lnSpc>
                <a:spcPct val="200000"/>
              </a:lnSpc>
              <a:buFont typeface="Wingdings" panose="05000000000000000000" pitchFamily="2" charset="2"/>
              <a:buChar char="q"/>
            </a:pPr>
            <a:r>
              <a:rPr lang="en-US" sz="2400" b="1">
                <a:latin typeface="Myriad Web Pro" panose="020B0503030403020204"/>
                <a:cs typeface="Arial" panose="020B0604020202020204" pitchFamily="34" charset="0"/>
              </a:rPr>
              <a:t> </a:t>
            </a:r>
            <a:r>
              <a:rPr lang="en-US" sz="2400" b="1" u="sng">
                <a:latin typeface="Myriad Web Pro" panose="020B0503030403020204"/>
                <a:cs typeface="Arial" panose="020B0604020202020204" pitchFamily="34" charset="0"/>
              </a:rPr>
              <a:t>Industry and Occupation</a:t>
            </a:r>
            <a:r>
              <a:rPr lang="en-US" sz="2200" b="1">
                <a:latin typeface="Myriad Web Pro" panose="020B0503030403020204"/>
                <a:cs typeface="Arial" panose="020B0604020202020204" pitchFamily="34" charset="0"/>
              </a:rPr>
              <a:t> (n=4)</a:t>
            </a:r>
          </a:p>
          <a:p>
            <a:pPr lvl="7"/>
            <a:r>
              <a:rPr lang="en-US" sz="2000">
                <a:latin typeface="Myriad Web Pro" panose="020B0503030403020204"/>
                <a:cs typeface="Arial" panose="020B0604020202020204" pitchFamily="34" charset="0"/>
              </a:rPr>
              <a:t>Current Occupation </a:t>
            </a:r>
            <a:r>
              <a:rPr lang="en-US">
                <a:latin typeface="Myriad Web Pro" panose="020B0503030403020204"/>
                <a:cs typeface="Arial" panose="020B0604020202020204" pitchFamily="34" charset="0"/>
              </a:rPr>
              <a:t>(85658-3)</a:t>
            </a:r>
          </a:p>
          <a:p>
            <a:pPr lvl="7"/>
            <a:r>
              <a:rPr lang="en-US" sz="2000">
                <a:latin typeface="Myriad Web Pro" panose="020B0503030403020204"/>
                <a:cs typeface="Arial" panose="020B0604020202020204" pitchFamily="34" charset="0"/>
              </a:rPr>
              <a:t>Current Occupation Standardized </a:t>
            </a:r>
            <a:r>
              <a:rPr lang="en-US">
                <a:latin typeface="Myriad Web Pro" panose="020B0503030403020204"/>
                <a:cs typeface="Arial" panose="020B0604020202020204" pitchFamily="34" charset="0"/>
              </a:rPr>
              <a:t>(85659-1)</a:t>
            </a:r>
          </a:p>
          <a:p>
            <a:pPr lvl="7"/>
            <a:r>
              <a:rPr lang="en-US" sz="2000">
                <a:latin typeface="Myriad Web Pro" panose="020B0503030403020204"/>
                <a:cs typeface="Arial" panose="020B0604020202020204" pitchFamily="34" charset="0"/>
              </a:rPr>
              <a:t>Current Industry </a:t>
            </a:r>
            <a:r>
              <a:rPr lang="en-US">
                <a:latin typeface="Myriad Web Pro" panose="020B0503030403020204"/>
                <a:cs typeface="Arial" panose="020B0604020202020204" pitchFamily="34" charset="0"/>
              </a:rPr>
              <a:t>(85078-4)</a:t>
            </a:r>
          </a:p>
          <a:p>
            <a:pPr lvl="7"/>
            <a:r>
              <a:rPr lang="en-US" sz="2000">
                <a:latin typeface="Myriad Web Pro" panose="020B0503030403020204"/>
                <a:cs typeface="Arial" panose="020B0604020202020204" pitchFamily="34" charset="0"/>
              </a:rPr>
              <a:t>Current Industry Standardized </a:t>
            </a:r>
            <a:r>
              <a:rPr lang="en-US">
                <a:latin typeface="Myriad Web Pro" panose="020B0503030403020204"/>
                <a:cs typeface="Arial" panose="020B0604020202020204" pitchFamily="34" charset="0"/>
              </a:rPr>
              <a:t>(85657-5)</a:t>
            </a:r>
          </a:p>
          <a:p>
            <a:pPr lvl="5">
              <a:buFont typeface="Wingdings" panose="05000000000000000000" pitchFamily="2" charset="2"/>
              <a:buChar char="q"/>
            </a:pPr>
            <a:endParaRPr lang="en-US" sz="2400">
              <a:latin typeface="Myriad Web Pro" panose="020B0503030403020204"/>
            </a:endParaRPr>
          </a:p>
          <a:p>
            <a:pPr lvl="5">
              <a:buFont typeface="Wingdings" panose="05000000000000000000" pitchFamily="2" charset="2"/>
              <a:buChar char="q"/>
            </a:pPr>
            <a:endParaRPr lang="en-US" sz="2400">
              <a:latin typeface="Myriad Web Pro" panose="020B0503030403020204"/>
            </a:endParaRPr>
          </a:p>
        </p:txBody>
      </p:sp>
      <p:sp>
        <p:nvSpPr>
          <p:cNvPr id="3" name="Title 2">
            <a:extLst>
              <a:ext uri="{FF2B5EF4-FFF2-40B4-BE49-F238E27FC236}">
                <a16:creationId xmlns:a16="http://schemas.microsoft.com/office/drawing/2014/main" id="{D6538783-9DB7-4794-1172-1B4442FE5592}"/>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Pertussis Repeating Groups, continued</a:t>
            </a:r>
          </a:p>
        </p:txBody>
      </p:sp>
      <p:sp>
        <p:nvSpPr>
          <p:cNvPr id="4" name="TextBox 3">
            <a:extLst>
              <a:ext uri="{FF2B5EF4-FFF2-40B4-BE49-F238E27FC236}">
                <a16:creationId xmlns:a16="http://schemas.microsoft.com/office/drawing/2014/main" id="{99872E89-01F6-31CC-7B0F-479A9E1622C9}"/>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42</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9024058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D4E6F-E31E-1FCE-405C-6E61D8A068A5}"/>
              </a:ext>
              <a:ext uri="{C183D7F6-B498-43B3-948B-1728B52AA6E4}">
                <adec:decorative xmlns:adec="http://schemas.microsoft.com/office/drawing/2017/decorative" val="1"/>
              </a:ext>
            </a:extLst>
          </p:cNvPr>
          <p:cNvSpPr>
            <a:spLocks noGrp="1"/>
          </p:cNvSpPr>
          <p:nvPr>
            <p:ph sz="quarter" idx="14"/>
          </p:nvPr>
        </p:nvSpPr>
        <p:spPr>
          <a:xfrm>
            <a:off x="457200" y="1478280"/>
            <a:ext cx="11247120" cy="4621212"/>
          </a:xfrm>
        </p:spPr>
        <p:txBody>
          <a:bodyPr/>
          <a:lstStyle/>
          <a:p>
            <a:pPr lvl="4">
              <a:lnSpc>
                <a:spcPct val="150000"/>
              </a:lnSpc>
              <a:buFont typeface="Wingdings" panose="05000000000000000000" pitchFamily="2" charset="2"/>
              <a:buChar char="q"/>
            </a:pPr>
            <a:r>
              <a:rPr lang="en-US" sz="2400" b="1">
                <a:latin typeface="Myriad Web Pro" panose="020B0503030403020204"/>
              </a:rPr>
              <a:t> </a:t>
            </a:r>
            <a:r>
              <a:rPr lang="en-US" sz="2400" b="1" u="sng">
                <a:latin typeface="Myriad Web Pro" panose="020B0503030403020204"/>
              </a:rPr>
              <a:t>VPD Lab Linkage</a:t>
            </a:r>
            <a:r>
              <a:rPr lang="en-US" sz="2400" b="1">
                <a:latin typeface="Myriad Web Pro" panose="020B0503030403020204"/>
              </a:rPr>
              <a:t> </a:t>
            </a:r>
            <a:r>
              <a:rPr lang="en-US" sz="2200" b="1">
                <a:latin typeface="Myriad Web Pro" panose="020B0503030403020204"/>
              </a:rPr>
              <a:t>(n=3)</a:t>
            </a:r>
          </a:p>
          <a:p>
            <a:pPr lvl="6"/>
            <a:r>
              <a:rPr lang="en-US" sz="2000">
                <a:latin typeface="Myriad Web Pro" panose="020B0503030403020204"/>
              </a:rPr>
              <a:t>VPD Lab Message Reference Laboratory </a:t>
            </a:r>
            <a:r>
              <a:rPr lang="en-US" sz="1700">
                <a:latin typeface="Myriad Web Pro" panose="020B0503030403020204"/>
              </a:rPr>
              <a:t>(LAB143)</a:t>
            </a:r>
          </a:p>
          <a:p>
            <a:pPr lvl="6"/>
            <a:r>
              <a:rPr lang="en-US" sz="2000">
                <a:latin typeface="Myriad Web Pro" panose="020B0503030403020204"/>
              </a:rPr>
              <a:t>VPD Lab Message Patient Identifier </a:t>
            </a:r>
            <a:r>
              <a:rPr lang="en-US" sz="1700">
                <a:latin typeface="Myriad Web Pro" panose="020B0503030403020204"/>
              </a:rPr>
              <a:t>(LAB598)</a:t>
            </a:r>
          </a:p>
          <a:p>
            <a:pPr lvl="6"/>
            <a:r>
              <a:rPr lang="en-US" sz="2000">
                <a:latin typeface="Myriad Web Pro" panose="020B0503030403020204"/>
              </a:rPr>
              <a:t>VPD Lab Message Specimen Identifier </a:t>
            </a:r>
            <a:r>
              <a:rPr lang="en-US" sz="1700">
                <a:latin typeface="Myriad Web Pro" panose="020B0503030403020204"/>
              </a:rPr>
              <a:t>(LAB125)</a:t>
            </a:r>
          </a:p>
          <a:p>
            <a:pPr lvl="4">
              <a:lnSpc>
                <a:spcPct val="150000"/>
              </a:lnSpc>
              <a:buFont typeface="Wingdings" panose="05000000000000000000" pitchFamily="2" charset="2"/>
              <a:buChar char="q"/>
            </a:pPr>
            <a:r>
              <a:rPr lang="en-US" sz="2400">
                <a:latin typeface="Myriad Web Pro" panose="020B0503030403020204"/>
              </a:rPr>
              <a:t> </a:t>
            </a:r>
            <a:r>
              <a:rPr lang="en-US" sz="2400" b="1" u="sng">
                <a:latin typeface="Myriad Web Pro" panose="020B0503030403020204"/>
              </a:rPr>
              <a:t>Epidemiology Laboratory</a:t>
            </a:r>
            <a:r>
              <a:rPr lang="en-US" sz="2200" b="1">
                <a:latin typeface="Myriad Web Pro" panose="020B0503030403020204"/>
              </a:rPr>
              <a:t> (n=8)</a:t>
            </a:r>
          </a:p>
          <a:p>
            <a:pPr lvl="6"/>
            <a:r>
              <a:rPr lang="en-US" sz="2000">
                <a:latin typeface="Myriad Web Pro" panose="020B0503030403020204"/>
              </a:rPr>
              <a:t>Test Type </a:t>
            </a:r>
            <a:r>
              <a:rPr lang="en-US" sz="1700">
                <a:latin typeface="Myriad Web Pro" panose="020B0503030403020204"/>
              </a:rPr>
              <a:t>(INV290)</a:t>
            </a:r>
          </a:p>
          <a:p>
            <a:pPr lvl="6"/>
            <a:r>
              <a:rPr lang="en-US" sz="2000">
                <a:latin typeface="Myriad Web Pro" panose="020B0503030403020204"/>
              </a:rPr>
              <a:t>Test Result </a:t>
            </a:r>
            <a:r>
              <a:rPr lang="en-US" sz="1700">
                <a:latin typeface="Myriad Web Pro" panose="020B0503030403020204"/>
              </a:rPr>
              <a:t>(INV291)</a:t>
            </a:r>
          </a:p>
          <a:p>
            <a:pPr lvl="6"/>
            <a:r>
              <a:rPr lang="en-US" sz="2000">
                <a:latin typeface="Myriad Web Pro" panose="020B0503030403020204"/>
              </a:rPr>
              <a:t>Test Result Quantitative </a:t>
            </a:r>
            <a:r>
              <a:rPr lang="en-US" sz="1700">
                <a:latin typeface="Myriad Web Pro" panose="020B0503030403020204"/>
              </a:rPr>
              <a:t>(LAB628)</a:t>
            </a:r>
          </a:p>
          <a:p>
            <a:pPr lvl="6"/>
            <a:r>
              <a:rPr lang="en-US" sz="2000">
                <a:latin typeface="Myriad Web Pro" panose="020B0503030403020204"/>
              </a:rPr>
              <a:t>Result Units </a:t>
            </a:r>
            <a:r>
              <a:rPr lang="en-US" sz="1700">
                <a:latin typeface="Myriad Web Pro" panose="020B0503030403020204"/>
              </a:rPr>
              <a:t>(LAB115)</a:t>
            </a:r>
          </a:p>
          <a:p>
            <a:pPr lvl="6"/>
            <a:r>
              <a:rPr lang="en-US" sz="2000">
                <a:latin typeface="Myriad Web Pro" panose="020B0503030403020204"/>
              </a:rPr>
              <a:t>Specimen Source </a:t>
            </a:r>
            <a:r>
              <a:rPr lang="en-US" sz="1700">
                <a:latin typeface="Myriad Web Pro" panose="020B0503030403020204"/>
              </a:rPr>
              <a:t>(31208-2)</a:t>
            </a:r>
          </a:p>
          <a:p>
            <a:pPr lvl="6"/>
            <a:r>
              <a:rPr lang="en-US" sz="2000">
                <a:latin typeface="Myriad Web Pro" panose="020B0503030403020204"/>
              </a:rPr>
              <a:t>Specimen Collection Date/Time </a:t>
            </a:r>
            <a:r>
              <a:rPr lang="en-US" sz="1700">
                <a:latin typeface="Myriad Web Pro" panose="020B0503030403020204"/>
              </a:rPr>
              <a:t>(68963-8)</a:t>
            </a:r>
          </a:p>
          <a:p>
            <a:pPr lvl="6"/>
            <a:r>
              <a:rPr lang="en-US" sz="2000">
                <a:latin typeface="Myriad Web Pro" panose="020B0503030403020204"/>
              </a:rPr>
              <a:t>Date Specimen Sent to CDC </a:t>
            </a:r>
            <a:r>
              <a:rPr lang="en-US" sz="1700">
                <a:latin typeface="Myriad Web Pro" panose="020B0503030403020204"/>
              </a:rPr>
              <a:t>(85930-6)</a:t>
            </a:r>
          </a:p>
          <a:p>
            <a:pPr lvl="6"/>
            <a:r>
              <a:rPr lang="en-US" sz="2000">
                <a:latin typeface="Myriad Web Pro" panose="020B0503030403020204"/>
              </a:rPr>
              <a:t>Performing Lab Type </a:t>
            </a:r>
            <a:r>
              <a:rPr lang="en-US" sz="1700">
                <a:latin typeface="Myriad Web Pro" panose="020B0503030403020204"/>
              </a:rPr>
              <a:t>(82771-7)</a:t>
            </a:r>
          </a:p>
          <a:p>
            <a:pPr lvl="6"/>
            <a:endParaRPr lang="en-US" sz="2400" b="1" u="sng">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marL="975336" lvl="4" indent="0">
              <a:buNone/>
            </a:pPr>
            <a:endParaRPr lang="en-US" sz="2000">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lvl="4">
              <a:buFont typeface="Wingdings" panose="05000000000000000000" pitchFamily="2" charset="2"/>
              <a:buChar char="q"/>
            </a:pPr>
            <a:endParaRPr lang="en-US" sz="2000" b="1" u="sng">
              <a:latin typeface="Myriad Web Pro" panose="020B0503030403020204"/>
            </a:endParaRPr>
          </a:p>
          <a:p>
            <a:pPr lvl="6"/>
            <a:endParaRPr lang="en-US" sz="1700" b="1" u="sng">
              <a:latin typeface="Myriad Web Pro" panose="020B0503030403020204"/>
            </a:endParaRPr>
          </a:p>
          <a:p>
            <a:pPr lvl="5"/>
            <a:endParaRPr lang="en-US" sz="2400" b="1" u="sng">
              <a:latin typeface="Myriad Web Pro" panose="020B0503030403020204"/>
            </a:endParaRPr>
          </a:p>
        </p:txBody>
      </p:sp>
      <p:sp>
        <p:nvSpPr>
          <p:cNvPr id="3" name="Title 2">
            <a:extLst>
              <a:ext uri="{FF2B5EF4-FFF2-40B4-BE49-F238E27FC236}">
                <a16:creationId xmlns:a16="http://schemas.microsoft.com/office/drawing/2014/main" id="{2509B655-A691-4F05-BEA8-0E7392E326D5}"/>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Pertussis Repeating Groups, continued </a:t>
            </a:r>
          </a:p>
        </p:txBody>
      </p:sp>
      <p:sp>
        <p:nvSpPr>
          <p:cNvPr id="4" name="TextBox 3">
            <a:extLst>
              <a:ext uri="{FF2B5EF4-FFF2-40B4-BE49-F238E27FC236}">
                <a16:creationId xmlns:a16="http://schemas.microsoft.com/office/drawing/2014/main" id="{DEE27808-C0BF-865D-A755-8B7E858ECE95}"/>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43</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477987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3DE25-7C17-9ECE-1F5B-14A99B2A4CC0}"/>
              </a:ext>
              <a:ext uri="{C183D7F6-B498-43B3-948B-1728B52AA6E4}">
                <adec:decorative xmlns:adec="http://schemas.microsoft.com/office/drawing/2017/decorative" val="1"/>
              </a:ext>
            </a:extLst>
          </p:cNvPr>
          <p:cNvSpPr>
            <a:spLocks noGrp="1"/>
          </p:cNvSpPr>
          <p:nvPr>
            <p:ph sz="quarter" idx="14"/>
          </p:nvPr>
        </p:nvSpPr>
        <p:spPr/>
        <p:txBody>
          <a:bodyPr/>
          <a:lstStyle/>
          <a:p>
            <a:pPr lvl="4">
              <a:lnSpc>
                <a:spcPct val="150000"/>
              </a:lnSpc>
              <a:buClr>
                <a:srgbClr val="536A82"/>
              </a:buClr>
              <a:buFont typeface="Wingdings" panose="05000000000000000000" pitchFamily="2" charset="2"/>
              <a:buChar char="q"/>
              <a:defRPr/>
            </a:pPr>
            <a:r>
              <a:rPr kumimoji="0" lang="en-US" sz="24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 </a:t>
            </a:r>
            <a:r>
              <a:rPr kumimoji="0" lang="en-US" sz="2400" b="1" i="0" u="sng"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Preferred </a:t>
            </a:r>
            <a:r>
              <a:rPr lang="en-US" sz="2400" b="1" u="sng">
                <a:solidFill>
                  <a:srgbClr val="3B495B"/>
                </a:solidFill>
                <a:latin typeface="Myriad Web Pro" panose="020B0503030403020204"/>
                <a:cs typeface="Arial" panose="020B0604020202020204" pitchFamily="34" charset="0"/>
              </a:rPr>
              <a:t>Vaccine History</a:t>
            </a:r>
            <a:r>
              <a:rPr kumimoji="0" lang="en-US" sz="22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 (n=9)</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Type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(30956-7)</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Administered Date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(30952-6)</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Dose Number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(30973-2)</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Manufacturer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(30957-5)</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Lot Number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(30959-1)</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Expiration Date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VAC109)</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National Drug Code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(VAC153)</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Vaccination Record Identifier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(VAC102)</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Event Information Source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(VAC147)</a:t>
            </a:r>
          </a:p>
          <a:p>
            <a:pPr lvl="6">
              <a:buClr>
                <a:srgbClr val="536A82"/>
              </a:buClr>
              <a:defRPr/>
            </a:pPr>
            <a:endParaRPr kumimoji="0" lang="en-US" sz="20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endParaRPr>
          </a:p>
          <a:p>
            <a:endParaRPr lang="en-US"/>
          </a:p>
        </p:txBody>
      </p:sp>
      <p:sp>
        <p:nvSpPr>
          <p:cNvPr id="3" name="Title 2">
            <a:extLst>
              <a:ext uri="{FF2B5EF4-FFF2-40B4-BE49-F238E27FC236}">
                <a16:creationId xmlns:a16="http://schemas.microsoft.com/office/drawing/2014/main" id="{B7FE624D-3EC4-AC0B-0476-CC13F4922CD2}"/>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Pertussis Repeating Groups, continued  </a:t>
            </a:r>
          </a:p>
        </p:txBody>
      </p:sp>
      <p:sp>
        <p:nvSpPr>
          <p:cNvPr id="4" name="TextBox 3">
            <a:extLst>
              <a:ext uri="{FF2B5EF4-FFF2-40B4-BE49-F238E27FC236}">
                <a16:creationId xmlns:a16="http://schemas.microsoft.com/office/drawing/2014/main" id="{87A9C2F4-88BF-3FCE-2B81-33653FE7B056}"/>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44</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9341170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472440" y="2097522"/>
            <a:ext cx="11247120" cy="1188720"/>
          </a:xfrm>
        </p:spPr>
        <p:txBody>
          <a:bodyPr vert="horz" lIns="91440" tIns="45720" rIns="91440" bIns="45720" rtlCol="0" anchor="ctr" anchorCtr="0">
            <a:normAutofit/>
          </a:bodyPr>
          <a:lstStyle/>
          <a:p>
            <a:pPr algn="ctr"/>
            <a:r>
              <a:rPr lang="en-US" sz="4400" b="1" kern="1200">
                <a:latin typeface="+mj-lt"/>
                <a:ea typeface="+mj-ea"/>
                <a:cs typeface="+mj-cs"/>
              </a:rPr>
              <a:t>Pertussis MMG Non-Repeating Data Elements</a:t>
            </a:r>
          </a:p>
        </p:txBody>
      </p:sp>
    </p:spTree>
    <p:extLst>
      <p:ext uri="{BB962C8B-B14F-4D97-AF65-F5344CB8AC3E}">
        <p14:creationId xmlns:p14="http://schemas.microsoft.com/office/powerpoint/2010/main" val="93050032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DAA18-AC63-CD6B-9653-A36C13754619}"/>
              </a:ext>
              <a:ext uri="{C183D7F6-B498-43B3-948B-1728B52AA6E4}">
                <adec:decorative xmlns:adec="http://schemas.microsoft.com/office/drawing/2017/decorative" val="1"/>
              </a:ext>
            </a:extLst>
          </p:cNvPr>
          <p:cNvSpPr>
            <a:spLocks noGrp="1"/>
          </p:cNvSpPr>
          <p:nvPr>
            <p:ph sz="quarter" idx="14"/>
          </p:nvPr>
        </p:nvSpPr>
        <p:spPr>
          <a:xfrm>
            <a:off x="357922" y="1342220"/>
            <a:ext cx="11247120" cy="5515780"/>
          </a:xfrm>
        </p:spPr>
        <p:txBody>
          <a:bodyPr/>
          <a:lstStyle/>
          <a:p>
            <a:pPr marL="1216152" marR="0" lvl="0" defTabSz="914400" rtl="0" eaLnBrk="1" fontAlgn="base" latinLnBrk="0" hangingPunct="1">
              <a:lnSpc>
                <a:spcPct val="100000"/>
              </a:lnSpc>
              <a:spcBef>
                <a:spcPts val="800"/>
              </a:spcBef>
              <a:spcAft>
                <a:spcPct val="0"/>
              </a:spcAft>
              <a:buClr>
                <a:srgbClr val="536A82"/>
              </a:buClr>
              <a:buSzPct val="100000"/>
              <a:buFont typeface="Wingdings" panose="05000000000000000000" pitchFamily="2" charset="2"/>
              <a:buChar char="q"/>
              <a:tabLst/>
              <a:defRPr/>
            </a:pPr>
            <a:r>
              <a:rPr kumimoji="0" lang="en-US" b="1" i="0" strike="noStrike" kern="1200" cap="none" spc="0" normalizeH="0" baseline="0" noProof="0" dirty="0">
                <a:ln>
                  <a:noFill/>
                </a:ln>
                <a:solidFill>
                  <a:srgbClr val="3B495B"/>
                </a:solidFill>
                <a:effectLst/>
                <a:uLnTx/>
                <a:uFillTx/>
                <a:latin typeface="Arial" panose="020B0604020202020204" pitchFamily="34" charset="0"/>
                <a:cs typeface="Arial" panose="020B0604020202020204" pitchFamily="34" charset="0"/>
              </a:rPr>
              <a:t> </a:t>
            </a:r>
            <a:r>
              <a:rPr kumimoji="0" lang="en-US" b="1" i="0" u="sng" strike="noStrike" kern="1200" cap="none" spc="0" normalizeH="0" baseline="0" noProof="0" dirty="0">
                <a:ln>
                  <a:noFill/>
                </a:ln>
                <a:solidFill>
                  <a:srgbClr val="3B495B"/>
                </a:solidFill>
                <a:effectLst/>
                <a:uLnTx/>
                <a:uFillTx/>
                <a:latin typeface="Myriad Web Pro"/>
                <a:cs typeface="Arial" panose="020B0604020202020204" pitchFamily="34" charset="0"/>
              </a:rPr>
              <a:t>Epidemiologic Information</a:t>
            </a:r>
            <a:r>
              <a:rPr kumimoji="0" lang="en-US" b="1" i="0" strike="noStrike" kern="1200" cap="none" spc="0" normalizeH="0" baseline="0" noProof="0" dirty="0">
                <a:ln>
                  <a:noFill/>
                </a:ln>
                <a:solidFill>
                  <a:srgbClr val="3B495B"/>
                </a:solidFill>
                <a:effectLst/>
                <a:uLnTx/>
                <a:uFillTx/>
                <a:latin typeface="Myriad Web Pro"/>
                <a:cs typeface="Arial" panose="020B0604020202020204" pitchFamily="34" charset="0"/>
              </a:rPr>
              <a:t> (n=</a:t>
            </a:r>
            <a:r>
              <a:rPr lang="en-US" b="1" dirty="0">
                <a:solidFill>
                  <a:srgbClr val="3B495B"/>
                </a:solidFill>
                <a:latin typeface="Myriad Web Pro"/>
                <a:cs typeface="Arial" panose="020B0604020202020204" pitchFamily="34" charset="0"/>
              </a:rPr>
              <a:t>26</a:t>
            </a:r>
            <a:r>
              <a:rPr kumimoji="0" lang="en-US" b="1" i="0" strike="noStrike" kern="1200" cap="none" spc="0" normalizeH="0" baseline="0" noProof="0" dirty="0">
                <a:ln>
                  <a:noFill/>
                </a:ln>
                <a:solidFill>
                  <a:srgbClr val="3B495B"/>
                </a:solidFill>
                <a:effectLst/>
                <a:uLnTx/>
                <a:uFillTx/>
                <a:latin typeface="Myriad Web Pro"/>
                <a:cs typeface="Arial" panose="020B0604020202020204" pitchFamily="34" charset="0"/>
              </a:rPr>
              <a:t>)</a:t>
            </a:r>
          </a:p>
          <a:p>
            <a:pPr marL="1657350" lvl="2" indent="-198438">
              <a:spcBef>
                <a:spcPts val="800"/>
              </a:spcBef>
              <a:buClr>
                <a:srgbClr val="536A82"/>
              </a:buClr>
              <a:defRPr/>
            </a:pPr>
            <a:r>
              <a:rPr lang="en-US" sz="2000" dirty="0">
                <a:solidFill>
                  <a:srgbClr val="3B495B"/>
                </a:solidFill>
                <a:latin typeface="Myriad Web Pro" panose="020B0503030403020204"/>
                <a:cs typeface="Arial" panose="020B0604020202020204" pitchFamily="34" charset="0"/>
              </a:rPr>
              <a:t>Message Profile Identifier </a:t>
            </a:r>
            <a:r>
              <a:rPr lang="en-US" dirty="0">
                <a:solidFill>
                  <a:srgbClr val="3B495B"/>
                </a:solidFill>
                <a:latin typeface="Myriad Web Pro" panose="020B0503030403020204"/>
                <a:cs typeface="Arial" panose="020B0604020202020204" pitchFamily="34" charset="0"/>
              </a:rPr>
              <a:t>(MSH-21)</a:t>
            </a:r>
            <a:endParaRPr kumimoji="0" lang="en-US" i="0" strike="noStrike" kern="1200" cap="none" spc="0" normalizeH="0" baseline="0" noProof="0" dirty="0">
              <a:ln>
                <a:noFill/>
              </a:ln>
              <a:solidFill>
                <a:srgbClr val="3B495B"/>
              </a:solidFill>
              <a:effectLst/>
              <a:uLnTx/>
              <a:uFillTx/>
              <a:latin typeface="Myriad Web Pro" panose="020B0503030403020204"/>
              <a:cs typeface="Arial" panose="020B0604020202020204" pitchFamily="34" charset="0"/>
            </a:endParaRPr>
          </a:p>
          <a:p>
            <a:pPr lvl="6"/>
            <a:r>
              <a:rPr lang="en-US" sz="2000" dirty="0">
                <a:latin typeface="Myriad Web Pro" panose="020B0503030403020204"/>
              </a:rPr>
              <a:t>Date of Final Interview </a:t>
            </a:r>
            <a:r>
              <a:rPr lang="en-US" dirty="0">
                <a:latin typeface="Myriad Web Pro" panose="020B0503030403020204"/>
              </a:rPr>
              <a:t>(INV555)</a:t>
            </a:r>
          </a:p>
          <a:p>
            <a:pPr lvl="6"/>
            <a:r>
              <a:rPr lang="en-US" sz="2000" dirty="0">
                <a:latin typeface="Myriad Web Pro" panose="020B0503030403020204"/>
              </a:rPr>
              <a:t>Cough at Final Interview  </a:t>
            </a:r>
            <a:r>
              <a:rPr lang="en-US" dirty="0">
                <a:latin typeface="Myriad Web Pro" panose="020B0503030403020204"/>
              </a:rPr>
              <a:t>(PRT008)</a:t>
            </a:r>
          </a:p>
          <a:p>
            <a:pPr lvl="6"/>
            <a:r>
              <a:rPr lang="en-US" sz="2000" dirty="0">
                <a:latin typeface="Myriad Web Pro" panose="020B0503030403020204"/>
              </a:rPr>
              <a:t>Cough Onset Date	</a:t>
            </a:r>
            <a:r>
              <a:rPr lang="en-US" dirty="0">
                <a:latin typeface="Myriad Web Pro" panose="020B0503030403020204"/>
              </a:rPr>
              <a:t>(85932-2)</a:t>
            </a:r>
          </a:p>
          <a:p>
            <a:pPr lvl="6"/>
            <a:r>
              <a:rPr lang="en-US" sz="2000" dirty="0">
                <a:latin typeface="Myriad Web Pro" panose="020B0503030403020204"/>
              </a:rPr>
              <a:t>Total Cough Duration  </a:t>
            </a:r>
            <a:r>
              <a:rPr lang="en-US" dirty="0">
                <a:latin typeface="Myriad Web Pro" panose="020B0503030403020204"/>
              </a:rPr>
              <a:t>(85933-0)</a:t>
            </a:r>
          </a:p>
          <a:p>
            <a:pPr lvl="6"/>
            <a:r>
              <a:rPr lang="en-US" sz="2000" dirty="0">
                <a:latin typeface="Myriad Web Pro" panose="020B0503030403020204"/>
              </a:rPr>
              <a:t>Age at Cough Onset  </a:t>
            </a:r>
            <a:r>
              <a:rPr lang="en-US" dirty="0">
                <a:latin typeface="Myriad Web Pro" panose="020B0503030403020204"/>
              </a:rPr>
              <a:t>(85934-8)</a:t>
            </a:r>
          </a:p>
          <a:p>
            <a:pPr lvl="6"/>
            <a:r>
              <a:rPr lang="en-US" sz="2000" dirty="0">
                <a:latin typeface="Myriad Web Pro" panose="020B0503030403020204"/>
              </a:rPr>
              <a:t>Age Units  </a:t>
            </a:r>
            <a:r>
              <a:rPr lang="en-US" dirty="0">
                <a:latin typeface="Myriad Web Pro" panose="020B0503030403020204"/>
              </a:rPr>
              <a:t>(OBX-6 for INV902)</a:t>
            </a:r>
          </a:p>
          <a:p>
            <a:pPr lvl="6"/>
            <a:r>
              <a:rPr lang="en-US" sz="2000" dirty="0">
                <a:latin typeface="Myriad Web Pro" panose="020B0503030403020204"/>
              </a:rPr>
              <a:t>Chest X-ray for Pneumonia  </a:t>
            </a:r>
            <a:r>
              <a:rPr lang="en-US" dirty="0">
                <a:latin typeface="Myriad Web Pro" panose="020B0503030403020204"/>
              </a:rPr>
              <a:t>(INV923)</a:t>
            </a:r>
          </a:p>
          <a:p>
            <a:pPr lvl="6"/>
            <a:r>
              <a:rPr lang="en-US" sz="2000" dirty="0">
                <a:latin typeface="Myriad Web Pro" panose="020B0503030403020204"/>
              </a:rPr>
              <a:t>Antibiotics Given </a:t>
            </a:r>
            <a:r>
              <a:rPr lang="en-US" dirty="0">
                <a:latin typeface="Myriad Web Pro" panose="020B0503030403020204"/>
              </a:rPr>
              <a:t>(INV559)</a:t>
            </a:r>
          </a:p>
          <a:p>
            <a:pPr lvl="6"/>
            <a:r>
              <a:rPr lang="en-US" sz="2000" dirty="0">
                <a:latin typeface="Myriad Web Pro" panose="020B0503030403020204"/>
              </a:rPr>
              <a:t>Case Patient a Healthcare Worker  </a:t>
            </a:r>
            <a:r>
              <a:rPr lang="en-US" dirty="0">
                <a:latin typeface="Myriad Web Pro" panose="020B0503030403020204"/>
              </a:rPr>
              <a:t>(223366009)</a:t>
            </a:r>
          </a:p>
          <a:p>
            <a:pPr lvl="6"/>
            <a:r>
              <a:rPr lang="en-US" sz="2000" dirty="0">
                <a:latin typeface="Myriad Web Pro" panose="020B0503030403020204"/>
              </a:rPr>
              <a:t>Mother's Age at Infant's Birth  </a:t>
            </a:r>
            <a:r>
              <a:rPr lang="en-US" dirty="0">
                <a:latin typeface="Myriad Web Pro" panose="020B0503030403020204"/>
              </a:rPr>
              <a:t>(85724-3)</a:t>
            </a:r>
          </a:p>
          <a:p>
            <a:pPr lvl="6"/>
            <a:r>
              <a:rPr lang="en-US" sz="2000" dirty="0">
                <a:latin typeface="Myriad Web Pro" panose="020B0503030403020204"/>
              </a:rPr>
              <a:t>Gestational Age  </a:t>
            </a:r>
            <a:r>
              <a:rPr lang="en-US" dirty="0">
                <a:latin typeface="Myriad Web Pro" panose="020B0503030403020204"/>
              </a:rPr>
              <a:t>(18185-9)</a:t>
            </a:r>
          </a:p>
          <a:p>
            <a:pPr lvl="6"/>
            <a:r>
              <a:rPr lang="en-US" sz="2000" dirty="0">
                <a:latin typeface="Myriad Web Pro" panose="020B0503030403020204"/>
              </a:rPr>
              <a:t>Birth Weight  </a:t>
            </a:r>
            <a:r>
              <a:rPr lang="en-US" dirty="0">
                <a:latin typeface="Myriad Web Pro" panose="020B0503030403020204"/>
              </a:rPr>
              <a:t>(56056-5)</a:t>
            </a:r>
          </a:p>
          <a:p>
            <a:pPr lvl="6"/>
            <a:r>
              <a:rPr lang="en-US" sz="2000" dirty="0">
                <a:latin typeface="Myriad Web Pro" panose="020B0503030403020204"/>
              </a:rPr>
              <a:t>Birth Weight Units  </a:t>
            </a:r>
            <a:r>
              <a:rPr lang="en-US" dirty="0">
                <a:latin typeface="Myriad Web Pro" panose="020B0503030403020204"/>
              </a:rPr>
              <a:t>(OBX-6 for 56056-5)</a:t>
            </a:r>
          </a:p>
          <a:p>
            <a:pPr lvl="6"/>
            <a:endParaRPr lang="en-US" sz="2000" dirty="0">
              <a:latin typeface="Myriad Web Pro" panose="020B0503030403020204"/>
            </a:endParaRPr>
          </a:p>
          <a:p>
            <a:endParaRPr lang="en-US" dirty="0"/>
          </a:p>
        </p:txBody>
      </p:sp>
      <p:sp>
        <p:nvSpPr>
          <p:cNvPr id="3" name="Title 2">
            <a:extLst>
              <a:ext uri="{FF2B5EF4-FFF2-40B4-BE49-F238E27FC236}">
                <a16:creationId xmlns:a16="http://schemas.microsoft.com/office/drawing/2014/main" id="{7DEA40FE-F07F-20A5-D0F1-4306CFBD8770}"/>
              </a:ext>
              <a:ext uri="{C183D7F6-B498-43B3-948B-1728B52AA6E4}">
                <adec:decorative xmlns:adec="http://schemas.microsoft.com/office/drawing/2017/decorative" val="1"/>
              </a:ext>
            </a:extLst>
          </p:cNvPr>
          <p:cNvSpPr>
            <a:spLocks noGrp="1"/>
          </p:cNvSpPr>
          <p:nvPr>
            <p:ph type="title"/>
          </p:nvPr>
        </p:nvSpPr>
        <p:spPr>
          <a:xfrm>
            <a:off x="448145" y="274320"/>
            <a:ext cx="11247120" cy="883234"/>
          </a:xfrm>
        </p:spPr>
        <p:txBody>
          <a:bodyPr anchor="ctr"/>
          <a:lstStyle/>
          <a:p>
            <a:pPr algn="ctr"/>
            <a:r>
              <a:rPr lang="en-US"/>
              <a:t>Pertussis Non-Repeating Data Elements</a:t>
            </a:r>
          </a:p>
        </p:txBody>
      </p:sp>
      <p:sp>
        <p:nvSpPr>
          <p:cNvPr id="5" name="TextBox 4">
            <a:extLst>
              <a:ext uri="{FF2B5EF4-FFF2-40B4-BE49-F238E27FC236}">
                <a16:creationId xmlns:a16="http://schemas.microsoft.com/office/drawing/2014/main" id="{D4CE32A7-04D0-2B3D-2E06-377B59D2C24B}"/>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46</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5538163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DAA18-AC63-CD6B-9653-A36C13754619}"/>
              </a:ext>
              <a:ext uri="{C183D7F6-B498-43B3-948B-1728B52AA6E4}">
                <adec:decorative xmlns:adec="http://schemas.microsoft.com/office/drawing/2017/decorative" val="1"/>
              </a:ext>
            </a:extLst>
          </p:cNvPr>
          <p:cNvSpPr>
            <a:spLocks noGrp="1"/>
          </p:cNvSpPr>
          <p:nvPr>
            <p:ph sz="quarter" idx="14"/>
          </p:nvPr>
        </p:nvSpPr>
        <p:spPr>
          <a:xfrm>
            <a:off x="448145" y="1342220"/>
            <a:ext cx="11247120" cy="5515780"/>
          </a:xfrm>
        </p:spPr>
        <p:txBody>
          <a:bodyPr/>
          <a:lstStyle/>
          <a:p>
            <a:pPr marL="1216152" marR="0" lvl="0" defTabSz="914400" rtl="0" eaLnBrk="1" fontAlgn="base" latinLnBrk="0" hangingPunct="1">
              <a:lnSpc>
                <a:spcPct val="150000"/>
              </a:lnSpc>
              <a:spcBef>
                <a:spcPts val="800"/>
              </a:spcBef>
              <a:spcAft>
                <a:spcPct val="0"/>
              </a:spcAft>
              <a:buClr>
                <a:srgbClr val="536A82"/>
              </a:buClr>
              <a:buSzPct val="100000"/>
              <a:buFont typeface="Wingdings" panose="05000000000000000000" pitchFamily="2" charset="2"/>
              <a:buChar char="q"/>
              <a:tabLst/>
              <a:defRPr/>
            </a:pPr>
            <a:r>
              <a:rPr kumimoji="0" lang="en-US" b="1" i="0" strike="noStrike" kern="1200" cap="none" spc="0" normalizeH="0" baseline="0" noProof="0">
                <a:ln>
                  <a:noFill/>
                </a:ln>
                <a:solidFill>
                  <a:srgbClr val="3B495B"/>
                </a:solidFill>
                <a:effectLst/>
                <a:uLnTx/>
                <a:uFillTx/>
                <a:latin typeface="Arial" panose="020B0604020202020204" pitchFamily="34" charset="0"/>
                <a:cs typeface="Arial" panose="020B0604020202020204" pitchFamily="34" charset="0"/>
              </a:rPr>
              <a:t> </a:t>
            </a:r>
            <a:r>
              <a:rPr kumimoji="0" lang="en-US" b="1" i="0" u="sng" strike="noStrike" kern="1200" cap="none" spc="0" normalizeH="0" baseline="0" noProof="0">
                <a:ln>
                  <a:noFill/>
                </a:ln>
                <a:solidFill>
                  <a:srgbClr val="3B495B"/>
                </a:solidFill>
                <a:effectLst/>
                <a:uLnTx/>
                <a:uFillTx/>
                <a:latin typeface="Myriad Web Pro"/>
                <a:cs typeface="Arial" panose="020B0604020202020204" pitchFamily="34" charset="0"/>
              </a:rPr>
              <a:t>Epidemiologic Information, continued</a:t>
            </a:r>
            <a:endParaRPr kumimoji="0" lang="en-US" sz="2000" b="1" i="0" strike="noStrike" kern="1200" cap="none" spc="0" normalizeH="0" baseline="0" noProof="0">
              <a:ln>
                <a:noFill/>
              </a:ln>
              <a:solidFill>
                <a:srgbClr val="3B495B"/>
              </a:solidFill>
              <a:effectLst/>
              <a:uLnTx/>
              <a:uFillTx/>
              <a:latin typeface="Myriad Web Pro"/>
              <a:cs typeface="Arial" panose="020B0604020202020204" pitchFamily="34" charset="0"/>
            </a:endParaRPr>
          </a:p>
          <a:p>
            <a:pPr lvl="6"/>
            <a:r>
              <a:rPr lang="en-US" sz="2000">
                <a:latin typeface="Myriad Web Pro" panose="020B0503030403020204"/>
              </a:rPr>
              <a:t>Setting (Outside Household) of Further Documented Spread From This Case  </a:t>
            </a:r>
            <a:r>
              <a:rPr lang="en-US">
                <a:latin typeface="Myriad Web Pro" panose="020B0503030403020204"/>
              </a:rPr>
              <a:t>(INV561)</a:t>
            </a:r>
          </a:p>
          <a:p>
            <a:pPr lvl="6"/>
            <a:r>
              <a:rPr lang="en-US" sz="2000">
                <a:latin typeface="Myriad Web Pro" panose="020B0503030403020204"/>
              </a:rPr>
              <a:t>Number of Contacts Recommended Prophylaxis  </a:t>
            </a:r>
            <a:r>
              <a:rPr lang="en-US">
                <a:latin typeface="Myriad Web Pro" panose="020B0503030403020204"/>
              </a:rPr>
              <a:t>(INV562)</a:t>
            </a:r>
          </a:p>
          <a:p>
            <a:pPr lvl="6"/>
            <a:r>
              <a:rPr lang="en-US" sz="2000">
                <a:latin typeface="Myriad Web Pro" panose="020B0503030403020204"/>
              </a:rPr>
              <a:t>Did Mother Receive Tdap  </a:t>
            </a:r>
            <a:r>
              <a:rPr lang="en-US">
                <a:latin typeface="Myriad Web Pro" panose="020B0503030403020204"/>
              </a:rPr>
              <a:t>(MTH172)</a:t>
            </a:r>
          </a:p>
          <a:p>
            <a:pPr lvl="6"/>
            <a:r>
              <a:rPr lang="en-US" sz="2000">
                <a:latin typeface="Myriad Web Pro" panose="020B0503030403020204"/>
              </a:rPr>
              <a:t>Timing of Mother's Tdap Administration  </a:t>
            </a:r>
            <a:r>
              <a:rPr lang="en-US">
                <a:latin typeface="Myriad Web Pro" panose="020B0503030403020204"/>
              </a:rPr>
              <a:t>(MTH173)</a:t>
            </a:r>
          </a:p>
          <a:p>
            <a:pPr lvl="6"/>
            <a:r>
              <a:rPr lang="en-US" sz="2000">
                <a:latin typeface="Myriad Web Pro" panose="020B0503030403020204"/>
              </a:rPr>
              <a:t>Date of Mother's Tdap Administration  </a:t>
            </a:r>
            <a:r>
              <a:rPr lang="en-US">
                <a:latin typeface="Myriad Web Pro" panose="020B0503030403020204"/>
              </a:rPr>
              <a:t>(MTH174)</a:t>
            </a:r>
          </a:p>
          <a:p>
            <a:pPr lvl="6"/>
            <a:r>
              <a:rPr lang="en-US" sz="2000">
                <a:latin typeface="Myriad Web Pro" panose="020B0503030403020204"/>
              </a:rPr>
              <a:t>One or More Suspected Sources  </a:t>
            </a:r>
            <a:r>
              <a:rPr lang="en-US">
                <a:latin typeface="Myriad Web Pro" panose="020B0503030403020204"/>
              </a:rPr>
              <a:t>(PRT070)</a:t>
            </a:r>
          </a:p>
          <a:p>
            <a:pPr lvl="6"/>
            <a:r>
              <a:rPr lang="en-US" sz="2000">
                <a:latin typeface="Myriad Web Pro" panose="020B0503030403020204"/>
              </a:rPr>
              <a:t>Number of Suspected Sources	</a:t>
            </a:r>
            <a:r>
              <a:rPr lang="en-US">
                <a:latin typeface="Myriad Web Pro" panose="020B0503030403020204"/>
              </a:rPr>
              <a:t>(PRT071)</a:t>
            </a:r>
          </a:p>
          <a:p>
            <a:pPr lvl="6"/>
            <a:r>
              <a:rPr lang="en-US" sz="2000">
                <a:latin typeface="Myriad Web Pro" panose="020B0503030403020204"/>
              </a:rPr>
              <a:t>Patient Address City  </a:t>
            </a:r>
            <a:r>
              <a:rPr lang="en-US">
                <a:latin typeface="Myriad Web Pro" panose="020B0503030403020204"/>
              </a:rPr>
              <a:t> (PID-11.3)</a:t>
            </a:r>
          </a:p>
          <a:p>
            <a:pPr lvl="6"/>
            <a:r>
              <a:rPr lang="en-US" sz="2000">
                <a:latin typeface="Myriad Web Pro" panose="020B0503030403020204"/>
              </a:rPr>
              <a:t>Case Investigation Status Code</a:t>
            </a:r>
            <a:r>
              <a:rPr lang="en-US">
                <a:latin typeface="Myriad Web Pro" panose="020B0503030403020204"/>
              </a:rPr>
              <a:t>	(INV109)</a:t>
            </a:r>
          </a:p>
          <a:p>
            <a:pPr lvl="6"/>
            <a:r>
              <a:rPr lang="en-US" sz="2000">
                <a:latin typeface="Myriad Web Pro" panose="020B0503030403020204"/>
              </a:rPr>
              <a:t>Detection Method  </a:t>
            </a:r>
            <a:r>
              <a:rPr lang="en-US">
                <a:latin typeface="Myriad Web Pro" panose="020B0503030403020204"/>
              </a:rPr>
              <a:t>(INV159)</a:t>
            </a:r>
          </a:p>
          <a:p>
            <a:pPr lvl="6"/>
            <a:r>
              <a:rPr lang="en-US" sz="2000">
                <a:latin typeface="Myriad Web Pro" panose="020B0503030403020204"/>
              </a:rPr>
              <a:t>Transmission Setting  </a:t>
            </a:r>
            <a:r>
              <a:rPr lang="en-US">
                <a:latin typeface="Myriad Web Pro" panose="020B0503030403020204"/>
              </a:rPr>
              <a:t>(81267-7)</a:t>
            </a:r>
          </a:p>
          <a:p>
            <a:pPr lvl="6"/>
            <a:r>
              <a:rPr lang="en-US" sz="2000">
                <a:latin typeface="Myriad Web Pro" panose="020B0503030403020204"/>
              </a:rPr>
              <a:t>Epi-Linked to a Laboratory Confirmed Case </a:t>
            </a:r>
            <a:r>
              <a:rPr lang="en-US">
                <a:latin typeface="Myriad Web Pro" panose="020B0503030403020204"/>
              </a:rPr>
              <a:t>(INV217)</a:t>
            </a:r>
          </a:p>
          <a:p>
            <a:pPr marL="975336" lvl="4" indent="0">
              <a:buNone/>
            </a:pPr>
            <a:endParaRPr lang="en-US"/>
          </a:p>
        </p:txBody>
      </p:sp>
      <p:sp>
        <p:nvSpPr>
          <p:cNvPr id="3" name="Title 2">
            <a:extLst>
              <a:ext uri="{FF2B5EF4-FFF2-40B4-BE49-F238E27FC236}">
                <a16:creationId xmlns:a16="http://schemas.microsoft.com/office/drawing/2014/main" id="{7DEA40FE-F07F-20A5-D0F1-4306CFBD8770}"/>
              </a:ext>
              <a:ext uri="{C183D7F6-B498-43B3-948B-1728B52AA6E4}">
                <adec:decorative xmlns:adec="http://schemas.microsoft.com/office/drawing/2017/decorative" val="1"/>
              </a:ext>
            </a:extLst>
          </p:cNvPr>
          <p:cNvSpPr>
            <a:spLocks noGrp="1"/>
          </p:cNvSpPr>
          <p:nvPr>
            <p:ph type="title"/>
          </p:nvPr>
        </p:nvSpPr>
        <p:spPr>
          <a:xfrm>
            <a:off x="448145" y="274320"/>
            <a:ext cx="11247120" cy="883234"/>
          </a:xfrm>
        </p:spPr>
        <p:txBody>
          <a:bodyPr anchor="b"/>
          <a:lstStyle/>
          <a:p>
            <a:pPr algn="ctr"/>
            <a:r>
              <a:rPr lang="en-US"/>
              <a:t>Pertussis Non-Repeating Data Elements, continued</a:t>
            </a:r>
          </a:p>
        </p:txBody>
      </p:sp>
      <p:sp>
        <p:nvSpPr>
          <p:cNvPr id="5" name="TextBox 4">
            <a:extLst>
              <a:ext uri="{FF2B5EF4-FFF2-40B4-BE49-F238E27FC236}">
                <a16:creationId xmlns:a16="http://schemas.microsoft.com/office/drawing/2014/main" id="{2B183ED2-69FB-8A34-1608-F12582C0211C}"/>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47</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2100759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D3B911-3BC1-8ED2-1E77-D601E3648037}"/>
              </a:ext>
              <a:ext uri="{C183D7F6-B498-43B3-948B-1728B52AA6E4}">
                <adec:decorative xmlns:adec="http://schemas.microsoft.com/office/drawing/2017/decorative" val="1"/>
              </a:ext>
            </a:extLst>
          </p:cNvPr>
          <p:cNvSpPr>
            <a:spLocks noGrp="1"/>
          </p:cNvSpPr>
          <p:nvPr>
            <p:ph sz="quarter" idx="14"/>
          </p:nvPr>
        </p:nvSpPr>
        <p:spPr/>
        <p:txBody>
          <a:bodyPr/>
          <a:lstStyle/>
          <a:p>
            <a:pPr lvl="4">
              <a:lnSpc>
                <a:spcPct val="150000"/>
              </a:lnSpc>
              <a:buFont typeface="Wingdings" panose="05000000000000000000" pitchFamily="2" charset="2"/>
              <a:buChar char="q"/>
            </a:pPr>
            <a:r>
              <a:rPr kumimoji="0" lang="en-US" sz="2400" b="1" i="0" strike="noStrike" kern="1200" cap="none" spc="0" normalizeH="0" baseline="0" noProof="0">
                <a:ln>
                  <a:noFill/>
                </a:ln>
                <a:solidFill>
                  <a:srgbClr val="3B495B"/>
                </a:solidFill>
                <a:effectLst/>
                <a:uLnTx/>
                <a:uFillTx/>
                <a:latin typeface="Myriad Web Pro"/>
                <a:cs typeface="Arial" panose="020B0604020202020204" pitchFamily="34" charset="0"/>
              </a:rPr>
              <a:t> </a:t>
            </a:r>
            <a:r>
              <a:rPr kumimoji="0" lang="en-US" sz="2400" b="1" i="0" u="sng" strike="noStrike" kern="1200" cap="none" spc="0" normalizeH="0" baseline="0" noProof="0">
                <a:ln>
                  <a:noFill/>
                </a:ln>
                <a:solidFill>
                  <a:srgbClr val="3B495B"/>
                </a:solidFill>
                <a:effectLst/>
                <a:uLnTx/>
                <a:uFillTx/>
                <a:latin typeface="Myriad Web Pro"/>
                <a:cs typeface="Arial" panose="020B0604020202020204" pitchFamily="34" charset="0"/>
              </a:rPr>
              <a:t>Interpretive Lab Questions</a:t>
            </a:r>
            <a:r>
              <a:rPr kumimoji="0" lang="en-US" sz="2400" b="1" i="0" strike="noStrike" kern="1200" cap="none" spc="0" normalizeH="0" baseline="0" noProof="0">
                <a:ln>
                  <a:noFill/>
                </a:ln>
                <a:solidFill>
                  <a:srgbClr val="3B495B"/>
                </a:solidFill>
                <a:effectLst/>
                <a:uLnTx/>
                <a:uFillTx/>
                <a:latin typeface="Myriad Web Pro"/>
                <a:cs typeface="Arial" panose="020B0604020202020204" pitchFamily="34" charset="0"/>
              </a:rPr>
              <a:t> </a:t>
            </a:r>
            <a:r>
              <a:rPr kumimoji="0" lang="en-US" sz="2200" b="1" i="0" strike="noStrike" kern="1200" cap="none" spc="0" normalizeH="0" baseline="0" noProof="0">
                <a:ln>
                  <a:noFill/>
                </a:ln>
                <a:solidFill>
                  <a:srgbClr val="3B495B"/>
                </a:solidFill>
                <a:effectLst/>
                <a:uLnTx/>
                <a:uFillTx/>
                <a:latin typeface="Myriad Web Pro"/>
                <a:cs typeface="Arial" panose="020B0604020202020204" pitchFamily="34" charset="0"/>
              </a:rPr>
              <a:t>(n=3)</a:t>
            </a:r>
            <a:endParaRPr kumimoji="0" lang="en-US" sz="2200" b="1" i="0" u="sng" strike="noStrike" kern="1200" cap="none" spc="0" normalizeH="0" baseline="0" noProof="0">
              <a:ln>
                <a:noFill/>
              </a:ln>
              <a:solidFill>
                <a:srgbClr val="3B495B"/>
              </a:solidFill>
              <a:effectLst/>
              <a:uLnTx/>
              <a:uFillTx/>
              <a:latin typeface="Myriad Web Pro"/>
              <a:cs typeface="Arial" panose="020B0604020202020204" pitchFamily="34" charset="0"/>
            </a:endParaRPr>
          </a:p>
          <a:p>
            <a:pPr lvl="6"/>
            <a:r>
              <a:rPr lang="en-US" sz="2000">
                <a:latin typeface="Myriad Web Pro" panose="020B0503030403020204"/>
              </a:rPr>
              <a:t>Laboratory Testing Performed </a:t>
            </a:r>
            <a:r>
              <a:rPr lang="en-US">
                <a:latin typeface="Myriad Web Pro" panose="020B0503030403020204"/>
              </a:rPr>
              <a:t>(LAB630)</a:t>
            </a:r>
          </a:p>
          <a:p>
            <a:pPr lvl="6"/>
            <a:r>
              <a:rPr lang="en-US" sz="2000">
                <a:latin typeface="Myriad Web Pro" panose="020B0503030403020204"/>
              </a:rPr>
              <a:t>Laboratory Confirmed  </a:t>
            </a:r>
            <a:r>
              <a:rPr lang="en-US">
                <a:latin typeface="Myriad Web Pro" panose="020B0503030403020204"/>
              </a:rPr>
              <a:t>(INV164)</a:t>
            </a:r>
          </a:p>
          <a:p>
            <a:pPr lvl="6"/>
            <a:r>
              <a:rPr lang="en-US" sz="2000">
                <a:latin typeface="Myriad Web Pro" panose="020B0503030403020204"/>
              </a:rPr>
              <a:t>Specimen Sent to CDC  </a:t>
            </a:r>
            <a:r>
              <a:rPr lang="en-US">
                <a:latin typeface="Myriad Web Pro" panose="020B0503030403020204"/>
              </a:rPr>
              <a:t>(82314-6)</a:t>
            </a:r>
          </a:p>
          <a:p>
            <a:pPr lvl="4">
              <a:buFont typeface="Wingdings" panose="05000000000000000000" pitchFamily="2" charset="2"/>
              <a:buChar char="q"/>
            </a:pPr>
            <a:endParaRPr kumimoji="0" lang="en-US" sz="1600" b="1" i="0" u="sng" strike="noStrike" kern="1200" cap="none" spc="0" normalizeH="0" baseline="0" noProof="0">
              <a:ln>
                <a:noFill/>
              </a:ln>
              <a:solidFill>
                <a:srgbClr val="3B495B"/>
              </a:solidFill>
              <a:effectLst/>
              <a:uLnTx/>
              <a:uFillTx/>
              <a:latin typeface="Myriad Web Pro"/>
              <a:cs typeface="Arial" panose="020B0604020202020204" pitchFamily="34" charset="0"/>
            </a:endParaRPr>
          </a:p>
          <a:p>
            <a:pPr lvl="4">
              <a:lnSpc>
                <a:spcPct val="150000"/>
              </a:lnSpc>
              <a:buFont typeface="Wingdings" panose="05000000000000000000" pitchFamily="2" charset="2"/>
              <a:buChar char="q"/>
            </a:pPr>
            <a:r>
              <a:rPr kumimoji="0" lang="en-US" sz="2400" b="1" i="0" strike="noStrike" kern="1200" cap="none" spc="0" normalizeH="0" baseline="0" noProof="0">
                <a:ln>
                  <a:noFill/>
                </a:ln>
                <a:solidFill>
                  <a:srgbClr val="3B495B"/>
                </a:solidFill>
                <a:effectLst/>
                <a:uLnTx/>
                <a:uFillTx/>
                <a:latin typeface="Myriad Web Pro"/>
                <a:cs typeface="Arial" panose="020B0604020202020204" pitchFamily="34" charset="0"/>
              </a:rPr>
              <a:t> </a:t>
            </a:r>
            <a:r>
              <a:rPr kumimoji="0" lang="en-US" sz="2400" b="1" i="0" u="sng" strike="noStrike" kern="1200" cap="none" spc="0" normalizeH="0" baseline="0" noProof="0">
                <a:ln>
                  <a:noFill/>
                </a:ln>
                <a:solidFill>
                  <a:srgbClr val="3B495B"/>
                </a:solidFill>
                <a:effectLst/>
                <a:uLnTx/>
                <a:uFillTx/>
                <a:latin typeface="Myriad Web Pro"/>
                <a:cs typeface="Arial" panose="020B0604020202020204" pitchFamily="34" charset="0"/>
              </a:rPr>
              <a:t>Interpretive Vaccine History Questions </a:t>
            </a:r>
            <a:r>
              <a:rPr kumimoji="0" lang="en-US" sz="2200" b="1" i="0" strike="noStrike" kern="1200" cap="none" spc="0" normalizeH="0" baseline="0" noProof="0">
                <a:ln>
                  <a:noFill/>
                </a:ln>
                <a:solidFill>
                  <a:srgbClr val="3B495B"/>
                </a:solidFill>
                <a:effectLst/>
                <a:uLnTx/>
                <a:uFillTx/>
                <a:latin typeface="Myriad Web Pro"/>
                <a:cs typeface="Arial" panose="020B0604020202020204" pitchFamily="34" charset="0"/>
              </a:rPr>
              <a:t>(n=5)</a:t>
            </a:r>
          </a:p>
          <a:p>
            <a:pPr lvl="6"/>
            <a:r>
              <a:rPr lang="en-US" sz="2000">
                <a:latin typeface="Myriad Web Pro" panose="020B0503030403020204"/>
              </a:rPr>
              <a:t>Did the Subject Ever Receive a Vaccine Against This Disease  </a:t>
            </a:r>
            <a:r>
              <a:rPr lang="en-US">
                <a:latin typeface="Myriad Web Pro" panose="020B0503030403020204"/>
              </a:rPr>
              <a:t>(VAC126)</a:t>
            </a:r>
          </a:p>
          <a:p>
            <a:pPr lvl="6"/>
            <a:r>
              <a:rPr lang="en-US" sz="2000">
                <a:latin typeface="Myriad Web Pro" panose="020B0503030403020204"/>
              </a:rPr>
              <a:t>Date of Last Dose Prior to Illness Onset  </a:t>
            </a:r>
            <a:r>
              <a:rPr lang="en-US">
                <a:latin typeface="Myriad Web Pro" panose="020B0503030403020204"/>
              </a:rPr>
              <a:t>(VAC142)</a:t>
            </a:r>
          </a:p>
          <a:p>
            <a:pPr lvl="6"/>
            <a:r>
              <a:rPr lang="en-US" sz="2000">
                <a:latin typeface="Myriad Web Pro" panose="020B0503030403020204"/>
              </a:rPr>
              <a:t>Vaccination Doses Prior to Onset  </a:t>
            </a:r>
            <a:r>
              <a:rPr lang="en-US">
                <a:latin typeface="Myriad Web Pro" panose="020B0503030403020204"/>
              </a:rPr>
              <a:t>(82745-1)</a:t>
            </a:r>
          </a:p>
          <a:p>
            <a:pPr lvl="6"/>
            <a:r>
              <a:rPr lang="en-US" sz="2000">
                <a:latin typeface="Myriad Web Pro" panose="020B0503030403020204"/>
              </a:rPr>
              <a:t>Vaccinated per ACIP Recommendations  </a:t>
            </a:r>
            <a:r>
              <a:rPr lang="en-US">
                <a:latin typeface="Myriad Web Pro" panose="020B0503030403020204"/>
              </a:rPr>
              <a:t>(VAC148)</a:t>
            </a:r>
          </a:p>
          <a:p>
            <a:pPr lvl="6"/>
            <a:r>
              <a:rPr lang="en-US" sz="2000">
                <a:latin typeface="Myriad Web Pro" panose="020B0503030403020204"/>
              </a:rPr>
              <a:t>Reason Not Vaccinated Per ACIP Recommendations  (</a:t>
            </a:r>
            <a:r>
              <a:rPr lang="en-US">
                <a:latin typeface="Myriad Web Pro" panose="020B0503030403020204"/>
              </a:rPr>
              <a:t>VAC149)</a:t>
            </a:r>
          </a:p>
          <a:p>
            <a:pPr lvl="4">
              <a:buFont typeface="Wingdings" panose="05000000000000000000" pitchFamily="2" charset="2"/>
              <a:buChar char="q"/>
            </a:pPr>
            <a:endParaRPr lang="en-US"/>
          </a:p>
        </p:txBody>
      </p:sp>
      <p:sp>
        <p:nvSpPr>
          <p:cNvPr id="3" name="Title 2">
            <a:extLst>
              <a:ext uri="{FF2B5EF4-FFF2-40B4-BE49-F238E27FC236}">
                <a16:creationId xmlns:a16="http://schemas.microsoft.com/office/drawing/2014/main" id="{EFCD9F12-1B16-406F-EECB-3E683F7DB581}"/>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Pertussis Non-Repeating Data Elements, continued </a:t>
            </a:r>
          </a:p>
        </p:txBody>
      </p:sp>
      <p:sp>
        <p:nvSpPr>
          <p:cNvPr id="4" name="TextBox 3">
            <a:extLst>
              <a:ext uri="{FF2B5EF4-FFF2-40B4-BE49-F238E27FC236}">
                <a16:creationId xmlns:a16="http://schemas.microsoft.com/office/drawing/2014/main" id="{3E8B1B42-378F-C7B7-F164-7BF727C9F429}"/>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48</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6813111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06EB5-B31A-DAE8-0B3E-5A6F5F33B5B5}"/>
              </a:ext>
            </a:extLst>
          </p:cNvPr>
          <p:cNvSpPr>
            <a:spLocks noGrp="1"/>
          </p:cNvSpPr>
          <p:nvPr>
            <p:ph type="title"/>
          </p:nvPr>
        </p:nvSpPr>
        <p:spPr>
          <a:xfrm>
            <a:off x="457200" y="896583"/>
            <a:ext cx="8229600" cy="1162051"/>
          </a:xfrm>
        </p:spPr>
        <p:txBody>
          <a:bodyPr anchor="b">
            <a:normAutofit/>
          </a:bodyPr>
          <a:lstStyle/>
          <a:p>
            <a:r>
              <a:rPr lang="en-US"/>
              <a:t>Varicella MMG Data Elements</a:t>
            </a:r>
          </a:p>
        </p:txBody>
      </p:sp>
    </p:spTree>
    <p:extLst>
      <p:ext uri="{BB962C8B-B14F-4D97-AF65-F5344CB8AC3E}">
        <p14:creationId xmlns:p14="http://schemas.microsoft.com/office/powerpoint/2010/main" val="31779041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FDEA-D95A-4C7D-0B96-B73E94C4C1F6}"/>
              </a:ext>
              <a:ext uri="{C183D7F6-B498-43B3-948B-1728B52AA6E4}">
                <adec:decorative xmlns:adec="http://schemas.microsoft.com/office/drawing/2017/decorative" val="1"/>
              </a:ext>
            </a:extLst>
          </p:cNvPr>
          <p:cNvSpPr>
            <a:spLocks noGrp="1"/>
          </p:cNvSpPr>
          <p:nvPr>
            <p:ph type="title"/>
          </p:nvPr>
        </p:nvSpPr>
        <p:spPr>
          <a:xfrm>
            <a:off x="408373" y="274320"/>
            <a:ext cx="11295947" cy="906410"/>
          </a:xfrm>
        </p:spPr>
        <p:txBody>
          <a:bodyPr>
            <a:noAutofit/>
          </a:bodyPr>
          <a:lstStyle/>
          <a:p>
            <a:pPr algn="ctr"/>
            <a:r>
              <a:rPr lang="en-US" sz="2800">
                <a:cs typeface="Arial" panose="020B0604020202020204" pitchFamily="34" charset="0"/>
              </a:rPr>
              <a:t>Message Mapping Guide (MMG) Implementation for NCIRD Conditions</a:t>
            </a:r>
          </a:p>
        </p:txBody>
      </p:sp>
      <p:sp>
        <p:nvSpPr>
          <p:cNvPr id="3" name="Content Placeholder 2">
            <a:extLst>
              <a:ext uri="{FF2B5EF4-FFF2-40B4-BE49-F238E27FC236}">
                <a16:creationId xmlns:a16="http://schemas.microsoft.com/office/drawing/2014/main" id="{75F1FC10-F9CC-8C32-E257-5D1AF0B05EAA}"/>
              </a:ext>
              <a:ext uri="{C183D7F6-B498-43B3-948B-1728B52AA6E4}">
                <adec:decorative xmlns:adec="http://schemas.microsoft.com/office/drawing/2017/decorative" val="1"/>
              </a:ext>
            </a:extLst>
          </p:cNvPr>
          <p:cNvSpPr>
            <a:spLocks noGrp="1"/>
          </p:cNvSpPr>
          <p:nvPr>
            <p:ph idx="1"/>
          </p:nvPr>
        </p:nvSpPr>
        <p:spPr>
          <a:xfrm>
            <a:off x="408373" y="1305489"/>
            <a:ext cx="4802724" cy="4492638"/>
          </a:xfrm>
        </p:spPr>
        <p:txBody>
          <a:bodyPr>
            <a:normAutofit fontScale="92500" lnSpcReduction="10000"/>
          </a:bodyPr>
          <a:lstStyle/>
          <a:p>
            <a:pPr marL="290513" indent="-290513">
              <a:buFont typeface="Wingdings" panose="05000000000000000000" pitchFamily="2" charset="2"/>
              <a:buChar char="q"/>
            </a:pPr>
            <a:r>
              <a:rPr lang="en-US" sz="2100">
                <a:solidFill>
                  <a:srgbClr val="000000"/>
                </a:solidFill>
                <a:latin typeface="Arial" panose="020B0604020202020204" pitchFamily="34" charset="0"/>
                <a:cs typeface="Arial" panose="020B0604020202020204" pitchFamily="34" charset="0"/>
              </a:rPr>
              <a:t>NCIRD provides technical and programmatic support for </a:t>
            </a:r>
            <a:r>
              <a:rPr lang="en-US" sz="2100" b="1">
                <a:solidFill>
                  <a:schemeClr val="tx1">
                    <a:lumMod val="95000"/>
                    <a:lumOff val="5000"/>
                  </a:schemeClr>
                </a:solidFill>
                <a:latin typeface="Arial" panose="020B0604020202020204" pitchFamily="34" charset="0"/>
                <a:cs typeface="Arial" panose="020B0604020202020204" pitchFamily="34" charset="0"/>
              </a:rPr>
              <a:t>23</a:t>
            </a:r>
            <a:r>
              <a:rPr lang="en-US" sz="2100">
                <a:solidFill>
                  <a:srgbClr val="000000"/>
                </a:solidFill>
                <a:latin typeface="Arial" panose="020B0604020202020204" pitchFamily="34" charset="0"/>
                <a:cs typeface="Arial" panose="020B0604020202020204" pitchFamily="34" charset="0"/>
              </a:rPr>
              <a:t> conditions for which data is received through NNDSS. </a:t>
            </a:r>
          </a:p>
          <a:p>
            <a:pPr marL="290513" indent="-290513">
              <a:lnSpc>
                <a:spcPct val="160000"/>
              </a:lnSpc>
              <a:buFont typeface="Wingdings" panose="05000000000000000000" pitchFamily="2" charset="2"/>
              <a:buChar char="q"/>
            </a:pPr>
            <a:r>
              <a:rPr lang="en-US" sz="2200" u="sng">
                <a:solidFill>
                  <a:srgbClr val="000000"/>
                </a:solidFill>
                <a:latin typeface="Arial" panose="020B0604020202020204" pitchFamily="34" charset="0"/>
                <a:cs typeface="Arial" panose="020B0604020202020204" pitchFamily="34" charset="0"/>
              </a:rPr>
              <a:t>MMG data – HL7</a:t>
            </a:r>
            <a:r>
              <a:rPr lang="en-US" sz="2200" b="0" i="1">
                <a:solidFill>
                  <a:srgbClr val="172B4D"/>
                </a:solidFill>
                <a:effectLst/>
                <a:latin typeface="Arial" panose="020B0604020202020204" pitchFamily="34" charset="0"/>
                <a:cs typeface="Arial" panose="020B0604020202020204" pitchFamily="34" charset="0"/>
              </a:rPr>
              <a:t>®</a:t>
            </a:r>
            <a:endParaRPr lang="en-US" sz="2200" u="sng">
              <a:solidFill>
                <a:srgbClr val="000000"/>
              </a:solidFill>
              <a:latin typeface="Arial" panose="020B0604020202020204" pitchFamily="34" charset="0"/>
              <a:cs typeface="Arial" panose="020B0604020202020204" pitchFamily="34" charset="0"/>
            </a:endParaRPr>
          </a:p>
          <a:p>
            <a:pPr marL="742950" lvl="1" indent="-285750"/>
            <a:endParaRPr lang="en-US" sz="900">
              <a:solidFill>
                <a:schemeClr val="accent2">
                  <a:lumMod val="50000"/>
                </a:schemeClr>
              </a:solidFill>
              <a:latin typeface="Arial" panose="020B0604020202020204" pitchFamily="34" charset="0"/>
              <a:cs typeface="Arial" panose="020B0604020202020204" pitchFamily="34" charset="0"/>
            </a:endParaRPr>
          </a:p>
          <a:p>
            <a:pPr marL="742950" lvl="1" indent="-285750"/>
            <a:r>
              <a:rPr lang="en-US" b="1">
                <a:solidFill>
                  <a:schemeClr val="accent2">
                    <a:lumMod val="50000"/>
                  </a:schemeClr>
                </a:solidFill>
                <a:latin typeface="Arial" panose="020B0604020202020204" pitchFamily="34" charset="0"/>
                <a:cs typeface="Arial" panose="020B0604020202020204" pitchFamily="34" charset="0"/>
              </a:rPr>
              <a:t>8</a:t>
            </a:r>
            <a:r>
              <a:rPr lang="en-US">
                <a:solidFill>
                  <a:schemeClr val="tx1">
                    <a:lumMod val="95000"/>
                    <a:lumOff val="5000"/>
                  </a:schemeClr>
                </a:solidFill>
                <a:latin typeface="Arial" panose="020B0604020202020204" pitchFamily="34" charset="0"/>
                <a:cs typeface="Arial" panose="020B0604020202020204" pitchFamily="34" charset="0"/>
              </a:rPr>
              <a:t> </a:t>
            </a:r>
            <a:r>
              <a:rPr lang="en-US">
                <a:solidFill>
                  <a:srgbClr val="000000"/>
                </a:solidFill>
                <a:latin typeface="Arial" panose="020B0604020202020204" pitchFamily="34" charset="0"/>
                <a:cs typeface="Arial" panose="020B0604020202020204" pitchFamily="34" charset="0"/>
              </a:rPr>
              <a:t>planned to use only the Generic v2 MMG.</a:t>
            </a:r>
          </a:p>
          <a:p>
            <a:pPr marL="742950" lvl="1" indent="-285750"/>
            <a:endParaRPr lang="en-US" sz="900">
              <a:solidFill>
                <a:srgbClr val="000000"/>
              </a:solidFill>
              <a:latin typeface="Arial" panose="020B0604020202020204" pitchFamily="34" charset="0"/>
              <a:cs typeface="Arial" panose="020B0604020202020204" pitchFamily="34" charset="0"/>
            </a:endParaRPr>
          </a:p>
          <a:p>
            <a:pPr marL="742950" lvl="1" indent="-285750"/>
            <a:r>
              <a:rPr lang="en-US" b="1">
                <a:solidFill>
                  <a:schemeClr val="accent2">
                    <a:lumMod val="50000"/>
                  </a:schemeClr>
                </a:solidFill>
                <a:latin typeface="Arial" panose="020B0604020202020204" pitchFamily="34" charset="0"/>
                <a:cs typeface="Arial" panose="020B0604020202020204" pitchFamily="34" charset="0"/>
              </a:rPr>
              <a:t>15 </a:t>
            </a:r>
            <a:r>
              <a:rPr lang="en-US">
                <a:solidFill>
                  <a:srgbClr val="000000"/>
                </a:solidFill>
                <a:latin typeface="Arial" panose="020B0604020202020204" pitchFamily="34" charset="0"/>
                <a:cs typeface="Arial" panose="020B0604020202020204" pitchFamily="34" charset="0"/>
              </a:rPr>
              <a:t>NNCs will use the Generic v2 MMG </a:t>
            </a:r>
            <a:r>
              <a:rPr lang="en-US" b="1">
                <a:solidFill>
                  <a:srgbClr val="000000"/>
                </a:solidFill>
                <a:latin typeface="Arial" panose="020B0604020202020204" pitchFamily="34" charset="0"/>
                <a:cs typeface="Arial" panose="020B0604020202020204" pitchFamily="34" charset="0"/>
              </a:rPr>
              <a:t>and </a:t>
            </a:r>
            <a:r>
              <a:rPr lang="en-US">
                <a:solidFill>
                  <a:srgbClr val="000000"/>
                </a:solidFill>
                <a:latin typeface="Arial" panose="020B0604020202020204" pitchFamily="34" charset="0"/>
                <a:cs typeface="Arial" panose="020B0604020202020204" pitchFamily="34" charset="0"/>
              </a:rPr>
              <a:t>a disease-specific MMG.</a:t>
            </a:r>
          </a:p>
          <a:p>
            <a:pPr marL="290513" indent="-290513">
              <a:lnSpc>
                <a:spcPct val="160000"/>
              </a:lnSpc>
              <a:buFont typeface="Wingdings" panose="05000000000000000000" pitchFamily="2" charset="2"/>
              <a:buChar char="q"/>
            </a:pPr>
            <a:r>
              <a:rPr lang="en-US" sz="2200" u="sng">
                <a:solidFill>
                  <a:srgbClr val="000000"/>
                </a:solidFill>
                <a:latin typeface="Arial" panose="020B0604020202020204" pitchFamily="34" charset="0"/>
                <a:cs typeface="Arial" panose="020B0604020202020204" pitchFamily="34" charset="0"/>
              </a:rPr>
              <a:t>NETSS</a:t>
            </a:r>
          </a:p>
          <a:p>
            <a:pPr marL="742950" lvl="1" indent="-285750"/>
            <a:endParaRPr lang="en-US" sz="900">
              <a:solidFill>
                <a:srgbClr val="000000"/>
              </a:solidFill>
              <a:latin typeface="Calibri" panose="020F0502020204030204" pitchFamily="34" charset="0"/>
              <a:cs typeface="Calibri" panose="020F0502020204030204" pitchFamily="34" charset="0"/>
            </a:endParaRPr>
          </a:p>
          <a:p>
            <a:pPr marL="742950" lvl="1" indent="-285750"/>
            <a:r>
              <a:rPr lang="en-US">
                <a:solidFill>
                  <a:srgbClr val="000000"/>
                </a:solidFill>
                <a:latin typeface="Arial" panose="020B0604020202020204" pitchFamily="34" charset="0"/>
                <a:cs typeface="Arial" panose="020B0604020202020204" pitchFamily="34" charset="0"/>
              </a:rPr>
              <a:t>Includes all </a:t>
            </a:r>
            <a:r>
              <a:rPr lang="en-US" b="1">
                <a:solidFill>
                  <a:schemeClr val="accent2">
                    <a:lumMod val="50000"/>
                  </a:schemeClr>
                </a:solidFill>
                <a:latin typeface="Arial" panose="020B0604020202020204" pitchFamily="34" charset="0"/>
                <a:cs typeface="Arial" panose="020B0604020202020204" pitchFamily="34" charset="0"/>
              </a:rPr>
              <a:t>23</a:t>
            </a:r>
            <a:r>
              <a:rPr lang="en-US">
                <a:solidFill>
                  <a:schemeClr val="tx1">
                    <a:lumMod val="95000"/>
                    <a:lumOff val="5000"/>
                  </a:schemeClr>
                </a:solidFill>
                <a:latin typeface="Arial" panose="020B0604020202020204" pitchFamily="34" charset="0"/>
                <a:cs typeface="Arial" panose="020B0604020202020204" pitchFamily="34" charset="0"/>
              </a:rPr>
              <a:t> </a:t>
            </a:r>
            <a:r>
              <a:rPr lang="en-US">
                <a:solidFill>
                  <a:srgbClr val="000000"/>
                </a:solidFill>
                <a:latin typeface="Arial" panose="020B0604020202020204" pitchFamily="34" charset="0"/>
                <a:cs typeface="Arial" panose="020B0604020202020204" pitchFamily="34" charset="0"/>
              </a:rPr>
              <a:t>conditions for which NCIRD provides support and receives data through NNDSS.</a:t>
            </a:r>
            <a:endParaRPr lang="en-US" sz="800">
              <a:solidFill>
                <a:srgbClr val="000000"/>
              </a:solidFill>
              <a:latin typeface="Arial" panose="020B0604020202020204" pitchFamily="34" charset="0"/>
              <a:cs typeface="Arial" panose="020B0604020202020204" pitchFamily="34" charset="0"/>
            </a:endParaRPr>
          </a:p>
          <a:p>
            <a:pPr marL="742950" lvl="1" indent="-285750"/>
            <a:endParaRPr lang="en-US" sz="900">
              <a:solidFill>
                <a:srgbClr val="000000"/>
              </a:solidFill>
              <a:latin typeface="Calibri" panose="020F0502020204030204" pitchFamily="34" charset="0"/>
              <a:cs typeface="Calibri" panose="020F0502020204030204" pitchFamily="34" charset="0"/>
            </a:endParaRPr>
          </a:p>
          <a:p>
            <a:endParaRPr lang="en-US"/>
          </a:p>
        </p:txBody>
      </p:sp>
      <p:sp>
        <p:nvSpPr>
          <p:cNvPr id="5" name="Rectangle 4">
            <a:extLst>
              <a:ext uri="{FF2B5EF4-FFF2-40B4-BE49-F238E27FC236}">
                <a16:creationId xmlns:a16="http://schemas.microsoft.com/office/drawing/2014/main" id="{5E4AB91F-AA36-AA61-C5E0-06A347909E6D}"/>
              </a:ext>
              <a:ext uri="{C183D7F6-B498-43B3-948B-1728B52AA6E4}">
                <adec:decorative xmlns:adec="http://schemas.microsoft.com/office/drawing/2017/decorative" val="1"/>
              </a:ext>
            </a:extLst>
          </p:cNvPr>
          <p:cNvSpPr/>
          <p:nvPr/>
        </p:nvSpPr>
        <p:spPr>
          <a:xfrm>
            <a:off x="5353759" y="1680258"/>
            <a:ext cx="3175447" cy="3271837"/>
          </a:xfrm>
          <a:prstGeom prst="rect">
            <a:avLst/>
          </a:prstGeom>
          <a:solidFill>
            <a:srgbClr val="FFF9E7"/>
          </a:solidFill>
          <a:ln w="25400">
            <a:solidFill>
              <a:srgbClr val="DCC4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a:solidFill>
                  <a:schemeClr val="tx1"/>
                </a:solidFill>
                <a:latin typeface="Segoe UI" panose="020B0502040204020203" pitchFamily="34" charset="0"/>
                <a:cs typeface="Segoe UI" panose="020B0502040204020203" pitchFamily="34" charset="0"/>
              </a:rPr>
              <a:t>GENERIC-V2 MMG ONLY (HL7</a:t>
            </a:r>
            <a:r>
              <a:rPr lang="en-US" sz="1600" b="0" i="1">
                <a:solidFill>
                  <a:srgbClr val="172B4D"/>
                </a:solidFill>
                <a:effectLst/>
                <a:latin typeface="-apple-system"/>
              </a:rPr>
              <a:t>®</a:t>
            </a:r>
            <a:r>
              <a:rPr lang="en-US" sz="1600" b="1">
                <a:solidFill>
                  <a:schemeClr val="tx1"/>
                </a:solidFill>
                <a:latin typeface="Segoe UI" panose="020B0502040204020203" pitchFamily="34" charset="0"/>
                <a:cs typeface="Segoe UI" panose="020B0502040204020203" pitchFamily="34" charset="0"/>
              </a:rPr>
              <a:t>)</a:t>
            </a:r>
          </a:p>
          <a:p>
            <a:pPr algn="ctr"/>
            <a:endParaRPr lang="en-US" sz="1600" b="1">
              <a:solidFill>
                <a:schemeClr val="tx1"/>
              </a:solidFill>
              <a:latin typeface="Segoe UI" panose="020B0502040204020203" pitchFamily="34" charset="0"/>
              <a:cs typeface="Segoe UI" panose="020B0502040204020203" pitchFamily="34" charset="0"/>
            </a:endParaRPr>
          </a:p>
          <a:p>
            <a:r>
              <a:rPr lang="en-US" sz="1400" b="1">
                <a:solidFill>
                  <a:schemeClr val="tx1"/>
                </a:solidFill>
                <a:latin typeface="Segoe UI" panose="020B0502040204020203" pitchFamily="34" charset="0"/>
                <a:cs typeface="Segoe UI" panose="020B0502040204020203" pitchFamily="34" charset="0"/>
              </a:rPr>
              <a:t>Planned to use only Generic v2:</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Poliomyelitis, paralytic</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Poliovirus infection, non paralytic</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STSS</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SARS-CoV</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AFM</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MIS</a:t>
            </a:r>
          </a:p>
          <a:p>
            <a:pPr marL="342900" indent="-342900">
              <a:buFont typeface="+mj-lt"/>
              <a:buAutoNum type="arabicPeriod"/>
            </a:pPr>
            <a:r>
              <a:rPr lang="en-US" sz="1400">
                <a:solidFill>
                  <a:schemeClr val="tx1">
                    <a:lumMod val="95000"/>
                    <a:lumOff val="5000"/>
                  </a:schemeClr>
                </a:solidFill>
                <a:latin typeface="Segoe UI" panose="020B0502040204020203" pitchFamily="34" charset="0"/>
                <a:cs typeface="Segoe UI" panose="020B0502040204020203" pitchFamily="34" charset="0"/>
              </a:rPr>
              <a:t>RSV-associated deaths</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Psittacosis </a:t>
            </a:r>
          </a:p>
          <a:p>
            <a:pPr marL="342900" indent="-342900">
              <a:buFont typeface="+mj-lt"/>
              <a:buAutoNum type="arabicPeriod"/>
            </a:pPr>
            <a:endParaRPr lang="en-US" sz="1400">
              <a:solidFill>
                <a:schemeClr val="tx1">
                  <a:lumMod val="95000"/>
                  <a:lumOff val="5000"/>
                </a:schemeClr>
              </a:solidFill>
              <a:latin typeface="Segoe UI" panose="020B0502040204020203" pitchFamily="34" charset="0"/>
              <a:cs typeface="Segoe UI" panose="020B0502040204020203" pitchFamily="34" charset="0"/>
            </a:endParaRPr>
          </a:p>
          <a:p>
            <a:pPr marL="342900" indent="-342900">
              <a:buFont typeface="+mj-lt"/>
              <a:buAutoNum type="arabicPeriod"/>
            </a:pPr>
            <a:endParaRPr lang="en-US" sz="1400">
              <a:solidFill>
                <a:schemeClr val="tx1">
                  <a:lumMod val="95000"/>
                  <a:lumOff val="5000"/>
                </a:schemeClr>
              </a:solidFill>
              <a:latin typeface="Segoe UI" panose="020B0502040204020203" pitchFamily="34" charset="0"/>
              <a:cs typeface="Segoe UI" panose="020B0502040204020203" pitchFamily="34" charset="0"/>
            </a:endParaRPr>
          </a:p>
          <a:p>
            <a:endParaRPr lang="en-US" sz="1400">
              <a:solidFill>
                <a:schemeClr val="tx1"/>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70AA9000-4D54-3D78-C98D-8AA05C76F883}"/>
              </a:ext>
              <a:ext uri="{C183D7F6-B498-43B3-948B-1728B52AA6E4}">
                <adec:decorative xmlns:adec="http://schemas.microsoft.com/office/drawing/2017/decorative" val="1"/>
              </a:ext>
            </a:extLst>
          </p:cNvPr>
          <p:cNvSpPr/>
          <p:nvPr/>
        </p:nvSpPr>
        <p:spPr>
          <a:xfrm>
            <a:off x="8704849" y="1122595"/>
            <a:ext cx="3319403" cy="5050861"/>
          </a:xfrm>
          <a:prstGeom prst="rect">
            <a:avLst/>
          </a:prstGeom>
          <a:solidFill>
            <a:srgbClr val="EAEDF2"/>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a:solidFill>
                  <a:schemeClr val="tx1"/>
                </a:solidFill>
                <a:latin typeface="Segoe UI" panose="020B0502040204020203" pitchFamily="34" charset="0"/>
                <a:cs typeface="Segoe UI" panose="020B0502040204020203" pitchFamily="34" charset="0"/>
              </a:rPr>
              <a:t>DISEASE-SPECIFIC MMGs (HL7</a:t>
            </a:r>
            <a:r>
              <a:rPr lang="en-US" sz="1600" b="0" i="1">
                <a:solidFill>
                  <a:srgbClr val="172B4D"/>
                </a:solidFill>
                <a:effectLst/>
                <a:latin typeface="-apple-system"/>
              </a:rPr>
              <a:t>®</a:t>
            </a:r>
            <a:r>
              <a:rPr lang="en-US" sz="1600" b="1">
                <a:solidFill>
                  <a:schemeClr val="tx1"/>
                </a:solidFill>
                <a:latin typeface="Segoe UI" panose="020B0502040204020203" pitchFamily="34" charset="0"/>
                <a:cs typeface="Segoe UI" panose="020B0502040204020203" pitchFamily="34" charset="0"/>
              </a:rPr>
              <a:t>)</a:t>
            </a:r>
          </a:p>
          <a:p>
            <a:endParaRPr lang="en-US" sz="1400" b="1">
              <a:solidFill>
                <a:schemeClr val="tx1"/>
              </a:solidFill>
              <a:latin typeface="Segoe UI" panose="020B0502040204020203" pitchFamily="34" charset="0"/>
              <a:cs typeface="Segoe UI" panose="020B0502040204020203" pitchFamily="34" charset="0"/>
            </a:endParaRPr>
          </a:p>
          <a:p>
            <a:r>
              <a:rPr lang="en-US" sz="1400" b="1">
                <a:solidFill>
                  <a:schemeClr val="tx1"/>
                </a:solidFill>
                <a:latin typeface="Segoe UI" panose="020B0502040204020203" pitchFamily="34" charset="0"/>
                <a:cs typeface="Segoe UI" panose="020B0502040204020203" pitchFamily="34" charset="0"/>
              </a:rPr>
              <a:t>MMG Developed:</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COVID-19</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Mumps</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Pertussis</a:t>
            </a:r>
          </a:p>
          <a:p>
            <a:pPr marL="342900" indent="-342900">
              <a:buFont typeface="+mj-lt"/>
              <a:buAutoNum type="arabicPeriod"/>
            </a:pPr>
            <a:r>
              <a:rPr lang="en-US" sz="1400">
                <a:solidFill>
                  <a:schemeClr val="tx1"/>
                </a:solidFill>
                <a:latin typeface="Segoe UI" panose="020B0502040204020203" pitchFamily="34" charset="0"/>
                <a:cs typeface="Segoe UI" panose="020B0502040204020203" pitchFamily="34" charset="0"/>
              </a:rPr>
              <a:t>Varicella</a:t>
            </a:r>
          </a:p>
          <a:p>
            <a:pPr marL="342900" indent="-342900">
              <a:buAutoNum type="arabicPeriod" startAt="5"/>
            </a:pPr>
            <a:r>
              <a:rPr lang="en-US" sz="1400" i="1">
                <a:solidFill>
                  <a:schemeClr val="tx1"/>
                </a:solidFill>
                <a:latin typeface="Segoe UI" panose="020B0502040204020203" pitchFamily="34" charset="0"/>
                <a:cs typeface="Segoe UI" panose="020B0502040204020203" pitchFamily="34" charset="0"/>
              </a:rPr>
              <a:t>H</a:t>
            </a:r>
            <a:r>
              <a:rPr lang="en-US" sz="1400">
                <a:solidFill>
                  <a:schemeClr val="tx1"/>
                </a:solidFill>
                <a:latin typeface="Segoe UI" panose="020B0502040204020203" pitchFamily="34" charset="0"/>
                <a:cs typeface="Segoe UI" panose="020B0502040204020203" pitchFamily="34" charset="0"/>
              </a:rPr>
              <a:t>. </a:t>
            </a:r>
            <a:r>
              <a:rPr lang="en-US" sz="1400" i="1">
                <a:solidFill>
                  <a:schemeClr val="tx1"/>
                </a:solidFill>
                <a:latin typeface="Segoe UI" panose="020B0502040204020203" pitchFamily="34" charset="0"/>
                <a:cs typeface="Segoe UI" panose="020B0502040204020203" pitchFamily="34" charset="0"/>
              </a:rPr>
              <a:t>influenzae</a:t>
            </a:r>
            <a:r>
              <a:rPr lang="en-US" sz="1400">
                <a:solidFill>
                  <a:schemeClr val="tx1"/>
                </a:solidFill>
                <a:latin typeface="Segoe UI" panose="020B0502040204020203" pitchFamily="34" charset="0"/>
                <a:cs typeface="Segoe UI" panose="020B0502040204020203" pitchFamily="34" charset="0"/>
              </a:rPr>
              <a:t> (RIBD)</a:t>
            </a:r>
          </a:p>
          <a:p>
            <a:pPr marL="342900" indent="-342900">
              <a:buAutoNum type="arabicPeriod" startAt="5"/>
            </a:pPr>
            <a:r>
              <a:rPr lang="en-US" sz="1400" i="1">
                <a:solidFill>
                  <a:schemeClr val="tx1"/>
                </a:solidFill>
                <a:latin typeface="Segoe UI" panose="020B0502040204020203" pitchFamily="34" charset="0"/>
                <a:cs typeface="Segoe UI" panose="020B0502040204020203" pitchFamily="34" charset="0"/>
              </a:rPr>
              <a:t>N</a:t>
            </a:r>
            <a:r>
              <a:rPr lang="en-US" sz="1400">
                <a:solidFill>
                  <a:schemeClr val="tx1"/>
                </a:solidFill>
                <a:latin typeface="Segoe UI" panose="020B0502040204020203" pitchFamily="34" charset="0"/>
                <a:cs typeface="Segoe UI" panose="020B0502040204020203" pitchFamily="34" charset="0"/>
              </a:rPr>
              <a:t>. </a:t>
            </a:r>
            <a:r>
              <a:rPr lang="en-US" sz="1400" i="1">
                <a:solidFill>
                  <a:schemeClr val="tx1"/>
                </a:solidFill>
                <a:latin typeface="Segoe UI" panose="020B0502040204020203" pitchFamily="34" charset="0"/>
                <a:cs typeface="Segoe UI" panose="020B0502040204020203" pitchFamily="34" charset="0"/>
              </a:rPr>
              <a:t>meningitidis </a:t>
            </a:r>
            <a:r>
              <a:rPr lang="en-US" sz="1400">
                <a:solidFill>
                  <a:schemeClr val="tx1"/>
                </a:solidFill>
                <a:latin typeface="Segoe UI" panose="020B0502040204020203" pitchFamily="34" charset="0"/>
                <a:cs typeface="Segoe UI" panose="020B0502040204020203" pitchFamily="34" charset="0"/>
              </a:rPr>
              <a:t>(RIBD)</a:t>
            </a:r>
          </a:p>
          <a:p>
            <a:pPr marL="342900" indent="-342900">
              <a:buAutoNum type="arabicPeriod" startAt="5"/>
            </a:pPr>
            <a:r>
              <a:rPr lang="en-US" sz="1400">
                <a:solidFill>
                  <a:schemeClr val="tx1"/>
                </a:solidFill>
                <a:latin typeface="Segoe UI" panose="020B0502040204020203" pitchFamily="34" charset="0"/>
                <a:cs typeface="Segoe UI" panose="020B0502040204020203" pitchFamily="34" charset="0"/>
              </a:rPr>
              <a:t>IPD (RIBD)</a:t>
            </a:r>
          </a:p>
          <a:p>
            <a:pPr marL="342900" indent="-342900">
              <a:buAutoNum type="arabicPeriod" startAt="5"/>
            </a:pPr>
            <a:r>
              <a:rPr lang="en-US" sz="1400">
                <a:solidFill>
                  <a:schemeClr val="tx1"/>
                </a:solidFill>
                <a:latin typeface="Segoe UI" panose="020B0502040204020203" pitchFamily="34" charset="0"/>
                <a:cs typeface="Segoe UI" panose="020B0502040204020203" pitchFamily="34" charset="0"/>
              </a:rPr>
              <a:t>Legionellosis </a:t>
            </a:r>
          </a:p>
          <a:p>
            <a:pPr marL="342900" indent="-342900">
              <a:buAutoNum type="arabicPeriod" startAt="5"/>
            </a:pPr>
            <a:r>
              <a:rPr lang="en-US" sz="1400">
                <a:solidFill>
                  <a:schemeClr val="tx1"/>
                </a:solidFill>
                <a:latin typeface="Segoe UI" panose="020B0502040204020203" pitchFamily="34" charset="0"/>
                <a:cs typeface="Segoe UI" panose="020B0502040204020203" pitchFamily="34" charset="0"/>
              </a:rPr>
              <a:t>Measles</a:t>
            </a:r>
          </a:p>
          <a:p>
            <a:pPr marL="342900" indent="-342900">
              <a:buAutoNum type="arabicPeriod" startAt="5"/>
            </a:pPr>
            <a:r>
              <a:rPr lang="en-US" sz="1400">
                <a:solidFill>
                  <a:schemeClr val="tx1"/>
                </a:solidFill>
                <a:latin typeface="Segoe UI" panose="020B0502040204020203" pitchFamily="34" charset="0"/>
                <a:cs typeface="Segoe UI" panose="020B0502040204020203" pitchFamily="34" charset="0"/>
              </a:rPr>
              <a:t>Rubella</a:t>
            </a:r>
          </a:p>
          <a:p>
            <a:pPr marL="342900" indent="-342900">
              <a:buAutoNum type="arabicPeriod" startAt="5"/>
            </a:pPr>
            <a:r>
              <a:rPr lang="en-US" sz="1400">
                <a:solidFill>
                  <a:schemeClr val="tx1"/>
                </a:solidFill>
                <a:latin typeface="Segoe UI" panose="020B0502040204020203" pitchFamily="34" charset="0"/>
                <a:cs typeface="Segoe UI" panose="020B0502040204020203" pitchFamily="34" charset="0"/>
              </a:rPr>
              <a:t>CRS</a:t>
            </a:r>
          </a:p>
          <a:p>
            <a:pPr algn="ctr"/>
            <a:endParaRPr lang="en-US" sz="1400">
              <a:solidFill>
                <a:schemeClr val="tx1"/>
              </a:solidFill>
              <a:latin typeface="Segoe UI" panose="020B0502040204020203" pitchFamily="34" charset="0"/>
              <a:cs typeface="Segoe UI" panose="020B0502040204020203" pitchFamily="34" charset="0"/>
            </a:endParaRPr>
          </a:p>
          <a:p>
            <a:r>
              <a:rPr lang="en-US" sz="1400" b="1">
                <a:solidFill>
                  <a:schemeClr val="tx1"/>
                </a:solidFill>
                <a:latin typeface="Segoe UI" panose="020B0502040204020203" pitchFamily="34" charset="0"/>
                <a:cs typeface="Segoe UI" panose="020B0502040204020203" pitchFamily="34" charset="0"/>
              </a:rPr>
              <a:t>Requirement Review:</a:t>
            </a:r>
          </a:p>
          <a:p>
            <a:r>
              <a:rPr lang="en-US" sz="1400">
                <a:solidFill>
                  <a:schemeClr val="tx1"/>
                </a:solidFill>
                <a:latin typeface="Segoe UI" panose="020B0502040204020203" pitchFamily="34" charset="0"/>
                <a:cs typeface="Segoe UI" panose="020B0502040204020203" pitchFamily="34" charset="0"/>
              </a:rPr>
              <a:t>12.   Diphtheria</a:t>
            </a:r>
          </a:p>
          <a:p>
            <a:pPr marL="342900" indent="-342900">
              <a:buFont typeface="+mj-lt"/>
              <a:buAutoNum type="arabicPeriod" startAt="13"/>
            </a:pPr>
            <a:r>
              <a:rPr lang="en-US" sz="1400">
                <a:solidFill>
                  <a:schemeClr val="tx1"/>
                </a:solidFill>
                <a:latin typeface="Segoe UI" panose="020B0502040204020203" pitchFamily="34" charset="0"/>
                <a:cs typeface="Segoe UI" panose="020B0502040204020203" pitchFamily="34" charset="0"/>
              </a:rPr>
              <a:t>Tetanus</a:t>
            </a:r>
          </a:p>
          <a:p>
            <a:pPr marL="342900" indent="-342900">
              <a:buFont typeface="+mj-lt"/>
              <a:buAutoNum type="arabicPeriod" startAt="13"/>
            </a:pPr>
            <a:r>
              <a:rPr lang="en-US" sz="1400">
                <a:solidFill>
                  <a:schemeClr val="tx1"/>
                </a:solidFill>
                <a:latin typeface="Segoe UI" panose="020B0502040204020203" pitchFamily="34" charset="0"/>
                <a:cs typeface="Segoe UI" panose="020B0502040204020203" pitchFamily="34" charset="0"/>
              </a:rPr>
              <a:t>Pediatric Influenza Deaths</a:t>
            </a:r>
          </a:p>
          <a:p>
            <a:pPr marL="342900" indent="-342900">
              <a:buFont typeface="+mj-lt"/>
              <a:buAutoNum type="arabicPeriod" startAt="13"/>
            </a:pPr>
            <a:r>
              <a:rPr lang="en-US" sz="1400">
                <a:solidFill>
                  <a:schemeClr val="tx1"/>
                </a:solidFill>
                <a:latin typeface="Segoe UI" panose="020B0502040204020203" pitchFamily="34" charset="0"/>
                <a:cs typeface="Segoe UI" panose="020B0502040204020203" pitchFamily="34" charset="0"/>
              </a:rPr>
              <a:t>Novel Flu A</a:t>
            </a:r>
          </a:p>
          <a:p>
            <a:endParaRPr lang="en-US" sz="1400">
              <a:solidFill>
                <a:schemeClr val="tx1"/>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D0947BCC-57B9-6159-48C3-D618C50979B4}"/>
              </a:ext>
              <a:ext uri="{C183D7F6-B498-43B3-948B-1728B52AA6E4}">
                <adec:decorative xmlns:adec="http://schemas.microsoft.com/office/drawing/2017/decorative" val="1"/>
              </a:ext>
            </a:extLst>
          </p:cNvPr>
          <p:cNvSpPr txBox="1"/>
          <p:nvPr/>
        </p:nvSpPr>
        <p:spPr>
          <a:xfrm>
            <a:off x="997743" y="5937349"/>
            <a:ext cx="5355431" cy="369332"/>
          </a:xfrm>
          <a:prstGeom prst="rect">
            <a:avLst/>
          </a:prstGeom>
          <a:noFill/>
        </p:spPr>
        <p:txBody>
          <a:bodyPr wrap="square">
            <a:spAutoFit/>
          </a:bodyPr>
          <a:lstStyle/>
          <a:p>
            <a:r>
              <a:rPr lang="en-US" sz="1200" b="0" i="1">
                <a:solidFill>
                  <a:srgbClr val="172B4D"/>
                </a:solidFill>
                <a:effectLst/>
                <a:latin typeface="-apple-system"/>
              </a:rPr>
              <a:t>FHIR® is the registered trademark of HL7 and is used with the permission of HL7</a:t>
            </a:r>
            <a:r>
              <a:rPr lang="en-US" b="0" i="1">
                <a:solidFill>
                  <a:srgbClr val="172B4D"/>
                </a:solidFill>
                <a:effectLst/>
                <a:latin typeface="-apple-system"/>
              </a:rPr>
              <a:t>.</a:t>
            </a:r>
            <a:endParaRPr lang="en-US"/>
          </a:p>
        </p:txBody>
      </p:sp>
      <p:sp>
        <p:nvSpPr>
          <p:cNvPr id="4" name="TextBox 3">
            <a:extLst>
              <a:ext uri="{FF2B5EF4-FFF2-40B4-BE49-F238E27FC236}">
                <a16:creationId xmlns:a16="http://schemas.microsoft.com/office/drawing/2014/main" id="{8FDCB740-5916-3D86-2FAF-65ACF3FAEB5A}"/>
              </a:ext>
              <a:ext uri="{C183D7F6-B498-43B3-948B-1728B52AA6E4}">
                <adec:decorative xmlns:adec="http://schemas.microsoft.com/office/drawing/2017/decorative" val="1"/>
              </a:ext>
            </a:extLst>
          </p:cNvPr>
          <p:cNvSpPr txBox="1"/>
          <p:nvPr/>
        </p:nvSpPr>
        <p:spPr>
          <a:xfrm>
            <a:off x="11873410" y="6488668"/>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56219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88545-E763-0242-6BCE-A45198A6D0FE}"/>
              </a:ext>
            </a:extLst>
          </p:cNvPr>
          <p:cNvSpPr>
            <a:spLocks noGrp="1"/>
          </p:cNvSpPr>
          <p:nvPr>
            <p:ph sz="quarter" idx="14"/>
          </p:nvPr>
        </p:nvSpPr>
        <p:spPr>
          <a:xfrm>
            <a:off x="626290" y="1297543"/>
            <a:ext cx="11247120" cy="4856365"/>
          </a:xfrm>
        </p:spPr>
        <p:txBody>
          <a:bodyPr/>
          <a:lstStyle/>
          <a:p>
            <a:pPr marL="576263" lvl="1" indent="-347663">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There are </a:t>
            </a:r>
            <a:r>
              <a:rPr lang="en-US" sz="2400" b="1" dirty="0">
                <a:latin typeface="Arial" panose="020B0604020202020204" pitchFamily="34" charset="0"/>
                <a:cs typeface="Arial" panose="020B0604020202020204" pitchFamily="34" charset="0"/>
              </a:rPr>
              <a:t>73</a:t>
            </a:r>
            <a:r>
              <a:rPr lang="en-US" sz="2400" dirty="0">
                <a:latin typeface="Arial" panose="020B0604020202020204" pitchFamily="34" charset="0"/>
                <a:cs typeface="Arial" panose="020B0604020202020204" pitchFamily="34" charset="0"/>
              </a:rPr>
              <a:t> varicella-specific data elements:</a:t>
            </a:r>
          </a:p>
          <a:p>
            <a:pPr marL="1143000" lvl="5" indent="-228600"/>
            <a:r>
              <a:rPr lang="en-US" sz="2200" b="1" dirty="0">
                <a:latin typeface="Arial" panose="020B0604020202020204" pitchFamily="34" charset="0"/>
                <a:cs typeface="Arial" panose="020B0604020202020204" pitchFamily="34" charset="0"/>
              </a:rPr>
              <a:t> 29 </a:t>
            </a:r>
            <a:r>
              <a:rPr lang="en-US" sz="2200" dirty="0">
                <a:latin typeface="Arial" panose="020B0604020202020204" pitchFamily="34" charset="0"/>
                <a:cs typeface="Arial" panose="020B0604020202020204" pitchFamily="34" charset="0"/>
              </a:rPr>
              <a:t>are divided into 6 repeating groups:</a:t>
            </a:r>
          </a:p>
          <a:p>
            <a:pPr marL="1851660" lvl="8" indent="-342900">
              <a:buFont typeface="Courier New" panose="02070309020205020404" pitchFamily="49" charset="0"/>
              <a:buChar char="o"/>
            </a:pPr>
            <a:r>
              <a:rPr lang="en-US" sz="1900" dirty="0">
                <a:latin typeface="Arial" panose="020B0604020202020204" pitchFamily="34" charset="0"/>
                <a:cs typeface="Arial" panose="020B0604020202020204" pitchFamily="34" charset="0"/>
              </a:rPr>
              <a:t>Complications</a:t>
            </a:r>
          </a:p>
          <a:p>
            <a:pPr marL="1851660" lvl="8" indent="-342900">
              <a:buFont typeface="Courier New" panose="02070309020205020404" pitchFamily="49" charset="0"/>
              <a:buChar char="o"/>
            </a:pPr>
            <a:r>
              <a:rPr lang="en-US" sz="1900" dirty="0">
                <a:latin typeface="Arial" panose="020B0604020202020204" pitchFamily="34" charset="0"/>
                <a:cs typeface="Arial" panose="020B0604020202020204" pitchFamily="34" charset="0"/>
              </a:rPr>
              <a:t>Antiviral Treatment</a:t>
            </a:r>
          </a:p>
          <a:p>
            <a:pPr marL="1851660" lvl="8" indent="-342900">
              <a:buFont typeface="Courier New" panose="02070309020205020404" pitchFamily="49" charset="0"/>
              <a:buChar char="o"/>
            </a:pPr>
            <a:r>
              <a:rPr lang="en-US" sz="1900" dirty="0">
                <a:latin typeface="Arial" panose="020B0604020202020204" pitchFamily="34" charset="0"/>
                <a:cs typeface="Arial" panose="020B0604020202020204" pitchFamily="34" charset="0"/>
              </a:rPr>
              <a:t>Industry and Occupation</a:t>
            </a:r>
          </a:p>
          <a:p>
            <a:pPr marL="1851660" lvl="8" indent="-342900">
              <a:buFont typeface="Courier New" panose="02070309020205020404" pitchFamily="49" charset="0"/>
              <a:buChar char="o"/>
            </a:pPr>
            <a:r>
              <a:rPr lang="en-US" sz="1900" dirty="0">
                <a:latin typeface="Arial" panose="020B0604020202020204" pitchFamily="34" charset="0"/>
                <a:cs typeface="Arial" panose="020B0604020202020204" pitchFamily="34" charset="0"/>
              </a:rPr>
              <a:t>VPD Lab Linkage</a:t>
            </a:r>
          </a:p>
          <a:p>
            <a:pPr marL="1851660" lvl="8" indent="-342900">
              <a:buFont typeface="Courier New" panose="02070309020205020404" pitchFamily="49" charset="0"/>
              <a:buChar char="o"/>
            </a:pPr>
            <a:r>
              <a:rPr lang="en-US" sz="1900" dirty="0">
                <a:latin typeface="Arial" panose="020B0604020202020204" pitchFamily="34" charset="0"/>
                <a:cs typeface="Arial" panose="020B0604020202020204" pitchFamily="34" charset="0"/>
              </a:rPr>
              <a:t>Epidemiology Laboratory</a:t>
            </a:r>
          </a:p>
          <a:p>
            <a:pPr marL="1851660" lvl="8" indent="-342900">
              <a:buFont typeface="Courier New" panose="02070309020205020404" pitchFamily="49" charset="0"/>
              <a:buChar char="o"/>
            </a:pPr>
            <a:r>
              <a:rPr lang="en-US" sz="1900" dirty="0">
                <a:latin typeface="Arial" panose="020B0604020202020204" pitchFamily="34" charset="0"/>
                <a:cs typeface="Arial" panose="020B0604020202020204" pitchFamily="34" charset="0"/>
              </a:rPr>
              <a:t>Preferred Vaccine History</a:t>
            </a:r>
          </a:p>
          <a:p>
            <a:pPr marL="1143000" lvl="5" indent="-228600"/>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44 </a:t>
            </a:r>
            <a:r>
              <a:rPr lang="en-US" sz="2200" dirty="0">
                <a:latin typeface="Arial" panose="020B0604020202020204" pitchFamily="34" charset="0"/>
                <a:cs typeface="Arial" panose="020B0604020202020204" pitchFamily="34" charset="0"/>
              </a:rPr>
              <a:t>are non-repeating data elements</a:t>
            </a:r>
            <a:r>
              <a:rPr lang="en-US" sz="2400" dirty="0">
                <a:latin typeface="Arial" panose="020B0604020202020204" pitchFamily="34" charset="0"/>
                <a:cs typeface="Arial" panose="020B0604020202020204" pitchFamily="34" charset="0"/>
              </a:rPr>
              <a:t>.</a:t>
            </a:r>
          </a:p>
          <a:p>
            <a:pPr marL="243834" lvl="1" indent="0">
              <a:lnSpc>
                <a:spcPct val="150000"/>
              </a:lnSpc>
              <a:spcBef>
                <a:spcPts val="800"/>
              </a:spcBef>
              <a:buClr>
                <a:srgbClr val="536A82"/>
              </a:buClr>
              <a:buNone/>
              <a:defRPr/>
            </a:pPr>
            <a:endParaRPr kumimoji="0" lang="en-US" sz="22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endParaRPr>
          </a:p>
          <a:p>
            <a:pPr lvl="4">
              <a:lnSpc>
                <a:spcPct val="150000"/>
              </a:lnSpc>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975336" lvl="4" indent="0">
              <a:lnSpc>
                <a:spcPct val="150000"/>
              </a:lnSpc>
              <a:buNone/>
            </a:pPr>
            <a:r>
              <a:rPr kumimoji="0" lang="en-US" sz="2400" b="0" i="0" u="none" strike="noStrike" kern="1200" cap="none" spc="0" normalizeH="0" baseline="0" noProof="0" dirty="0">
                <a:ln>
                  <a:noFill/>
                </a:ln>
                <a:solidFill>
                  <a:srgbClr val="3B495B"/>
                </a:solidFill>
                <a:effectLst/>
                <a:uLnTx/>
                <a:uFillTx/>
                <a:latin typeface="Arial" panose="020B0604020202020204" pitchFamily="34" charset="0"/>
                <a:ea typeface="+mn-ea"/>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3">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43834" lvl="1"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243834" lvl="1" indent="0">
              <a:buNone/>
            </a:pPr>
            <a:endParaRPr lang="en-US" dirty="0"/>
          </a:p>
        </p:txBody>
      </p:sp>
      <p:sp>
        <p:nvSpPr>
          <p:cNvPr id="3" name="Title 2">
            <a:extLst>
              <a:ext uri="{FF2B5EF4-FFF2-40B4-BE49-F238E27FC236}">
                <a16:creationId xmlns:a16="http://schemas.microsoft.com/office/drawing/2014/main" id="{CB4E77A9-7987-3E6A-94D4-EF3478B2A3B3}"/>
              </a:ext>
            </a:extLst>
          </p:cNvPr>
          <p:cNvSpPr>
            <a:spLocks noGrp="1"/>
          </p:cNvSpPr>
          <p:nvPr>
            <p:ph type="title"/>
          </p:nvPr>
        </p:nvSpPr>
        <p:spPr>
          <a:xfrm>
            <a:off x="472440" y="240114"/>
            <a:ext cx="11247120" cy="1188720"/>
          </a:xfrm>
        </p:spPr>
        <p:txBody>
          <a:bodyPr anchor="ctr"/>
          <a:lstStyle/>
          <a:p>
            <a:pPr algn="ctr"/>
            <a:r>
              <a:rPr lang="en-US"/>
              <a:t>Varicella MMG Data Element Summary</a:t>
            </a:r>
          </a:p>
        </p:txBody>
      </p:sp>
      <p:sp>
        <p:nvSpPr>
          <p:cNvPr id="4" name="TextBox 3">
            <a:extLst>
              <a:ext uri="{FF2B5EF4-FFF2-40B4-BE49-F238E27FC236}">
                <a16:creationId xmlns:a16="http://schemas.microsoft.com/office/drawing/2014/main" id="{89E950BC-98E4-2B17-5E11-1408D5C7E388}"/>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50</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941268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606490" y="1935169"/>
            <a:ext cx="11247120" cy="1188720"/>
          </a:xfrm>
        </p:spPr>
        <p:txBody>
          <a:bodyPr vert="horz" lIns="91440" tIns="45720" rIns="91440" bIns="45720" rtlCol="0" anchor="ctr" anchorCtr="0">
            <a:normAutofit/>
          </a:bodyPr>
          <a:lstStyle/>
          <a:p>
            <a:pPr algn="ctr"/>
            <a:r>
              <a:rPr lang="en-US" sz="4400" b="1" kern="1200">
                <a:latin typeface="+mj-lt"/>
                <a:ea typeface="+mj-ea"/>
                <a:cs typeface="+mj-cs"/>
              </a:rPr>
              <a:t>Varicella MMG Repeating Groups</a:t>
            </a:r>
          </a:p>
        </p:txBody>
      </p:sp>
      <p:sp>
        <p:nvSpPr>
          <p:cNvPr id="3" name="TextBox 2">
            <a:extLst>
              <a:ext uri="{FF2B5EF4-FFF2-40B4-BE49-F238E27FC236}">
                <a16:creationId xmlns:a16="http://schemas.microsoft.com/office/drawing/2014/main" id="{3181CC55-E2C4-A285-C236-C054175D0863}"/>
              </a:ext>
            </a:extLst>
          </p:cNvPr>
          <p:cNvSpPr txBox="1"/>
          <p:nvPr/>
        </p:nvSpPr>
        <p:spPr bwMode="auto">
          <a:xfrm>
            <a:off x="457200" y="6175375"/>
            <a:ext cx="11155680" cy="550863"/>
          </a:xfrm>
          <a:prstGeom prst="rect">
            <a:avLst/>
          </a:prstGeom>
          <a:noFill/>
          <a:ln>
            <a:noFill/>
          </a:ln>
        </p:spPr>
        <p:txBody>
          <a:bodyPr vert="horz" wrap="square" lIns="91440" tIns="45720" rIns="91440" bIns="45720" numCol="1" rtlCol="0" anchor="b" anchorCtr="0" compatLnSpc="1">
            <a:prstTxWarp prst="textNoShape">
              <a:avLst/>
            </a:prstTxWarp>
            <a:normAutofit/>
          </a:bodyPr>
          <a:lstStyle/>
          <a:p>
            <a:pPr eaLnBrk="1" hangingPunct="1">
              <a:spcBef>
                <a:spcPts val="200"/>
              </a:spcBef>
              <a:buClr>
                <a:schemeClr val="accent1"/>
              </a:buClr>
              <a:buSzPct val="100000"/>
            </a:pPr>
            <a:r>
              <a:rPr lang="en-US" sz="1200" kern="1200">
                <a:solidFill>
                  <a:schemeClr val="tx2"/>
                </a:solidFill>
                <a:latin typeface="+mn-lt"/>
                <a:ea typeface="+mn-ea"/>
                <a:cs typeface="+mn-cs"/>
              </a:rPr>
              <a:t>7</a:t>
            </a:r>
          </a:p>
        </p:txBody>
      </p:sp>
    </p:spTree>
    <p:extLst>
      <p:ext uri="{BB962C8B-B14F-4D97-AF65-F5344CB8AC3E}">
        <p14:creationId xmlns:p14="http://schemas.microsoft.com/office/powerpoint/2010/main" val="137155885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26A7C-F25E-71C2-EBDE-8D7F22FF548C}"/>
              </a:ext>
              <a:ext uri="{C183D7F6-B498-43B3-948B-1728B52AA6E4}">
                <adec:decorative xmlns:adec="http://schemas.microsoft.com/office/drawing/2017/decorative" val="1"/>
              </a:ext>
            </a:extLst>
          </p:cNvPr>
          <p:cNvSpPr>
            <a:spLocks noGrp="1"/>
          </p:cNvSpPr>
          <p:nvPr>
            <p:ph sz="quarter" idx="14"/>
          </p:nvPr>
        </p:nvSpPr>
        <p:spPr>
          <a:xfrm>
            <a:off x="457200" y="1463040"/>
            <a:ext cx="11247120" cy="4712335"/>
          </a:xfrm>
        </p:spPr>
        <p:txBody>
          <a:bodyPr/>
          <a:lstStyle/>
          <a:p>
            <a:pPr lvl="4">
              <a:buFont typeface="Wingdings" panose="05000000000000000000" pitchFamily="2" charset="2"/>
              <a:buChar char="q"/>
            </a:pPr>
            <a:r>
              <a:rPr lang="en-US" sz="2400" b="1" dirty="0">
                <a:latin typeface="Myriad Web Pro" panose="020B0503030403020204"/>
                <a:cs typeface="Arial" panose="020B0604020202020204" pitchFamily="34" charset="0"/>
              </a:rPr>
              <a:t> </a:t>
            </a:r>
            <a:r>
              <a:rPr lang="en-US" sz="2400" b="1" u="sng" dirty="0">
                <a:latin typeface="Myriad Web Pro" panose="020B0503030403020204"/>
                <a:cs typeface="Arial" panose="020B0604020202020204" pitchFamily="34" charset="0"/>
              </a:rPr>
              <a:t>Complications</a:t>
            </a:r>
            <a:r>
              <a:rPr lang="en-US" sz="2200" b="1" dirty="0">
                <a:latin typeface="Myriad Web Pro" panose="020B0503030403020204"/>
                <a:cs typeface="Arial" panose="020B0604020202020204" pitchFamily="34" charset="0"/>
              </a:rPr>
              <a:t> (n=2)</a:t>
            </a:r>
          </a:p>
          <a:p>
            <a:pPr lvl="7"/>
            <a:r>
              <a:rPr lang="en-US" sz="2000" dirty="0">
                <a:latin typeface="Myriad Web Pro" panose="020B0503030403020204"/>
                <a:cs typeface="Arial" panose="020B0604020202020204" pitchFamily="34" charset="0"/>
              </a:rPr>
              <a:t>Type of Complication </a:t>
            </a:r>
            <a:r>
              <a:rPr lang="en-US" sz="1700" dirty="0">
                <a:latin typeface="Myriad Web Pro" panose="020B0503030403020204"/>
                <a:cs typeface="Arial" panose="020B0604020202020204" pitchFamily="34" charset="0"/>
              </a:rPr>
              <a:t>(67187-5)</a:t>
            </a:r>
          </a:p>
          <a:p>
            <a:pPr lvl="7"/>
            <a:r>
              <a:rPr lang="en-US" sz="2000" dirty="0">
                <a:latin typeface="Myriad Web Pro" panose="020B0503030403020204"/>
                <a:cs typeface="Arial" panose="020B0604020202020204" pitchFamily="34" charset="0"/>
              </a:rPr>
              <a:t>Type of Complications Indicator </a:t>
            </a:r>
            <a:r>
              <a:rPr lang="en-US" sz="1700" dirty="0">
                <a:latin typeface="Myriad Web Pro" panose="020B0503030403020204"/>
                <a:cs typeface="Arial" panose="020B0604020202020204" pitchFamily="34" charset="0"/>
              </a:rPr>
              <a:t>(INV920)</a:t>
            </a:r>
          </a:p>
          <a:p>
            <a:pPr lvl="7"/>
            <a:endParaRPr lang="en-US" sz="1700" dirty="0">
              <a:latin typeface="Myriad Web Pro" panose="020B0503030403020204"/>
              <a:cs typeface="Arial" panose="020B0604020202020204" pitchFamily="34" charset="0"/>
            </a:endParaRPr>
          </a:p>
          <a:p>
            <a:pPr lvl="4">
              <a:buFont typeface="Wingdings" panose="05000000000000000000" pitchFamily="2" charset="2"/>
              <a:buChar char="q"/>
            </a:pPr>
            <a:r>
              <a:rPr lang="en-US" sz="2400" b="1" dirty="0">
                <a:latin typeface="Myriad Web Pro" panose="020B0503030403020204"/>
                <a:cs typeface="Arial" panose="020B0604020202020204" pitchFamily="34" charset="0"/>
              </a:rPr>
              <a:t> </a:t>
            </a:r>
            <a:r>
              <a:rPr lang="en-US" sz="2400" b="1" u="sng" dirty="0">
                <a:latin typeface="Myriad Web Pro" panose="020B0503030403020204"/>
                <a:cs typeface="Arial" panose="020B0604020202020204" pitchFamily="34" charset="0"/>
              </a:rPr>
              <a:t>Antiviral Treatments</a:t>
            </a:r>
            <a:r>
              <a:rPr lang="en-US" sz="2400" b="1" dirty="0">
                <a:latin typeface="Myriad Web Pro" panose="020B0503030403020204"/>
                <a:cs typeface="Arial" panose="020B0604020202020204" pitchFamily="34" charset="0"/>
              </a:rPr>
              <a:t> </a:t>
            </a:r>
            <a:r>
              <a:rPr lang="en-US" sz="2200" b="1" dirty="0">
                <a:latin typeface="Myriad Web Pro" panose="020B0503030403020204"/>
                <a:cs typeface="Arial" panose="020B0604020202020204" pitchFamily="34" charset="0"/>
              </a:rPr>
              <a:t>(n=3)</a:t>
            </a:r>
          </a:p>
          <a:p>
            <a:pPr lvl="7"/>
            <a:r>
              <a:rPr lang="en-US" sz="2000" dirty="0">
                <a:latin typeface="Myriad Web Pro" panose="020B0503030403020204"/>
                <a:cs typeface="Arial" panose="020B0604020202020204" pitchFamily="34" charset="0"/>
              </a:rPr>
              <a:t>Medication Administered  (</a:t>
            </a:r>
            <a:r>
              <a:rPr lang="en-US" dirty="0">
                <a:latin typeface="Myriad Web Pro" panose="020B0503030403020204"/>
                <a:cs typeface="Arial" panose="020B0604020202020204" pitchFamily="34" charset="0"/>
              </a:rPr>
              <a:t>29303-5)</a:t>
            </a:r>
          </a:p>
          <a:p>
            <a:pPr lvl="7"/>
            <a:r>
              <a:rPr lang="en-US" sz="2000" dirty="0">
                <a:latin typeface="Myriad Web Pro" panose="020B0503030403020204"/>
                <a:cs typeface="Arial" panose="020B0604020202020204" pitchFamily="34" charset="0"/>
              </a:rPr>
              <a:t>Date Treatment or Therapy Started  (</a:t>
            </a:r>
            <a:r>
              <a:rPr lang="en-US" dirty="0">
                <a:latin typeface="Myriad Web Pro" panose="020B0503030403020204"/>
                <a:cs typeface="Arial" panose="020B0604020202020204" pitchFamily="34" charset="0"/>
              </a:rPr>
              <a:t>86948-7)</a:t>
            </a:r>
          </a:p>
          <a:p>
            <a:pPr lvl="7"/>
            <a:r>
              <a:rPr lang="en-US" sz="2000" dirty="0">
                <a:latin typeface="Myriad Web Pro" panose="020B0503030403020204"/>
                <a:cs typeface="Arial" panose="020B0604020202020204" pitchFamily="34" charset="0"/>
              </a:rPr>
              <a:t>Treatment Duration  (</a:t>
            </a:r>
            <a:r>
              <a:rPr lang="en-US" dirty="0">
                <a:latin typeface="Myriad Web Pro" panose="020B0503030403020204"/>
                <a:cs typeface="Arial" panose="020B0604020202020204" pitchFamily="34" charset="0"/>
              </a:rPr>
              <a:t>67453-1)</a:t>
            </a:r>
          </a:p>
          <a:p>
            <a:pPr lvl="4">
              <a:lnSpc>
                <a:spcPct val="200000"/>
              </a:lnSpc>
              <a:buFont typeface="Wingdings" panose="05000000000000000000" pitchFamily="2" charset="2"/>
              <a:buChar char="q"/>
            </a:pPr>
            <a:r>
              <a:rPr lang="en-US" sz="2000" b="1" dirty="0">
                <a:latin typeface="Myriad Web Pro" panose="020B0503030403020204"/>
                <a:cs typeface="Arial" panose="020B0604020202020204" pitchFamily="34" charset="0"/>
              </a:rPr>
              <a:t>  </a:t>
            </a:r>
            <a:r>
              <a:rPr lang="en-US" sz="2400" b="1" u="sng" dirty="0">
                <a:latin typeface="Myriad Web Pro" panose="020B0503030403020204"/>
                <a:cs typeface="Arial" panose="020B0604020202020204" pitchFamily="34" charset="0"/>
              </a:rPr>
              <a:t>Industry and Occupation</a:t>
            </a:r>
            <a:r>
              <a:rPr lang="en-US" sz="2200" b="1" dirty="0">
                <a:latin typeface="Myriad Web Pro" panose="020B0503030403020204"/>
                <a:cs typeface="Arial" panose="020B0604020202020204" pitchFamily="34" charset="0"/>
              </a:rPr>
              <a:t> (n=4)</a:t>
            </a:r>
          </a:p>
          <a:p>
            <a:pPr lvl="7"/>
            <a:r>
              <a:rPr lang="en-US" sz="2000" dirty="0">
                <a:latin typeface="Myriad Web Pro" panose="020B0503030403020204"/>
                <a:cs typeface="Arial" panose="020B0604020202020204" pitchFamily="34" charset="0"/>
              </a:rPr>
              <a:t>Current Occupation </a:t>
            </a:r>
            <a:r>
              <a:rPr lang="en-US" sz="1600" dirty="0">
                <a:latin typeface="Myriad Web Pro" panose="020B0503030403020204"/>
                <a:cs typeface="Arial" panose="020B0604020202020204" pitchFamily="34" charset="0"/>
              </a:rPr>
              <a:t>(</a:t>
            </a:r>
            <a:r>
              <a:rPr lang="en-US" sz="1700" dirty="0">
                <a:latin typeface="Myriad Web Pro" panose="020B0503030403020204"/>
                <a:cs typeface="Arial" panose="020B0604020202020204" pitchFamily="34" charset="0"/>
              </a:rPr>
              <a:t>85658-3)</a:t>
            </a:r>
          </a:p>
          <a:p>
            <a:pPr lvl="7"/>
            <a:r>
              <a:rPr lang="en-US" sz="2000" dirty="0">
                <a:latin typeface="Myriad Web Pro" panose="020B0503030403020204"/>
                <a:cs typeface="Arial" panose="020B0604020202020204" pitchFamily="34" charset="0"/>
              </a:rPr>
              <a:t>Current Occupation Standardized </a:t>
            </a:r>
            <a:r>
              <a:rPr lang="en-US" sz="1700" dirty="0">
                <a:latin typeface="Myriad Web Pro" panose="020B0503030403020204"/>
                <a:cs typeface="Arial" panose="020B0604020202020204" pitchFamily="34" charset="0"/>
              </a:rPr>
              <a:t>(85659-1)</a:t>
            </a:r>
          </a:p>
          <a:p>
            <a:pPr lvl="7"/>
            <a:r>
              <a:rPr lang="en-US" sz="2000" dirty="0">
                <a:latin typeface="Myriad Web Pro" panose="020B0503030403020204"/>
                <a:cs typeface="Arial" panose="020B0604020202020204" pitchFamily="34" charset="0"/>
              </a:rPr>
              <a:t>Current Industry </a:t>
            </a:r>
            <a:r>
              <a:rPr lang="en-US" sz="1700" dirty="0">
                <a:latin typeface="Myriad Web Pro" panose="020B0503030403020204"/>
                <a:cs typeface="Arial" panose="020B0604020202020204" pitchFamily="34" charset="0"/>
              </a:rPr>
              <a:t>(85078-4</a:t>
            </a:r>
            <a:r>
              <a:rPr lang="en-US" sz="1600" dirty="0">
                <a:latin typeface="Myriad Web Pro" panose="020B0503030403020204"/>
                <a:cs typeface="Arial" panose="020B0604020202020204" pitchFamily="34" charset="0"/>
              </a:rPr>
              <a:t>)</a:t>
            </a:r>
          </a:p>
          <a:p>
            <a:pPr lvl="7"/>
            <a:r>
              <a:rPr lang="en-US" sz="2000" dirty="0">
                <a:latin typeface="Myriad Web Pro" panose="020B0503030403020204"/>
                <a:cs typeface="Arial" panose="020B0604020202020204" pitchFamily="34" charset="0"/>
              </a:rPr>
              <a:t>Current Industry Standardized </a:t>
            </a:r>
            <a:r>
              <a:rPr lang="en-US" sz="1700" dirty="0">
                <a:latin typeface="Myriad Web Pro" panose="020B0503030403020204"/>
                <a:cs typeface="Arial" panose="020B0604020202020204" pitchFamily="34" charset="0"/>
              </a:rPr>
              <a:t>(85657-5)</a:t>
            </a:r>
          </a:p>
          <a:p>
            <a:endParaRPr lang="en-US" dirty="0"/>
          </a:p>
        </p:txBody>
      </p:sp>
      <p:sp>
        <p:nvSpPr>
          <p:cNvPr id="3" name="Title 2">
            <a:extLst>
              <a:ext uri="{FF2B5EF4-FFF2-40B4-BE49-F238E27FC236}">
                <a16:creationId xmlns:a16="http://schemas.microsoft.com/office/drawing/2014/main" id="{E52299A6-F3BC-3D66-3A77-8B6BB6202D4A}"/>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Varicella Repeating Groups</a:t>
            </a:r>
          </a:p>
        </p:txBody>
      </p:sp>
      <p:sp>
        <p:nvSpPr>
          <p:cNvPr id="5" name="TextBox 4">
            <a:extLst>
              <a:ext uri="{FF2B5EF4-FFF2-40B4-BE49-F238E27FC236}">
                <a16:creationId xmlns:a16="http://schemas.microsoft.com/office/drawing/2014/main" id="{8328CA43-FF59-67A0-F55D-AA433B858333}"/>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52</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3734707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D4E6F-E31E-1FCE-405C-6E61D8A068A5}"/>
              </a:ext>
              <a:ext uri="{C183D7F6-B498-43B3-948B-1728B52AA6E4}">
                <adec:decorative xmlns:adec="http://schemas.microsoft.com/office/drawing/2017/decorative" val="1"/>
              </a:ext>
            </a:extLst>
          </p:cNvPr>
          <p:cNvSpPr>
            <a:spLocks noGrp="1"/>
          </p:cNvSpPr>
          <p:nvPr>
            <p:ph sz="quarter" idx="14"/>
          </p:nvPr>
        </p:nvSpPr>
        <p:spPr>
          <a:xfrm>
            <a:off x="457200" y="1478280"/>
            <a:ext cx="11247120" cy="4621212"/>
          </a:xfrm>
        </p:spPr>
        <p:txBody>
          <a:bodyPr/>
          <a:lstStyle/>
          <a:p>
            <a:pPr lvl="4">
              <a:lnSpc>
                <a:spcPct val="150000"/>
              </a:lnSpc>
              <a:buFont typeface="Wingdings" panose="05000000000000000000" pitchFamily="2" charset="2"/>
              <a:buChar char="q"/>
            </a:pPr>
            <a:r>
              <a:rPr lang="en-US" sz="2400" b="1">
                <a:latin typeface="Myriad Web Pro" panose="020B0503030403020204"/>
              </a:rPr>
              <a:t> </a:t>
            </a:r>
            <a:r>
              <a:rPr lang="en-US" sz="2400" b="1" u="sng">
                <a:latin typeface="Myriad Web Pro" panose="020B0503030403020204"/>
              </a:rPr>
              <a:t>VPD Lab Linkage</a:t>
            </a:r>
            <a:r>
              <a:rPr lang="en-US" sz="2400" b="1">
                <a:latin typeface="Myriad Web Pro" panose="020B0503030403020204"/>
              </a:rPr>
              <a:t> </a:t>
            </a:r>
            <a:r>
              <a:rPr lang="en-US" sz="2200" b="1">
                <a:latin typeface="Myriad Web Pro" panose="020B0503030403020204"/>
              </a:rPr>
              <a:t>(n=3)</a:t>
            </a:r>
          </a:p>
          <a:p>
            <a:pPr lvl="6"/>
            <a:r>
              <a:rPr lang="en-US" sz="2000">
                <a:latin typeface="Myriad Web Pro" panose="020B0503030403020204"/>
              </a:rPr>
              <a:t>VPD Lab Message Reference Laboratory </a:t>
            </a:r>
            <a:r>
              <a:rPr lang="en-US" sz="1700">
                <a:latin typeface="Myriad Web Pro" panose="020B0503030403020204"/>
              </a:rPr>
              <a:t>(LAB143)</a:t>
            </a:r>
          </a:p>
          <a:p>
            <a:pPr lvl="6"/>
            <a:r>
              <a:rPr lang="en-US" sz="2000">
                <a:latin typeface="Myriad Web Pro" panose="020B0503030403020204"/>
              </a:rPr>
              <a:t>VPD Lab Message Patient Identifier </a:t>
            </a:r>
            <a:r>
              <a:rPr lang="en-US" sz="1700">
                <a:latin typeface="Myriad Web Pro" panose="020B0503030403020204"/>
              </a:rPr>
              <a:t>(LAB598)</a:t>
            </a:r>
          </a:p>
          <a:p>
            <a:pPr lvl="6"/>
            <a:r>
              <a:rPr lang="en-US" sz="2000">
                <a:latin typeface="Myriad Web Pro" panose="020B0503030403020204"/>
              </a:rPr>
              <a:t>VPD Lab Message Specimen Identifier </a:t>
            </a:r>
            <a:r>
              <a:rPr lang="en-US" sz="1700">
                <a:latin typeface="Myriad Web Pro" panose="020B0503030403020204"/>
              </a:rPr>
              <a:t>(LAB125)</a:t>
            </a:r>
          </a:p>
          <a:p>
            <a:pPr lvl="4">
              <a:lnSpc>
                <a:spcPct val="150000"/>
              </a:lnSpc>
              <a:buFont typeface="Wingdings" panose="05000000000000000000" pitchFamily="2" charset="2"/>
              <a:buChar char="q"/>
            </a:pPr>
            <a:r>
              <a:rPr lang="en-US" sz="2400">
                <a:latin typeface="Myriad Web Pro" panose="020B0503030403020204"/>
              </a:rPr>
              <a:t> </a:t>
            </a:r>
            <a:r>
              <a:rPr lang="en-US" sz="2400" b="1" u="sng">
                <a:latin typeface="Myriad Web Pro" panose="020B0503030403020204"/>
              </a:rPr>
              <a:t>Epidemiology Laboratory</a:t>
            </a:r>
            <a:r>
              <a:rPr lang="en-US" sz="2200" b="1">
                <a:latin typeface="Myriad Web Pro" panose="020B0503030403020204"/>
              </a:rPr>
              <a:t> (n=8)</a:t>
            </a:r>
          </a:p>
          <a:p>
            <a:pPr lvl="6"/>
            <a:r>
              <a:rPr lang="en-US" sz="2000">
                <a:latin typeface="Myriad Web Pro" panose="020B0503030403020204"/>
              </a:rPr>
              <a:t>Test Type </a:t>
            </a:r>
            <a:r>
              <a:rPr lang="en-US" sz="1700">
                <a:latin typeface="Myriad Web Pro" panose="020B0503030403020204"/>
              </a:rPr>
              <a:t>(INV290)</a:t>
            </a:r>
          </a:p>
          <a:p>
            <a:pPr lvl="6"/>
            <a:r>
              <a:rPr lang="en-US" sz="2000">
                <a:latin typeface="Myriad Web Pro" panose="020B0503030403020204"/>
              </a:rPr>
              <a:t>Test Result </a:t>
            </a:r>
            <a:r>
              <a:rPr lang="en-US" sz="1700">
                <a:latin typeface="Myriad Web Pro" panose="020B0503030403020204"/>
              </a:rPr>
              <a:t>(INV291)</a:t>
            </a:r>
          </a:p>
          <a:p>
            <a:pPr lvl="6"/>
            <a:r>
              <a:rPr lang="en-US" sz="2000">
                <a:latin typeface="Myriad Web Pro" panose="020B0503030403020204"/>
              </a:rPr>
              <a:t>Test Result Quantitative </a:t>
            </a:r>
            <a:r>
              <a:rPr lang="en-US" sz="1700">
                <a:latin typeface="Myriad Web Pro" panose="020B0503030403020204"/>
              </a:rPr>
              <a:t>(LAB628)</a:t>
            </a:r>
          </a:p>
          <a:p>
            <a:pPr lvl="6"/>
            <a:r>
              <a:rPr lang="en-US" sz="2000">
                <a:latin typeface="Myriad Web Pro" panose="020B0503030403020204"/>
              </a:rPr>
              <a:t>Result Units </a:t>
            </a:r>
            <a:r>
              <a:rPr lang="en-US" sz="1700">
                <a:latin typeface="Myriad Web Pro" panose="020B0503030403020204"/>
              </a:rPr>
              <a:t>(LAB115)</a:t>
            </a:r>
          </a:p>
          <a:p>
            <a:pPr lvl="6"/>
            <a:r>
              <a:rPr lang="en-US" sz="2000">
                <a:latin typeface="Myriad Web Pro" panose="020B0503030403020204"/>
              </a:rPr>
              <a:t>Specimen Source </a:t>
            </a:r>
            <a:r>
              <a:rPr lang="en-US" sz="1700">
                <a:latin typeface="Myriad Web Pro" panose="020B0503030403020204"/>
              </a:rPr>
              <a:t>(31208-2)</a:t>
            </a:r>
          </a:p>
          <a:p>
            <a:pPr lvl="6"/>
            <a:r>
              <a:rPr lang="en-US" sz="2000">
                <a:latin typeface="Myriad Web Pro" panose="020B0503030403020204"/>
              </a:rPr>
              <a:t>Specimen Collection Date/Time </a:t>
            </a:r>
            <a:r>
              <a:rPr lang="en-US" sz="1700">
                <a:latin typeface="Myriad Web Pro" panose="020B0503030403020204"/>
              </a:rPr>
              <a:t>(68963-8)</a:t>
            </a:r>
          </a:p>
          <a:p>
            <a:pPr lvl="6"/>
            <a:r>
              <a:rPr lang="en-US" sz="2000">
                <a:latin typeface="Myriad Web Pro" panose="020B0503030403020204"/>
              </a:rPr>
              <a:t>Date Specimen Sent to CDC </a:t>
            </a:r>
            <a:r>
              <a:rPr lang="en-US" sz="1700">
                <a:latin typeface="Myriad Web Pro" panose="020B0503030403020204"/>
              </a:rPr>
              <a:t>(85930-6)</a:t>
            </a:r>
          </a:p>
          <a:p>
            <a:pPr lvl="6"/>
            <a:r>
              <a:rPr lang="en-US" sz="2000">
                <a:latin typeface="Myriad Web Pro" panose="020B0503030403020204"/>
              </a:rPr>
              <a:t>Performing Lab Type </a:t>
            </a:r>
            <a:r>
              <a:rPr lang="en-US" sz="1700">
                <a:latin typeface="Myriad Web Pro" panose="020B0503030403020204"/>
              </a:rPr>
              <a:t>(82771-7)</a:t>
            </a:r>
          </a:p>
          <a:p>
            <a:pPr lvl="6"/>
            <a:endParaRPr lang="en-US" sz="2400" b="1" u="sng">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marL="975336" lvl="4" indent="0">
              <a:buNone/>
            </a:pPr>
            <a:endParaRPr lang="en-US" sz="2000">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lvl="4">
              <a:buFont typeface="Wingdings" panose="05000000000000000000" pitchFamily="2" charset="2"/>
              <a:buChar char="q"/>
            </a:pPr>
            <a:endParaRPr lang="en-US" sz="2000">
              <a:latin typeface="Myriad Web Pro" panose="020B0503030403020204"/>
            </a:endParaRPr>
          </a:p>
          <a:p>
            <a:pPr lvl="4">
              <a:buFont typeface="Wingdings" panose="05000000000000000000" pitchFamily="2" charset="2"/>
              <a:buChar char="q"/>
            </a:pPr>
            <a:endParaRPr lang="en-US" sz="2000" b="1" u="sng">
              <a:latin typeface="Myriad Web Pro" panose="020B0503030403020204"/>
            </a:endParaRPr>
          </a:p>
          <a:p>
            <a:pPr lvl="6"/>
            <a:endParaRPr lang="en-US" sz="1700" b="1" u="sng">
              <a:latin typeface="Myriad Web Pro" panose="020B0503030403020204"/>
            </a:endParaRPr>
          </a:p>
          <a:p>
            <a:pPr lvl="5"/>
            <a:endParaRPr lang="en-US" sz="2400" b="1" u="sng">
              <a:latin typeface="Myriad Web Pro" panose="020B0503030403020204"/>
            </a:endParaRPr>
          </a:p>
        </p:txBody>
      </p:sp>
      <p:sp>
        <p:nvSpPr>
          <p:cNvPr id="3" name="Title 2">
            <a:extLst>
              <a:ext uri="{FF2B5EF4-FFF2-40B4-BE49-F238E27FC236}">
                <a16:creationId xmlns:a16="http://schemas.microsoft.com/office/drawing/2014/main" id="{2509B655-A691-4F05-BEA8-0E7392E326D5}"/>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Varicella Repeating Groups, continued</a:t>
            </a:r>
          </a:p>
        </p:txBody>
      </p:sp>
      <p:sp>
        <p:nvSpPr>
          <p:cNvPr id="5" name="TextBox 4">
            <a:extLst>
              <a:ext uri="{FF2B5EF4-FFF2-40B4-BE49-F238E27FC236}">
                <a16:creationId xmlns:a16="http://schemas.microsoft.com/office/drawing/2014/main" id="{6DF1B828-50C6-26A7-178E-A3C932D09EC9}"/>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53</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112053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3DE25-7C17-9ECE-1F5B-14A99B2A4CC0}"/>
              </a:ext>
              <a:ext uri="{C183D7F6-B498-43B3-948B-1728B52AA6E4}">
                <adec:decorative xmlns:adec="http://schemas.microsoft.com/office/drawing/2017/decorative" val="1"/>
              </a:ext>
            </a:extLst>
          </p:cNvPr>
          <p:cNvSpPr>
            <a:spLocks noGrp="1"/>
          </p:cNvSpPr>
          <p:nvPr>
            <p:ph sz="quarter" idx="14"/>
          </p:nvPr>
        </p:nvSpPr>
        <p:spPr/>
        <p:txBody>
          <a:bodyPr/>
          <a:lstStyle/>
          <a:p>
            <a:pPr lvl="4">
              <a:lnSpc>
                <a:spcPct val="150000"/>
              </a:lnSpc>
              <a:buClr>
                <a:srgbClr val="536A82"/>
              </a:buClr>
              <a:buFont typeface="Wingdings" panose="05000000000000000000" pitchFamily="2" charset="2"/>
              <a:buChar char="q"/>
              <a:defRPr/>
            </a:pPr>
            <a:r>
              <a:rPr kumimoji="0" lang="en-US" sz="24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 </a:t>
            </a:r>
            <a:r>
              <a:rPr kumimoji="0" lang="en-US" sz="2400" b="1" i="0" u="sng"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Preferred </a:t>
            </a:r>
            <a:r>
              <a:rPr lang="en-US" sz="2400" b="1" u="sng">
                <a:solidFill>
                  <a:srgbClr val="3B495B"/>
                </a:solidFill>
                <a:latin typeface="Myriad Web Pro" panose="020B0503030403020204"/>
                <a:cs typeface="Arial" panose="020B0604020202020204" pitchFamily="34" charset="0"/>
              </a:rPr>
              <a:t>Vaccine History</a:t>
            </a:r>
            <a:r>
              <a:rPr kumimoji="0" lang="en-US" sz="22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 (n=9)</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Type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(30956-7)</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Administered Date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(30952-6)</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Dose Number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(30973-2)</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Manufacturer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(30957-5)</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Lot Number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(30959-1)</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Expiration Date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VAC109)</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National Drug Code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(VAC153)</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Vaccination Record Identifier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(VAC102)</a:t>
            </a:r>
          </a:p>
          <a:p>
            <a:pPr lvl="6">
              <a:buClr>
                <a:srgbClr val="536A82"/>
              </a:buClr>
              <a:defRPr/>
            </a:pPr>
            <a:r>
              <a:rPr kumimoji="0" lang="en-US" sz="2000"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Vaccine Event Information Source </a:t>
            </a:r>
            <a:r>
              <a:rPr kumimoji="0" lang="en-US"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rPr>
              <a:t>(VAC147)</a:t>
            </a:r>
          </a:p>
          <a:p>
            <a:pPr lvl="6">
              <a:buClr>
                <a:srgbClr val="536A82"/>
              </a:buClr>
              <a:defRPr/>
            </a:pPr>
            <a:endParaRPr kumimoji="0" lang="en-US" sz="2000" b="1" i="0" strike="noStrike" kern="1200" cap="none" spc="0" normalizeH="0" baseline="0" noProof="0">
              <a:ln>
                <a:noFill/>
              </a:ln>
              <a:solidFill>
                <a:srgbClr val="3B495B"/>
              </a:solidFill>
              <a:effectLst/>
              <a:uLnTx/>
              <a:uFillTx/>
              <a:latin typeface="Myriad Web Pro" panose="020B0503030403020204"/>
              <a:cs typeface="Arial" panose="020B0604020202020204" pitchFamily="34" charset="0"/>
            </a:endParaRPr>
          </a:p>
          <a:p>
            <a:endParaRPr lang="en-US"/>
          </a:p>
        </p:txBody>
      </p:sp>
      <p:sp>
        <p:nvSpPr>
          <p:cNvPr id="3" name="Title 2">
            <a:extLst>
              <a:ext uri="{FF2B5EF4-FFF2-40B4-BE49-F238E27FC236}">
                <a16:creationId xmlns:a16="http://schemas.microsoft.com/office/drawing/2014/main" id="{B7FE624D-3EC4-AC0B-0476-CC13F4922CD2}"/>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Varicella Repeating Groups, continued </a:t>
            </a:r>
          </a:p>
        </p:txBody>
      </p:sp>
      <p:sp>
        <p:nvSpPr>
          <p:cNvPr id="5" name="TextBox 4">
            <a:extLst>
              <a:ext uri="{FF2B5EF4-FFF2-40B4-BE49-F238E27FC236}">
                <a16:creationId xmlns:a16="http://schemas.microsoft.com/office/drawing/2014/main" id="{69576F51-262E-4E9F-2A82-CFDDEC6B3159}"/>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54</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2209949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649521" y="2096534"/>
            <a:ext cx="11247120" cy="1188720"/>
          </a:xfrm>
        </p:spPr>
        <p:txBody>
          <a:bodyPr vert="horz" lIns="91440" tIns="45720" rIns="91440" bIns="45720" rtlCol="0" anchor="ctr" anchorCtr="0">
            <a:normAutofit/>
          </a:bodyPr>
          <a:lstStyle/>
          <a:p>
            <a:pPr algn="ctr"/>
            <a:r>
              <a:rPr lang="en-US" sz="4400" b="1" kern="1200">
                <a:latin typeface="+mj-lt"/>
                <a:ea typeface="+mj-ea"/>
                <a:cs typeface="+mj-cs"/>
              </a:rPr>
              <a:t>Varicella MMG Non-Repeating Data Elements</a:t>
            </a:r>
          </a:p>
        </p:txBody>
      </p:sp>
      <p:sp>
        <p:nvSpPr>
          <p:cNvPr id="3" name="TextBox 2">
            <a:extLst>
              <a:ext uri="{FF2B5EF4-FFF2-40B4-BE49-F238E27FC236}">
                <a16:creationId xmlns:a16="http://schemas.microsoft.com/office/drawing/2014/main" id="{3181CC55-E2C4-A285-C236-C054175D0863}"/>
              </a:ext>
            </a:extLst>
          </p:cNvPr>
          <p:cNvSpPr txBox="1"/>
          <p:nvPr/>
        </p:nvSpPr>
        <p:spPr bwMode="auto">
          <a:xfrm>
            <a:off x="457200" y="6175375"/>
            <a:ext cx="11155680" cy="550863"/>
          </a:xfrm>
          <a:prstGeom prst="rect">
            <a:avLst/>
          </a:prstGeom>
          <a:noFill/>
          <a:ln>
            <a:noFill/>
          </a:ln>
        </p:spPr>
        <p:txBody>
          <a:bodyPr vert="horz" wrap="square" lIns="91440" tIns="45720" rIns="91440" bIns="45720" numCol="1" rtlCol="0" anchor="b" anchorCtr="0" compatLnSpc="1">
            <a:prstTxWarp prst="textNoShape">
              <a:avLst/>
            </a:prstTxWarp>
            <a:normAutofit/>
          </a:bodyPr>
          <a:lstStyle/>
          <a:p>
            <a:pPr eaLnBrk="1" hangingPunct="1">
              <a:spcBef>
                <a:spcPts val="200"/>
              </a:spcBef>
              <a:buClr>
                <a:schemeClr val="accent1"/>
              </a:buClr>
              <a:buSzPct val="100000"/>
            </a:pPr>
            <a:r>
              <a:rPr lang="en-US" sz="1200" kern="1200">
                <a:solidFill>
                  <a:schemeClr val="tx2"/>
                </a:solidFill>
                <a:latin typeface="+mn-lt"/>
                <a:ea typeface="+mn-ea"/>
                <a:cs typeface="+mn-cs"/>
              </a:rPr>
              <a:t>7</a:t>
            </a:r>
          </a:p>
        </p:txBody>
      </p:sp>
    </p:spTree>
    <p:extLst>
      <p:ext uri="{BB962C8B-B14F-4D97-AF65-F5344CB8AC3E}">
        <p14:creationId xmlns:p14="http://schemas.microsoft.com/office/powerpoint/2010/main" val="298982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DAA18-AC63-CD6B-9653-A36C13754619}"/>
              </a:ext>
              <a:ext uri="{C183D7F6-B498-43B3-948B-1728B52AA6E4}">
                <adec:decorative xmlns:adec="http://schemas.microsoft.com/office/drawing/2017/decorative" val="1"/>
              </a:ext>
            </a:extLst>
          </p:cNvPr>
          <p:cNvSpPr>
            <a:spLocks noGrp="1"/>
          </p:cNvSpPr>
          <p:nvPr>
            <p:ph sz="quarter" idx="14"/>
          </p:nvPr>
        </p:nvSpPr>
        <p:spPr>
          <a:xfrm>
            <a:off x="357922" y="1342220"/>
            <a:ext cx="11247120" cy="5515780"/>
          </a:xfrm>
        </p:spPr>
        <p:txBody>
          <a:bodyPr/>
          <a:lstStyle/>
          <a:p>
            <a:pPr marL="1216152" marR="0" lvl="0" defTabSz="914400" rtl="0" eaLnBrk="1" fontAlgn="base" latinLnBrk="0" hangingPunct="1">
              <a:lnSpc>
                <a:spcPct val="100000"/>
              </a:lnSpc>
              <a:spcBef>
                <a:spcPts val="800"/>
              </a:spcBef>
              <a:spcAft>
                <a:spcPct val="0"/>
              </a:spcAft>
              <a:buClr>
                <a:srgbClr val="536A82"/>
              </a:buClr>
              <a:buSzPct val="100000"/>
              <a:buFont typeface="Wingdings" panose="05000000000000000000" pitchFamily="2" charset="2"/>
              <a:buChar char="q"/>
              <a:tabLst/>
              <a:defRPr/>
            </a:pPr>
            <a:r>
              <a:rPr kumimoji="0" lang="en-US" b="1" i="0" strike="noStrike" kern="1200" cap="none" spc="0" normalizeH="0" baseline="0" noProof="0" dirty="0">
                <a:ln>
                  <a:noFill/>
                </a:ln>
                <a:solidFill>
                  <a:srgbClr val="3B495B"/>
                </a:solidFill>
                <a:effectLst/>
                <a:uLnTx/>
                <a:uFillTx/>
                <a:latin typeface="Arial" panose="020B0604020202020204" pitchFamily="34" charset="0"/>
                <a:cs typeface="Arial" panose="020B0604020202020204" pitchFamily="34" charset="0"/>
              </a:rPr>
              <a:t> </a:t>
            </a:r>
            <a:r>
              <a:rPr kumimoji="0" lang="en-US" b="1" i="0" u="sng" strike="noStrike" kern="1200" cap="none" spc="0" normalizeH="0" baseline="0" noProof="0" dirty="0">
                <a:ln>
                  <a:noFill/>
                </a:ln>
                <a:solidFill>
                  <a:srgbClr val="3B495B"/>
                </a:solidFill>
                <a:effectLst/>
                <a:uLnTx/>
                <a:uFillTx/>
                <a:latin typeface="Myriad Web Pro"/>
                <a:cs typeface="Arial" panose="020B0604020202020204" pitchFamily="34" charset="0"/>
              </a:rPr>
              <a:t>Epidemiologic Information</a:t>
            </a:r>
            <a:r>
              <a:rPr kumimoji="0" lang="en-US" b="1" i="0" strike="noStrike" kern="1200" cap="none" spc="0" normalizeH="0" baseline="0" noProof="0" dirty="0">
                <a:ln>
                  <a:noFill/>
                </a:ln>
                <a:solidFill>
                  <a:srgbClr val="3B495B"/>
                </a:solidFill>
                <a:effectLst/>
                <a:uLnTx/>
                <a:uFillTx/>
                <a:latin typeface="Myriad Web Pro"/>
                <a:cs typeface="Arial" panose="020B0604020202020204" pitchFamily="34" charset="0"/>
              </a:rPr>
              <a:t> (n=13)</a:t>
            </a:r>
          </a:p>
          <a:p>
            <a:pPr marL="1657350" lvl="2" indent="-198438">
              <a:spcBef>
                <a:spcPts val="800"/>
              </a:spcBef>
              <a:buClr>
                <a:srgbClr val="536A82"/>
              </a:buClr>
              <a:defRPr/>
            </a:pPr>
            <a:r>
              <a:rPr lang="en-US" sz="2000" dirty="0">
                <a:solidFill>
                  <a:srgbClr val="3B495B"/>
                </a:solidFill>
                <a:latin typeface="Myriad Web Pro" panose="020B0503030403020204"/>
                <a:cs typeface="Arial" panose="020B0604020202020204" pitchFamily="34" charset="0"/>
              </a:rPr>
              <a:t>Message Profile Identifier </a:t>
            </a:r>
            <a:r>
              <a:rPr lang="en-US" dirty="0">
                <a:solidFill>
                  <a:srgbClr val="3B495B"/>
                </a:solidFill>
                <a:latin typeface="Myriad Web Pro" panose="020B0503030403020204"/>
                <a:cs typeface="Arial" panose="020B0604020202020204" pitchFamily="34" charset="0"/>
              </a:rPr>
              <a:t>(MSH-21)</a:t>
            </a:r>
          </a:p>
          <a:p>
            <a:pPr lvl="6"/>
            <a:r>
              <a:rPr lang="en-US" sz="2000" dirty="0">
                <a:latin typeface="Myriad Web Pro" panose="020B0503030403020204"/>
              </a:rPr>
              <a:t>Diagnosed with Varicella Before  </a:t>
            </a:r>
            <a:r>
              <a:rPr lang="en-US" dirty="0">
                <a:latin typeface="Myriad Web Pro" panose="020B0503030403020204"/>
              </a:rPr>
              <a:t>(VAR150)</a:t>
            </a:r>
          </a:p>
          <a:p>
            <a:pPr lvl="6"/>
            <a:r>
              <a:rPr lang="en-US" sz="2000" dirty="0">
                <a:latin typeface="Myriad Web Pro" panose="020B0503030403020204"/>
              </a:rPr>
              <a:t>Age at Previous Diagnosis  </a:t>
            </a:r>
            <a:r>
              <a:rPr lang="en-US" dirty="0">
                <a:latin typeface="Myriad Web Pro" panose="020B0503030403020204"/>
              </a:rPr>
              <a:t>(INV934)</a:t>
            </a:r>
          </a:p>
          <a:p>
            <a:pPr lvl="6"/>
            <a:r>
              <a:rPr lang="en-US" sz="2000" dirty="0">
                <a:latin typeface="Myriad Web Pro" panose="020B0503030403020204"/>
              </a:rPr>
              <a:t>Age Units  </a:t>
            </a:r>
            <a:r>
              <a:rPr lang="en-US" dirty="0">
                <a:latin typeface="Myriad Web Pro" panose="020B0503030403020204"/>
              </a:rPr>
              <a:t>(OBX-6 for INV934)</a:t>
            </a:r>
          </a:p>
          <a:p>
            <a:pPr lvl="6"/>
            <a:r>
              <a:rPr lang="en-US" sz="2000" dirty="0">
                <a:latin typeface="Myriad Web Pro" panose="020B0503030403020204"/>
              </a:rPr>
              <a:t>Previous Case Diagnosed By </a:t>
            </a:r>
            <a:r>
              <a:rPr lang="en-US" dirty="0">
                <a:latin typeface="Myriad Web Pro" panose="020B0503030403020204"/>
              </a:rPr>
              <a:t>(VAR152)</a:t>
            </a:r>
          </a:p>
          <a:p>
            <a:pPr lvl="6"/>
            <a:r>
              <a:rPr lang="en-US" sz="2000" dirty="0">
                <a:latin typeface="Myriad Web Pro" panose="020B0503030403020204"/>
              </a:rPr>
              <a:t>Is this case epi-linked to another confirmed or probable case </a:t>
            </a:r>
            <a:r>
              <a:rPr lang="en-US" dirty="0">
                <a:latin typeface="Myriad Web Pro" panose="020B0503030403020204"/>
              </a:rPr>
              <a:t>(VAR154)</a:t>
            </a:r>
          </a:p>
          <a:p>
            <a:pPr lvl="6"/>
            <a:r>
              <a:rPr lang="en-US" sz="2000" dirty="0">
                <a:latin typeface="Myriad Web Pro" panose="020B0503030403020204"/>
              </a:rPr>
              <a:t>Type of Case This Case is Epi-linked to </a:t>
            </a:r>
            <a:r>
              <a:rPr lang="en-US" dirty="0">
                <a:latin typeface="Myriad Web Pro" panose="020B0503030403020204"/>
              </a:rPr>
              <a:t>(VAR155)</a:t>
            </a:r>
          </a:p>
          <a:p>
            <a:pPr lvl="6"/>
            <a:r>
              <a:rPr lang="en-US" sz="2000" dirty="0">
                <a:latin typeface="Myriad Web Pro" panose="020B0503030403020204"/>
              </a:rPr>
              <a:t>Transmission Setting  </a:t>
            </a:r>
            <a:r>
              <a:rPr lang="en-US" dirty="0">
                <a:latin typeface="Myriad Web Pro" panose="020B0503030403020204"/>
              </a:rPr>
              <a:t>(81267-7)</a:t>
            </a:r>
          </a:p>
          <a:p>
            <a:pPr lvl="6"/>
            <a:r>
              <a:rPr lang="en-US" sz="2000" dirty="0">
                <a:latin typeface="Myriad Web Pro" panose="020B0503030403020204"/>
              </a:rPr>
              <a:t>Case Patient a Healthcare Worker  </a:t>
            </a:r>
            <a:r>
              <a:rPr lang="en-US" dirty="0">
                <a:latin typeface="Myriad Web Pro" panose="020B0503030403020204"/>
              </a:rPr>
              <a:t>(223366009)</a:t>
            </a:r>
          </a:p>
          <a:p>
            <a:pPr lvl="6"/>
            <a:r>
              <a:rPr lang="en-US" sz="2000" dirty="0">
                <a:latin typeface="Myriad Web Pro" panose="020B0503030403020204"/>
              </a:rPr>
              <a:t>Number of Weeks Gestation at Onset of Illness  (</a:t>
            </a:r>
            <a:r>
              <a:rPr lang="en-US" dirty="0">
                <a:latin typeface="Myriad Web Pro" panose="020B0503030403020204"/>
              </a:rPr>
              <a:t>81270-1)</a:t>
            </a:r>
          </a:p>
          <a:p>
            <a:pPr lvl="6"/>
            <a:r>
              <a:rPr lang="en-US" sz="2000" dirty="0">
                <a:latin typeface="Myriad Web Pro" panose="020B0503030403020204"/>
              </a:rPr>
              <a:t>Trimester at Onset of Illness  </a:t>
            </a:r>
            <a:r>
              <a:rPr lang="en-US" dirty="0">
                <a:latin typeface="Myriad Web Pro" panose="020B0503030403020204"/>
              </a:rPr>
              <a:t>(81271-9)</a:t>
            </a:r>
          </a:p>
          <a:p>
            <a:pPr lvl="6"/>
            <a:r>
              <a:rPr lang="en-US" sz="2000" dirty="0">
                <a:latin typeface="Myriad Web Pro" panose="020B0503030403020204"/>
              </a:rPr>
              <a:t>Patient Address City  </a:t>
            </a:r>
            <a:r>
              <a:rPr lang="en-US" dirty="0">
                <a:latin typeface="Myriad Web Pro" panose="020B0503030403020204"/>
              </a:rPr>
              <a:t>(PID-11.3)</a:t>
            </a:r>
          </a:p>
          <a:p>
            <a:pPr lvl="6"/>
            <a:r>
              <a:rPr lang="en-US" sz="2000" dirty="0">
                <a:latin typeface="Myriad Web Pro" panose="020B0503030403020204"/>
              </a:rPr>
              <a:t>Case Investigation Status Code</a:t>
            </a:r>
            <a:r>
              <a:rPr lang="en-US" dirty="0">
                <a:latin typeface="Myriad Web Pro" panose="020B0503030403020204"/>
              </a:rPr>
              <a:t>	(INV109) </a:t>
            </a:r>
          </a:p>
          <a:p>
            <a:endParaRPr lang="en-US" dirty="0"/>
          </a:p>
        </p:txBody>
      </p:sp>
      <p:sp>
        <p:nvSpPr>
          <p:cNvPr id="3" name="Title 2">
            <a:extLst>
              <a:ext uri="{FF2B5EF4-FFF2-40B4-BE49-F238E27FC236}">
                <a16:creationId xmlns:a16="http://schemas.microsoft.com/office/drawing/2014/main" id="{7DEA40FE-F07F-20A5-D0F1-4306CFBD8770}"/>
              </a:ext>
              <a:ext uri="{C183D7F6-B498-43B3-948B-1728B52AA6E4}">
                <adec:decorative xmlns:adec="http://schemas.microsoft.com/office/drawing/2017/decorative" val="1"/>
              </a:ext>
            </a:extLst>
          </p:cNvPr>
          <p:cNvSpPr>
            <a:spLocks noGrp="1"/>
          </p:cNvSpPr>
          <p:nvPr>
            <p:ph type="title"/>
          </p:nvPr>
        </p:nvSpPr>
        <p:spPr>
          <a:xfrm>
            <a:off x="448145" y="274320"/>
            <a:ext cx="11247120" cy="883234"/>
          </a:xfrm>
        </p:spPr>
        <p:txBody>
          <a:bodyPr anchor="ctr"/>
          <a:lstStyle/>
          <a:p>
            <a:pPr algn="ctr"/>
            <a:r>
              <a:rPr lang="en-US"/>
              <a:t>Varicella Non-Repeating Data Elements</a:t>
            </a:r>
          </a:p>
        </p:txBody>
      </p:sp>
      <p:sp>
        <p:nvSpPr>
          <p:cNvPr id="5" name="TextBox 4">
            <a:extLst>
              <a:ext uri="{FF2B5EF4-FFF2-40B4-BE49-F238E27FC236}">
                <a16:creationId xmlns:a16="http://schemas.microsoft.com/office/drawing/2014/main" id="{FC6B76A0-4F61-8B4D-AB79-584B1940AD7D}"/>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56</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614303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DAA18-AC63-CD6B-9653-A36C13754619}"/>
              </a:ext>
              <a:ext uri="{C183D7F6-B498-43B3-948B-1728B52AA6E4}">
                <adec:decorative xmlns:adec="http://schemas.microsoft.com/office/drawing/2017/decorative" val="1"/>
              </a:ext>
            </a:extLst>
          </p:cNvPr>
          <p:cNvSpPr>
            <a:spLocks noGrp="1"/>
          </p:cNvSpPr>
          <p:nvPr>
            <p:ph idx="1"/>
          </p:nvPr>
        </p:nvSpPr>
        <p:spPr>
          <a:xfrm>
            <a:off x="457200" y="1554479"/>
            <a:ext cx="10588752" cy="4620895"/>
          </a:xfrm>
        </p:spPr>
        <p:txBody>
          <a:bodyPr vert="horz" wrap="square" lIns="91440" tIns="45720" rIns="91440" bIns="45720" numCol="1" anchor="t" anchorCtr="0" compatLnSpc="1">
            <a:prstTxWarp prst="textNoShape">
              <a:avLst/>
            </a:prstTxWarp>
            <a:normAutofit/>
          </a:bodyPr>
          <a:lstStyle/>
          <a:p>
            <a:pPr marL="1770063" lvl="8" indent="-342900" fontAlgn="base">
              <a:spcAft>
                <a:spcPct val="0"/>
              </a:spcAft>
              <a:buFont typeface="Wingdings" panose="05000000000000000000" pitchFamily="2" charset="2"/>
              <a:buChar char="q"/>
            </a:pPr>
            <a:r>
              <a:rPr kumimoji="0" lang="en-US" altLang="en-US" sz="2400" b="1" i="0" u="sng" strike="noStrike" cap="none" spc="0" normalizeH="0" baseline="0" noProof="0" dirty="0">
                <a:ln>
                  <a:noFill/>
                </a:ln>
                <a:effectLst/>
                <a:uLnTx/>
                <a:uFillTx/>
                <a:latin typeface="Myriad Web Pro" panose="020B0503030403020204"/>
              </a:rPr>
              <a:t>Treatment Questions (</a:t>
            </a:r>
            <a:r>
              <a:rPr kumimoji="0" lang="en-US" altLang="en-US" sz="2200" b="1" i="0" u="sng" strike="noStrike" cap="none" spc="0" normalizeH="0" baseline="0" noProof="0" dirty="0">
                <a:ln>
                  <a:noFill/>
                </a:ln>
                <a:effectLst/>
                <a:uLnTx/>
                <a:uFillTx/>
                <a:latin typeface="Myriad Web Pro" panose="020B0503030403020204"/>
              </a:rPr>
              <a:t>n=1)</a:t>
            </a:r>
          </a:p>
          <a:p>
            <a:pPr marL="2109788" lvl="8" indent="-341313" fontAlgn="base">
              <a:spcAft>
                <a:spcPct val="0"/>
              </a:spcAft>
            </a:pPr>
            <a:r>
              <a:rPr kumimoji="0" lang="en-US" altLang="en-US" sz="2000" i="0" strike="noStrike" cap="none" spc="0" normalizeH="0" baseline="0" noProof="0" dirty="0">
                <a:ln>
                  <a:noFill/>
                </a:ln>
                <a:effectLst/>
                <a:uLnTx/>
                <a:uFillTx/>
                <a:latin typeface="Myriad Web Pro" panose="020B0503030403020204"/>
              </a:rPr>
              <a:t>Antiviral Medication </a:t>
            </a:r>
            <a:r>
              <a:rPr kumimoji="0" lang="en-US" altLang="en-US" i="0" strike="noStrike" cap="none" spc="0" normalizeH="0" baseline="0" noProof="0" dirty="0">
                <a:ln>
                  <a:noFill/>
                </a:ln>
                <a:effectLst/>
                <a:uLnTx/>
                <a:uFillTx/>
                <a:latin typeface="Myriad Web Pro" panose="020B0503030403020204"/>
              </a:rPr>
              <a:t>(VAR139)</a:t>
            </a:r>
          </a:p>
          <a:p>
            <a:pPr marL="1770063" lvl="8" indent="-342900" fontAlgn="base">
              <a:lnSpc>
                <a:spcPct val="150000"/>
              </a:lnSpc>
              <a:spcAft>
                <a:spcPct val="0"/>
              </a:spcAft>
              <a:buFont typeface="Wingdings" panose="05000000000000000000" pitchFamily="2" charset="2"/>
              <a:buChar char="q"/>
            </a:pPr>
            <a:r>
              <a:rPr kumimoji="0" lang="en-US" altLang="en-US" sz="2400" b="1" i="0" u="sng" strike="noStrike" cap="none" spc="0" normalizeH="0" baseline="0" noProof="0" dirty="0">
                <a:ln>
                  <a:noFill/>
                </a:ln>
                <a:effectLst/>
                <a:uLnTx/>
                <a:uFillTx/>
                <a:latin typeface="Myriad Web Pro" panose="020B0503030403020204"/>
              </a:rPr>
              <a:t>Clinical Questions </a:t>
            </a:r>
            <a:r>
              <a:rPr kumimoji="0" lang="en-US" altLang="en-US" sz="2200" b="1" i="0" u="sng" strike="noStrike" cap="none" spc="0" normalizeH="0" baseline="0" noProof="0" dirty="0">
                <a:ln>
                  <a:noFill/>
                </a:ln>
                <a:effectLst/>
                <a:uLnTx/>
                <a:uFillTx/>
                <a:latin typeface="Myriad Web Pro" panose="020B0503030403020204"/>
              </a:rPr>
              <a:t>(n=21)</a:t>
            </a:r>
          </a:p>
          <a:p>
            <a:pPr marL="2109788" lvl="8" indent="-292100" fontAlgn="base">
              <a:lnSpc>
                <a:spcPct val="90000"/>
              </a:lnSpc>
              <a:spcAft>
                <a:spcPct val="0"/>
              </a:spcAft>
            </a:pPr>
            <a:r>
              <a:rPr lang="en-US" altLang="en-US" sz="2000" dirty="0">
                <a:latin typeface="Myriad Web Pro" panose="020B0503030403020204"/>
              </a:rPr>
              <a:t>Total Number of Lesions </a:t>
            </a:r>
            <a:r>
              <a:rPr lang="en-US" altLang="en-US" dirty="0">
                <a:latin typeface="Myriad Web Pro" panose="020B0503030403020204"/>
              </a:rPr>
              <a:t>(300579006)</a:t>
            </a:r>
          </a:p>
          <a:p>
            <a:pPr marL="2109788" lvl="8" indent="-292100" fontAlgn="base">
              <a:lnSpc>
                <a:spcPct val="90000"/>
              </a:lnSpc>
              <a:spcAft>
                <a:spcPct val="0"/>
              </a:spcAft>
            </a:pPr>
            <a:r>
              <a:rPr lang="en-US" altLang="en-US" sz="2000" dirty="0">
                <a:latin typeface="Myriad Web Pro" panose="020B0503030403020204"/>
              </a:rPr>
              <a:t>Specify Number of Lesions	</a:t>
            </a:r>
            <a:r>
              <a:rPr lang="en-US" altLang="en-US" dirty="0">
                <a:latin typeface="Myriad Web Pro" panose="020B0503030403020204"/>
              </a:rPr>
              <a:t>(246206008)</a:t>
            </a:r>
          </a:p>
          <a:p>
            <a:pPr marL="2109788" lvl="8" indent="-292100" fontAlgn="base">
              <a:lnSpc>
                <a:spcPct val="90000"/>
              </a:lnSpc>
              <a:spcAft>
                <a:spcPct val="0"/>
              </a:spcAft>
            </a:pPr>
            <a:r>
              <a:rPr lang="en-US" altLang="en-US" sz="2000" dirty="0">
                <a:latin typeface="Myriad Web Pro" panose="020B0503030403020204"/>
              </a:rPr>
              <a:t>Rash Onset Date  </a:t>
            </a:r>
            <a:r>
              <a:rPr lang="en-US" altLang="en-US" dirty="0">
                <a:latin typeface="Myriad Web Pro" panose="020B0503030403020204"/>
              </a:rPr>
              <a:t>(81268-5)</a:t>
            </a:r>
          </a:p>
          <a:p>
            <a:pPr marL="2109788" lvl="8" indent="-292100" fontAlgn="base">
              <a:lnSpc>
                <a:spcPct val="90000"/>
              </a:lnSpc>
              <a:spcAft>
                <a:spcPct val="0"/>
              </a:spcAft>
            </a:pPr>
            <a:r>
              <a:rPr lang="en-US" altLang="en-US" sz="2000" dirty="0">
                <a:latin typeface="Myriad Web Pro" panose="020B0503030403020204"/>
              </a:rPr>
              <a:t>Was the Rash Generalized	</a:t>
            </a:r>
            <a:r>
              <a:rPr lang="en-US" altLang="en-US" dirty="0">
                <a:latin typeface="Myriad Web Pro" panose="020B0503030403020204"/>
              </a:rPr>
              <a:t>(725119006)</a:t>
            </a:r>
          </a:p>
          <a:p>
            <a:pPr marL="2109788" lvl="8" indent="-292100" fontAlgn="base">
              <a:lnSpc>
                <a:spcPct val="90000"/>
              </a:lnSpc>
              <a:spcAft>
                <a:spcPct val="0"/>
              </a:spcAft>
            </a:pPr>
            <a:r>
              <a:rPr lang="en-US" altLang="en-US" sz="2000" dirty="0">
                <a:latin typeface="Myriad Web Pro" panose="020B0503030403020204"/>
              </a:rPr>
              <a:t>Body Region(s) of Rash  </a:t>
            </a:r>
            <a:r>
              <a:rPr lang="en-US" altLang="en-US" dirty="0">
                <a:latin typeface="Myriad Web Pro" panose="020B0503030403020204"/>
              </a:rPr>
              <a:t>(364402001)</a:t>
            </a:r>
          </a:p>
          <a:p>
            <a:pPr marL="2109788" lvl="8" indent="-292100" fontAlgn="base">
              <a:lnSpc>
                <a:spcPct val="90000"/>
              </a:lnSpc>
              <a:spcAft>
                <a:spcPct val="0"/>
              </a:spcAft>
            </a:pPr>
            <a:r>
              <a:rPr lang="en-US" altLang="en-US" sz="2000" dirty="0">
                <a:latin typeface="Myriad Web Pro" panose="020B0503030403020204"/>
              </a:rPr>
              <a:t>Character of Lesions  </a:t>
            </a:r>
            <a:r>
              <a:rPr lang="en-US" altLang="en-US" dirty="0">
                <a:latin typeface="Myriad Web Pro" panose="020B0503030403020204"/>
              </a:rPr>
              <a:t>(364637009)</a:t>
            </a:r>
          </a:p>
          <a:p>
            <a:pPr marL="2109788" lvl="8" indent="-292100" fontAlgn="base">
              <a:lnSpc>
                <a:spcPct val="90000"/>
              </a:lnSpc>
              <a:spcAft>
                <a:spcPct val="0"/>
              </a:spcAft>
            </a:pPr>
            <a:r>
              <a:rPr lang="en-US" altLang="en-US" sz="2000" dirty="0">
                <a:latin typeface="Myriad Web Pro" panose="020B0503030403020204"/>
              </a:rPr>
              <a:t>Hemorrhagic Lesions  </a:t>
            </a:r>
            <a:r>
              <a:rPr lang="en-US" altLang="en-US" dirty="0">
                <a:latin typeface="Myriad Web Pro" panose="020B0503030403020204"/>
              </a:rPr>
              <a:t>(INV911)</a:t>
            </a:r>
          </a:p>
          <a:p>
            <a:pPr marL="2109788" lvl="8" indent="-292100" fontAlgn="base">
              <a:lnSpc>
                <a:spcPct val="90000"/>
              </a:lnSpc>
              <a:spcAft>
                <a:spcPct val="0"/>
              </a:spcAft>
            </a:pPr>
            <a:r>
              <a:rPr lang="en-US" altLang="en-US" sz="2000" dirty="0">
                <a:latin typeface="Myriad Web Pro" panose="020B0503030403020204"/>
              </a:rPr>
              <a:t>Itchy Lesions  </a:t>
            </a:r>
            <a:r>
              <a:rPr lang="en-US" altLang="en-US" dirty="0">
                <a:latin typeface="Myriad Web Pro" panose="020B0503030403020204"/>
              </a:rPr>
              <a:t>(418290006)</a:t>
            </a:r>
          </a:p>
          <a:p>
            <a:pPr marL="2109788" lvl="8" indent="-292100" fontAlgn="base">
              <a:lnSpc>
                <a:spcPct val="90000"/>
              </a:lnSpc>
              <a:spcAft>
                <a:spcPct val="0"/>
              </a:spcAft>
            </a:pPr>
            <a:r>
              <a:rPr lang="en-US" altLang="en-US" sz="2000" dirty="0">
                <a:latin typeface="Myriad Web Pro" panose="020B0503030403020204"/>
              </a:rPr>
              <a:t>Lesions Appear as Crops or Waves  </a:t>
            </a:r>
            <a:r>
              <a:rPr lang="en-US" altLang="en-US" dirty="0">
                <a:latin typeface="Myriad Web Pro" panose="020B0503030403020204"/>
              </a:rPr>
              <a:t>(INV912)</a:t>
            </a:r>
          </a:p>
          <a:p>
            <a:pPr marL="2109788" lvl="8" indent="-292100" fontAlgn="base">
              <a:lnSpc>
                <a:spcPct val="90000"/>
              </a:lnSpc>
              <a:spcAft>
                <a:spcPct val="0"/>
              </a:spcAft>
            </a:pPr>
            <a:r>
              <a:rPr lang="en-US" altLang="en-US" sz="2000" dirty="0">
                <a:latin typeface="Myriad Web Pro" panose="020B0503030403020204"/>
              </a:rPr>
              <a:t>Crusted Lesions  </a:t>
            </a:r>
            <a:r>
              <a:rPr lang="en-US" altLang="en-US" dirty="0">
                <a:latin typeface="Myriad Web Pro" panose="020B0503030403020204"/>
              </a:rPr>
              <a:t>(INV913)</a:t>
            </a:r>
          </a:p>
          <a:p>
            <a:pPr marL="2109788" lvl="8" indent="-292100" fontAlgn="base">
              <a:lnSpc>
                <a:spcPct val="90000"/>
              </a:lnSpc>
              <a:spcAft>
                <a:spcPct val="0"/>
              </a:spcAft>
            </a:pPr>
            <a:r>
              <a:rPr lang="en-US" altLang="en-US" sz="2000" dirty="0">
                <a:latin typeface="Myriad Web Pro" panose="020B0503030403020204"/>
              </a:rPr>
              <a:t>Rash Duration </a:t>
            </a:r>
            <a:r>
              <a:rPr lang="en-US" altLang="en-US" dirty="0">
                <a:latin typeface="Myriad Web Pro" panose="020B0503030403020204"/>
              </a:rPr>
              <a:t>(81269-3)</a:t>
            </a:r>
          </a:p>
          <a:p>
            <a:pPr marL="2109788" lvl="8" indent="-292100" fontAlgn="base">
              <a:lnSpc>
                <a:spcPct val="90000"/>
              </a:lnSpc>
              <a:spcAft>
                <a:spcPct val="0"/>
              </a:spcAft>
            </a:pPr>
            <a:endParaRPr lang="en-US" altLang="en-US" sz="2000" dirty="0">
              <a:latin typeface="Myriad Web Pro" panose="020B0503030403020204"/>
            </a:endParaRPr>
          </a:p>
          <a:p>
            <a:pPr marL="975336" lvl="4">
              <a:lnSpc>
                <a:spcPct val="90000"/>
              </a:lnSpc>
              <a:buNone/>
            </a:pPr>
            <a:endParaRPr lang="en-US" altLang="en-US" sz="1100" dirty="0"/>
          </a:p>
        </p:txBody>
      </p:sp>
      <p:sp>
        <p:nvSpPr>
          <p:cNvPr id="3" name="Title 2">
            <a:extLst>
              <a:ext uri="{FF2B5EF4-FFF2-40B4-BE49-F238E27FC236}">
                <a16:creationId xmlns:a16="http://schemas.microsoft.com/office/drawing/2014/main" id="{7DEA40FE-F07F-20A5-D0F1-4306CFBD8770}"/>
              </a:ext>
              <a:ext uri="{C183D7F6-B498-43B3-948B-1728B52AA6E4}">
                <adec:decorative xmlns:adec="http://schemas.microsoft.com/office/drawing/2017/decorative" val="1"/>
              </a:ext>
            </a:extLst>
          </p:cNvPr>
          <p:cNvSpPr>
            <a:spLocks noGrp="1"/>
          </p:cNvSpPr>
          <p:nvPr>
            <p:ph type="title"/>
          </p:nvPr>
        </p:nvSpPr>
        <p:spPr>
          <a:xfrm>
            <a:off x="457200" y="274320"/>
            <a:ext cx="11247120" cy="1188720"/>
          </a:xfrm>
        </p:spPr>
        <p:txBody>
          <a:bodyPr vert="horz" lIns="91440" tIns="45720" rIns="91440" bIns="45720" rtlCol="0" anchor="ctr" anchorCtr="0">
            <a:normAutofit/>
          </a:bodyPr>
          <a:lstStyle/>
          <a:p>
            <a:pPr algn="ctr"/>
            <a:r>
              <a:rPr lang="en-US" b="1" kern="1200">
                <a:latin typeface="+mj-lt"/>
                <a:ea typeface="+mj-ea"/>
                <a:cs typeface="+mj-cs"/>
              </a:rPr>
              <a:t>Varicella Non-Repeating Data Elements, continued</a:t>
            </a:r>
          </a:p>
        </p:txBody>
      </p:sp>
      <p:sp>
        <p:nvSpPr>
          <p:cNvPr id="4" name="TextBox 3">
            <a:extLst>
              <a:ext uri="{FF2B5EF4-FFF2-40B4-BE49-F238E27FC236}">
                <a16:creationId xmlns:a16="http://schemas.microsoft.com/office/drawing/2014/main" id="{80CD0019-9722-699F-0CB8-EC6428B38B3B}"/>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57</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8563074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DAA18-AC63-CD6B-9653-A36C13754619}"/>
              </a:ext>
              <a:ext uri="{C183D7F6-B498-43B3-948B-1728B52AA6E4}">
                <adec:decorative xmlns:adec="http://schemas.microsoft.com/office/drawing/2017/decorative" val="1"/>
              </a:ext>
            </a:extLst>
          </p:cNvPr>
          <p:cNvSpPr>
            <a:spLocks noGrp="1"/>
          </p:cNvSpPr>
          <p:nvPr>
            <p:ph sz="quarter" idx="14"/>
          </p:nvPr>
        </p:nvSpPr>
        <p:spPr>
          <a:xfrm>
            <a:off x="357922" y="1439756"/>
            <a:ext cx="11247120" cy="5515780"/>
          </a:xfrm>
        </p:spPr>
        <p:txBody>
          <a:bodyPr/>
          <a:lstStyle/>
          <a:p>
            <a:pPr marL="1216152" marR="0" lvl="0" defTabSz="914400" rtl="0" eaLnBrk="1" fontAlgn="base" latinLnBrk="0" hangingPunct="1">
              <a:lnSpc>
                <a:spcPct val="150000"/>
              </a:lnSpc>
              <a:spcBef>
                <a:spcPts val="800"/>
              </a:spcBef>
              <a:spcAft>
                <a:spcPct val="0"/>
              </a:spcAft>
              <a:buClr>
                <a:srgbClr val="536A82"/>
              </a:buClr>
              <a:buSzPct val="100000"/>
              <a:buFont typeface="Wingdings" panose="05000000000000000000" pitchFamily="2" charset="2"/>
              <a:buChar char="q"/>
              <a:tabLst/>
              <a:defRPr/>
            </a:pPr>
            <a:r>
              <a:rPr kumimoji="0" lang="en-US" b="1" i="0" strike="noStrike" kern="1200" cap="none" spc="0" normalizeH="0" baseline="0" noProof="0">
                <a:ln>
                  <a:noFill/>
                </a:ln>
                <a:solidFill>
                  <a:srgbClr val="3B495B"/>
                </a:solidFill>
                <a:effectLst/>
                <a:uLnTx/>
                <a:uFillTx/>
                <a:latin typeface="Arial" panose="020B0604020202020204" pitchFamily="34" charset="0"/>
                <a:cs typeface="Arial" panose="020B0604020202020204" pitchFamily="34" charset="0"/>
              </a:rPr>
              <a:t> </a:t>
            </a:r>
            <a:r>
              <a:rPr kumimoji="0" lang="en-US" b="1" i="0" u="sng" strike="noStrike" kern="1200" cap="none" spc="0" normalizeH="0" baseline="0" noProof="0">
                <a:ln>
                  <a:noFill/>
                </a:ln>
                <a:solidFill>
                  <a:srgbClr val="3B495B"/>
                </a:solidFill>
                <a:effectLst/>
                <a:uLnTx/>
                <a:uFillTx/>
                <a:latin typeface="Myriad Web Pro"/>
                <a:cs typeface="Arial" panose="020B0604020202020204" pitchFamily="34" charset="0"/>
              </a:rPr>
              <a:t>Clinical Questions, continued</a:t>
            </a:r>
          </a:p>
          <a:p>
            <a:pPr lvl="8" indent="-243834" fontAlgn="base">
              <a:lnSpc>
                <a:spcPct val="150000"/>
              </a:lnSpc>
              <a:spcAft>
                <a:spcPct val="0"/>
              </a:spcAft>
            </a:pPr>
            <a:r>
              <a:rPr lang="en-US" altLang="en-US" sz="2000">
                <a:latin typeface="Myriad Web Pro" panose="020B0503030403020204"/>
              </a:rPr>
              <a:t>Fever  (386661006)</a:t>
            </a:r>
          </a:p>
          <a:p>
            <a:pPr lvl="8" indent="-243834" fontAlgn="base">
              <a:lnSpc>
                <a:spcPct val="90000"/>
              </a:lnSpc>
              <a:spcAft>
                <a:spcPct val="0"/>
              </a:spcAft>
            </a:pPr>
            <a:r>
              <a:rPr lang="en-US" altLang="en-US" sz="2000">
                <a:latin typeface="Myriad Web Pro" panose="020B0503030403020204"/>
              </a:rPr>
              <a:t>Date of Fever Onset  (81266-9)</a:t>
            </a:r>
          </a:p>
          <a:p>
            <a:pPr lvl="8" indent="-243834" fontAlgn="base">
              <a:lnSpc>
                <a:spcPct val="90000"/>
              </a:lnSpc>
              <a:spcAft>
                <a:spcPct val="0"/>
              </a:spcAft>
            </a:pPr>
            <a:r>
              <a:rPr lang="en-US" sz="2000">
                <a:latin typeface="Myriad Web Pro" panose="020B0503030403020204"/>
              </a:rPr>
              <a:t>Highest Measured Temperature  (81265-1)</a:t>
            </a:r>
          </a:p>
          <a:p>
            <a:pPr lvl="8" indent="-243834" fontAlgn="base">
              <a:lnSpc>
                <a:spcPct val="90000"/>
              </a:lnSpc>
              <a:spcAft>
                <a:spcPct val="0"/>
              </a:spcAft>
            </a:pPr>
            <a:r>
              <a:rPr lang="en-US" sz="2000">
                <a:latin typeface="Myriad Web Pro" panose="020B0503030403020204"/>
              </a:rPr>
              <a:t>Temperature Units  (OBX-6 for 81265-1)</a:t>
            </a:r>
          </a:p>
          <a:p>
            <a:pPr lvl="8" indent="-243834" fontAlgn="base">
              <a:lnSpc>
                <a:spcPct val="90000"/>
              </a:lnSpc>
              <a:spcAft>
                <a:spcPct val="0"/>
              </a:spcAft>
            </a:pPr>
            <a:r>
              <a:rPr lang="en-US" sz="2000">
                <a:latin typeface="Myriad Web Pro" panose="020B0503030403020204"/>
              </a:rPr>
              <a:t>Fever Duration	(81264-4) </a:t>
            </a:r>
          </a:p>
          <a:p>
            <a:pPr lvl="8" indent="-243834" fontAlgn="base">
              <a:lnSpc>
                <a:spcPct val="90000"/>
              </a:lnSpc>
              <a:spcAft>
                <a:spcPct val="0"/>
              </a:spcAft>
            </a:pPr>
            <a:r>
              <a:rPr lang="en-US" sz="2000">
                <a:latin typeface="Myriad Web Pro" panose="020B0503030403020204"/>
              </a:rPr>
              <a:t>Patient Immunocompromised  (370388006)</a:t>
            </a:r>
          </a:p>
          <a:p>
            <a:pPr lvl="8" indent="-243834" fontAlgn="base">
              <a:lnSpc>
                <a:spcPct val="90000"/>
              </a:lnSpc>
              <a:spcAft>
                <a:spcPct val="0"/>
              </a:spcAft>
            </a:pPr>
            <a:r>
              <a:rPr lang="en-US" sz="2000">
                <a:latin typeface="Myriad Web Pro" panose="020B0503030403020204"/>
              </a:rPr>
              <a:t>Immunocompromised Associated Condition or Treatment  (INV933)</a:t>
            </a:r>
          </a:p>
          <a:p>
            <a:pPr lvl="8" indent="-243834" fontAlgn="base">
              <a:lnSpc>
                <a:spcPct val="90000"/>
              </a:lnSpc>
              <a:spcAft>
                <a:spcPct val="0"/>
              </a:spcAft>
            </a:pPr>
            <a:r>
              <a:rPr lang="en-US" sz="2000">
                <a:latin typeface="Myriad Web Pro" panose="020B0503030403020204"/>
              </a:rPr>
              <a:t>Did the Patient Visit a Healthcare Provider During This Illness  (VAR128)</a:t>
            </a:r>
          </a:p>
          <a:p>
            <a:pPr lvl="8" indent="-243834" fontAlgn="base">
              <a:lnSpc>
                <a:spcPct val="90000"/>
              </a:lnSpc>
              <a:spcAft>
                <a:spcPct val="0"/>
              </a:spcAft>
            </a:pPr>
            <a:r>
              <a:rPr lang="en-US" sz="2000">
                <a:latin typeface="Myriad Web Pro" panose="020B0503030403020204"/>
              </a:rPr>
              <a:t>Reason for Hospitalization	(86947-9)</a:t>
            </a:r>
          </a:p>
          <a:p>
            <a:pPr lvl="8" indent="-243834" fontAlgn="base">
              <a:lnSpc>
                <a:spcPct val="90000"/>
              </a:lnSpc>
              <a:spcAft>
                <a:spcPct val="0"/>
              </a:spcAft>
            </a:pPr>
            <a:r>
              <a:rPr lang="en-US" sz="2000">
                <a:latin typeface="Myriad Web Pro" panose="020B0503030403020204"/>
              </a:rPr>
              <a:t>Chest X-ray for Pneumonia (INV293)</a:t>
            </a:r>
          </a:p>
          <a:p>
            <a:pPr marL="1657350" lvl="2" indent="-198438">
              <a:spcBef>
                <a:spcPts val="800"/>
              </a:spcBef>
              <a:buClr>
                <a:srgbClr val="536A82"/>
              </a:buClr>
              <a:defRPr/>
            </a:pPr>
            <a:endParaRPr lang="en-US">
              <a:solidFill>
                <a:srgbClr val="3B495B"/>
              </a:solidFill>
              <a:latin typeface="Myriad Web Pro" panose="020B0503030403020204"/>
              <a:cs typeface="Arial" panose="020B0604020202020204" pitchFamily="34" charset="0"/>
            </a:endParaRPr>
          </a:p>
          <a:p>
            <a:endParaRPr lang="en-US"/>
          </a:p>
        </p:txBody>
      </p:sp>
      <p:sp>
        <p:nvSpPr>
          <p:cNvPr id="3" name="Title 2">
            <a:extLst>
              <a:ext uri="{FF2B5EF4-FFF2-40B4-BE49-F238E27FC236}">
                <a16:creationId xmlns:a16="http://schemas.microsoft.com/office/drawing/2014/main" id="{7DEA40FE-F07F-20A5-D0F1-4306CFBD8770}"/>
              </a:ext>
              <a:ext uri="{C183D7F6-B498-43B3-948B-1728B52AA6E4}">
                <adec:decorative xmlns:adec="http://schemas.microsoft.com/office/drawing/2017/decorative" val="1"/>
              </a:ext>
            </a:extLst>
          </p:cNvPr>
          <p:cNvSpPr>
            <a:spLocks noGrp="1"/>
          </p:cNvSpPr>
          <p:nvPr>
            <p:ph type="title"/>
          </p:nvPr>
        </p:nvSpPr>
        <p:spPr>
          <a:xfrm>
            <a:off x="448145" y="274320"/>
            <a:ext cx="11247120" cy="883234"/>
          </a:xfrm>
        </p:spPr>
        <p:txBody>
          <a:bodyPr anchor="ctr"/>
          <a:lstStyle/>
          <a:p>
            <a:pPr algn="ctr"/>
            <a:r>
              <a:rPr lang="en-US"/>
              <a:t>Varicella Non-Repeating Data Elements, continued </a:t>
            </a:r>
          </a:p>
        </p:txBody>
      </p:sp>
      <p:sp>
        <p:nvSpPr>
          <p:cNvPr id="5" name="TextBox 4">
            <a:extLst>
              <a:ext uri="{FF2B5EF4-FFF2-40B4-BE49-F238E27FC236}">
                <a16:creationId xmlns:a16="http://schemas.microsoft.com/office/drawing/2014/main" id="{786E32DB-9F83-380F-1191-A94D0650DF37}"/>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58</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905604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D3B911-3BC1-8ED2-1E77-D601E3648037}"/>
              </a:ext>
              <a:ext uri="{C183D7F6-B498-43B3-948B-1728B52AA6E4}">
                <adec:decorative xmlns:adec="http://schemas.microsoft.com/office/drawing/2017/decorative" val="1"/>
              </a:ext>
            </a:extLst>
          </p:cNvPr>
          <p:cNvSpPr>
            <a:spLocks noGrp="1"/>
          </p:cNvSpPr>
          <p:nvPr>
            <p:ph sz="quarter" idx="14"/>
          </p:nvPr>
        </p:nvSpPr>
        <p:spPr/>
        <p:txBody>
          <a:bodyPr/>
          <a:lstStyle/>
          <a:p>
            <a:pPr lvl="4">
              <a:lnSpc>
                <a:spcPct val="150000"/>
              </a:lnSpc>
              <a:buFont typeface="Wingdings" panose="05000000000000000000" pitchFamily="2" charset="2"/>
              <a:buChar char="q"/>
            </a:pPr>
            <a:r>
              <a:rPr kumimoji="0" lang="en-US" sz="2400" b="1" i="0" strike="noStrike" kern="1200" cap="none" spc="0" normalizeH="0" baseline="0" noProof="0">
                <a:ln>
                  <a:noFill/>
                </a:ln>
                <a:solidFill>
                  <a:srgbClr val="3B495B"/>
                </a:solidFill>
                <a:effectLst/>
                <a:uLnTx/>
                <a:uFillTx/>
                <a:latin typeface="Myriad Web Pro"/>
                <a:cs typeface="Arial" panose="020B0604020202020204" pitchFamily="34" charset="0"/>
              </a:rPr>
              <a:t> </a:t>
            </a:r>
            <a:r>
              <a:rPr kumimoji="0" lang="en-US" sz="2400" b="1" i="0" u="sng" strike="noStrike" kern="1200" cap="none" spc="0" normalizeH="0" baseline="0" noProof="0">
                <a:ln>
                  <a:noFill/>
                </a:ln>
                <a:solidFill>
                  <a:srgbClr val="3B495B"/>
                </a:solidFill>
                <a:effectLst/>
                <a:uLnTx/>
                <a:uFillTx/>
                <a:latin typeface="Myriad Web Pro"/>
                <a:cs typeface="Arial" panose="020B0604020202020204" pitchFamily="34" charset="0"/>
              </a:rPr>
              <a:t>Interpretive Lab Questions</a:t>
            </a:r>
            <a:r>
              <a:rPr kumimoji="0" lang="en-US" sz="2400" b="1" i="0" strike="noStrike" kern="1200" cap="none" spc="0" normalizeH="0" baseline="0" noProof="0">
                <a:ln>
                  <a:noFill/>
                </a:ln>
                <a:solidFill>
                  <a:srgbClr val="3B495B"/>
                </a:solidFill>
                <a:effectLst/>
                <a:uLnTx/>
                <a:uFillTx/>
                <a:latin typeface="Myriad Web Pro"/>
                <a:cs typeface="Arial" panose="020B0604020202020204" pitchFamily="34" charset="0"/>
              </a:rPr>
              <a:t> </a:t>
            </a:r>
            <a:r>
              <a:rPr kumimoji="0" lang="en-US" sz="2200" b="1" i="0" strike="noStrike" kern="1200" cap="none" spc="0" normalizeH="0" baseline="0" noProof="0">
                <a:ln>
                  <a:noFill/>
                </a:ln>
                <a:solidFill>
                  <a:srgbClr val="3B495B"/>
                </a:solidFill>
                <a:effectLst/>
                <a:uLnTx/>
                <a:uFillTx/>
                <a:latin typeface="Myriad Web Pro"/>
                <a:cs typeface="Arial" panose="020B0604020202020204" pitchFamily="34" charset="0"/>
              </a:rPr>
              <a:t>(n=3)</a:t>
            </a:r>
            <a:endParaRPr kumimoji="0" lang="en-US" sz="2200" b="1" i="0" u="sng" strike="noStrike" kern="1200" cap="none" spc="0" normalizeH="0" baseline="0" noProof="0">
              <a:ln>
                <a:noFill/>
              </a:ln>
              <a:solidFill>
                <a:srgbClr val="3B495B"/>
              </a:solidFill>
              <a:effectLst/>
              <a:uLnTx/>
              <a:uFillTx/>
              <a:latin typeface="Myriad Web Pro"/>
              <a:cs typeface="Arial" panose="020B0604020202020204" pitchFamily="34" charset="0"/>
            </a:endParaRPr>
          </a:p>
          <a:p>
            <a:pPr lvl="6"/>
            <a:r>
              <a:rPr lang="en-US" sz="2000">
                <a:latin typeface="Myriad Web Pro" panose="020B0503030403020204"/>
              </a:rPr>
              <a:t>Laboratory Testing Performed </a:t>
            </a:r>
            <a:r>
              <a:rPr lang="en-US">
                <a:latin typeface="Myriad Web Pro" panose="020B0503030403020204"/>
              </a:rPr>
              <a:t>(LAB630)</a:t>
            </a:r>
          </a:p>
          <a:p>
            <a:pPr lvl="6"/>
            <a:r>
              <a:rPr lang="en-US" sz="2000">
                <a:latin typeface="Myriad Web Pro" panose="020B0503030403020204"/>
              </a:rPr>
              <a:t>Laboratory Confirmed  </a:t>
            </a:r>
            <a:r>
              <a:rPr lang="en-US">
                <a:latin typeface="Myriad Web Pro" panose="020B0503030403020204"/>
              </a:rPr>
              <a:t>(INV164)</a:t>
            </a:r>
          </a:p>
          <a:p>
            <a:pPr lvl="6"/>
            <a:r>
              <a:rPr lang="en-US" sz="2000">
                <a:latin typeface="Myriad Web Pro" panose="020B0503030403020204"/>
              </a:rPr>
              <a:t>Specimen Sent to CDC  </a:t>
            </a:r>
            <a:r>
              <a:rPr lang="en-US">
                <a:latin typeface="Myriad Web Pro" panose="020B0503030403020204"/>
              </a:rPr>
              <a:t>(82314-6)</a:t>
            </a:r>
          </a:p>
          <a:p>
            <a:pPr lvl="4">
              <a:buFont typeface="Wingdings" panose="05000000000000000000" pitchFamily="2" charset="2"/>
              <a:buChar char="q"/>
            </a:pPr>
            <a:endParaRPr kumimoji="0" lang="en-US" sz="1600" b="1" i="0" u="sng" strike="noStrike" kern="1200" cap="none" spc="0" normalizeH="0" baseline="0" noProof="0">
              <a:ln>
                <a:noFill/>
              </a:ln>
              <a:solidFill>
                <a:srgbClr val="3B495B"/>
              </a:solidFill>
              <a:effectLst/>
              <a:uLnTx/>
              <a:uFillTx/>
              <a:latin typeface="Myriad Web Pro"/>
              <a:cs typeface="Arial" panose="020B0604020202020204" pitchFamily="34" charset="0"/>
            </a:endParaRPr>
          </a:p>
          <a:p>
            <a:pPr lvl="4">
              <a:lnSpc>
                <a:spcPct val="150000"/>
              </a:lnSpc>
              <a:buFont typeface="Wingdings" panose="05000000000000000000" pitchFamily="2" charset="2"/>
              <a:buChar char="q"/>
            </a:pPr>
            <a:r>
              <a:rPr kumimoji="0" lang="en-US" sz="2400" b="1" i="0" strike="noStrike" kern="1200" cap="none" spc="0" normalizeH="0" baseline="0" noProof="0">
                <a:ln>
                  <a:noFill/>
                </a:ln>
                <a:solidFill>
                  <a:srgbClr val="3B495B"/>
                </a:solidFill>
                <a:effectLst/>
                <a:uLnTx/>
                <a:uFillTx/>
                <a:latin typeface="Myriad Web Pro"/>
                <a:cs typeface="Arial" panose="020B0604020202020204" pitchFamily="34" charset="0"/>
              </a:rPr>
              <a:t> </a:t>
            </a:r>
            <a:r>
              <a:rPr kumimoji="0" lang="en-US" sz="2400" b="1" i="0" u="sng" strike="noStrike" kern="1200" cap="none" spc="0" normalizeH="0" baseline="0" noProof="0">
                <a:ln>
                  <a:noFill/>
                </a:ln>
                <a:solidFill>
                  <a:srgbClr val="3B495B"/>
                </a:solidFill>
                <a:effectLst/>
                <a:uLnTx/>
                <a:uFillTx/>
                <a:latin typeface="Myriad Web Pro"/>
                <a:cs typeface="Arial" panose="020B0604020202020204" pitchFamily="34" charset="0"/>
              </a:rPr>
              <a:t>Interpretive Vaccine History Questions </a:t>
            </a:r>
            <a:r>
              <a:rPr kumimoji="0" lang="en-US" sz="2200" b="1" i="0" strike="noStrike" kern="1200" cap="none" spc="0" normalizeH="0" baseline="0" noProof="0">
                <a:ln>
                  <a:noFill/>
                </a:ln>
                <a:solidFill>
                  <a:srgbClr val="3B495B"/>
                </a:solidFill>
                <a:effectLst/>
                <a:uLnTx/>
                <a:uFillTx/>
                <a:latin typeface="Myriad Web Pro"/>
                <a:cs typeface="Arial" panose="020B0604020202020204" pitchFamily="34" charset="0"/>
              </a:rPr>
              <a:t>(n=6)</a:t>
            </a:r>
          </a:p>
          <a:p>
            <a:pPr lvl="6"/>
            <a:r>
              <a:rPr lang="en-US" sz="2000">
                <a:latin typeface="Myriad Web Pro" panose="020B0503030403020204"/>
              </a:rPr>
              <a:t>Did the Subject Ever Receive a Vaccine Against This Disease  </a:t>
            </a:r>
            <a:r>
              <a:rPr lang="en-US">
                <a:latin typeface="Myriad Web Pro" panose="020B0503030403020204"/>
              </a:rPr>
              <a:t>(VAC126)</a:t>
            </a:r>
          </a:p>
          <a:p>
            <a:pPr lvl="6"/>
            <a:r>
              <a:rPr lang="en-US" sz="2000">
                <a:latin typeface="Myriad Web Pro" panose="020B0503030403020204"/>
              </a:rPr>
              <a:t>Number of Doses Received On or After 1st Birthday </a:t>
            </a:r>
            <a:r>
              <a:rPr lang="en-US">
                <a:latin typeface="Myriad Web Pro" panose="020B0503030403020204"/>
              </a:rPr>
              <a:t>(VAC129)</a:t>
            </a:r>
          </a:p>
          <a:p>
            <a:pPr lvl="6"/>
            <a:r>
              <a:rPr lang="en-US" sz="2000">
                <a:latin typeface="Myriad Web Pro" panose="020B0503030403020204"/>
              </a:rPr>
              <a:t>Date of Last Dose Prior to Illness Onset  </a:t>
            </a:r>
            <a:r>
              <a:rPr lang="en-US">
                <a:latin typeface="Myriad Web Pro" panose="020B0503030403020204"/>
              </a:rPr>
              <a:t>(VAC142)</a:t>
            </a:r>
          </a:p>
          <a:p>
            <a:pPr lvl="6"/>
            <a:r>
              <a:rPr lang="en-US" sz="2000">
                <a:latin typeface="Myriad Web Pro" panose="020B0503030403020204"/>
              </a:rPr>
              <a:t>Vaccination Doses Prior to Onset  </a:t>
            </a:r>
            <a:r>
              <a:rPr lang="en-US">
                <a:latin typeface="Myriad Web Pro" panose="020B0503030403020204"/>
              </a:rPr>
              <a:t>(82745-1)</a:t>
            </a:r>
          </a:p>
          <a:p>
            <a:pPr lvl="6"/>
            <a:r>
              <a:rPr lang="en-US" sz="2000">
                <a:latin typeface="Myriad Web Pro" panose="020B0503030403020204"/>
              </a:rPr>
              <a:t>Vaccinated per ACIP Recommendations  </a:t>
            </a:r>
            <a:r>
              <a:rPr lang="en-US">
                <a:latin typeface="Myriad Web Pro" panose="020B0503030403020204"/>
              </a:rPr>
              <a:t>(VAC148)</a:t>
            </a:r>
          </a:p>
          <a:p>
            <a:pPr lvl="6"/>
            <a:r>
              <a:rPr lang="en-US" sz="2000">
                <a:latin typeface="Myriad Web Pro" panose="020B0503030403020204"/>
              </a:rPr>
              <a:t>Reason Not Vaccinated Per ACIP Recommendations  (</a:t>
            </a:r>
            <a:r>
              <a:rPr lang="en-US">
                <a:latin typeface="Myriad Web Pro" panose="020B0503030403020204"/>
              </a:rPr>
              <a:t>VAC149)</a:t>
            </a:r>
          </a:p>
          <a:p>
            <a:pPr lvl="4">
              <a:buFont typeface="Wingdings" panose="05000000000000000000" pitchFamily="2" charset="2"/>
              <a:buChar char="q"/>
            </a:pPr>
            <a:endParaRPr lang="en-US"/>
          </a:p>
        </p:txBody>
      </p:sp>
      <p:sp>
        <p:nvSpPr>
          <p:cNvPr id="3" name="Title 2">
            <a:extLst>
              <a:ext uri="{FF2B5EF4-FFF2-40B4-BE49-F238E27FC236}">
                <a16:creationId xmlns:a16="http://schemas.microsoft.com/office/drawing/2014/main" id="{EFCD9F12-1B16-406F-EECB-3E683F7DB581}"/>
              </a:ext>
              <a:ext uri="{C183D7F6-B498-43B3-948B-1728B52AA6E4}">
                <adec:decorative xmlns:adec="http://schemas.microsoft.com/office/drawing/2017/decorative" val="1"/>
              </a:ext>
            </a:extLst>
          </p:cNvPr>
          <p:cNvSpPr>
            <a:spLocks noGrp="1"/>
          </p:cNvSpPr>
          <p:nvPr>
            <p:ph type="title"/>
          </p:nvPr>
        </p:nvSpPr>
        <p:spPr/>
        <p:txBody>
          <a:bodyPr anchor="ctr"/>
          <a:lstStyle/>
          <a:p>
            <a:pPr algn="ctr"/>
            <a:r>
              <a:rPr lang="en-US"/>
              <a:t>Varicella Non-Repeating Data Elements, continued  </a:t>
            </a:r>
          </a:p>
        </p:txBody>
      </p:sp>
      <p:sp>
        <p:nvSpPr>
          <p:cNvPr id="5" name="TextBox 4">
            <a:extLst>
              <a:ext uri="{FF2B5EF4-FFF2-40B4-BE49-F238E27FC236}">
                <a16:creationId xmlns:a16="http://schemas.microsoft.com/office/drawing/2014/main" id="{23B1EF04-AFB4-9949-2DF7-5C0B8D510544}"/>
              </a:ext>
              <a:ext uri="{C183D7F6-B498-43B3-948B-1728B52AA6E4}">
                <adec:decorative xmlns:adec="http://schemas.microsoft.com/office/drawing/2017/decorative" val="1"/>
              </a:ext>
            </a:extLst>
          </p:cNvPr>
          <p:cNvSpPr txBox="1"/>
          <p:nvPr/>
        </p:nvSpPr>
        <p:spPr>
          <a:xfrm>
            <a:off x="11722567" y="6481891"/>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59</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677377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715E7-DF3B-7FE7-5C85-3137D0B437D8}"/>
              </a:ext>
            </a:extLst>
          </p:cNvPr>
          <p:cNvSpPr>
            <a:spLocks noGrp="1"/>
          </p:cNvSpPr>
          <p:nvPr>
            <p:ph type="title"/>
          </p:nvPr>
        </p:nvSpPr>
        <p:spPr/>
        <p:txBody>
          <a:bodyPr anchor="t"/>
          <a:lstStyle/>
          <a:p>
            <a:pPr algn="ctr"/>
            <a:r>
              <a:rPr lang="en-US"/>
              <a:t>Introduction</a:t>
            </a:r>
          </a:p>
        </p:txBody>
      </p:sp>
      <p:sp>
        <p:nvSpPr>
          <p:cNvPr id="4" name="Text Placeholder 3">
            <a:extLst>
              <a:ext uri="{FF2B5EF4-FFF2-40B4-BE49-F238E27FC236}">
                <a16:creationId xmlns:a16="http://schemas.microsoft.com/office/drawing/2014/main" id="{E11AAB9C-32DF-8425-5C16-2C09903FA47F}"/>
              </a:ext>
            </a:extLst>
          </p:cNvPr>
          <p:cNvSpPr>
            <a:spLocks noGrp="1"/>
          </p:cNvSpPr>
          <p:nvPr>
            <p:ph type="body" sz="quarter" idx="13"/>
          </p:nvPr>
        </p:nvSpPr>
        <p:spPr/>
        <p:txBody>
          <a:bodyPr/>
          <a:lstStyle/>
          <a:p>
            <a:r>
              <a:rPr lang="en-US" dirty="0">
                <a:hlinkClick r:id="rId3"/>
              </a:rPr>
              <a:t>Message Mapping Guides</a:t>
            </a:r>
            <a:endParaRPr lang="en-US" dirty="0"/>
          </a:p>
        </p:txBody>
      </p:sp>
      <p:pic>
        <p:nvPicPr>
          <p:cNvPr id="15" name="Picture 14" descr="Graphical user interface, application, website">
            <a:extLst>
              <a:ext uri="{FF2B5EF4-FFF2-40B4-BE49-F238E27FC236}">
                <a16:creationId xmlns:a16="http://schemas.microsoft.com/office/drawing/2014/main" id="{98F28D6C-A9FA-EA73-4DE2-2A8F225BBAFC}"/>
              </a:ext>
            </a:extLst>
          </p:cNvPr>
          <p:cNvPicPr>
            <a:picLocks noChangeAspect="1"/>
          </p:cNvPicPr>
          <p:nvPr/>
        </p:nvPicPr>
        <p:blipFill>
          <a:blip r:embed="rId4"/>
          <a:stretch>
            <a:fillRect/>
          </a:stretch>
        </p:blipFill>
        <p:spPr>
          <a:xfrm>
            <a:off x="1171575" y="1149019"/>
            <a:ext cx="9848850" cy="4913658"/>
          </a:xfrm>
          <a:prstGeom prst="rect">
            <a:avLst/>
          </a:prstGeom>
        </p:spPr>
      </p:pic>
      <p:sp>
        <p:nvSpPr>
          <p:cNvPr id="16" name="Oval 15" descr="The Message Mapping Guide, the Test Case Scenario, and the NCIRD Notes for Implementation of Message Mapping Guides can be found at CDC.gov. &#10;&#10;">
            <a:extLst>
              <a:ext uri="{FF2B5EF4-FFF2-40B4-BE49-F238E27FC236}">
                <a16:creationId xmlns:a16="http://schemas.microsoft.com/office/drawing/2014/main" id="{73AEAD64-BBE4-A25E-5A4B-FB137C874C91}"/>
              </a:ext>
            </a:extLst>
          </p:cNvPr>
          <p:cNvSpPr/>
          <p:nvPr/>
        </p:nvSpPr>
        <p:spPr>
          <a:xfrm>
            <a:off x="1419225" y="4667269"/>
            <a:ext cx="2057400" cy="381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10A42B-F302-96F5-BCB7-230D4C969077}"/>
              </a:ext>
              <a:ext uri="{C183D7F6-B498-43B3-948B-1728B52AA6E4}">
                <adec:decorative xmlns:adec="http://schemas.microsoft.com/office/drawing/2017/decorative" val="1"/>
              </a:ext>
            </a:extLst>
          </p:cNvPr>
          <p:cNvSpPr/>
          <p:nvPr/>
        </p:nvSpPr>
        <p:spPr>
          <a:xfrm>
            <a:off x="3770139" y="5154251"/>
            <a:ext cx="7135986" cy="914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The Message Mapping Guide, the Test Case Scenario, and the NCIRD Notes for Implementation of Message Mapping Guides can be found at CDC.gov. &#10;&#10;">
            <a:extLst>
              <a:ext uri="{FF2B5EF4-FFF2-40B4-BE49-F238E27FC236}">
                <a16:creationId xmlns:a16="http://schemas.microsoft.com/office/drawing/2014/main" id="{66C615CF-944E-A227-3DBD-253006189935}"/>
              </a:ext>
            </a:extLst>
          </p:cNvPr>
          <p:cNvSpPr/>
          <p:nvPr/>
        </p:nvSpPr>
        <p:spPr>
          <a:xfrm>
            <a:off x="3770140" y="3848100"/>
            <a:ext cx="2697336" cy="5143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507175-BFD6-83E7-73C6-A99FF06F0E41}"/>
              </a:ext>
              <a:ext uri="{C183D7F6-B498-43B3-948B-1728B52AA6E4}">
                <adec:decorative xmlns:adec="http://schemas.microsoft.com/office/drawing/2017/decorative" val="1"/>
              </a:ext>
            </a:extLst>
          </p:cNvPr>
          <p:cNvSpPr txBox="1"/>
          <p:nvPr/>
        </p:nvSpPr>
        <p:spPr>
          <a:xfrm>
            <a:off x="11873410" y="6488668"/>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6</a:t>
            </a:fld>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638176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936593" y="2614576"/>
            <a:ext cx="10648765" cy="1162051"/>
          </a:xfrm>
        </p:spPr>
        <p:txBody>
          <a:bodyPr>
            <a:normAutofit/>
          </a:bodyPr>
          <a:lstStyle/>
          <a:p>
            <a:pPr algn="ctr"/>
            <a:r>
              <a:rPr lang="en-US"/>
              <a:t>Mumps Message Mapping Guide (MMG)</a:t>
            </a:r>
          </a:p>
        </p:txBody>
      </p:sp>
    </p:spTree>
    <p:extLst>
      <p:ext uri="{BB962C8B-B14F-4D97-AF65-F5344CB8AC3E}">
        <p14:creationId xmlns:p14="http://schemas.microsoft.com/office/powerpoint/2010/main" val="36297224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8B13DF-B4C0-A464-205A-4A21653B8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5418" y="1045029"/>
            <a:ext cx="10064890" cy="5164086"/>
          </a:xfrm>
          <a:prstGeom prst="rect">
            <a:avLst/>
          </a:prstGeom>
        </p:spPr>
      </p:pic>
      <p:sp>
        <p:nvSpPr>
          <p:cNvPr id="3" name="Title 2">
            <a:extLst>
              <a:ext uri="{FF2B5EF4-FFF2-40B4-BE49-F238E27FC236}">
                <a16:creationId xmlns:a16="http://schemas.microsoft.com/office/drawing/2014/main" id="{7A84884B-AC4D-2FBE-7329-A004073DD1CE}"/>
              </a:ext>
              <a:ext uri="{C183D7F6-B498-43B3-948B-1728B52AA6E4}">
                <adec:decorative xmlns:adec="http://schemas.microsoft.com/office/drawing/2017/decorative" val="1"/>
              </a:ext>
            </a:extLst>
          </p:cNvPr>
          <p:cNvSpPr>
            <a:spLocks noGrp="1"/>
          </p:cNvSpPr>
          <p:nvPr>
            <p:ph type="title"/>
          </p:nvPr>
        </p:nvSpPr>
        <p:spPr>
          <a:xfrm>
            <a:off x="301876" y="206227"/>
            <a:ext cx="11247120" cy="1188720"/>
          </a:xfrm>
        </p:spPr>
        <p:txBody>
          <a:bodyPr/>
          <a:lstStyle/>
          <a:p>
            <a:pPr algn="ctr"/>
            <a:r>
              <a:rPr lang="en-US"/>
              <a:t>Welcome to the Mumps MMG</a:t>
            </a:r>
          </a:p>
        </p:txBody>
      </p:sp>
      <p:sp>
        <p:nvSpPr>
          <p:cNvPr id="9" name="Text Placeholder 8">
            <a:extLst>
              <a:ext uri="{FF2B5EF4-FFF2-40B4-BE49-F238E27FC236}">
                <a16:creationId xmlns:a16="http://schemas.microsoft.com/office/drawing/2014/main" id="{D14BE1B5-7647-25A0-E35B-F601256B9F3B}"/>
              </a:ext>
              <a:ext uri="{C183D7F6-B498-43B3-948B-1728B52AA6E4}">
                <adec:decorative xmlns:adec="http://schemas.microsoft.com/office/drawing/2017/decorative" val="1"/>
              </a:ext>
            </a:extLst>
          </p:cNvPr>
          <p:cNvSpPr txBox="1">
            <a:spLocks noGrp="1"/>
          </p:cNvSpPr>
          <p:nvPr>
            <p:ph type="body" sz="quarter" idx="13"/>
          </p:nvPr>
        </p:nvSpPr>
        <p:spPr>
          <a:xfrm>
            <a:off x="664144" y="6205497"/>
            <a:ext cx="11247438" cy="446276"/>
          </a:xfrm>
          <a:prstGeom prst="rect">
            <a:avLst/>
          </a:prstGeom>
          <a:noFill/>
        </p:spPr>
        <p:txBody>
          <a:bodyPr wrap="square">
            <a:spAutoFit/>
          </a:bodyPr>
          <a:lstStyle/>
          <a:p>
            <a:endParaRPr lang="en-US" dirty="0">
              <a:latin typeface="Arial" panose="020B0604020202020204" pitchFamily="34" charset="0"/>
              <a:ea typeface="Calibri" panose="020F0502020204030204" pitchFamily="34" charset="0"/>
              <a:cs typeface="Arial" panose="020B0604020202020204" pitchFamily="34" charset="0"/>
            </a:endParaRPr>
          </a:p>
          <a:p>
            <a:pPr marL="487668" lvl="2" indent="0">
              <a:buNone/>
            </a:pPr>
            <a:r>
              <a:rPr lang="en-US" sz="1100" dirty="0">
                <a:latin typeface="Calibri" panose="020F0502020204030204" pitchFamily="34" charset="0"/>
                <a:cs typeface="Calibri" panose="020F0502020204030204" pitchFamily="34" charset="0"/>
                <a:hlinkClick r:id="rId4"/>
              </a:rPr>
              <a:t>Mumps Message Mapping Guide</a:t>
            </a:r>
            <a:r>
              <a:rPr lang="en-US" sz="1100" dirty="0">
                <a:latin typeface="Calibri" panose="020F0502020204030204" pitchFamily="34" charset="0"/>
                <a:cs typeface="Calibri" panose="020F0502020204030204" pitchFamily="34" charset="0"/>
              </a:rPr>
              <a:t> ; </a:t>
            </a:r>
            <a:r>
              <a:rPr lang="en-US" sz="1100" dirty="0">
                <a:latin typeface="Calibri" panose="020F0502020204030204" pitchFamily="34" charset="0"/>
                <a:cs typeface="Calibri" panose="020F0502020204030204" pitchFamily="34" charset="0"/>
                <a:hlinkClick r:id="rId5"/>
              </a:rPr>
              <a:t>NCIRD-Notes-for-Implementation-of-MMGs</a:t>
            </a:r>
            <a:endParaRPr kumimoji="0" lang="en-US" sz="11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C99C61E-FCBB-C55F-F711-638149987C44}"/>
              </a:ext>
              <a:ext uri="{C183D7F6-B498-43B3-948B-1728B52AA6E4}">
                <adec:decorative xmlns:adec="http://schemas.microsoft.com/office/drawing/2017/decorative" val="1"/>
              </a:ext>
            </a:extLst>
          </p:cNvPr>
          <p:cNvSpPr txBox="1"/>
          <p:nvPr/>
        </p:nvSpPr>
        <p:spPr>
          <a:xfrm>
            <a:off x="11873410" y="6488668"/>
            <a:ext cx="301686" cy="369332"/>
          </a:xfrm>
          <a:prstGeom prst="rect">
            <a:avLst/>
          </a:prstGeom>
          <a:noFill/>
        </p:spPr>
        <p:txBody>
          <a:bodyPr wrap="none" rtlCol="0">
            <a:spAutoFit/>
          </a:bodyPr>
          <a:lstStyle/>
          <a:p>
            <a:fld id="{E5FB5FC1-F6D4-4E8F-B375-E15812B378D5}" type="slidenum">
              <a:rPr lang="en-US" smtClean="0">
                <a:solidFill>
                  <a:srgbClr val="000000"/>
                </a:solidFill>
                <a:latin typeface="Calibri" panose="020F0502020204030204" pitchFamily="34" charset="0"/>
              </a:rPr>
              <a:t>8</a:t>
            </a:fld>
            <a:endParaRPr lang="en-US" dirty="0">
              <a:solidFill>
                <a:srgbClr val="000000"/>
              </a:solidFill>
              <a:latin typeface="Calibri" panose="020F0502020204030204" pitchFamily="34" charset="0"/>
            </a:endParaRPr>
          </a:p>
        </p:txBody>
      </p:sp>
      <p:sp>
        <p:nvSpPr>
          <p:cNvPr id="8" name="Oval 7">
            <a:extLst>
              <a:ext uri="{FF2B5EF4-FFF2-40B4-BE49-F238E27FC236}">
                <a16:creationId xmlns:a16="http://schemas.microsoft.com/office/drawing/2014/main" id="{A229BDC3-6B13-400A-9ADC-D52779C38351}"/>
              </a:ext>
              <a:ext uri="{C183D7F6-B498-43B3-948B-1728B52AA6E4}">
                <adec:decorative xmlns:adec="http://schemas.microsoft.com/office/drawing/2017/decorative" val="1"/>
              </a:ext>
            </a:extLst>
          </p:cNvPr>
          <p:cNvSpPr/>
          <p:nvPr/>
        </p:nvSpPr>
        <p:spPr>
          <a:xfrm>
            <a:off x="4300823" y="4034458"/>
            <a:ext cx="3445777" cy="621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030459-0DF6-5132-55E4-5964E1C4C412}"/>
              </a:ext>
              <a:ext uri="{C183D7F6-B498-43B3-948B-1728B52AA6E4}">
                <adec:decorative xmlns:adec="http://schemas.microsoft.com/office/drawing/2017/decorative" val="1"/>
              </a:ext>
            </a:extLst>
          </p:cNvPr>
          <p:cNvSpPr/>
          <p:nvPr/>
        </p:nvSpPr>
        <p:spPr>
          <a:xfrm>
            <a:off x="7746600" y="5570880"/>
            <a:ext cx="3272499" cy="446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2759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93B2D-F80B-5F65-661F-3BE4031D03E7}"/>
              </a:ext>
              <a:ext uri="{C183D7F6-B498-43B3-948B-1728B52AA6E4}">
                <adec:decorative xmlns:adec="http://schemas.microsoft.com/office/drawing/2017/decorative" val="1"/>
              </a:ext>
            </a:extLst>
          </p:cNvPr>
          <p:cNvSpPr>
            <a:spLocks noGrp="1"/>
          </p:cNvSpPr>
          <p:nvPr>
            <p:ph type="title"/>
          </p:nvPr>
        </p:nvSpPr>
        <p:spPr/>
        <p:txBody>
          <a:bodyPr/>
          <a:lstStyle/>
          <a:p>
            <a:pPr algn="ctr"/>
            <a:r>
              <a:rPr lang="en-US"/>
              <a:t>Mumps MMG</a:t>
            </a:r>
          </a:p>
        </p:txBody>
      </p:sp>
      <p:sp>
        <p:nvSpPr>
          <p:cNvPr id="4" name="Text Placeholder 3">
            <a:extLst>
              <a:ext uri="{FF2B5EF4-FFF2-40B4-BE49-F238E27FC236}">
                <a16:creationId xmlns:a16="http://schemas.microsoft.com/office/drawing/2014/main" id="{038CD9D9-AD50-9102-67CC-92EA504BBEE2}"/>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hlinkClick r:id="rId3"/>
              </a:rPr>
              <a:t>Mumps Message Mapping Guide</a:t>
            </a:r>
            <a:endParaRPr lang="en-US" dirty="0"/>
          </a:p>
        </p:txBody>
      </p:sp>
      <p:sp>
        <p:nvSpPr>
          <p:cNvPr id="2" name="TextBox 1">
            <a:extLst>
              <a:ext uri="{FF2B5EF4-FFF2-40B4-BE49-F238E27FC236}">
                <a16:creationId xmlns:a16="http://schemas.microsoft.com/office/drawing/2014/main" id="{B798F945-6E71-406F-CC56-577BB58A6CF1}"/>
              </a:ext>
              <a:ext uri="{C183D7F6-B498-43B3-948B-1728B52AA6E4}">
                <adec:decorative xmlns:adec="http://schemas.microsoft.com/office/drawing/2017/decorative" val="1"/>
              </a:ext>
            </a:extLst>
          </p:cNvPr>
          <p:cNvSpPr txBox="1"/>
          <p:nvPr/>
        </p:nvSpPr>
        <p:spPr>
          <a:xfrm>
            <a:off x="11873410" y="6488668"/>
            <a:ext cx="301686" cy="369332"/>
          </a:xfrm>
          <a:prstGeom prst="rect">
            <a:avLst/>
          </a:prstGeom>
          <a:noFill/>
        </p:spPr>
        <p:txBody>
          <a:bodyPr wrap="none" rtlCol="0">
            <a:spAutoFit/>
          </a:bodyPr>
          <a:lstStyle/>
          <a:p>
            <a:fld id="{F7E1BEA7-CAD6-4A6E-9531-8AE0BD2423A4}" type="slidenum">
              <a:rPr lang="en-US" smtClean="0">
                <a:solidFill>
                  <a:srgbClr val="000000"/>
                </a:solidFill>
                <a:latin typeface="Calibri" panose="020F0502020204030204" pitchFamily="34" charset="0"/>
              </a:rPr>
              <a:t>9</a:t>
            </a:fld>
            <a:endParaRPr lang="en-US">
              <a:solidFill>
                <a:srgbClr val="000000"/>
              </a:solidFill>
              <a:latin typeface="Calibri" panose="020F0502020204030204" pitchFamily="34" charset="0"/>
            </a:endParaRPr>
          </a:p>
        </p:txBody>
      </p:sp>
      <p:pic>
        <p:nvPicPr>
          <p:cNvPr id="6" name="Picture 5" descr="provides a screenshot of the data elements tab in Mumps Message Mapping Guide. The assigned priority level for each data element can be found in column F of the Mumps, pertussis, and Varicella MMG’s which is shown in the red rectangle box">
            <a:extLst>
              <a:ext uri="{FF2B5EF4-FFF2-40B4-BE49-F238E27FC236}">
                <a16:creationId xmlns:a16="http://schemas.microsoft.com/office/drawing/2014/main" id="{8BB6C652-9721-EFE6-FD95-6386FCC49F99}"/>
              </a:ext>
            </a:extLst>
          </p:cNvPr>
          <p:cNvPicPr>
            <a:picLocks noChangeAspect="1"/>
          </p:cNvPicPr>
          <p:nvPr/>
        </p:nvPicPr>
        <p:blipFill>
          <a:blip r:embed="rId4"/>
          <a:stretch>
            <a:fillRect/>
          </a:stretch>
        </p:blipFill>
        <p:spPr>
          <a:xfrm>
            <a:off x="1385372" y="933869"/>
            <a:ext cx="9726055" cy="5033507"/>
          </a:xfrm>
          <a:prstGeom prst="rect">
            <a:avLst/>
          </a:prstGeom>
        </p:spPr>
      </p:pic>
      <p:sp>
        <p:nvSpPr>
          <p:cNvPr id="9" name="Rectangle 8">
            <a:extLst>
              <a:ext uri="{FF2B5EF4-FFF2-40B4-BE49-F238E27FC236}">
                <a16:creationId xmlns:a16="http://schemas.microsoft.com/office/drawing/2014/main" id="{C631D52B-15C5-3C8A-398A-4E494869BFFE}"/>
              </a:ext>
              <a:ext uri="{C183D7F6-B498-43B3-948B-1728B52AA6E4}">
                <adec:decorative xmlns:adec="http://schemas.microsoft.com/office/drawing/2017/decorative" val="1"/>
              </a:ext>
            </a:extLst>
          </p:cNvPr>
          <p:cNvSpPr/>
          <p:nvPr/>
        </p:nvSpPr>
        <p:spPr>
          <a:xfrm rot="5400000">
            <a:off x="6438243" y="2863774"/>
            <a:ext cx="4746496" cy="8866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525437"/>
      </p:ext>
    </p:extLst>
  </p:cSld>
  <p:clrMapOvr>
    <a:masterClrMapping/>
  </p:clrMapOvr>
  <p:transition>
    <p:fade/>
  </p:transition>
</p:sld>
</file>

<file path=ppt/theme/theme1.xml><?xml version="1.0" encoding="utf-8"?>
<a:theme xmlns:a="http://schemas.openxmlformats.org/drawingml/2006/main" name="NCIRD-2016-9c">
  <a:themeElements>
    <a:clrScheme name="ncird-2023-">
      <a:dk1>
        <a:srgbClr val="1A468D"/>
      </a:dk1>
      <a:lt1>
        <a:srgbClr val="FFFFFF"/>
      </a:lt1>
      <a:dk2>
        <a:srgbClr val="3B495B"/>
      </a:dk2>
      <a:lt2>
        <a:srgbClr val="FFFFFF"/>
      </a:lt2>
      <a:accent1>
        <a:srgbClr val="536A82"/>
      </a:accent1>
      <a:accent2>
        <a:srgbClr val="5287FF"/>
      </a:accent2>
      <a:accent3>
        <a:srgbClr val="79F7D8"/>
      </a:accent3>
      <a:accent4>
        <a:srgbClr val="FFBB00"/>
      </a:accent4>
      <a:accent5>
        <a:srgbClr val="A668EA"/>
      </a:accent5>
      <a:accent6>
        <a:srgbClr val="FF7CD3"/>
      </a:accent6>
      <a:hlink>
        <a:srgbClr val="0F56DC"/>
      </a:hlink>
      <a:folHlink>
        <a:srgbClr val="00B0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c" id="{33F8036D-FF2B-49DF-B06C-929A3A844E4F}" vid="{E0FDBB37-0732-4211-8B21-0B06A5BB8789}"/>
    </a:ext>
  </a:extLst>
</a:theme>
</file>

<file path=ppt/theme/theme2.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4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7315af-9ccd-4807-b789-dec17d969be8" xsi:nil="true"/>
    <lcf76f155ced4ddcb4097134ff3c332f xmlns="4f6ab9e3-556c-4629-9210-abdea1c025eb">
      <Terms xmlns="http://schemas.microsoft.com/office/infopath/2007/PartnerControls"/>
    </lcf76f155ced4ddcb4097134ff3c332f>
    <SharedWithUsers xmlns="d67315af-9ccd-4807-b789-dec17d969be8">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6ECB74B2B0804B857AC76BFEEE7728" ma:contentTypeVersion="13" ma:contentTypeDescription="Create a new document." ma:contentTypeScope="" ma:versionID="0f7ced43ea77cecb282aa231a3058971">
  <xsd:schema xmlns:xsd="http://www.w3.org/2001/XMLSchema" xmlns:xs="http://www.w3.org/2001/XMLSchema" xmlns:p="http://schemas.microsoft.com/office/2006/metadata/properties" xmlns:ns2="4f6ab9e3-556c-4629-9210-abdea1c025eb" xmlns:ns3="d67315af-9ccd-4807-b789-dec17d969be8" targetNamespace="http://schemas.microsoft.com/office/2006/metadata/properties" ma:root="true" ma:fieldsID="382b37d33cef1bf742c7b76f7842f2de" ns2:_="" ns3:_="">
    <xsd:import namespace="4f6ab9e3-556c-4629-9210-abdea1c025eb"/>
    <xsd:import namespace="d67315af-9ccd-4807-b789-dec17d969b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b9e3-556c-4629-9210-abdea1c02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7315af-9ccd-4807-b789-dec17d969b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beb551a-90bd-460e-b288-19d2dc8e3813}" ma:internalName="TaxCatchAll" ma:showField="CatchAllData" ma:web="d67315af-9ccd-4807-b789-dec17d969be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75FBB-F6C5-49F8-B8D1-92F2CDDD551B}">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d67315af-9ccd-4807-b789-dec17d969be8"/>
    <ds:schemaRef ds:uri="4f6ab9e3-556c-4629-9210-abdea1c025eb"/>
    <ds:schemaRef ds:uri="http://purl.org/dc/dcmitype/"/>
    <ds:schemaRef ds:uri="http://purl.org/dc/elements/1.1/"/>
  </ds:schemaRefs>
</ds:datastoreItem>
</file>

<file path=customXml/itemProps2.xml><?xml version="1.0" encoding="utf-8"?>
<ds:datastoreItem xmlns:ds="http://schemas.openxmlformats.org/officeDocument/2006/customXml" ds:itemID="{267A6F7B-544D-4A4F-B174-8E217FD6EB84}">
  <ds:schemaRefs>
    <ds:schemaRef ds:uri="http://schemas.microsoft.com/sharepoint/v3/contenttype/forms"/>
  </ds:schemaRefs>
</ds:datastoreItem>
</file>

<file path=customXml/itemProps3.xml><?xml version="1.0" encoding="utf-8"?>
<ds:datastoreItem xmlns:ds="http://schemas.openxmlformats.org/officeDocument/2006/customXml" ds:itemID="{7ED3BA09-716F-4EF0-A717-61F41376E3A5}">
  <ds:schemaRefs>
    <ds:schemaRef ds:uri="4f6ab9e3-556c-4629-9210-abdea1c025eb"/>
    <ds:schemaRef ds:uri="d67315af-9ccd-4807-b789-dec17d969b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NCIRD-2016-9c</Template>
  <TotalTime>1118</TotalTime>
  <Words>3292</Words>
  <Application>Microsoft Office PowerPoint</Application>
  <PresentationFormat>Widescreen</PresentationFormat>
  <Paragraphs>651</Paragraphs>
  <Slides>59</Slides>
  <Notes>56</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59</vt:i4>
      </vt:variant>
    </vt:vector>
  </HeadingPairs>
  <TitlesOfParts>
    <vt:vector size="76" baseType="lpstr">
      <vt:lpstr>-apple-system</vt:lpstr>
      <vt:lpstr>Arial</vt:lpstr>
      <vt:lpstr>AvenirNext LT Pro Regular</vt:lpstr>
      <vt:lpstr>Calibri</vt:lpstr>
      <vt:lpstr>Calibri Light</vt:lpstr>
      <vt:lpstr>Corbel</vt:lpstr>
      <vt:lpstr>Courier New</vt:lpstr>
      <vt:lpstr>Myriad Web Pro</vt:lpstr>
      <vt:lpstr>Segoe UI</vt:lpstr>
      <vt:lpstr>Wingdings</vt:lpstr>
      <vt:lpstr>NCIRD-2016-9c</vt:lpstr>
      <vt:lpstr>3_NCEH_ATSDR_combined</vt:lpstr>
      <vt:lpstr>1_Office Theme</vt:lpstr>
      <vt:lpstr>1_NCEH_ATSDR_combined</vt:lpstr>
      <vt:lpstr>NCEH_ATSDR_combined</vt:lpstr>
      <vt:lpstr>4_NCEH_ATSDR_combined</vt:lpstr>
      <vt:lpstr>2_Office Theme</vt:lpstr>
      <vt:lpstr>NNDSS eSHARE November 2024 Webinar</vt:lpstr>
      <vt:lpstr>Agenda</vt:lpstr>
      <vt:lpstr>Introduction to the Mumps, Pertussis, and Varicella Message Mapping Guides (MMGs)</vt:lpstr>
      <vt:lpstr>NNDSS Data Collection for Mumps, Pertussis, and Varicella</vt:lpstr>
      <vt:lpstr>Message Mapping Guide (MMG) Implementation for NCIRD Conditions</vt:lpstr>
      <vt:lpstr>Introduction</vt:lpstr>
      <vt:lpstr>Mumps Message Mapping Guide (MMG)</vt:lpstr>
      <vt:lpstr>Welcome to the Mumps MMG</vt:lpstr>
      <vt:lpstr>Mumps MMG</vt:lpstr>
      <vt:lpstr>Test Case Scenario Worksheet </vt:lpstr>
      <vt:lpstr>Mumps MMG Overview</vt:lpstr>
      <vt:lpstr>Mumps MMG Data Element Harmonization</vt:lpstr>
      <vt:lpstr>Pertussis Message Mapping Guide (MMG)</vt:lpstr>
      <vt:lpstr>Welcome to the Pertussis MMG</vt:lpstr>
      <vt:lpstr>Pertussis MMG Overview</vt:lpstr>
      <vt:lpstr>Pertussis MMG Data Element Harmonization</vt:lpstr>
      <vt:lpstr>Varicella Message Mapping Guide (MMG)</vt:lpstr>
      <vt:lpstr>Welcome to the Varicella MMG</vt:lpstr>
      <vt:lpstr>Varicella MMG Overview</vt:lpstr>
      <vt:lpstr>Varicella MMG Data Element Harmonization</vt:lpstr>
      <vt:lpstr>Benefits of MMG Data Element Harmonization </vt:lpstr>
      <vt:lpstr>Results for Harmonization of Disease Specific MMGs by Condition*</vt:lpstr>
      <vt:lpstr>Benefits of Onboarding</vt:lpstr>
      <vt:lpstr>Benefits of Onboarding, continued</vt:lpstr>
      <vt:lpstr>NEW! Mumps, Pertussis, and Varicella Cohort</vt:lpstr>
      <vt:lpstr>Questions?</vt:lpstr>
      <vt:lpstr>Thank you! Next NNDSS eSHARE: January 21, 2025</vt:lpstr>
      <vt:lpstr>Appendix</vt:lpstr>
      <vt:lpstr>Mumps MMG Data Elements</vt:lpstr>
      <vt:lpstr>Mumps MMG Data Element Summary</vt:lpstr>
      <vt:lpstr>Mumps MMG Repeating Groups</vt:lpstr>
      <vt:lpstr> Mumps Repeating Groups</vt:lpstr>
      <vt:lpstr> Mumps Repeating Groups, continued</vt:lpstr>
      <vt:lpstr> Mumps Repeating Groups, continued </vt:lpstr>
      <vt:lpstr>Mumps MMG Non-Repeating Data Elements</vt:lpstr>
      <vt:lpstr> Mumps Non-Repeating Data Elements</vt:lpstr>
      <vt:lpstr> Mumps Non-Repeating Data Elements, continued</vt:lpstr>
      <vt:lpstr>Pertussis MMG Data Elements</vt:lpstr>
      <vt:lpstr>Pertussis MMG Data Element Summary</vt:lpstr>
      <vt:lpstr>Pertussis MMG Repeating Groups</vt:lpstr>
      <vt:lpstr>Pertussis Repeating Groups</vt:lpstr>
      <vt:lpstr>Pertussis Repeating Groups, continued</vt:lpstr>
      <vt:lpstr>Pertussis Repeating Groups, continued </vt:lpstr>
      <vt:lpstr>Pertussis Repeating Groups, continued  </vt:lpstr>
      <vt:lpstr>Pertussis MMG Non-Repeating Data Elements</vt:lpstr>
      <vt:lpstr>Pertussis Non-Repeating Data Elements</vt:lpstr>
      <vt:lpstr>Pertussis Non-Repeating Data Elements, continued</vt:lpstr>
      <vt:lpstr>Pertussis Non-Repeating Data Elements, continued </vt:lpstr>
      <vt:lpstr>Varicella MMG Data Elements</vt:lpstr>
      <vt:lpstr>Varicella MMG Data Element Summary</vt:lpstr>
      <vt:lpstr>Varicella MMG Repeating Groups</vt:lpstr>
      <vt:lpstr>Varicella Repeating Groups</vt:lpstr>
      <vt:lpstr>Varicella Repeating Groups, continued</vt:lpstr>
      <vt:lpstr>Varicella Repeating Groups, continued </vt:lpstr>
      <vt:lpstr>Varicella MMG Non-Repeating Data Elements</vt:lpstr>
      <vt:lpstr>Varicella Non-Repeating Data Elements</vt:lpstr>
      <vt:lpstr>Varicella Non-Repeating Data Elements, continued</vt:lpstr>
      <vt:lpstr>Varicella Non-Repeating Data Elements, continued </vt:lpstr>
      <vt:lpstr>Varicella Non-Repeating Data Elements, continued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November 2024</dc:title>
  <dc:subject>Overview of Mumps, Pertussis, and Varicella MMGs</dc:subject>
  <dc:creator>CDC</dc:creator>
  <cp:keywords>eSHARE, NNDSS, National Notifiable Diseases Surveillance System, NCIRD, National Center for Immunization and Respiratory Diseases, Mumps, Pertussis, Varicella, MPV, Message Mapping Guide, MMGs, MMG Development, Implementation, TCSW, Test Case Scenario Worksheet, Version, Notes, Data Element, Name, Signs, Symptoms, CDC Priority, Conditions, Mapping, Overview, Gen V2, Generic V2, Non-repeating, repeating groups, case notification, harmonization, benefits, pre-onboarding, activities, onboarding, resources, HL7, Data Validation, Report, Preferences, Diseases, Cohorts</cp:keywords>
  <cp:lastModifiedBy>Laspina, Michael (CDC/OD/OPHDST)</cp:lastModifiedBy>
  <cp:revision>26</cp:revision>
  <dcterms:created xsi:type="dcterms:W3CDTF">2023-03-02T18:20:30Z</dcterms:created>
  <dcterms:modified xsi:type="dcterms:W3CDTF">2024-12-10T16:40:53Z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2023-03-02T18:23:39Z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a46b1fb6-10cb-43da-a2f3-24339447125e</vt:lpwstr>
  </property>
  <property fmtid="{D5CDD505-2E9C-101B-9397-08002B2CF9AE}" pid="8" name="MSIP_Label_8af03ff0-41c5-4c41-b55e-fabb8fae94be_ContentBits">
    <vt:lpwstr>0</vt:lpwstr>
  </property>
  <property fmtid="{D5CDD505-2E9C-101B-9397-08002B2CF9AE}" pid="9" name="ContentTypeId">
    <vt:lpwstr>0x010100356ECB74B2B0804B857AC76BFEEE7728</vt:lpwstr>
  </property>
  <property fmtid="{D5CDD505-2E9C-101B-9397-08002B2CF9AE}" pid="10" name="Order">
    <vt:r8>156900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