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5" r:id="rId3"/>
    <p:sldId id="273" r:id="rId4"/>
    <p:sldId id="274" r:id="rId5"/>
    <p:sldId id="295" r:id="rId6"/>
    <p:sldId id="296" r:id="rId7"/>
    <p:sldId id="302" r:id="rId8"/>
    <p:sldId id="299" r:id="rId9"/>
    <p:sldId id="303" r:id="rId10"/>
    <p:sldId id="304" r:id="rId11"/>
    <p:sldId id="298" r:id="rId12"/>
    <p:sldId id="297" r:id="rId13"/>
    <p:sldId id="269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6" autoAdjust="0"/>
    <p:restoredTop sz="92760" autoAdjust="0"/>
  </p:normalViewPr>
  <p:slideViewPr>
    <p:cSldViewPr>
      <p:cViewPr varScale="1">
        <p:scale>
          <a:sx n="106" d="100"/>
          <a:sy n="106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D32FF-BCA5-4B7D-849B-ACECA1A455E7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9622A424-EF7D-477A-8704-3F453D7BDE64}">
      <dgm:prSet phldrT="[Text]"/>
      <dgm:spPr/>
      <dgm:t>
        <a:bodyPr/>
        <a:lstStyle/>
        <a:p>
          <a:r>
            <a:rPr lang="en-US" b="1" dirty="0" smtClean="0"/>
            <a:t>Not at all</a:t>
          </a:r>
          <a:endParaRPr lang="en-US" b="1" dirty="0"/>
        </a:p>
      </dgm:t>
    </dgm:pt>
    <dgm:pt modelId="{D56B48FE-CA2D-442D-9627-ABC79CC5C081}" type="parTrans" cxnId="{D144EFDE-B1CA-4304-850D-8F5727AFC008}">
      <dgm:prSet/>
      <dgm:spPr/>
      <dgm:t>
        <a:bodyPr/>
        <a:lstStyle/>
        <a:p>
          <a:endParaRPr lang="en-US"/>
        </a:p>
      </dgm:t>
    </dgm:pt>
    <dgm:pt modelId="{041BE66E-4C29-4CC7-B7C9-4C7C96FEAE25}" type="sibTrans" cxnId="{D144EFDE-B1CA-4304-850D-8F5727AFC008}">
      <dgm:prSet/>
      <dgm:spPr/>
      <dgm:t>
        <a:bodyPr/>
        <a:lstStyle/>
        <a:p>
          <a:endParaRPr lang="en-US"/>
        </a:p>
      </dgm:t>
    </dgm:pt>
    <dgm:pt modelId="{31FC8E27-950A-4172-82B6-DCE55ECC68F1}">
      <dgm:prSet phldrT="[Text]"/>
      <dgm:spPr/>
      <dgm:t>
        <a:bodyPr/>
        <a:lstStyle/>
        <a:p>
          <a:r>
            <a:rPr lang="en-US" b="1" dirty="0" smtClean="0"/>
            <a:t>A bit</a:t>
          </a:r>
          <a:endParaRPr lang="en-US" b="1" dirty="0"/>
        </a:p>
      </dgm:t>
    </dgm:pt>
    <dgm:pt modelId="{E6DBDD4D-B34F-4447-8AD1-C6B12D569C0B}" type="parTrans" cxnId="{3417C288-6BF3-4C24-8A10-AC2CB2706479}">
      <dgm:prSet/>
      <dgm:spPr/>
      <dgm:t>
        <a:bodyPr/>
        <a:lstStyle/>
        <a:p>
          <a:endParaRPr lang="en-US"/>
        </a:p>
      </dgm:t>
    </dgm:pt>
    <dgm:pt modelId="{A81D0AF1-55D0-42BE-B492-1F6739138A7E}" type="sibTrans" cxnId="{3417C288-6BF3-4C24-8A10-AC2CB2706479}">
      <dgm:prSet/>
      <dgm:spPr/>
      <dgm:t>
        <a:bodyPr/>
        <a:lstStyle/>
        <a:p>
          <a:endParaRPr lang="en-US"/>
        </a:p>
      </dgm:t>
    </dgm:pt>
    <dgm:pt modelId="{380A3270-6995-4C03-AED2-84BC5EBBD46A}">
      <dgm:prSet phldrT="[Text]"/>
      <dgm:spPr/>
      <dgm:t>
        <a:bodyPr/>
        <a:lstStyle/>
        <a:p>
          <a:r>
            <a:rPr lang="en-US" b="1" dirty="0" smtClean="0"/>
            <a:t>Somewhat</a:t>
          </a:r>
          <a:endParaRPr lang="en-US" b="1" dirty="0"/>
        </a:p>
      </dgm:t>
    </dgm:pt>
    <dgm:pt modelId="{FA8FEC49-A26F-424B-8FCA-B02B0AC1517B}" type="parTrans" cxnId="{9F9B5EC4-1BAC-4ABE-943A-376E74EEC757}">
      <dgm:prSet/>
      <dgm:spPr/>
      <dgm:t>
        <a:bodyPr/>
        <a:lstStyle/>
        <a:p>
          <a:endParaRPr lang="en-US"/>
        </a:p>
      </dgm:t>
    </dgm:pt>
    <dgm:pt modelId="{11472DAD-E15F-460A-9BBD-C884061643A4}" type="sibTrans" cxnId="{9F9B5EC4-1BAC-4ABE-943A-376E74EEC757}">
      <dgm:prSet/>
      <dgm:spPr/>
      <dgm:t>
        <a:bodyPr/>
        <a:lstStyle/>
        <a:p>
          <a:endParaRPr lang="en-US"/>
        </a:p>
      </dgm:t>
    </dgm:pt>
    <dgm:pt modelId="{1F44F93F-7BE0-406D-8EF2-59B1440757B0}">
      <dgm:prSet phldrT="[Text]"/>
      <dgm:spPr/>
      <dgm:t>
        <a:bodyPr/>
        <a:lstStyle/>
        <a:p>
          <a:r>
            <a:rPr lang="en-US" b="1" dirty="0" smtClean="0"/>
            <a:t>Very!</a:t>
          </a:r>
          <a:endParaRPr lang="en-US" b="1" dirty="0"/>
        </a:p>
      </dgm:t>
    </dgm:pt>
    <dgm:pt modelId="{53C4B6ED-416B-4110-9A92-F42D74BCB87F}" type="parTrans" cxnId="{BBCF6AAF-C835-4EE1-8A88-40DD702821D5}">
      <dgm:prSet/>
      <dgm:spPr/>
      <dgm:t>
        <a:bodyPr/>
        <a:lstStyle/>
        <a:p>
          <a:endParaRPr lang="en-US"/>
        </a:p>
      </dgm:t>
    </dgm:pt>
    <dgm:pt modelId="{10C39118-CBAA-4D7A-8328-C5D2DA59F57B}" type="sibTrans" cxnId="{BBCF6AAF-C835-4EE1-8A88-40DD702821D5}">
      <dgm:prSet/>
      <dgm:spPr/>
      <dgm:t>
        <a:bodyPr/>
        <a:lstStyle/>
        <a:p>
          <a:endParaRPr lang="en-US"/>
        </a:p>
      </dgm:t>
    </dgm:pt>
    <dgm:pt modelId="{6CB5C02E-DA17-4DA9-BD40-130E5CF8319A}">
      <dgm:prSet phldrT="[Text]"/>
      <dgm:spPr/>
      <dgm:t>
        <a:bodyPr/>
        <a:lstStyle/>
        <a:p>
          <a:r>
            <a:rPr lang="en-US" b="1" dirty="0" smtClean="0"/>
            <a:t>Quite</a:t>
          </a:r>
          <a:endParaRPr lang="en-US" b="1" dirty="0"/>
        </a:p>
      </dgm:t>
    </dgm:pt>
    <dgm:pt modelId="{9251D589-966A-4E50-8C83-1DCDFC8CA5B2}" type="parTrans" cxnId="{415B6F66-CDF7-4210-96B4-96D5BD911E79}">
      <dgm:prSet/>
      <dgm:spPr/>
      <dgm:t>
        <a:bodyPr/>
        <a:lstStyle/>
        <a:p>
          <a:endParaRPr lang="en-US"/>
        </a:p>
      </dgm:t>
    </dgm:pt>
    <dgm:pt modelId="{B4B9A536-7F94-4FD5-BA26-F8A4364A25F2}" type="sibTrans" cxnId="{415B6F66-CDF7-4210-96B4-96D5BD911E79}">
      <dgm:prSet/>
      <dgm:spPr/>
      <dgm:t>
        <a:bodyPr/>
        <a:lstStyle/>
        <a:p>
          <a:endParaRPr lang="en-US"/>
        </a:p>
      </dgm:t>
    </dgm:pt>
    <dgm:pt modelId="{E65307E8-EEC5-4555-BC9F-A84054791A3B}" type="pres">
      <dgm:prSet presAssocID="{D8DD32FF-BCA5-4B7D-849B-ACECA1A455E7}" presName="Name0" presStyleCnt="0">
        <dgm:presLayoutVars>
          <dgm:dir/>
          <dgm:resizeHandles val="exact"/>
        </dgm:presLayoutVars>
      </dgm:prSet>
      <dgm:spPr/>
    </dgm:pt>
    <dgm:pt modelId="{B95CBBCE-65A2-43C5-902C-55F69D5203FA}" type="pres">
      <dgm:prSet presAssocID="{9622A424-EF7D-477A-8704-3F453D7BDE64}" presName="parTxOnly" presStyleLbl="node1" presStyleIdx="0" presStyleCnt="5" custScaleY="100000" custLinFactNeighborX="-256" custLinFactNeighborY="24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ED865-1196-4B2A-AE08-F2B84BC0CA0D}" type="pres">
      <dgm:prSet presAssocID="{041BE66E-4C29-4CC7-B7C9-4C7C96FEAE25}" presName="parSpace" presStyleCnt="0"/>
      <dgm:spPr/>
    </dgm:pt>
    <dgm:pt modelId="{0899B035-F90D-48ED-AD1D-5DEEC9BAA141}" type="pres">
      <dgm:prSet presAssocID="{31FC8E27-950A-4172-82B6-DCE55ECC68F1}" presName="parTxOnly" presStyleLbl="node1" presStyleIdx="1" presStyleCnt="5" custScaleY="100000" custLinFactNeighborY="23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0B67C-21B8-46DD-87CA-6929B29B6B95}" type="pres">
      <dgm:prSet presAssocID="{A81D0AF1-55D0-42BE-B492-1F6739138A7E}" presName="parSpace" presStyleCnt="0"/>
      <dgm:spPr/>
    </dgm:pt>
    <dgm:pt modelId="{B4C1903E-F64E-4AA8-89B9-10970D0FE058}" type="pres">
      <dgm:prSet presAssocID="{380A3270-6995-4C03-AED2-84BC5EBBD46A}" presName="parTxOnly" presStyleLbl="node1" presStyleIdx="2" presStyleCnt="5" custScaleY="100000" custLinFactNeighborY="23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FADCA-BF98-4187-BCD8-B1D9DF059B44}" type="pres">
      <dgm:prSet presAssocID="{11472DAD-E15F-460A-9BBD-C884061643A4}" presName="parSpace" presStyleCnt="0"/>
      <dgm:spPr/>
    </dgm:pt>
    <dgm:pt modelId="{F4E494BC-3F7E-4451-AC17-11DE1B8AC075}" type="pres">
      <dgm:prSet presAssocID="{6CB5C02E-DA17-4DA9-BD40-130E5CF8319A}" presName="parTxOnly" presStyleLbl="node1" presStyleIdx="3" presStyleCnt="5" custScaleY="100000" custLinFactNeighborY="23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8A9A-80A9-4B93-9503-5697E71E5A6E}" type="pres">
      <dgm:prSet presAssocID="{B4B9A536-7F94-4FD5-BA26-F8A4364A25F2}" presName="parSpace" presStyleCnt="0"/>
      <dgm:spPr/>
    </dgm:pt>
    <dgm:pt modelId="{A823E11F-F9F7-406B-A3DD-CFC5A4DD96C9}" type="pres">
      <dgm:prSet presAssocID="{1F44F93F-7BE0-406D-8EF2-59B1440757B0}" presName="parTxOnly" presStyleLbl="node1" presStyleIdx="4" presStyleCnt="5" custScaleY="100000" custLinFactNeighborY="23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46275-3FB4-49F9-9BAF-2767590DF470}" type="presOf" srcId="{D8DD32FF-BCA5-4B7D-849B-ACECA1A455E7}" destId="{E65307E8-EEC5-4555-BC9F-A84054791A3B}" srcOrd="0" destOrd="0" presId="urn:microsoft.com/office/officeart/2005/8/layout/hChevron3"/>
    <dgm:cxn modelId="{BBCF6AAF-C835-4EE1-8A88-40DD702821D5}" srcId="{D8DD32FF-BCA5-4B7D-849B-ACECA1A455E7}" destId="{1F44F93F-7BE0-406D-8EF2-59B1440757B0}" srcOrd="4" destOrd="0" parTransId="{53C4B6ED-416B-4110-9A92-F42D74BCB87F}" sibTransId="{10C39118-CBAA-4D7A-8328-C5D2DA59F57B}"/>
    <dgm:cxn modelId="{D144EFDE-B1CA-4304-850D-8F5727AFC008}" srcId="{D8DD32FF-BCA5-4B7D-849B-ACECA1A455E7}" destId="{9622A424-EF7D-477A-8704-3F453D7BDE64}" srcOrd="0" destOrd="0" parTransId="{D56B48FE-CA2D-442D-9627-ABC79CC5C081}" sibTransId="{041BE66E-4C29-4CC7-B7C9-4C7C96FEAE25}"/>
    <dgm:cxn modelId="{6AE24817-27D9-49E0-A786-B3101980E78D}" type="presOf" srcId="{31FC8E27-950A-4172-82B6-DCE55ECC68F1}" destId="{0899B035-F90D-48ED-AD1D-5DEEC9BAA141}" srcOrd="0" destOrd="0" presId="urn:microsoft.com/office/officeart/2005/8/layout/hChevron3"/>
    <dgm:cxn modelId="{D6AFFF94-A757-411C-B413-12611B4EA0DE}" type="presOf" srcId="{6CB5C02E-DA17-4DA9-BD40-130E5CF8319A}" destId="{F4E494BC-3F7E-4451-AC17-11DE1B8AC075}" srcOrd="0" destOrd="0" presId="urn:microsoft.com/office/officeart/2005/8/layout/hChevron3"/>
    <dgm:cxn modelId="{415B6F66-CDF7-4210-96B4-96D5BD911E79}" srcId="{D8DD32FF-BCA5-4B7D-849B-ACECA1A455E7}" destId="{6CB5C02E-DA17-4DA9-BD40-130E5CF8319A}" srcOrd="3" destOrd="0" parTransId="{9251D589-966A-4E50-8C83-1DCDFC8CA5B2}" sibTransId="{B4B9A536-7F94-4FD5-BA26-F8A4364A25F2}"/>
    <dgm:cxn modelId="{9E997B75-A1F0-4FB3-AAB9-FC033C609909}" type="presOf" srcId="{380A3270-6995-4C03-AED2-84BC5EBBD46A}" destId="{B4C1903E-F64E-4AA8-89B9-10970D0FE058}" srcOrd="0" destOrd="0" presId="urn:microsoft.com/office/officeart/2005/8/layout/hChevron3"/>
    <dgm:cxn modelId="{9F9B5EC4-1BAC-4ABE-943A-376E74EEC757}" srcId="{D8DD32FF-BCA5-4B7D-849B-ACECA1A455E7}" destId="{380A3270-6995-4C03-AED2-84BC5EBBD46A}" srcOrd="2" destOrd="0" parTransId="{FA8FEC49-A26F-424B-8FCA-B02B0AC1517B}" sibTransId="{11472DAD-E15F-460A-9BBD-C884061643A4}"/>
    <dgm:cxn modelId="{66F1B0EB-DAD3-4F38-8DAF-BA668C7FA0DF}" type="presOf" srcId="{1F44F93F-7BE0-406D-8EF2-59B1440757B0}" destId="{A823E11F-F9F7-406B-A3DD-CFC5A4DD96C9}" srcOrd="0" destOrd="0" presId="urn:microsoft.com/office/officeart/2005/8/layout/hChevron3"/>
    <dgm:cxn modelId="{3417C288-6BF3-4C24-8A10-AC2CB2706479}" srcId="{D8DD32FF-BCA5-4B7D-849B-ACECA1A455E7}" destId="{31FC8E27-950A-4172-82B6-DCE55ECC68F1}" srcOrd="1" destOrd="0" parTransId="{E6DBDD4D-B34F-4447-8AD1-C6B12D569C0B}" sibTransId="{A81D0AF1-55D0-42BE-B492-1F6739138A7E}"/>
    <dgm:cxn modelId="{2C7C4C34-E080-46F6-AA94-B51C37E003B1}" type="presOf" srcId="{9622A424-EF7D-477A-8704-3F453D7BDE64}" destId="{B95CBBCE-65A2-43C5-902C-55F69D5203FA}" srcOrd="0" destOrd="0" presId="urn:microsoft.com/office/officeart/2005/8/layout/hChevron3"/>
    <dgm:cxn modelId="{585C25C4-2113-4489-A97C-345E095E379C}" type="presParOf" srcId="{E65307E8-EEC5-4555-BC9F-A84054791A3B}" destId="{B95CBBCE-65A2-43C5-902C-55F69D5203FA}" srcOrd="0" destOrd="0" presId="urn:microsoft.com/office/officeart/2005/8/layout/hChevron3"/>
    <dgm:cxn modelId="{C35CC696-8DDE-4430-BB76-1144A6379042}" type="presParOf" srcId="{E65307E8-EEC5-4555-BC9F-A84054791A3B}" destId="{3F8ED865-1196-4B2A-AE08-F2B84BC0CA0D}" srcOrd="1" destOrd="0" presId="urn:microsoft.com/office/officeart/2005/8/layout/hChevron3"/>
    <dgm:cxn modelId="{C1B1ACF9-FE1F-47A9-9FAB-7782FB4C7867}" type="presParOf" srcId="{E65307E8-EEC5-4555-BC9F-A84054791A3B}" destId="{0899B035-F90D-48ED-AD1D-5DEEC9BAA141}" srcOrd="2" destOrd="0" presId="urn:microsoft.com/office/officeart/2005/8/layout/hChevron3"/>
    <dgm:cxn modelId="{67B21DF0-A0B2-441D-8FFB-82E9A8DF49DF}" type="presParOf" srcId="{E65307E8-EEC5-4555-BC9F-A84054791A3B}" destId="{6AC0B67C-21B8-46DD-87CA-6929B29B6B95}" srcOrd="3" destOrd="0" presId="urn:microsoft.com/office/officeart/2005/8/layout/hChevron3"/>
    <dgm:cxn modelId="{35FD8EF0-DD15-4E3C-8782-9D4FECF12D07}" type="presParOf" srcId="{E65307E8-EEC5-4555-BC9F-A84054791A3B}" destId="{B4C1903E-F64E-4AA8-89B9-10970D0FE058}" srcOrd="4" destOrd="0" presId="urn:microsoft.com/office/officeart/2005/8/layout/hChevron3"/>
    <dgm:cxn modelId="{5F9EC18B-0BF6-4A8C-86A2-0E6CD862FFE7}" type="presParOf" srcId="{E65307E8-EEC5-4555-BC9F-A84054791A3B}" destId="{FFAFADCA-BF98-4187-BCD8-B1D9DF059B44}" srcOrd="5" destOrd="0" presId="urn:microsoft.com/office/officeart/2005/8/layout/hChevron3"/>
    <dgm:cxn modelId="{37DF5BD9-22C2-4B0E-89D4-22A01EC0D76C}" type="presParOf" srcId="{E65307E8-EEC5-4555-BC9F-A84054791A3B}" destId="{F4E494BC-3F7E-4451-AC17-11DE1B8AC075}" srcOrd="6" destOrd="0" presId="urn:microsoft.com/office/officeart/2005/8/layout/hChevron3"/>
    <dgm:cxn modelId="{2C2FF7E2-16A3-4618-8C9C-4A4109FBB8C7}" type="presParOf" srcId="{E65307E8-EEC5-4555-BC9F-A84054791A3B}" destId="{0C2C8A9A-80A9-4B93-9503-5697E71E5A6E}" srcOrd="7" destOrd="0" presId="urn:microsoft.com/office/officeart/2005/8/layout/hChevron3"/>
    <dgm:cxn modelId="{E8968A64-619E-4248-9009-E4BCA904C888}" type="presParOf" srcId="{E65307E8-EEC5-4555-BC9F-A84054791A3B}" destId="{A823E11F-F9F7-406B-A3DD-CFC5A4DD96C9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BCE-65A2-43C5-902C-55F69D5203FA}">
      <dsp:nvSpPr>
        <dsp:cNvPr id="0" name=""/>
        <dsp:cNvSpPr/>
      </dsp:nvSpPr>
      <dsp:spPr>
        <a:xfrm>
          <a:off x="1" y="373929"/>
          <a:ext cx="1922673" cy="76906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Not at all</a:t>
          </a:r>
          <a:endParaRPr lang="en-US" sz="1800" b="1" kern="1200" dirty="0"/>
        </a:p>
      </dsp:txBody>
      <dsp:txXfrm>
        <a:off x="1" y="373929"/>
        <a:ext cx="1730406" cy="769069"/>
      </dsp:txXfrm>
    </dsp:sp>
    <dsp:sp modelId="{0899B035-F90D-48ED-AD1D-5DEEC9BAA141}">
      <dsp:nvSpPr>
        <dsp:cNvPr id="0" name=""/>
        <dsp:cNvSpPr/>
      </dsp:nvSpPr>
      <dsp:spPr>
        <a:xfrm>
          <a:off x="1539124" y="368388"/>
          <a:ext cx="1922673" cy="769069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 bit</a:t>
          </a:r>
          <a:endParaRPr lang="en-US" sz="1800" b="1" kern="1200" dirty="0"/>
        </a:p>
      </dsp:txBody>
      <dsp:txXfrm>
        <a:off x="1923659" y="368388"/>
        <a:ext cx="1153604" cy="769069"/>
      </dsp:txXfrm>
    </dsp:sp>
    <dsp:sp modelId="{B4C1903E-F64E-4AA8-89B9-10970D0FE058}">
      <dsp:nvSpPr>
        <dsp:cNvPr id="0" name=""/>
        <dsp:cNvSpPr/>
      </dsp:nvSpPr>
      <dsp:spPr>
        <a:xfrm>
          <a:off x="3077263" y="368388"/>
          <a:ext cx="1922673" cy="769069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Somewhat</a:t>
          </a:r>
          <a:endParaRPr lang="en-US" sz="1800" b="1" kern="1200" dirty="0"/>
        </a:p>
      </dsp:txBody>
      <dsp:txXfrm>
        <a:off x="3461798" y="368388"/>
        <a:ext cx="1153604" cy="769069"/>
      </dsp:txXfrm>
    </dsp:sp>
    <dsp:sp modelId="{F4E494BC-3F7E-4451-AC17-11DE1B8AC075}">
      <dsp:nvSpPr>
        <dsp:cNvPr id="0" name=""/>
        <dsp:cNvSpPr/>
      </dsp:nvSpPr>
      <dsp:spPr>
        <a:xfrm>
          <a:off x="4615402" y="368388"/>
          <a:ext cx="1922673" cy="769069"/>
        </a:xfrm>
        <a:prstGeom prst="chevron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Quite</a:t>
          </a:r>
          <a:endParaRPr lang="en-US" sz="1800" b="1" kern="1200" dirty="0"/>
        </a:p>
      </dsp:txBody>
      <dsp:txXfrm>
        <a:off x="4999937" y="368388"/>
        <a:ext cx="1153604" cy="769069"/>
      </dsp:txXfrm>
    </dsp:sp>
    <dsp:sp modelId="{A823E11F-F9F7-406B-A3DD-CFC5A4DD96C9}">
      <dsp:nvSpPr>
        <dsp:cNvPr id="0" name=""/>
        <dsp:cNvSpPr/>
      </dsp:nvSpPr>
      <dsp:spPr>
        <a:xfrm>
          <a:off x="6153540" y="368388"/>
          <a:ext cx="1922673" cy="769069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Very!</a:t>
          </a:r>
          <a:endParaRPr lang="en-US" sz="1800" b="1" kern="1200" dirty="0"/>
        </a:p>
      </dsp:txBody>
      <dsp:txXfrm>
        <a:off x="6538075" y="368388"/>
        <a:ext cx="1153604" cy="76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D992-D116-45A1-886A-CA85862FE0EC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0BF2D-8167-4BFB-A678-4D5BFE9408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47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34FE1-6764-4712-B897-B8468A1310CF}" type="datetimeFigureOut">
              <a:rPr lang="en-US" smtClean="0"/>
              <a:pPr/>
              <a:t>11/20/2014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ADF8-33D5-4187-A636-7A932C7962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84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DF8-33D5-4187-A636-7A932C7962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5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7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14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bg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76200"/>
            <a:ext cx="9144000" cy="62484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17320"/>
          </a:xfrm>
          <a:prstGeom prst="rect">
            <a:avLst/>
          </a:prstGeom>
          <a:solidFill>
            <a:srgbClr val="5D2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84094"/>
            <a:ext cx="9144000" cy="594360"/>
          </a:xfrm>
          <a:prstGeom prst="rect">
            <a:avLst/>
          </a:prstGeom>
          <a:solidFill>
            <a:srgbClr val="4F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7" y="6353283"/>
            <a:ext cx="1554483" cy="455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1" y="6347600"/>
            <a:ext cx="302326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Department of Health and Human Services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Centers</a:t>
            </a:r>
            <a:r>
              <a:rPr lang="en-US" sz="1100" baseline="0" dirty="0" smtClean="0">
                <a:solidFill>
                  <a:schemeClr val="bg1"/>
                </a:solidFill>
              </a:rPr>
              <a:t> for Disease Control and Prevention</a:t>
            </a:r>
            <a:br>
              <a:rPr lang="en-US" sz="1100" baseline="0" dirty="0" smtClean="0">
                <a:solidFill>
                  <a:schemeClr val="bg1"/>
                </a:solidFill>
              </a:rPr>
            </a:br>
            <a:r>
              <a:rPr lang="en-US" sz="1100" baseline="0" dirty="0" smtClean="0">
                <a:solidFill>
                  <a:schemeClr val="bg1"/>
                </a:solidFill>
              </a:rPr>
              <a:t>National Institute for Occupational Safety and Health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D28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D285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D285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D285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D28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docs/2010-125/pdfs/2010-125.pdf" TargetMode="External"/><Relationship Id="rId2" Type="http://schemas.openxmlformats.org/officeDocument/2006/relationships/hyperlink" Target="http://www.cdc.gov/niosh/docs/2015-103/pdf/2015-10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s.state.or.us/Forms/Served/de9062.pdf" TargetMode="External"/><Relationship Id="rId4" Type="http://schemas.openxmlformats.org/officeDocument/2006/relationships/hyperlink" Target="http://www.phsa.ca/NR/rdonlyres/6C69D638-8587-4096-A8AA-7D2B0141C3B2/59614/HandbookHomeandCommunityHealthcareWorkersHandbook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962400"/>
          </a:xfrm>
          <a:solidFill>
            <a:srgbClr val="5D285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  <a:t>Caring for Yourself  While Caring for Others</a:t>
            </a:r>
            <a:b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Module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6: Tips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for Setting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Healthy and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Safe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Boundaries to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Reduce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Stress</a:t>
            </a:r>
            <a:endParaRPr lang="en-U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600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D285F"/>
                </a:solidFill>
                <a:latin typeface="Rockwell" pitchFamily="18" charset="0"/>
              </a:rPr>
              <a:t>Presenter’s Name</a:t>
            </a:r>
          </a:p>
          <a:p>
            <a:r>
              <a:rPr lang="en-US" sz="4000" b="1" dirty="0" smtClean="0">
                <a:solidFill>
                  <a:srgbClr val="5D285F"/>
                </a:solidFill>
                <a:latin typeface="Rockwell" pitchFamily="18" charset="0"/>
              </a:rPr>
              <a:t>Host Organization</a:t>
            </a:r>
            <a:endParaRPr lang="en-US" sz="4000" b="1" dirty="0">
              <a:solidFill>
                <a:srgbClr val="5D285F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latin typeface="Rockwell" pitchFamily="18" charset="0"/>
              </a:rPr>
              <a:t>Healthy </a:t>
            </a:r>
            <a:r>
              <a:rPr lang="en-US" sz="4000" b="1" dirty="0" smtClean="0">
                <a:latin typeface="Rockwell" pitchFamily="18" charset="0"/>
              </a:rPr>
              <a:t>and </a:t>
            </a:r>
            <a:r>
              <a:rPr lang="en-US" sz="4000" b="1" dirty="0">
                <a:latin typeface="Rockwell" pitchFamily="18" charset="0"/>
              </a:rPr>
              <a:t>Safe </a:t>
            </a:r>
            <a:r>
              <a:rPr lang="en-US" sz="4000" b="1" dirty="0" smtClean="0">
                <a:latin typeface="Rockwell" pitchFamily="18" charset="0"/>
              </a:rPr>
              <a:t/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Boundaries—Speak Up</a:t>
            </a:r>
            <a:endParaRPr lang="en-US" sz="4000" b="1" baseline="40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391400" cy="3200400"/>
          </a:xfrm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itchFamily="34" charset="0"/>
              </a:rPr>
              <a:t>Speak up if a client is treating you in ways </a:t>
            </a:r>
            <a:r>
              <a:rPr lang="en-US" sz="2400" dirty="0" smtClean="0">
                <a:latin typeface="Franklin Gothic Book" pitchFamily="34" charset="0"/>
              </a:rPr>
              <a:t/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that </a:t>
            </a:r>
            <a:r>
              <a:rPr lang="en-US" sz="2400" dirty="0">
                <a:latin typeface="Franklin Gothic Book" pitchFamily="34" charset="0"/>
              </a:rPr>
              <a:t>are stressful to you. </a:t>
            </a:r>
            <a:endParaRPr lang="en-US" sz="2400" dirty="0" smtClean="0">
              <a:latin typeface="Franklin Gothic Book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Don’t </a:t>
            </a:r>
            <a:r>
              <a:rPr lang="en-US" sz="2400" dirty="0">
                <a:latin typeface="Franklin Gothic Book" pitchFamily="34" charset="0"/>
              </a:rPr>
              <a:t>work hours you aren’t paid for.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Don’t </a:t>
            </a:r>
            <a:r>
              <a:rPr lang="en-US" sz="2400" dirty="0">
                <a:latin typeface="Franklin Gothic Book" pitchFamily="34" charset="0"/>
              </a:rPr>
              <a:t>perform tasks you are not trained to </a:t>
            </a:r>
            <a:r>
              <a:rPr lang="en-US" sz="2400" dirty="0" smtClean="0">
                <a:latin typeface="Franklin Gothic Book" pitchFamily="34" charset="0"/>
              </a:rPr>
              <a:t>do!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Report </a:t>
            </a:r>
            <a:r>
              <a:rPr lang="en-US" sz="2400" dirty="0">
                <a:latin typeface="Franklin Gothic Book" pitchFamily="34" charset="0"/>
              </a:rPr>
              <a:t>concerns to your </a:t>
            </a:r>
            <a:r>
              <a:rPr lang="en-US" sz="2400" dirty="0" smtClean="0">
                <a:latin typeface="Franklin Gothic Book" pitchFamily="34" charset="0"/>
              </a:rPr>
              <a:t>supervisor.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Ask </a:t>
            </a:r>
            <a:r>
              <a:rPr lang="en-US" sz="2400" dirty="0">
                <a:latin typeface="Franklin Gothic Book" pitchFamily="34" charset="0"/>
              </a:rPr>
              <a:t>for training and tools you need</a:t>
            </a:r>
            <a:r>
              <a:rPr lang="en-US" sz="2400" dirty="0" smtClean="0">
                <a:latin typeface="Franklin Gothic Book" pitchFamily="34" charset="0"/>
              </a:rPr>
              <a:t>.</a:t>
            </a:r>
          </a:p>
          <a:p>
            <a:pPr marL="5080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Franklin Gothic Book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0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latin typeface="Rockwell" pitchFamily="18" charset="0"/>
              </a:rPr>
              <a:t>Tips and </a:t>
            </a:r>
            <a:r>
              <a:rPr lang="en-US" sz="4000" b="1" dirty="0" smtClean="0">
                <a:latin typeface="Rockwell" pitchFamily="18" charset="0"/>
              </a:rPr>
              <a:t>Strategies 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for Speaking Up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119" y="1752600"/>
            <a:ext cx="5514681" cy="4359163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latin typeface="Franklin Gothic Book" pitchFamily="34" charset="0"/>
              </a:rPr>
              <a:t>Be assertive! </a:t>
            </a:r>
            <a:r>
              <a:rPr lang="en-US" sz="2400" i="1" dirty="0" smtClean="0">
                <a:latin typeface="Franklin Gothic Book" pitchFamily="34" charset="0"/>
              </a:rPr>
              <a:t>Take steps to solve the problems that cause you stress at work …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itchFamily="34" charset="0"/>
              </a:rPr>
              <a:t>Make a list of </a:t>
            </a:r>
            <a:r>
              <a:rPr lang="en-US" sz="2400" dirty="0" smtClean="0">
                <a:latin typeface="Franklin Gothic Book" pitchFamily="34" charset="0"/>
              </a:rPr>
              <a:t>the issues. Come up with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ideas of ways to </a:t>
            </a:r>
            <a:r>
              <a:rPr lang="en-US" sz="2400" dirty="0">
                <a:latin typeface="Franklin Gothic Book" pitchFamily="34" charset="0"/>
              </a:rPr>
              <a:t>reduce these </a:t>
            </a:r>
            <a:r>
              <a:rPr lang="en-US" sz="2400" dirty="0" smtClean="0">
                <a:latin typeface="Franklin Gothic Book" pitchFamily="34" charset="0"/>
              </a:rPr>
              <a:t>problems.</a:t>
            </a:r>
            <a:endParaRPr lang="en-US" sz="2400" dirty="0">
              <a:latin typeface="Franklin Gothic Book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Select </a:t>
            </a:r>
            <a:r>
              <a:rPr lang="en-US" sz="2400" dirty="0">
                <a:latin typeface="Franklin Gothic Book" pitchFamily="34" charset="0"/>
              </a:rPr>
              <a:t>one or two issues to work </a:t>
            </a:r>
            <a:r>
              <a:rPr lang="en-US" sz="2400" dirty="0" smtClean="0">
                <a:latin typeface="Franklin Gothic Book" pitchFamily="34" charset="0"/>
              </a:rPr>
              <a:t>on—don’t overwhelm yourself.</a:t>
            </a:r>
            <a:endParaRPr lang="en-US" sz="2400" dirty="0">
              <a:latin typeface="Franklin Gothic Book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Talk with others who can help give you ideas and solve problems.</a:t>
            </a:r>
          </a:p>
          <a:p>
            <a:r>
              <a:rPr lang="en-US" sz="2400" dirty="0" smtClean="0">
                <a:latin typeface="Franklin Gothic Book" pitchFamily="34" charset="0"/>
              </a:rPr>
              <a:t>Prepare to speak up!  </a:t>
            </a:r>
          </a:p>
          <a:p>
            <a:endParaRPr lang="en-US" sz="2400" dirty="0" smtClean="0">
              <a:latin typeface="Franklin Gothic Boo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3200" y="2773680"/>
            <a:ext cx="2103120" cy="2103120"/>
            <a:chOff x="6553200" y="2708635"/>
            <a:chExt cx="2103120" cy="2103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2708635"/>
              <a:ext cx="2103120" cy="210312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8230207" y="4330588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6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Tips and Strategies 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for Managing Stress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5029200" cy="4343400"/>
          </a:xfrm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Exercise—find what you like to do.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Eat well and nutritiously.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Talk with a friend or counselor.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Get enough sleep.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Keep up-to-date on vaccinations, such as flu shots.</a:t>
            </a:r>
          </a:p>
          <a:p>
            <a:r>
              <a:rPr lang="en-US" sz="2400" dirty="0" smtClean="0">
                <a:latin typeface="Franklin Gothic Book" pitchFamily="34" charset="0"/>
              </a:rPr>
              <a:t>Avoid alcohol, drugs, and caffeine.</a:t>
            </a:r>
          </a:p>
          <a:p>
            <a:r>
              <a:rPr lang="en-US" sz="2400" dirty="0">
                <a:latin typeface="Franklin Gothic Book" pitchFamily="34" charset="0"/>
              </a:rPr>
              <a:t>Make time each day to relax, laugh, and </a:t>
            </a:r>
            <a:r>
              <a:rPr lang="en-US" sz="2400" dirty="0" smtClean="0">
                <a:latin typeface="Franklin Gothic Book" pitchFamily="34" charset="0"/>
              </a:rPr>
              <a:t>reflect.</a:t>
            </a:r>
            <a:endParaRPr lang="en-US" sz="2400" dirty="0">
              <a:latin typeface="Franklin Gothic Book" pitchFamily="34" charset="0"/>
            </a:endParaRPr>
          </a:p>
          <a:p>
            <a:endParaRPr lang="en-US" sz="2400" dirty="0" smtClean="0">
              <a:latin typeface="Franklin Gothic Book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800" y="1987485"/>
            <a:ext cx="2205038" cy="2761866"/>
            <a:chOff x="6019800" y="1987485"/>
            <a:chExt cx="2205038" cy="27618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987485"/>
              <a:ext cx="2205038" cy="2761866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7565766" y="4030533"/>
              <a:ext cx="114300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Illustration by ®Mary </a:t>
              </a:r>
              <a:r>
                <a: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 Zapalac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latin typeface="Rockwell" pitchFamily="18" charset="0"/>
              </a:rPr>
              <a:t>Thanks for participating!</a:t>
            </a:r>
            <a:endParaRPr lang="en-US" sz="4000" b="1" i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Rockwell" pitchFamily="18" charset="0"/>
              </a:rPr>
              <a:t>Additional Resources:</a:t>
            </a:r>
          </a:p>
          <a:p>
            <a:r>
              <a:rPr lang="en-US" sz="2000" b="1" dirty="0">
                <a:latin typeface="Franklin Gothic Book" pitchFamily="34" charset="0"/>
              </a:rPr>
              <a:t>Homecare workers’ handbook: </a:t>
            </a:r>
            <a:r>
              <a:rPr lang="en-US" sz="2000" b="1" i="1" dirty="0">
                <a:latin typeface="Franklin Gothic Book" pitchFamily="34" charset="0"/>
              </a:rPr>
              <a:t>Caring for Yourself While </a:t>
            </a:r>
            <a:r>
              <a:rPr lang="en-US" sz="2000" b="1" i="1" dirty="0" smtClean="0">
                <a:latin typeface="Franklin Gothic Book" pitchFamily="34" charset="0"/>
              </a:rPr>
              <a:t>Caring</a:t>
            </a:r>
            <a:br>
              <a:rPr lang="en-US" sz="2000" b="1" i="1" dirty="0" smtClean="0">
                <a:latin typeface="Franklin Gothic Book" pitchFamily="34" charset="0"/>
              </a:rPr>
            </a:br>
            <a:r>
              <a:rPr lang="en-US" sz="2000" b="1" i="1" dirty="0" smtClean="0">
                <a:latin typeface="Franklin Gothic Book" pitchFamily="34" charset="0"/>
              </a:rPr>
              <a:t>for </a:t>
            </a:r>
            <a:r>
              <a:rPr lang="en-US" sz="2000" b="1" i="1" dirty="0">
                <a:latin typeface="Franklin Gothic Book" pitchFamily="34" charset="0"/>
              </a:rPr>
              <a:t>Others</a:t>
            </a:r>
            <a:r>
              <a:rPr lang="en-US" sz="2000" b="1" dirty="0">
                <a:latin typeface="Franklin Gothic Book" pitchFamily="34" charset="0"/>
              </a:rPr>
              <a:t> .</a:t>
            </a:r>
            <a:br>
              <a:rPr lang="en-US" sz="2000" b="1" dirty="0">
                <a:latin typeface="Franklin Gothic Book" pitchFamily="34" charset="0"/>
              </a:rPr>
            </a:br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www.cdc.gov/niosh/docs/2015-103/pdf/2015-103.pdf</a:t>
            </a:r>
            <a:endParaRPr lang="en-US" sz="2000" b="1" dirty="0">
              <a:solidFill>
                <a:srgbClr val="C00000"/>
              </a:solidFill>
              <a:latin typeface="Franklin Gothic Book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Franklin Gothic Book" pitchFamily="34" charset="0"/>
              </a:rPr>
              <a:t>NIOSH Hazard Review:  “Occupational Hazards and Home Health Care.”</a:t>
            </a:r>
            <a:br>
              <a:rPr lang="en-US" sz="2000" b="1" dirty="0">
                <a:latin typeface="Franklin Gothic Book" pitchFamily="34" charset="0"/>
              </a:rPr>
            </a:br>
            <a:r>
              <a:rPr lang="en-US" sz="2000" dirty="0">
                <a:latin typeface="Franklin Gothic Book" pitchFamily="34" charset="0"/>
                <a:hlinkClick r:id="rId3"/>
              </a:rPr>
              <a:t>http://www.cdc.gov/niosh/docs/2010-125/pdfs/2010-125.pdf</a:t>
            </a:r>
            <a:r>
              <a:rPr lang="en-US" sz="2000" dirty="0">
                <a:latin typeface="Franklin Gothic Book" pitchFamily="34" charset="0"/>
              </a:rPr>
              <a:t> </a:t>
            </a:r>
          </a:p>
          <a:p>
            <a:r>
              <a:rPr lang="en-US" sz="2000" b="1" i="1" dirty="0">
                <a:latin typeface="Franklin Gothic Book" pitchFamily="34" charset="0"/>
              </a:rPr>
              <a:t>Home and Community Health Worker Handbook</a:t>
            </a:r>
            <a:r>
              <a:rPr lang="en-US" sz="2000" b="1" dirty="0">
                <a:latin typeface="Franklin Gothic Book" pitchFamily="34" charset="0"/>
              </a:rPr>
              <a:t>, </a:t>
            </a:r>
            <a:r>
              <a:rPr lang="en-US" sz="2000" dirty="0">
                <a:latin typeface="Franklin Gothic Book" pitchFamily="34" charset="0"/>
              </a:rPr>
              <a:t>British Columbia, Canada, OHSAH.</a:t>
            </a:r>
            <a:br>
              <a:rPr lang="en-US" sz="2000" dirty="0">
                <a:latin typeface="Franklin Gothic Book" pitchFamily="34" charset="0"/>
              </a:rPr>
            </a:br>
            <a:r>
              <a:rPr lang="en-US" sz="2000" u="sng" dirty="0">
                <a:latin typeface="Franklin Gothic Book" pitchFamily="34" charset="0"/>
                <a:hlinkClick r:id="rId4"/>
              </a:rPr>
              <a:t>http://www.phsa.ca/NR/rdonlyres/6C69D638-8587-4096-A8AA-7D2B0141C3B2/59614/HandbookHomeandCommunityHealthcareWorkersHandbook.pdf</a:t>
            </a:r>
            <a:endParaRPr lang="en-US" sz="2000" dirty="0">
              <a:latin typeface="Franklin Gothic Book" pitchFamily="34" charset="0"/>
            </a:endParaRPr>
          </a:p>
          <a:p>
            <a:r>
              <a:rPr lang="en-US" sz="2000" b="1" i="1" dirty="0">
                <a:latin typeface="Franklin Gothic Book" pitchFamily="34" charset="0"/>
              </a:rPr>
              <a:t>Safety Manual for Homecare Workers, </a:t>
            </a:r>
            <a:r>
              <a:rPr lang="en-US" sz="2000" b="1" dirty="0">
                <a:latin typeface="Franklin Gothic Book" pitchFamily="34" charset="0"/>
              </a:rPr>
              <a:t>Oregon Homecare Commission. </a:t>
            </a:r>
            <a:r>
              <a:rPr lang="en-US" sz="2000" u="sng" dirty="0">
                <a:latin typeface="Franklin Gothic Book" pitchFamily="34" charset="0"/>
                <a:hlinkClick r:id="rId5"/>
              </a:rPr>
              <a:t>http://apps.state.or.us/Forms/Served/de9062.pdf</a:t>
            </a:r>
            <a:endParaRPr lang="en-US" sz="2000" dirty="0">
              <a:latin typeface="Franklin Gothic Book" pitchFamily="34" charset="0"/>
            </a:endParaRPr>
          </a:p>
          <a:p>
            <a:pPr marL="857250" lvl="1" indent="-457200"/>
            <a:endParaRPr lang="en-US" sz="2000" dirty="0">
              <a:latin typeface="Franklin Gothic Book" pitchFamily="34" charset="0"/>
            </a:endParaRPr>
          </a:p>
          <a:p>
            <a:pPr lvl="1"/>
            <a:endParaRPr lang="en-US" sz="2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Credits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Book" pitchFamily="34" charset="0"/>
              </a:rPr>
              <a:t>[Insert trainer and/or training organization’s name(s), and contact information here.]</a:t>
            </a:r>
          </a:p>
        </p:txBody>
      </p:sp>
    </p:spTree>
    <p:extLst>
      <p:ext uri="{BB962C8B-B14F-4D97-AF65-F5344CB8AC3E}">
        <p14:creationId xmlns:p14="http://schemas.microsoft.com/office/powerpoint/2010/main" val="1808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CW_Mod 6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721" y="1600200"/>
            <a:ext cx="7314557" cy="4114799"/>
          </a:xfrm>
        </p:spPr>
      </p:pic>
    </p:spTree>
    <p:extLst>
      <p:ext uri="{BB962C8B-B14F-4D97-AF65-F5344CB8AC3E}">
        <p14:creationId xmlns:p14="http://schemas.microsoft.com/office/powerpoint/2010/main" val="42371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Session Goals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810000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Participants will be able to do the following: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Describe what causes stress in your work lives.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Define the many aspects of stress.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Outline personal strategies for handling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and reducing stress.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Explain the safe and healthy boundaries needed between you and your clients.</a:t>
            </a:r>
            <a:endParaRPr lang="en-US" sz="2400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How Stressed Do You Get When... </a:t>
            </a:r>
            <a:endParaRPr lang="en-US" sz="4000" b="1" dirty="0">
              <a:latin typeface="Rockwell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908523"/>
              </p:ext>
            </p:extLst>
          </p:nvPr>
        </p:nvGraphicFramePr>
        <p:xfrm>
          <a:off x="533400" y="1447800"/>
          <a:ext cx="8077200" cy="114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 flipH="1">
            <a:off x="6553200" y="5029200"/>
            <a:ext cx="304800" cy="8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en-US" sz="3000" b="1" dirty="0" smtClean="0"/>
              <a:t>  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693" y="2968337"/>
            <a:ext cx="731520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Listen to the scenarios as they are presented.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Place yourselves along the spectrum from “not at all stressed” to “very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s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tressed!” to indicate how the scenario would tend to affect you.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Introduce yourselves.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Explain why you would feel the level of stress you indicate.</a:t>
            </a:r>
          </a:p>
        </p:txBody>
      </p:sp>
    </p:spTree>
    <p:extLst>
      <p:ext uri="{BB962C8B-B14F-4D97-AF65-F5344CB8AC3E}">
        <p14:creationId xmlns:p14="http://schemas.microsoft.com/office/powerpoint/2010/main" val="10648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What is Job Stress?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06396"/>
            <a:ext cx="4343400" cy="3156204"/>
          </a:xfrm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Franklin Gothic Book" pitchFamily="34" charset="0"/>
              </a:rPr>
              <a:t>When the requirements of the job are too much </a:t>
            </a:r>
            <a:r>
              <a:rPr lang="en-US" sz="2400" dirty="0" smtClean="0">
                <a:latin typeface="Franklin Gothic Book" pitchFamily="34" charset="0"/>
              </a:rPr>
              <a:t>for you and </a:t>
            </a:r>
            <a:r>
              <a:rPr lang="en-US" sz="2400" dirty="0">
                <a:latin typeface="Franklin Gothic Book" pitchFamily="34" charset="0"/>
              </a:rPr>
              <a:t>result in physical and emotional distress. </a:t>
            </a:r>
            <a:endParaRPr lang="en-US" sz="2400" dirty="0" smtClean="0">
              <a:latin typeface="Franklin Gothic Book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 pitchFamily="34" charset="0"/>
              </a:rPr>
              <a:t>Job </a:t>
            </a:r>
            <a:r>
              <a:rPr lang="en-US" sz="2400" dirty="0">
                <a:latin typeface="Franklin Gothic Book" pitchFamily="34" charset="0"/>
              </a:rPr>
              <a:t>stress can lead to poor </a:t>
            </a:r>
            <a:r>
              <a:rPr lang="en-US" sz="2400" dirty="0" smtClean="0">
                <a:latin typeface="Franklin Gothic Book" pitchFamily="34" charset="0"/>
              </a:rPr>
              <a:t>health, </a:t>
            </a:r>
            <a:r>
              <a:rPr lang="en-US" sz="2400" dirty="0">
                <a:latin typeface="Franklin Gothic Book" pitchFamily="34" charset="0"/>
              </a:rPr>
              <a:t>and even injury.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2527955"/>
            <a:ext cx="2743199" cy="2560320"/>
            <a:chOff x="5486400" y="2527955"/>
            <a:chExt cx="2743199" cy="25603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527955"/>
              <a:ext cx="2742283" cy="256032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6200000">
              <a:off x="7611933" y="4440108"/>
              <a:ext cx="114300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Illustration by ®Mary </a:t>
              </a:r>
              <a:r>
                <a: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 Zapalac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The Effect of Stress on Our Bodies 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00600" cy="3352800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400" b="1" dirty="0" smtClean="0">
                <a:latin typeface="Rockwell" pitchFamily="18" charset="0"/>
              </a:rPr>
              <a:t>When </a:t>
            </a:r>
            <a:r>
              <a:rPr lang="en-US" sz="2400" b="1" dirty="0">
                <a:latin typeface="Rockwell" pitchFamily="18" charset="0"/>
              </a:rPr>
              <a:t>we are </a:t>
            </a:r>
            <a:r>
              <a:rPr lang="en-US" sz="2400" b="1" dirty="0" smtClean="0">
                <a:latin typeface="Rockwell" pitchFamily="18" charset="0"/>
              </a:rPr>
              <a:t>stressed, our:</a:t>
            </a:r>
          </a:p>
          <a:p>
            <a:r>
              <a:rPr lang="en-US" sz="2400" dirty="0" smtClean="0">
                <a:latin typeface="Franklin Gothic Book" pitchFamily="34" charset="0"/>
              </a:rPr>
              <a:t>Blood </a:t>
            </a:r>
            <a:r>
              <a:rPr lang="en-US" sz="2400" dirty="0">
                <a:latin typeface="Franklin Gothic Book" pitchFamily="34" charset="0"/>
              </a:rPr>
              <a:t>pressure </a:t>
            </a:r>
            <a:r>
              <a:rPr lang="en-US" sz="2400" dirty="0" smtClean="0">
                <a:latin typeface="Franklin Gothic Book" pitchFamily="34" charset="0"/>
              </a:rPr>
              <a:t>rises.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Breathing becomes more </a:t>
            </a:r>
            <a:r>
              <a:rPr lang="en-US" sz="2400" dirty="0" smtClean="0">
                <a:latin typeface="Franklin Gothic Book" pitchFamily="34" charset="0"/>
              </a:rPr>
              <a:t>rapid.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Digestive system slows </a:t>
            </a:r>
            <a:r>
              <a:rPr lang="en-US" sz="2400" dirty="0" smtClean="0">
                <a:latin typeface="Franklin Gothic Book" pitchFamily="34" charset="0"/>
              </a:rPr>
              <a:t>down.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Heart rate (pulse) </a:t>
            </a:r>
            <a:r>
              <a:rPr lang="en-US" sz="2400" dirty="0" smtClean="0">
                <a:latin typeface="Franklin Gothic Book" pitchFamily="34" charset="0"/>
              </a:rPr>
              <a:t>rises.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Immune system goes </a:t>
            </a:r>
            <a:r>
              <a:rPr lang="en-US" sz="2400" dirty="0" smtClean="0">
                <a:latin typeface="Franklin Gothic Book" pitchFamily="34" charset="0"/>
              </a:rPr>
              <a:t>down.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Muscles become </a:t>
            </a:r>
            <a:r>
              <a:rPr lang="en-US" sz="2400" dirty="0" smtClean="0">
                <a:latin typeface="Franklin Gothic Book" pitchFamily="34" charset="0"/>
              </a:rPr>
              <a:t>tense.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 smtClean="0">
                <a:latin typeface="Franklin Gothic Book" pitchFamily="34" charset="0"/>
              </a:rPr>
              <a:t>Sleeping can be more of a problem. </a:t>
            </a: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90002" y="2220798"/>
            <a:ext cx="2139598" cy="3208697"/>
            <a:chOff x="6090002" y="2220798"/>
            <a:chExt cx="2139598" cy="32086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002" y="2220798"/>
              <a:ext cx="2139598" cy="32086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781648" y="5012461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Stress Affects Us in Many Ways 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513780"/>
            <a:ext cx="2362200" cy="914400"/>
          </a:xfrm>
        </p:spPr>
        <p:txBody>
          <a:bodyPr lIns="0" tIns="0" rIns="0" bIns="0"/>
          <a:lstStyle/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Our thoughts and feelings.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2590799"/>
            <a:ext cx="2209800" cy="4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smtClean="0">
                <a:solidFill>
                  <a:srgbClr val="5D285F"/>
                </a:solidFill>
                <a:latin typeface="Rockwell" pitchFamily="18" charset="0"/>
              </a:rPr>
              <a:t>Our bodies.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0" y="2311531"/>
            <a:ext cx="259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5D285F"/>
                </a:solidFill>
                <a:latin typeface="Rockwell" pitchFamily="18" charset="0"/>
              </a:rPr>
              <a:t>Our behavior</a:t>
            </a:r>
            <a:br>
              <a:rPr lang="en-US" sz="2400" b="1" dirty="0" smtClean="0">
                <a:solidFill>
                  <a:srgbClr val="5D285F"/>
                </a:solidFill>
                <a:latin typeface="Rockwell" pitchFamily="18" charset="0"/>
              </a:rPr>
            </a:br>
            <a:r>
              <a:rPr lang="en-US" sz="2400" b="1" dirty="0" smtClean="0">
                <a:solidFill>
                  <a:srgbClr val="5D285F"/>
                </a:solidFill>
                <a:latin typeface="Rockwell" pitchFamily="18" charset="0"/>
              </a:rPr>
              <a:t>and interactions. </a:t>
            </a:r>
            <a:endParaRPr lang="en-US" sz="2400" b="1" dirty="0">
              <a:solidFill>
                <a:srgbClr val="5D285F"/>
              </a:solidFill>
              <a:latin typeface="Rockwell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24200"/>
            <a:ext cx="2651760" cy="1775352"/>
          </a:xfrm>
          <a:prstGeom prst="rect">
            <a:avLst/>
          </a:prstGeom>
          <a:ln>
            <a:solidFill>
              <a:srgbClr val="5D28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3810000" y="3942280"/>
            <a:ext cx="2113019" cy="2057400"/>
            <a:chOff x="3810000" y="3942280"/>
            <a:chExt cx="2113019" cy="2057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9" r="16977" b="14313"/>
            <a:stretch/>
          </p:blipFill>
          <p:spPr>
            <a:xfrm>
              <a:off x="3810000" y="3942280"/>
              <a:ext cx="2113019" cy="205740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5487007" y="55458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1745923"/>
            <a:ext cx="2115912" cy="2057400"/>
            <a:chOff x="3810000" y="1745923"/>
            <a:chExt cx="2115912" cy="2057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0" r="16649" b="6425"/>
            <a:stretch/>
          </p:blipFill>
          <p:spPr>
            <a:xfrm>
              <a:off x="3810000" y="1745923"/>
              <a:ext cx="2115912" cy="2057400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5487007" y="3397792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3140940" y="4420207"/>
            <a:ext cx="668453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95000"/>
                  </a:schemeClr>
                </a:solidFill>
              </a:rPr>
              <a:t>Photo by ®Thinkstock</a:t>
            </a:r>
            <a:endParaRPr lang="en-US" sz="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Setting Healthy 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and Safe Boundaries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620000" cy="4206763"/>
          </a:xfrm>
        </p:spPr>
        <p:txBody>
          <a:bodyPr lIns="0" tIns="0" rIns="0" bIns="0"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Pair Activity</a:t>
            </a:r>
            <a:endParaRPr lang="en-US" sz="2400" b="1" dirty="0">
              <a:latin typeface="Rockwell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latin typeface="Franklin Gothic Book" pitchFamily="34" charset="0"/>
              </a:rPr>
              <a:t>Rank your assigned scenarios from 1 to 3: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dirty="0" smtClean="0">
                <a:latin typeface="Franklin Gothic Book" pitchFamily="34" charset="0"/>
              </a:rPr>
              <a:t>1—This </a:t>
            </a:r>
            <a:r>
              <a:rPr lang="en-US" sz="2400" dirty="0">
                <a:latin typeface="Franklin Gothic Book" pitchFamily="34" charset="0"/>
              </a:rPr>
              <a:t>is healthy and safe boundary </a:t>
            </a:r>
            <a:r>
              <a:rPr lang="en-US" sz="2400" dirty="0" smtClean="0">
                <a:latin typeface="Franklin Gothic Book" pitchFamily="34" charset="0"/>
              </a:rPr>
              <a:t>setting.</a:t>
            </a:r>
            <a:endParaRPr lang="en-US" sz="2400" dirty="0">
              <a:latin typeface="Franklin Gothic Book" pitchFamily="34" charset="0"/>
            </a:endParaRPr>
          </a:p>
          <a:p>
            <a:pPr marL="623888" lvl="0" indent="-623888">
              <a:spcAft>
                <a:spcPts val="600"/>
              </a:spcAft>
              <a:buNone/>
            </a:pPr>
            <a:r>
              <a:rPr lang="en-US" sz="2400" dirty="0" smtClean="0">
                <a:latin typeface="Franklin Gothic Book" pitchFamily="34" charset="0"/>
              </a:rPr>
              <a:t>2—This </a:t>
            </a:r>
            <a:r>
              <a:rPr lang="en-US" sz="2400" dirty="0">
                <a:latin typeface="Franklin Gothic Book" pitchFamily="34" charset="0"/>
              </a:rPr>
              <a:t>is less safe and </a:t>
            </a:r>
            <a:r>
              <a:rPr lang="en-US" sz="2400" dirty="0" smtClean="0">
                <a:latin typeface="Franklin Gothic Book" pitchFamily="34" charset="0"/>
              </a:rPr>
              <a:t>healthy. </a:t>
            </a:r>
          </a:p>
          <a:p>
            <a:pPr marL="623888" lvl="0" indent="-623888">
              <a:spcAft>
                <a:spcPts val="600"/>
              </a:spcAft>
              <a:buNone/>
            </a:pPr>
            <a:r>
              <a:rPr lang="en-US" sz="2400" dirty="0" smtClean="0">
                <a:latin typeface="Franklin Gothic Book" pitchFamily="34" charset="0"/>
              </a:rPr>
              <a:t>3—This </a:t>
            </a:r>
            <a:r>
              <a:rPr lang="en-US" sz="2400" dirty="0">
                <a:latin typeface="Franklin Gothic Book" pitchFamily="34" charset="0"/>
              </a:rPr>
              <a:t>is unsafe and </a:t>
            </a:r>
            <a:r>
              <a:rPr lang="en-US" sz="2400" dirty="0" smtClean="0">
                <a:latin typeface="Franklin Gothic Book" pitchFamily="34" charset="0"/>
              </a:rPr>
              <a:t>unhealthy.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latin typeface="Franklin Gothic Book" pitchFamily="34" charset="0"/>
              </a:rPr>
              <a:t>Discuss with your partner why you are ranking the scenarios as you do.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You have 5 minutes for your discussion! </a:t>
            </a:r>
          </a:p>
        </p:txBody>
      </p:sp>
    </p:spTree>
    <p:extLst>
      <p:ext uri="{BB962C8B-B14F-4D97-AF65-F5344CB8AC3E}">
        <p14:creationId xmlns:p14="http://schemas.microsoft.com/office/powerpoint/2010/main" val="26295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Healthy and Safe Boundaries: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Worker Responsibilities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6120" y="2514601"/>
            <a:ext cx="7239000" cy="2743199"/>
          </a:xfrm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Come to work without friends or family.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Do not discuss your life problems that </a:t>
            </a:r>
            <a:r>
              <a:rPr lang="en-US" sz="2400" dirty="0" smtClean="0">
                <a:latin typeface="Franklin Gothic Book" pitchFamily="34" charset="0"/>
              </a:rPr>
              <a:t>might worry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or concern </a:t>
            </a:r>
            <a:r>
              <a:rPr lang="en-US" sz="2400" dirty="0">
                <a:latin typeface="Franklin Gothic Book" pitchFamily="34" charset="0"/>
              </a:rPr>
              <a:t>clients.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Do not give out your phone number to clients.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Never take money or gifts from </a:t>
            </a:r>
            <a:r>
              <a:rPr lang="en-US" sz="2400" dirty="0" smtClean="0">
                <a:latin typeface="Franklin Gothic Book" pitchFamily="34" charset="0"/>
              </a:rPr>
              <a:t>clients.</a:t>
            </a:r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Homecare Work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Theme1_Homecare Workers</Template>
  <TotalTime>16911</TotalTime>
  <Words>456</Words>
  <Application>Microsoft Office PowerPoint</Application>
  <PresentationFormat>On-screen Show (4:3)</PresentationFormat>
  <Paragraphs>86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Theme1_Homecare Workers</vt:lpstr>
      <vt:lpstr>Caring for Yourself  While Caring for Others  Module 6: Tips for Setting  Healthy and Safe  Boundaries to Reduce Stress</vt:lpstr>
      <vt:lpstr>PowerPoint Presentation</vt:lpstr>
      <vt:lpstr>Session Goals</vt:lpstr>
      <vt:lpstr>How Stressed Do You Get When... </vt:lpstr>
      <vt:lpstr>What is Job Stress?</vt:lpstr>
      <vt:lpstr>The Effect of Stress on Our Bodies </vt:lpstr>
      <vt:lpstr>Stress Affects Us in Many Ways </vt:lpstr>
      <vt:lpstr>Setting Healthy  and Safe Boundaries</vt:lpstr>
      <vt:lpstr>Healthy and Safe Boundaries: Worker Responsibilities</vt:lpstr>
      <vt:lpstr>Healthy and Safe  Boundaries—Speak Up</vt:lpstr>
      <vt:lpstr>Tips and Strategies  for Speaking Up</vt:lpstr>
      <vt:lpstr>Tips and Strategies  for Managing Stress</vt:lpstr>
      <vt:lpstr>Thanks for participating!</vt:lpstr>
      <vt:lpstr>Credits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slb8</dc:creator>
  <cp:lastModifiedBy>CDC User</cp:lastModifiedBy>
  <cp:revision>167</cp:revision>
  <dcterms:created xsi:type="dcterms:W3CDTF">2012-04-19T14:41:57Z</dcterms:created>
  <dcterms:modified xsi:type="dcterms:W3CDTF">2014-11-20T20:39:10Z</dcterms:modified>
</cp:coreProperties>
</file>