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21"/>
  </p:notesMasterIdLst>
  <p:handoutMasterIdLst>
    <p:handoutMasterId r:id="rId22"/>
  </p:handoutMasterIdLst>
  <p:sldIdLst>
    <p:sldId id="256" r:id="rId3"/>
    <p:sldId id="302" r:id="rId4"/>
    <p:sldId id="273" r:id="rId5"/>
    <p:sldId id="274" r:id="rId6"/>
    <p:sldId id="295" r:id="rId7"/>
    <p:sldId id="296" r:id="rId8"/>
    <p:sldId id="297" r:id="rId9"/>
    <p:sldId id="298" r:id="rId10"/>
    <p:sldId id="299" r:id="rId11"/>
    <p:sldId id="300" r:id="rId12"/>
    <p:sldId id="258" r:id="rId13"/>
    <p:sldId id="259" r:id="rId14"/>
    <p:sldId id="278" r:id="rId15"/>
    <p:sldId id="301" r:id="rId16"/>
    <p:sldId id="260" r:id="rId17"/>
    <p:sldId id="292" r:id="rId18"/>
    <p:sldId id="269" r:id="rId19"/>
    <p:sldId id="286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6" autoAdjust="0"/>
    <p:restoredTop sz="94660"/>
  </p:normalViewPr>
  <p:slideViewPr>
    <p:cSldViewPr>
      <p:cViewPr>
        <p:scale>
          <a:sx n="80" d="100"/>
          <a:sy n="80" d="100"/>
        </p:scale>
        <p:origin x="-1956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DAD992-D116-45A1-886A-CA85862FE0EC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80BF2D-8167-4BFB-A678-4D5BFE940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473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A34FE1-6764-4712-B897-B8468A1310CF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167ADF8-33D5-4187-A636-7A932C7962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84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7ADF8-33D5-4187-A636-7A932C79620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2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6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6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6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6545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1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82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87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477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737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6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143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4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65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1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8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8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47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737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14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97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 baseline="0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_bg.t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6200"/>
            <a:ext cx="9144000" cy="62484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417320"/>
          </a:xfrm>
          <a:prstGeom prst="rect">
            <a:avLst/>
          </a:prstGeom>
          <a:solidFill>
            <a:srgbClr val="5D2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284094"/>
            <a:ext cx="9144000" cy="594360"/>
          </a:xfrm>
          <a:prstGeom prst="rect">
            <a:avLst/>
          </a:prstGeom>
          <a:solidFill>
            <a:srgbClr val="4F7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17" y="6353283"/>
            <a:ext cx="1554483" cy="455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211" y="6347600"/>
            <a:ext cx="302326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Department of Health and Human Services</a:t>
            </a:r>
            <a:br>
              <a:rPr lang="en-US" sz="1100" dirty="0" smtClean="0">
                <a:solidFill>
                  <a:schemeClr val="bg1"/>
                </a:solidFill>
              </a:rPr>
            </a:br>
            <a:r>
              <a:rPr lang="en-US" sz="1100" dirty="0" smtClean="0">
                <a:solidFill>
                  <a:schemeClr val="bg1"/>
                </a:solidFill>
              </a:rPr>
              <a:t>Centers</a:t>
            </a:r>
            <a:r>
              <a:rPr lang="en-US" sz="1100" baseline="0" dirty="0" smtClean="0">
                <a:solidFill>
                  <a:schemeClr val="bg1"/>
                </a:solidFill>
              </a:rPr>
              <a:t> for Disease Control and Prevention</a:t>
            </a:r>
            <a:br>
              <a:rPr lang="en-US" sz="1100" baseline="0" dirty="0" smtClean="0">
                <a:solidFill>
                  <a:schemeClr val="bg1"/>
                </a:solidFill>
              </a:rPr>
            </a:br>
            <a:r>
              <a:rPr lang="en-US" sz="1100" baseline="0" dirty="0" smtClean="0">
                <a:solidFill>
                  <a:schemeClr val="bg1"/>
                </a:solidFill>
              </a:rPr>
              <a:t>National Institute for Occupational Safety and Health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D285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D285F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D285F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D285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D28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apps.state.or.us/Forms/Served/de9062.pdf" TargetMode="External"/><Relationship Id="rId3" Type="http://schemas.openxmlformats.org/officeDocument/2006/relationships/hyperlink" Target="http://www.cdc.gov/niosh/docs/2010-125/pdfs/2010-125.pdf" TargetMode="External"/><Relationship Id="rId7" Type="http://schemas.openxmlformats.org/officeDocument/2006/relationships/hyperlink" Target="http://www.phsa.ca/NR/rdonlyres/6C69D638-8587-4096-A8AA-7D2B0141C3B2/59614/HandbookHomeandCommunityHealthcareWorkersHandbook.pdf" TargetMode="External"/><Relationship Id="rId2" Type="http://schemas.openxmlformats.org/officeDocument/2006/relationships/hyperlink" Target="http://www.cdc.gov/niosh/docs/2015-103/pdf/2015-103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cdc.gov/niosh/docs/2011-123" TargetMode="External"/><Relationship Id="rId5" Type="http://schemas.openxmlformats.org/officeDocument/2006/relationships/hyperlink" Target="http://www.cdc.gov/niosh/docs/2009-127" TargetMode="External"/><Relationship Id="rId4" Type="http://schemas.openxmlformats.org/officeDocument/2006/relationships/hyperlink" Target="http://www.cdc.gov/niosh/docs/2006-117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bg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962400"/>
          </a:xfrm>
          <a:solidFill>
            <a:srgbClr val="5D285F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Rockwell" pitchFamily="18" charset="0"/>
              </a:rPr>
              <a:t>Caring for Yourself  While Caring for Others</a:t>
            </a:r>
            <a:br>
              <a:rPr lang="en-US" sz="28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Module 2: </a:t>
            </a:r>
            <a:r>
              <a:rPr lang="en-US" sz="3600" b="1" dirty="0">
                <a:solidFill>
                  <a:schemeClr val="bg1"/>
                </a:solidFill>
                <a:latin typeface="Rockwell" pitchFamily="18" charset="0"/>
              </a:rPr>
              <a:t>Tips for Reducing </a:t>
            </a: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Strains</a:t>
            </a:r>
            <a:r>
              <a:rPr lang="en-US" sz="3600" b="1" dirty="0">
                <a:solidFill>
                  <a:schemeClr val="bg1"/>
                </a:solidFill>
                <a:latin typeface="Rockwell" pitchFamily="18" charset="0"/>
              </a:rPr>
              <a:t>, </a:t>
            </a: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Sprains, </a:t>
            </a:r>
            <a:r>
              <a:rPr lang="en-US" sz="3600" b="1" dirty="0">
                <a:solidFill>
                  <a:schemeClr val="bg1"/>
                </a:solidFill>
                <a:latin typeface="Rockwell" pitchFamily="18" charset="0"/>
              </a:rPr>
              <a:t>and </a:t>
            </a: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Falls While Doing</a:t>
            </a:r>
            <a:b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Housekeeping  </a:t>
            </a:r>
            <a:r>
              <a:rPr lang="en-US" sz="3600" b="1" dirty="0">
                <a:solidFill>
                  <a:schemeClr val="bg1"/>
                </a:solidFill>
                <a:latin typeface="Rockwell" pitchFamily="18" charset="0"/>
              </a:rPr>
              <a:t>and </a:t>
            </a: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Caring </a:t>
            </a:r>
            <a:r>
              <a:rPr lang="en-US" sz="3600" b="1" dirty="0">
                <a:solidFill>
                  <a:schemeClr val="bg1"/>
                </a:solidFill>
                <a:latin typeface="Rockwell" pitchFamily="18" charset="0"/>
              </a:rPr>
              <a:t>for Clients</a:t>
            </a:r>
            <a:endParaRPr lang="en-US" sz="36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600200"/>
          </a:xfrm>
        </p:spPr>
        <p:txBody>
          <a:bodyPr anchor="ctr"/>
          <a:lstStyle/>
          <a:p>
            <a:r>
              <a:rPr lang="en-US" sz="4400" b="1" dirty="0" smtClean="0">
                <a:solidFill>
                  <a:srgbClr val="5D285F"/>
                </a:solidFill>
                <a:latin typeface="Rockwell" pitchFamily="18" charset="0"/>
              </a:rPr>
              <a:t>Presenter’s Name</a:t>
            </a:r>
          </a:p>
          <a:p>
            <a:r>
              <a:rPr lang="en-US" sz="4400" b="1" dirty="0" smtClean="0">
                <a:solidFill>
                  <a:srgbClr val="5D285F"/>
                </a:solidFill>
                <a:latin typeface="Rockwell" pitchFamily="18" charset="0"/>
              </a:rPr>
              <a:t>Host Organization</a:t>
            </a:r>
            <a:endParaRPr lang="en-US" sz="4400" b="1" dirty="0">
              <a:solidFill>
                <a:srgbClr val="5D285F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Strategies to Reduce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Trip, Slip, and Fall Hazards 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5562600" cy="4419600"/>
          </a:xfrm>
        </p:spPr>
        <p:txBody>
          <a:bodyPr lIns="0" tIns="0" rIns="0" bIns="0"/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latin typeface="Franklin Gothic Book" pitchFamily="34" charset="0"/>
              </a:rPr>
              <a:t>Ensure good lighting throughout </a:t>
            </a:r>
            <a:r>
              <a:rPr lang="en-US" sz="2400" dirty="0" smtClean="0">
                <a:latin typeface="Franklin Gothic Book" pitchFamily="34" charset="0"/>
              </a:rPr>
              <a:t>house.</a:t>
            </a:r>
            <a:endParaRPr lang="en-US" sz="2400" dirty="0">
              <a:latin typeface="Franklin Gothic Book" pitchFamily="34" charset="0"/>
            </a:endParaRP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400" dirty="0" smtClean="0">
                <a:latin typeface="Franklin Gothic Book" pitchFamily="34" charset="0"/>
              </a:rPr>
              <a:t>Wear </a:t>
            </a:r>
            <a:r>
              <a:rPr lang="en-US" sz="2400" dirty="0">
                <a:latin typeface="Franklin Gothic Book" pitchFamily="34" charset="0"/>
              </a:rPr>
              <a:t>sturdy, </a:t>
            </a:r>
            <a:r>
              <a:rPr lang="en-US" sz="2400" dirty="0" smtClean="0">
                <a:latin typeface="Franklin Gothic Book" pitchFamily="34" charset="0"/>
              </a:rPr>
              <a:t>flat, slip-resistant shoes.</a:t>
            </a:r>
            <a:endParaRPr lang="en-US" sz="2400" dirty="0">
              <a:latin typeface="Franklin Gothic Book" pitchFamily="34" charset="0"/>
            </a:endParaRP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400" dirty="0" smtClean="0">
                <a:latin typeface="Franklin Gothic Book" pitchFamily="34" charset="0"/>
              </a:rPr>
              <a:t>Walk </a:t>
            </a:r>
            <a:r>
              <a:rPr lang="en-US" sz="2400" dirty="0">
                <a:latin typeface="Franklin Gothic Book" pitchFamily="34" charset="0"/>
              </a:rPr>
              <a:t>slowly on icy or wet </a:t>
            </a:r>
            <a:r>
              <a:rPr lang="en-US" sz="2400" dirty="0" smtClean="0">
                <a:latin typeface="Franklin Gothic Book" pitchFamily="34" charset="0"/>
              </a:rPr>
              <a:t>surfaces.</a:t>
            </a:r>
            <a:endParaRPr lang="en-US" sz="2400" dirty="0">
              <a:latin typeface="Franklin Gothic Book" pitchFamily="34" charset="0"/>
            </a:endParaRP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400" dirty="0" smtClean="0">
                <a:latin typeface="Franklin Gothic Book" pitchFamily="34" charset="0"/>
              </a:rPr>
              <a:t>Remove </a:t>
            </a:r>
            <a:r>
              <a:rPr lang="en-US" sz="2400" dirty="0">
                <a:latin typeface="Franklin Gothic Book" pitchFamily="34" charset="0"/>
              </a:rPr>
              <a:t>or securely tape down </a:t>
            </a:r>
            <a:r>
              <a:rPr lang="en-US" sz="2400" dirty="0" smtClean="0">
                <a:latin typeface="Franklin Gothic Book" pitchFamily="34" charset="0"/>
              </a:rPr>
              <a:t>rugs.</a:t>
            </a:r>
            <a:endParaRPr lang="en-US" sz="2400" dirty="0">
              <a:latin typeface="Franklin Gothic Book" pitchFamily="34" charset="0"/>
            </a:endParaRPr>
          </a:p>
          <a:p>
            <a:pPr marL="347663" indent="-347663">
              <a:spcBef>
                <a:spcPts val="0"/>
              </a:spcBef>
              <a:spcAft>
                <a:spcPts val="500"/>
              </a:spcAft>
            </a:pPr>
            <a:r>
              <a:rPr lang="en-US" sz="2400" dirty="0" smtClean="0">
                <a:latin typeface="Franklin Gothic Book" pitchFamily="34" charset="0"/>
              </a:rPr>
              <a:t>Clear walkways of clutter, electrical cords, and other hazards.</a:t>
            </a:r>
          </a:p>
          <a:p>
            <a:pPr marL="347663" indent="-347663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Franklin Gothic Book" pitchFamily="34" charset="0"/>
              </a:rPr>
              <a:t>Use handrails.</a:t>
            </a:r>
          </a:p>
          <a:p>
            <a:pPr marL="347663" indent="-347663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Franklin Gothic Book" pitchFamily="34" charset="0"/>
              </a:rPr>
              <a:t>Turn </a:t>
            </a:r>
            <a:r>
              <a:rPr lang="en-US" sz="2400" dirty="0">
                <a:latin typeface="Franklin Gothic Book" pitchFamily="34" charset="0"/>
              </a:rPr>
              <a:t>on outside lights before </a:t>
            </a:r>
            <a:r>
              <a:rPr lang="en-US" sz="2400" dirty="0" smtClean="0">
                <a:latin typeface="Franklin Gothic Book" pitchFamily="34" charset="0"/>
              </a:rPr>
              <a:t>leaving.</a:t>
            </a:r>
            <a:endParaRPr lang="en-US" sz="2400" dirty="0">
              <a:latin typeface="Franklin Gothic Book" pitchFamily="34" charset="0"/>
            </a:endParaRPr>
          </a:p>
          <a:p>
            <a:pPr marL="347663" indent="-347663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Franklin Gothic Book" pitchFamily="34" charset="0"/>
              </a:rPr>
              <a:t>Clean </a:t>
            </a:r>
            <a:r>
              <a:rPr lang="en-US" sz="2400" dirty="0">
                <a:latin typeface="Franklin Gothic Book" pitchFamily="34" charset="0"/>
              </a:rPr>
              <a:t>up spills as soon as they </a:t>
            </a:r>
            <a:r>
              <a:rPr lang="en-US" sz="2400" dirty="0" smtClean="0">
                <a:latin typeface="Franklin Gothic Book" pitchFamily="34" charset="0"/>
              </a:rPr>
              <a:t>happen.</a:t>
            </a:r>
          </a:p>
          <a:p>
            <a:pPr marL="347663" indent="-347663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Franklin Gothic Book" pitchFamily="34" charset="0"/>
              </a:rPr>
              <a:t>Have flashlights </a:t>
            </a:r>
            <a:r>
              <a:rPr lang="en-US" sz="2400" dirty="0" smtClean="0">
                <a:latin typeface="Franklin Gothic Book" pitchFamily="34" charset="0"/>
              </a:rPr>
              <a:t>handy.</a:t>
            </a:r>
            <a:endParaRPr lang="en-US" sz="2400" dirty="0">
              <a:latin typeface="Franklin Gothic Book" pitchFamily="34" charset="0"/>
            </a:endParaRPr>
          </a:p>
          <a:p>
            <a:pPr marL="347663" indent="-347663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latin typeface="Franklin Gothic Book" pitchFamily="34" charset="0"/>
            </a:endParaRPr>
          </a:p>
          <a:p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77001" y="1981200"/>
            <a:ext cx="2133599" cy="3487172"/>
            <a:chOff x="6477001" y="1981200"/>
            <a:chExt cx="2133599" cy="3487172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8" r="7969"/>
            <a:stretch/>
          </p:blipFill>
          <p:spPr bwMode="auto">
            <a:xfrm>
              <a:off x="6477001" y="1981200"/>
              <a:ext cx="2133599" cy="3487172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389091" y="5334000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Tips for Safely Moving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and Transferring Clients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Rockwell" pitchFamily="18" charset="0"/>
              </a:rPr>
              <a:t>Don’t!</a:t>
            </a:r>
            <a:endParaRPr lang="en-US" b="1" dirty="0">
              <a:latin typeface="Rockwell" pitchFamily="18" charset="0"/>
            </a:endParaRPr>
          </a:p>
          <a:p>
            <a:pPr marL="0" indent="0" algn="ctr">
              <a:buNone/>
            </a:pPr>
            <a:endParaRPr lang="en-US" dirty="0">
              <a:latin typeface="Rockwell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48200" y="1600200"/>
            <a:ext cx="350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rgbClr val="5D285F"/>
                </a:solidFill>
                <a:latin typeface="Rockwell" pitchFamily="18" charset="0"/>
              </a:rPr>
              <a:t>Do!</a:t>
            </a:r>
          </a:p>
          <a:p>
            <a:pPr marL="0" indent="0" algn="ctr">
              <a:buFont typeface="Arial" charset="0"/>
              <a:buNone/>
            </a:pPr>
            <a:endParaRPr lang="en-US" dirty="0">
              <a:solidFill>
                <a:srgbClr val="5D285F"/>
              </a:solidFill>
              <a:latin typeface="Rockwell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681" y="4151736"/>
            <a:ext cx="11977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D285F"/>
                </a:solidFill>
                <a:latin typeface="Rockwell" pitchFamily="18" charset="0"/>
              </a:rPr>
              <a:t>Slide or transfer board</a:t>
            </a:r>
            <a:endParaRPr lang="en-US" sz="1600" b="1" dirty="0">
              <a:solidFill>
                <a:srgbClr val="5D285F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7184" y="5451739"/>
            <a:ext cx="20672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5D285F"/>
                </a:solidFill>
                <a:latin typeface="Rockwell" pitchFamily="18" charset="0"/>
              </a:rPr>
              <a:t>One foot forward, one foot back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327236"/>
            <a:ext cx="136978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D285F"/>
                </a:solidFill>
                <a:latin typeface="Rockwell" pitchFamily="18" charset="0"/>
              </a:rPr>
              <a:t>Don’t bend your back—do bend </a:t>
            </a:r>
            <a:br>
              <a:rPr lang="en-US" sz="1600" b="1" dirty="0" smtClean="0">
                <a:solidFill>
                  <a:srgbClr val="5D285F"/>
                </a:solidFill>
                <a:latin typeface="Rockwell" pitchFamily="18" charset="0"/>
              </a:rPr>
            </a:br>
            <a:r>
              <a:rPr lang="en-US" sz="1600" b="1" dirty="0" smtClean="0">
                <a:solidFill>
                  <a:srgbClr val="5D285F"/>
                </a:solidFill>
                <a:latin typeface="Rockwell" pitchFamily="18" charset="0"/>
              </a:rPr>
              <a:t>your knees</a:t>
            </a:r>
            <a:endParaRPr lang="en-US" sz="1600" b="1" dirty="0">
              <a:solidFill>
                <a:srgbClr val="5D285F"/>
              </a:solidFill>
              <a:latin typeface="Rockwell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971799"/>
            <a:ext cx="1141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D285F"/>
                </a:solidFill>
                <a:latin typeface="Rockwell" pitchFamily="18" charset="0"/>
              </a:rPr>
              <a:t>Do not twist</a:t>
            </a:r>
            <a:endParaRPr lang="en-US" sz="1600" b="1" dirty="0">
              <a:solidFill>
                <a:srgbClr val="5D285F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3775" y="2631757"/>
            <a:ext cx="8596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D285F"/>
                </a:solidFill>
                <a:latin typeface="Rockwell" pitchFamily="18" charset="0"/>
              </a:rPr>
              <a:t>Use gait belt</a:t>
            </a:r>
            <a:endParaRPr lang="en-US" sz="1600" b="1" dirty="0">
              <a:solidFill>
                <a:srgbClr val="5D285F"/>
              </a:solidFill>
              <a:latin typeface="Rockwell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9814" y="5483216"/>
            <a:ext cx="324845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D285F"/>
                </a:solidFill>
                <a:latin typeface="Rockwell" pitchFamily="18" charset="0"/>
              </a:rPr>
              <a:t>Don’t lift a client if he can’t</a:t>
            </a:r>
          </a:p>
          <a:p>
            <a:pPr algn="ctr"/>
            <a:r>
              <a:rPr lang="en-US" sz="1600" b="1" dirty="0" smtClean="0">
                <a:solidFill>
                  <a:srgbClr val="5D285F"/>
                </a:solidFill>
                <a:latin typeface="Rockwell" pitchFamily="18" charset="0"/>
              </a:rPr>
              <a:t>partially support his own weight</a:t>
            </a:r>
            <a:endParaRPr lang="en-US" sz="1600" b="1" dirty="0">
              <a:solidFill>
                <a:srgbClr val="5D285F"/>
              </a:solidFill>
              <a:latin typeface="Rockwell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74407" y="2209800"/>
            <a:ext cx="2721793" cy="3114989"/>
            <a:chOff x="4974407" y="2209800"/>
            <a:chExt cx="2721793" cy="3114989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4407" y="2209800"/>
              <a:ext cx="2721793" cy="3114989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7018467" y="4640133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78429" y="2209800"/>
            <a:ext cx="2917371" cy="3120571"/>
            <a:chOff x="664029" y="2209800"/>
            <a:chExt cx="2917371" cy="3120571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3" t="3116" r="4848" b="4467"/>
            <a:stretch/>
          </p:blipFill>
          <p:spPr bwMode="auto">
            <a:xfrm>
              <a:off x="664029" y="2209800"/>
              <a:ext cx="2917371" cy="312057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16200000">
              <a:off x="2924477" y="4640134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Safe Transferring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 and Moving Practices</a:t>
            </a:r>
            <a:endParaRPr lang="en-US" sz="4000" b="1" baseline="40000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4373563"/>
          </a:xfrm>
        </p:spPr>
        <p:txBody>
          <a:bodyPr anchor="ctr"/>
          <a:lstStyle/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Don’t try anything you think might be unsafe—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get help from another person.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If the client can’t partially support his or her own weight,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it is not safe to lift or transfer the client by yourself.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Talk with your client as you’re doing each step.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Keep the client close to your body while you help.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Bend your knees—not your back—while moving.</a:t>
            </a:r>
          </a:p>
        </p:txBody>
      </p:sp>
    </p:spTree>
    <p:extLst>
      <p:ext uri="{BB962C8B-B14F-4D97-AF65-F5344CB8AC3E}">
        <p14:creationId xmlns:p14="http://schemas.microsoft.com/office/powerpoint/2010/main" val="3912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More Safe Lifting Practices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787128"/>
            <a:ext cx="5181600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61963" lvl="0" indent="-461963" fontAlgn="base">
              <a:spcAft>
                <a:spcPts val="1200"/>
              </a:spcAft>
              <a:buFont typeface="+mj-lt"/>
              <a:buAutoNum type="arabicPeriod" startAt="6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Turn your feet and whole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body—</a:t>
            </a:r>
            <a:b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</a:b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do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not twist at the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waist.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461963" indent="-461963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Have client’s arms around your body, </a:t>
            </a:r>
            <a:r>
              <a:rPr lang="en-US" sz="2400" i="1" dirty="0" smtClean="0">
                <a:solidFill>
                  <a:srgbClr val="5D285F"/>
                </a:solidFill>
                <a:latin typeface="Franklin Gothic Book" pitchFamily="34" charset="0"/>
              </a:rPr>
              <a:t>not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your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neck.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461963" lvl="0" indent="-461963" fontAlgn="base">
              <a:spcAft>
                <a:spcPts val="1200"/>
              </a:spcAft>
              <a:buFont typeface="+mj-lt"/>
              <a:buAutoNum type="arabicPeriod" startAt="8"/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Put one foot forward, the other back.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461963" lvl="0" indent="-461963" fontAlgn="base">
              <a:spcAft>
                <a:spcPts val="1200"/>
              </a:spcAft>
              <a:buFont typeface="+mj-lt"/>
              <a:buAutoNum type="arabicPeriod" startAt="8"/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Use a draw sheet to move a client </a:t>
            </a:r>
            <a:b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</a:b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in bed and move along the bed side to avoid reaching. </a:t>
            </a:r>
          </a:p>
          <a:p>
            <a:pPr marL="461963" lvl="0" indent="-461963" fontAlgn="base">
              <a:spcAft>
                <a:spcPts val="1200"/>
              </a:spcAft>
              <a:buFont typeface="+mj-lt"/>
              <a:buAutoNum type="arabicPeriod" startAt="8"/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Make sure bed or wheelchair wheels are locked before moving client.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4724400"/>
            <a:ext cx="2590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D285F"/>
                </a:solidFill>
                <a:latin typeface="Rockwell" pitchFamily="18" charset="0"/>
              </a:rPr>
              <a:t>Keep your back straight</a:t>
            </a:r>
            <a:endParaRPr lang="en-US" sz="1600" b="1" dirty="0">
              <a:solidFill>
                <a:srgbClr val="5D285F"/>
              </a:solidFill>
              <a:latin typeface="Rockwell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35040" y="1905000"/>
            <a:ext cx="2651760" cy="2651760"/>
            <a:chOff x="6020726" y="1801169"/>
            <a:chExt cx="2894674" cy="2787463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0726" y="1801169"/>
              <a:ext cx="2894674" cy="2787463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8237667" y="3916233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Illustrations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82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Tools Can Make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Transfers and Moves Safer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17745"/>
            <a:ext cx="3810000" cy="3192455"/>
          </a:xfrm>
        </p:spPr>
        <p:txBody>
          <a:bodyPr lIns="0" tIns="0" rIns="0" bIns="0" anchor="ctr"/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Mechanical or electric hoists or slings—especially if the client can’t support his or her own weight.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13346" y="2217746"/>
            <a:ext cx="3192454" cy="3192454"/>
            <a:chOff x="5113346" y="2217746"/>
            <a:chExt cx="3192454" cy="319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3346" y="2217746"/>
              <a:ext cx="3192454" cy="3192454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7866085" y="4953607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>
                      <a:lumMod val="7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0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Tools Can Make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Transfers and Moves Safer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3429000" cy="3962399"/>
          </a:xfrm>
        </p:spPr>
        <p:txBody>
          <a:bodyPr lIns="0" tIns="0" rIns="0" bIns="0" anchor="t" anchorCtr="0"/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Gait belts.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Slide or transfer boards.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Draw sheets.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Handrails.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Shower chairs.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Toilet seats with support arms.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7894" y="2514600"/>
            <a:ext cx="4071705" cy="2441829"/>
            <a:chOff x="4157894" y="2514600"/>
            <a:chExt cx="4071705" cy="2441829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894" y="2514600"/>
              <a:ext cx="4071705" cy="2441829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191000" y="4819072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latin typeface="Rockwell" panose="02060603020205020403" pitchFamily="18" charset="0"/>
              </a:rPr>
              <a:t>Talk it Over!</a:t>
            </a:r>
            <a:r>
              <a:rPr lang="en-US" dirty="0" smtClean="0">
                <a:latin typeface="Rockwell" panose="02060603020205020403" pitchFamily="18" charset="0"/>
              </a:rPr>
              <a:t> 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905001"/>
            <a:ext cx="4343400" cy="1354044"/>
          </a:xfrm>
        </p:spPr>
        <p:txBody>
          <a:bodyPr lIns="0" tIns="0" rIns="0" bIns="0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Plan </a:t>
            </a:r>
            <a:r>
              <a:rPr lang="en-US" sz="2400" dirty="0">
                <a:latin typeface="Franklin Gothic Book" pitchFamily="34" charset="0"/>
              </a:rPr>
              <a:t>the </a:t>
            </a:r>
            <a:r>
              <a:rPr lang="en-US" sz="2400" dirty="0" smtClean="0">
                <a:latin typeface="Franklin Gothic Book" pitchFamily="34" charset="0"/>
              </a:rPr>
              <a:t>discussion.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Be respectful—make a request,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not a demand. </a:t>
            </a:r>
            <a:endParaRPr lang="en-US" sz="2400" dirty="0">
              <a:latin typeface="Franklin Gothic Book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14400" y="1556327"/>
            <a:ext cx="2590800" cy="1447800"/>
          </a:xfrm>
          <a:prstGeom prst="wedgeRoundRectCallout">
            <a:avLst>
              <a:gd name="adj1" fmla="val 45329"/>
              <a:gd name="adj2" fmla="val -8782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Bring up </a:t>
            </a:r>
            <a:endParaRPr lang="en-US" b="1" dirty="0" smtClean="0">
              <a:solidFill>
                <a:schemeClr val="accent4">
                  <a:lumMod val="75000"/>
                </a:schemeClr>
              </a:solidFill>
              <a:latin typeface="Rockwell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health and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s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afety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issues as soon as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Rockwell" pitchFamily="18" charset="0"/>
              </a:rPr>
              <a:t>possible.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Rockwell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259044"/>
            <a:ext cx="7315200" cy="276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Use “I” statements. Describe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your health and safety concern, how it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affects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you, and what the impact might be on you and the client.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Listen. See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the issue from the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client’s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point of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view.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Consider several solutions beyond your first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choice.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Know your bottom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line.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i="1" dirty="0" smtClean="0">
                <a:latin typeface="Rockwell" pitchFamily="18" charset="0"/>
              </a:rPr>
              <a:t>Thanks for participating!</a:t>
            </a:r>
            <a:endParaRPr lang="en-US" b="1" i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Franklin Gothic Book" panose="020B0503020102020204" pitchFamily="34" charset="0"/>
              </a:rPr>
              <a:t>Additional Resources:</a:t>
            </a:r>
          </a:p>
          <a:p>
            <a:pPr marL="225425" indent="-225425"/>
            <a:r>
              <a:rPr lang="en-US" sz="1500" dirty="0">
                <a:latin typeface="ITC Franklin Gothic Book"/>
              </a:rPr>
              <a:t>Homecare workers’ handbook: </a:t>
            </a:r>
            <a:r>
              <a:rPr lang="en-US" sz="1500" i="1" dirty="0">
                <a:latin typeface="ITC Franklin Gothic Book"/>
              </a:rPr>
              <a:t>Caring for Yourself While Caring for Others </a:t>
            </a:r>
            <a:r>
              <a:rPr lang="en-US" sz="1500" dirty="0">
                <a:latin typeface="ITC Franklin Gothic Book"/>
              </a:rPr>
              <a:t>.</a:t>
            </a:r>
            <a:br>
              <a:rPr lang="en-US" sz="1500" dirty="0">
                <a:latin typeface="ITC Franklin Gothic Book"/>
              </a:rPr>
            </a:br>
            <a:r>
              <a:rPr lang="en-US" sz="1500" u="sng" dirty="0">
                <a:hlinkClick r:id="rId2"/>
              </a:rPr>
              <a:t>http://</a:t>
            </a:r>
            <a:r>
              <a:rPr lang="en-US" sz="1500" u="sng" dirty="0" smtClean="0">
                <a:hlinkClick r:id="rId2"/>
              </a:rPr>
              <a:t>www.cdc.gov/niosh/docs/2015-103/pdf/2015-103.pdf</a:t>
            </a:r>
            <a:endParaRPr lang="en-US" sz="1500" dirty="0">
              <a:latin typeface="ITC Franklin Gothic Book"/>
            </a:endParaRPr>
          </a:p>
          <a:p>
            <a:pPr marL="225425" indent="-225425"/>
            <a:r>
              <a:rPr lang="en-US" sz="1500" dirty="0">
                <a:latin typeface="ITC Franklin Gothic Book"/>
              </a:rPr>
              <a:t>NIOSH Hazard Review:  “Occupational Hazards and Home Health Care.”</a:t>
            </a:r>
            <a:br>
              <a:rPr lang="en-US" sz="1500" dirty="0">
                <a:latin typeface="ITC Franklin Gothic Book"/>
              </a:rPr>
            </a:br>
            <a:r>
              <a:rPr lang="en-US" sz="1500" dirty="0">
                <a:latin typeface="ITC Franklin Gothic Book"/>
                <a:hlinkClick r:id="rId3"/>
              </a:rPr>
              <a:t>http://www.cdc.gov/niosh/docs/2010-125/pdfs/2010-125.pdf</a:t>
            </a:r>
            <a:r>
              <a:rPr lang="en-US" sz="1500" dirty="0">
                <a:latin typeface="ITC Franklin Gothic Book"/>
              </a:rPr>
              <a:t> </a:t>
            </a:r>
          </a:p>
          <a:p>
            <a:pPr marL="225425" indent="-225425"/>
            <a:r>
              <a:rPr lang="en-US" sz="1500" dirty="0">
                <a:latin typeface="ITC Franklin Gothic Book"/>
              </a:rPr>
              <a:t>NIOSH Publication: Safe Lifting and Movement of Nursing Home Residents </a:t>
            </a:r>
            <a:r>
              <a:rPr lang="en-US" sz="1500" dirty="0">
                <a:latin typeface="ITC Franklin Gothic Book"/>
                <a:hlinkClick r:id="rId4"/>
              </a:rPr>
              <a:t>http://www.cdc.gov/niosh/docs/2006-117</a:t>
            </a:r>
            <a:r>
              <a:rPr lang="en-US" sz="1500" dirty="0">
                <a:latin typeface="ITC Franklin Gothic Book"/>
              </a:rPr>
              <a:t> </a:t>
            </a:r>
          </a:p>
          <a:p>
            <a:pPr marL="225425" indent="-225425"/>
            <a:r>
              <a:rPr lang="en-US" sz="1500" dirty="0">
                <a:latin typeface="ITC Franklin Gothic Book"/>
              </a:rPr>
              <a:t>Safe Patient Handling for Nursing Schools (NIOSH) </a:t>
            </a:r>
            <a:r>
              <a:rPr lang="en-US" sz="1500" dirty="0">
                <a:latin typeface="ITC Franklin Gothic Book"/>
                <a:hlinkClick r:id="rId5"/>
              </a:rPr>
              <a:t>http://www.cdc.gov/niosh/docs/2009-127</a:t>
            </a:r>
            <a:r>
              <a:rPr lang="en-US" sz="1500" dirty="0">
                <a:latin typeface="ITC Franklin Gothic Book"/>
              </a:rPr>
              <a:t> </a:t>
            </a:r>
          </a:p>
          <a:p>
            <a:pPr marL="225425" indent="-225425"/>
            <a:r>
              <a:rPr lang="en-US" sz="1500" dirty="0">
                <a:latin typeface="ITC Franklin Gothic Book"/>
              </a:rPr>
              <a:t>NIOSH Publication: Slip, Trip, and Fall Prevention for Healthcare </a:t>
            </a:r>
            <a:r>
              <a:rPr lang="en-US" sz="1500" dirty="0">
                <a:latin typeface="ITC Franklin Gothic Book"/>
                <a:hlinkClick r:id="rId6"/>
              </a:rPr>
              <a:t>http://www.cdc.gov/niosh/docs/2011-123</a:t>
            </a:r>
            <a:endParaRPr lang="en-US" sz="1500" dirty="0">
              <a:latin typeface="ITC Franklin Gothic Book"/>
            </a:endParaRPr>
          </a:p>
          <a:p>
            <a:pPr marL="225425" indent="-225425"/>
            <a:r>
              <a:rPr lang="en-US" sz="1500" dirty="0">
                <a:latin typeface="ITC Franklin Gothic Book"/>
              </a:rPr>
              <a:t>Home and Community Health Worker Handbook, British Columbia, Canada, OHSAH.</a:t>
            </a:r>
            <a:br>
              <a:rPr lang="en-US" sz="1500" dirty="0">
                <a:latin typeface="ITC Franklin Gothic Book"/>
              </a:rPr>
            </a:br>
            <a:r>
              <a:rPr lang="en-US" sz="1500" dirty="0">
                <a:latin typeface="ITC Franklin Gothic Book"/>
                <a:hlinkClick r:id="rId7"/>
              </a:rPr>
              <a:t>http://www.phsa.ca/NR/rdonlyres/6C69D638-8587-4096-A8AA-7D2B0141C3B2/59614/HandbookHomeandCommunityHealthcareWorkersHandbook.pdf</a:t>
            </a:r>
            <a:endParaRPr lang="en-US" sz="1500" dirty="0">
              <a:latin typeface="ITC Franklin Gothic Book"/>
            </a:endParaRPr>
          </a:p>
          <a:p>
            <a:pPr marL="225425" indent="-225425"/>
            <a:r>
              <a:rPr lang="en-US" sz="1500" dirty="0">
                <a:latin typeface="ITC Franklin Gothic Book"/>
              </a:rPr>
              <a:t>Safety Manual for Homecare Workers, Oregon Homecare Commission. </a:t>
            </a:r>
            <a:r>
              <a:rPr lang="en-US" sz="1500" dirty="0">
                <a:latin typeface="ITC Franklin Gothic Book"/>
                <a:hlinkClick r:id="rId8"/>
              </a:rPr>
              <a:t>http://apps.state.or.us/Forms/Served/de9062.pdf</a:t>
            </a:r>
            <a:endParaRPr lang="en-US" sz="1500" dirty="0">
              <a:latin typeface="ITC 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923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anose="02060603020205020403" pitchFamily="18" charset="0"/>
              </a:rPr>
              <a:t>Credits</a:t>
            </a:r>
            <a:endParaRPr lang="en-US" sz="4000" b="1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[Insert trainer and/or training organization’s name(s), and contact information here.]</a:t>
            </a:r>
          </a:p>
        </p:txBody>
      </p:sp>
    </p:spTree>
    <p:extLst>
      <p:ext uri="{BB962C8B-B14F-4D97-AF65-F5344CB8AC3E}">
        <p14:creationId xmlns:p14="http://schemas.microsoft.com/office/powerpoint/2010/main" val="18083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CW_Mod 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722" y="1600200"/>
            <a:ext cx="7314556" cy="4114799"/>
          </a:xfrm>
        </p:spPr>
      </p:pic>
    </p:spTree>
    <p:extLst>
      <p:ext uri="{BB962C8B-B14F-4D97-AF65-F5344CB8AC3E}">
        <p14:creationId xmlns:p14="http://schemas.microsoft.com/office/powerpoint/2010/main" val="39814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>Session Goals</a:t>
            </a:r>
            <a:endParaRPr lang="en-US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22437"/>
            <a:ext cx="7848600" cy="4221163"/>
          </a:xfrm>
        </p:spPr>
        <p:txBody>
          <a:bodyPr anchor="ctr"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smtClean="0">
                <a:latin typeface="Rockwell" pitchFamily="18" charset="0"/>
              </a:rPr>
              <a:t>Participants will be able to do the following: </a:t>
            </a:r>
          </a:p>
          <a:p>
            <a:r>
              <a:rPr lang="en-US" sz="2400" dirty="0">
                <a:latin typeface="Franklin Gothic Book" pitchFamily="34" charset="0"/>
              </a:rPr>
              <a:t>Outline the possible risks from reaching, </a:t>
            </a:r>
            <a:r>
              <a:rPr lang="en-US" sz="2400" dirty="0" smtClean="0">
                <a:latin typeface="Franklin Gothic Book" pitchFamily="34" charset="0"/>
              </a:rPr>
              <a:t>pushing,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and </a:t>
            </a:r>
            <a:r>
              <a:rPr lang="en-US" sz="2400" dirty="0">
                <a:latin typeface="Franklin Gothic Book" pitchFamily="34" charset="0"/>
              </a:rPr>
              <a:t>carrying while housekeeping and caring for </a:t>
            </a:r>
            <a:r>
              <a:rPr lang="en-US" sz="2400" dirty="0" smtClean="0">
                <a:latin typeface="Franklin Gothic Book" pitchFamily="34" charset="0"/>
              </a:rPr>
              <a:t>clients. </a:t>
            </a:r>
            <a:endParaRPr lang="en-US" sz="2400" dirty="0">
              <a:latin typeface="Franklin Gothic Book" pitchFamily="34" charset="0"/>
            </a:endParaRPr>
          </a:p>
          <a:p>
            <a:r>
              <a:rPr lang="en-US" sz="2400" dirty="0">
                <a:latin typeface="Franklin Gothic Book" pitchFamily="34" charset="0"/>
              </a:rPr>
              <a:t>Describe strategies and tools to reduce </a:t>
            </a:r>
            <a:r>
              <a:rPr lang="en-US" sz="2400" dirty="0" smtClean="0">
                <a:latin typeface="Franklin Gothic Book" pitchFamily="34" charset="0"/>
              </a:rPr>
              <a:t>risks. </a:t>
            </a:r>
            <a:endParaRPr lang="en-US" sz="2400" dirty="0">
              <a:latin typeface="Franklin Gothic Book" pitchFamily="34" charset="0"/>
            </a:endParaRPr>
          </a:p>
          <a:p>
            <a:pPr lvl="0"/>
            <a:r>
              <a:rPr lang="en-US" sz="2400" dirty="0" smtClean="0">
                <a:latin typeface="Franklin Gothic Book" pitchFamily="34" charset="0"/>
              </a:rPr>
              <a:t>Explain </a:t>
            </a:r>
            <a:r>
              <a:rPr lang="en-US" sz="2400" dirty="0">
                <a:latin typeface="Franklin Gothic Book" pitchFamily="34" charset="0"/>
              </a:rPr>
              <a:t>safe moving and transfer </a:t>
            </a:r>
            <a:r>
              <a:rPr lang="en-US" sz="2400" dirty="0" smtClean="0">
                <a:latin typeface="Franklin Gothic Book" pitchFamily="34" charset="0"/>
              </a:rPr>
              <a:t>techniques.</a:t>
            </a:r>
            <a:endParaRPr lang="en-US" sz="2400" dirty="0">
              <a:latin typeface="Franklin Gothic Book" pitchFamily="34" charset="0"/>
            </a:endParaRPr>
          </a:p>
          <a:p>
            <a:pPr lvl="0"/>
            <a:r>
              <a:rPr lang="en-US" sz="2400" dirty="0" smtClean="0">
                <a:latin typeface="Franklin Gothic Book" pitchFamily="34" charset="0"/>
              </a:rPr>
              <a:t>Demonstrate </a:t>
            </a:r>
            <a:r>
              <a:rPr lang="en-US" sz="2400" dirty="0">
                <a:latin typeface="Franklin Gothic Book" pitchFamily="34" charset="0"/>
              </a:rPr>
              <a:t>positive problem solving with </a:t>
            </a:r>
            <a:r>
              <a:rPr lang="en-US" sz="2400" dirty="0" smtClean="0">
                <a:latin typeface="Franklin Gothic Book" pitchFamily="34" charset="0"/>
              </a:rPr>
              <a:t>clients.</a:t>
            </a:r>
            <a:endParaRPr lang="en-US" sz="24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3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Staying Safe While Housekeeping </a:t>
            </a:r>
            <a:b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and Providing Personal Care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794"/>
            <a:ext cx="2514600" cy="3961606"/>
          </a:xfrm>
        </p:spPr>
        <p:txBody>
          <a:bodyPr lIns="0" tIns="0" rIns="0" bIns="0" anchor="t" anchorCtr="0"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smtClean="0">
                <a:latin typeface="Rockwell" pitchFamily="18" charset="0"/>
              </a:rPr>
              <a:t>Housekeeping: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400" dirty="0" smtClean="0">
                <a:latin typeface="Franklin Gothic Book" pitchFamily="34" charset="0"/>
              </a:rPr>
              <a:t>Mopping.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400" dirty="0" smtClean="0">
                <a:latin typeface="Franklin Gothic Book" pitchFamily="34" charset="0"/>
              </a:rPr>
              <a:t>Vacuuming.</a:t>
            </a:r>
            <a:endParaRPr lang="en-US" sz="2400" dirty="0">
              <a:latin typeface="Franklin Gothic Book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400" dirty="0" smtClean="0">
                <a:latin typeface="Franklin Gothic Book" pitchFamily="34" charset="0"/>
              </a:rPr>
              <a:t>Dusting.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400" dirty="0" smtClean="0">
                <a:latin typeface="Franklin Gothic Book" pitchFamily="34" charset="0"/>
              </a:rPr>
              <a:t>Washing, scrubbing.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400" dirty="0" smtClean="0">
                <a:latin typeface="Franklin Gothic Book" pitchFamily="34" charset="0"/>
              </a:rPr>
              <a:t>Laundry.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Cooking.</a:t>
            </a:r>
            <a:endParaRPr lang="en-US" sz="2400" dirty="0">
              <a:latin typeface="Franklin Gothic Book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638800" y="1905794"/>
            <a:ext cx="2819400" cy="243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400" b="1" dirty="0" smtClean="0">
                <a:solidFill>
                  <a:srgbClr val="5D285F"/>
                </a:solidFill>
                <a:latin typeface="Rockwell" pitchFamily="18" charset="0"/>
              </a:rPr>
              <a:t>Personal Care: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Dressing.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Bathing.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Toileting. 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352800" y="3962400"/>
            <a:ext cx="41148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284857" y="1669473"/>
            <a:ext cx="1668143" cy="4495800"/>
            <a:chOff x="3209652" y="1669473"/>
            <a:chExt cx="1668143" cy="4495800"/>
          </a:xfrm>
        </p:grpSpPr>
        <p:grpSp>
          <p:nvGrpSpPr>
            <p:cNvPr id="2" name="Group 1"/>
            <p:cNvGrpSpPr/>
            <p:nvPr/>
          </p:nvGrpSpPr>
          <p:grpSpPr>
            <a:xfrm>
              <a:off x="3209652" y="1669473"/>
              <a:ext cx="1668143" cy="4495800"/>
              <a:chOff x="3258127" y="1669473"/>
              <a:chExt cx="1668143" cy="4495800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5384" y="4336473"/>
                <a:ext cx="790575" cy="762000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536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0609" y="1669473"/>
                <a:ext cx="1000125" cy="981075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5365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2034" y="5222298"/>
                <a:ext cx="1057275" cy="942975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8127" y="2762827"/>
                <a:ext cx="1668143" cy="1460500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 rot="16200000">
              <a:off x="4257820" y="5547606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Illustrations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48400" y="4371301"/>
            <a:ext cx="1981200" cy="1504950"/>
            <a:chOff x="6248400" y="4371301"/>
            <a:chExt cx="1981200" cy="1504950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371301"/>
              <a:ext cx="1981200" cy="150495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7551867" y="5140051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8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Tips and Tools to Reduce Strains </a:t>
            </a:r>
            <a:b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and Sprains While Scrubbing </a:t>
            </a:r>
            <a:endParaRPr lang="en-US" sz="40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38400"/>
            <a:ext cx="4267200" cy="3429000"/>
          </a:xfrm>
        </p:spPr>
        <p:txBody>
          <a:bodyPr lIns="0" tIns="0" rIns="0" bIns="0"/>
          <a:lstStyle/>
          <a:p>
            <a:r>
              <a:rPr lang="en-US" sz="2400" dirty="0" smtClean="0">
                <a:latin typeface="Franklin Gothic Book" pitchFamily="34" charset="0"/>
              </a:rPr>
              <a:t>Cushion your knees </a:t>
            </a:r>
            <a:r>
              <a:rPr lang="en-US" sz="2400" dirty="0">
                <a:latin typeface="Franklin Gothic Book" pitchFamily="34" charset="0"/>
              </a:rPr>
              <a:t/>
            </a:r>
            <a:br>
              <a:rPr lang="en-US" sz="2400" dirty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with a towel, pad, or rug.</a:t>
            </a:r>
          </a:p>
          <a:p>
            <a:r>
              <a:rPr lang="en-US" sz="2400" dirty="0" smtClean="0">
                <a:latin typeface="Franklin Gothic Book" pitchFamily="34" charset="0"/>
              </a:rPr>
              <a:t>Keep </a:t>
            </a:r>
            <a:r>
              <a:rPr lang="en-US" sz="2400" dirty="0">
                <a:latin typeface="Franklin Gothic Book" pitchFamily="34" charset="0"/>
              </a:rPr>
              <a:t>supplies </a:t>
            </a:r>
            <a:r>
              <a:rPr lang="en-US" sz="2400" dirty="0" smtClean="0">
                <a:latin typeface="Franklin Gothic Book" pitchFamily="34" charset="0"/>
              </a:rPr>
              <a:t>near,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so you don’t have to reach.</a:t>
            </a:r>
          </a:p>
          <a:p>
            <a:pPr lvl="0"/>
            <a:r>
              <a:rPr lang="en-US" sz="2400" dirty="0" smtClean="0">
                <a:latin typeface="Franklin Gothic Book" pitchFamily="34" charset="0"/>
              </a:rPr>
              <a:t>Limit bending and twisting—use long-handled scrub brushes.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81600" y="2514600"/>
            <a:ext cx="3048000" cy="2678425"/>
            <a:chOff x="5181600" y="2514600"/>
            <a:chExt cx="3048000" cy="2678425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2514600"/>
              <a:ext cx="3048000" cy="2678425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010400" y="5029200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4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Tips and Tools to Reduce Strains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and Sprains While Housekeeping 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752600"/>
            <a:ext cx="5486401" cy="4419599"/>
          </a:xfrm>
        </p:spPr>
        <p:txBody>
          <a:bodyPr lIns="0" tIns="0" rIns="0" bIns="0" anchor="t" anchorCtr="0"/>
          <a:lstStyle/>
          <a:p>
            <a:r>
              <a:rPr lang="en-US" sz="2400" dirty="0" smtClean="0">
                <a:latin typeface="Franklin Gothic Book" pitchFamily="34" charset="0"/>
              </a:rPr>
              <a:t>Avoid reaching, bending, stretching,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and twisting: </a:t>
            </a:r>
          </a:p>
          <a:p>
            <a:pPr lvl="1"/>
            <a:r>
              <a:rPr lang="en-US" sz="2400" dirty="0">
                <a:latin typeface="Franklin Gothic Book" pitchFamily="34" charset="0"/>
              </a:rPr>
              <a:t>U</a:t>
            </a:r>
            <a:r>
              <a:rPr lang="en-US" sz="2400" dirty="0" smtClean="0">
                <a:latin typeface="Franklin Gothic Book" pitchFamily="34" charset="0"/>
              </a:rPr>
              <a:t>se long-handled dusters and mops.</a:t>
            </a:r>
          </a:p>
          <a:p>
            <a:pPr lvl="1"/>
            <a:r>
              <a:rPr lang="en-US" sz="2400" dirty="0" smtClean="0">
                <a:latin typeface="Franklin Gothic Book" pitchFamily="34" charset="0"/>
              </a:rPr>
              <a:t>Use a step-stool. </a:t>
            </a:r>
          </a:p>
          <a:p>
            <a:pPr lvl="1"/>
            <a:r>
              <a:rPr lang="en-US" sz="2400" dirty="0">
                <a:latin typeface="Franklin Gothic Book" pitchFamily="34" charset="0"/>
              </a:rPr>
              <a:t>Move as close </a:t>
            </a:r>
            <a:r>
              <a:rPr lang="en-US" sz="2400" dirty="0" smtClean="0">
                <a:latin typeface="Franklin Gothic Book" pitchFamily="34" charset="0"/>
              </a:rPr>
              <a:t>as possible </a:t>
            </a:r>
            <a:r>
              <a:rPr lang="en-US" sz="2400" dirty="0">
                <a:latin typeface="Franklin Gothic Book" pitchFamily="34" charset="0"/>
              </a:rPr>
              <a:t>to the </a:t>
            </a:r>
            <a:r>
              <a:rPr lang="en-US" sz="2400" dirty="0" smtClean="0">
                <a:latin typeface="Franklin Gothic Book" pitchFamily="34" charset="0"/>
              </a:rPr>
              <a:t>task, such as around the bed sides.</a:t>
            </a:r>
          </a:p>
          <a:p>
            <a:pPr lvl="0"/>
            <a:r>
              <a:rPr lang="en-US" sz="2400" dirty="0">
                <a:latin typeface="Franklin Gothic Book" pitchFamily="34" charset="0"/>
              </a:rPr>
              <a:t>Don’t try anything you think might </a:t>
            </a:r>
            <a:r>
              <a:rPr lang="en-US" sz="2400" dirty="0" smtClean="0">
                <a:latin typeface="Franklin Gothic Book" pitchFamily="34" charset="0"/>
              </a:rPr>
              <a:t/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be unsafe—get help from another person.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17461" y="1828800"/>
            <a:ext cx="1940739" cy="4023963"/>
            <a:chOff x="6746061" y="1828800"/>
            <a:chExt cx="1940739" cy="4023963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061" y="1828800"/>
              <a:ext cx="1940739" cy="4023963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239000" y="5715000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86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Tips and Tools to Reduce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Strains and Sprains While Lifting 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4114800" cy="3810000"/>
          </a:xfrm>
        </p:spPr>
        <p:txBody>
          <a:bodyPr lIns="0" tIns="0" rIns="0" bIns="0" anchor="t" anchorCtr="0"/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Franklin Gothic Book" pitchFamily="34" charset="0"/>
              </a:rPr>
              <a:t>Use a cart to carry items.</a:t>
            </a:r>
          </a:p>
          <a:p>
            <a:pPr>
              <a:spcBef>
                <a:spcPts val="820"/>
              </a:spcBef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Franklin Gothic Book" pitchFamily="34" charset="0"/>
              </a:rPr>
              <a:t>Break heavy loads into</a:t>
            </a:r>
            <a:b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Franklin Gothic Book" pitchFamily="34" charset="0"/>
              </a:rPr>
            </a:b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Franklin Gothic Book" pitchFamily="34" charset="0"/>
              </a:rPr>
              <a:t>small ones.</a:t>
            </a:r>
          </a:p>
          <a:p>
            <a:pPr>
              <a:spcBef>
                <a:spcPts val="820"/>
              </a:spcBef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Franklin Gothic Book" pitchFamily="34" charset="0"/>
              </a:rPr>
              <a:t>Keep your line of sight clear.</a:t>
            </a:r>
          </a:p>
          <a:p>
            <a:pPr>
              <a:spcBef>
                <a:spcPts val="820"/>
              </a:spcBef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Franklin Gothic Book" pitchFamily="34" charset="0"/>
              </a:rPr>
              <a:t>Keep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Franklin Gothic Book" pitchFamily="34" charset="0"/>
              </a:rPr>
              <a:t>heavy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Franklin Gothic Book" pitchFamily="34" charset="0"/>
              </a:rPr>
              <a:t>items at waist height.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4451" y="1828800"/>
            <a:ext cx="3393749" cy="4207133"/>
            <a:chOff x="4998281" y="1941945"/>
            <a:chExt cx="3393749" cy="4207133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990" y="1941945"/>
              <a:ext cx="1463040" cy="2382855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988" y="4363085"/>
              <a:ext cx="1463040" cy="163346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40" r="79431" b="22814"/>
            <a:stretch/>
          </p:blipFill>
          <p:spPr bwMode="auto">
            <a:xfrm>
              <a:off x="4998281" y="1941945"/>
              <a:ext cx="1859719" cy="405460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286500" y="6056745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Illustrations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745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Tips and Tools to Reduce Strains and Sprains While Providing Care 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8800"/>
            <a:ext cx="5334001" cy="4572000"/>
          </a:xfrm>
        </p:spPr>
        <p:txBody>
          <a:bodyPr/>
          <a:lstStyle/>
          <a:p>
            <a:r>
              <a:rPr lang="en-US" sz="2400" dirty="0">
                <a:latin typeface="Franklin Gothic Book" pitchFamily="34" charset="0"/>
              </a:rPr>
              <a:t>Have </a:t>
            </a:r>
            <a:r>
              <a:rPr lang="en-US" sz="2400" dirty="0" smtClean="0">
                <a:latin typeface="Franklin Gothic Book" pitchFamily="34" charset="0"/>
              </a:rPr>
              <a:t>all supplies ready and </a:t>
            </a:r>
            <a:r>
              <a:rPr lang="en-US" sz="2400" dirty="0">
                <a:latin typeface="Franklin Gothic Book" pitchFamily="34" charset="0"/>
              </a:rPr>
              <a:t/>
            </a:r>
            <a:br>
              <a:rPr lang="en-US" sz="2400" dirty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nearby before beginning.</a:t>
            </a:r>
            <a:endParaRPr lang="en-US" sz="2400" dirty="0">
              <a:latin typeface="Franklin Gothic Book" pitchFamily="34" charset="0"/>
            </a:endParaRPr>
          </a:p>
          <a:p>
            <a:r>
              <a:rPr lang="en-US" sz="2400" dirty="0" smtClean="0">
                <a:latin typeface="Franklin Gothic Book" pitchFamily="34" charset="0"/>
              </a:rPr>
              <a:t>Limit bending and twisting—use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a stool at the bath. </a:t>
            </a:r>
          </a:p>
          <a:p>
            <a:r>
              <a:rPr lang="en-US" sz="2400" dirty="0" smtClean="0">
                <a:latin typeface="Franklin Gothic Book" pitchFamily="34" charset="0"/>
              </a:rPr>
              <a:t>Make </a:t>
            </a:r>
            <a:r>
              <a:rPr lang="en-US" sz="2400" dirty="0">
                <a:latin typeface="Franklin Gothic Book" pitchFamily="34" charset="0"/>
              </a:rPr>
              <a:t>bathing </a:t>
            </a:r>
            <a:r>
              <a:rPr lang="en-US" sz="2400" dirty="0" smtClean="0">
                <a:latin typeface="Franklin Gothic Book" pitchFamily="34" charset="0"/>
              </a:rPr>
              <a:t>easier by using: </a:t>
            </a:r>
          </a:p>
          <a:p>
            <a:pPr lvl="1"/>
            <a:r>
              <a:rPr lang="en-US" sz="2400" dirty="0" smtClean="0">
                <a:latin typeface="Franklin Gothic Book" pitchFamily="34" charset="0"/>
              </a:rPr>
              <a:t>Handrails.</a:t>
            </a:r>
          </a:p>
          <a:p>
            <a:pPr lvl="1"/>
            <a:r>
              <a:rPr lang="en-US" sz="2400" dirty="0" smtClean="0">
                <a:latin typeface="Franklin Gothic Book" pitchFamily="34" charset="0"/>
              </a:rPr>
              <a:t>A </a:t>
            </a:r>
            <a:r>
              <a:rPr lang="en-US" sz="2400" dirty="0">
                <a:latin typeface="Franklin Gothic Book" pitchFamily="34" charset="0"/>
              </a:rPr>
              <a:t>shower </a:t>
            </a:r>
            <a:r>
              <a:rPr lang="en-US" sz="2400" dirty="0" smtClean="0">
                <a:latin typeface="Franklin Gothic Book" pitchFamily="34" charset="0"/>
              </a:rPr>
              <a:t>chair.</a:t>
            </a:r>
          </a:p>
          <a:p>
            <a:pPr lvl="1"/>
            <a:r>
              <a:rPr lang="en-US" sz="2400" dirty="0" smtClean="0">
                <a:latin typeface="Franklin Gothic Book" pitchFamily="34" charset="0"/>
              </a:rPr>
              <a:t>A hand-held shower hose.</a:t>
            </a:r>
          </a:p>
          <a:p>
            <a:pPr lvl="1"/>
            <a:r>
              <a:rPr lang="en-US" sz="2400" dirty="0" smtClean="0">
                <a:latin typeface="Franklin Gothic Book" pitchFamily="34" charset="0"/>
              </a:rPr>
              <a:t>Long-handled brush.</a:t>
            </a:r>
          </a:p>
          <a:p>
            <a:r>
              <a:rPr lang="en-US" sz="2400" dirty="0">
                <a:latin typeface="Franklin Gothic Book" pitchFamily="34" charset="0"/>
              </a:rPr>
              <a:t>Get as close to </a:t>
            </a:r>
            <a:r>
              <a:rPr lang="en-US" sz="2400" dirty="0" smtClean="0">
                <a:latin typeface="Franklin Gothic Book" pitchFamily="34" charset="0"/>
              </a:rPr>
              <a:t>the client </a:t>
            </a:r>
            <a:r>
              <a:rPr lang="en-US" sz="2400" dirty="0">
                <a:latin typeface="Franklin Gothic Book" pitchFamily="34" charset="0"/>
              </a:rPr>
              <a:t>as </a:t>
            </a:r>
            <a:r>
              <a:rPr lang="en-US" sz="2400" dirty="0" smtClean="0">
                <a:latin typeface="Franklin Gothic Book" pitchFamily="34" charset="0"/>
              </a:rPr>
              <a:t>possible.</a:t>
            </a:r>
            <a:endParaRPr lang="en-US" sz="2400" dirty="0">
              <a:latin typeface="Franklin Gothic Book" pitchFamily="34" charset="0"/>
            </a:endParaRPr>
          </a:p>
          <a:p>
            <a:pPr lvl="1"/>
            <a:endParaRPr lang="en-US" sz="2400" dirty="0" smtClean="0">
              <a:latin typeface="Franklin Gothic Book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06682" y="1905000"/>
            <a:ext cx="3387712" cy="3048000"/>
            <a:chOff x="5306682" y="1905000"/>
            <a:chExt cx="3387712" cy="304800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t="12245" r="9398" b="3013"/>
            <a:stretch/>
          </p:blipFill>
          <p:spPr bwMode="auto">
            <a:xfrm>
              <a:off x="5306682" y="1905000"/>
              <a:ext cx="3387712" cy="30480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8009067" y="4259134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6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latin typeface="Rockwell" pitchFamily="18" charset="0"/>
              </a:rPr>
              <a:t>Trip and Fall Hazards </a:t>
            </a:r>
            <a:br>
              <a:rPr lang="en-US" sz="4000" b="1" dirty="0" smtClean="0">
                <a:latin typeface="Rockwell" pitchFamily="18" charset="0"/>
              </a:rPr>
            </a:br>
            <a:r>
              <a:rPr lang="en-US" sz="4000" b="1" dirty="0" smtClean="0">
                <a:latin typeface="Rockwell" pitchFamily="18" charset="0"/>
              </a:rPr>
              <a:t>in and Around Homes</a:t>
            </a:r>
            <a:endParaRPr lang="en-US" sz="4000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79" y="1600200"/>
            <a:ext cx="6248400" cy="3597163"/>
          </a:xfrm>
        </p:spPr>
        <p:txBody>
          <a:bodyPr/>
          <a:lstStyle/>
          <a:p>
            <a:r>
              <a:rPr lang="en-US" sz="2400" dirty="0" smtClean="0">
                <a:latin typeface="Franklin Gothic Book" pitchFamily="34" charset="0"/>
              </a:rPr>
              <a:t>Loose carpet rugs.</a:t>
            </a:r>
          </a:p>
          <a:p>
            <a:r>
              <a:rPr lang="en-US" sz="2400" dirty="0" smtClean="0">
                <a:latin typeface="Franklin Gothic Book" pitchFamily="34" charset="0"/>
              </a:rPr>
              <a:t>Electrical cords.</a:t>
            </a:r>
          </a:p>
          <a:p>
            <a:r>
              <a:rPr lang="en-US" sz="2400" dirty="0" smtClean="0">
                <a:latin typeface="Franklin Gothic Book" pitchFamily="34" charset="0"/>
              </a:rPr>
              <a:t>Clutter.</a:t>
            </a:r>
          </a:p>
          <a:p>
            <a:r>
              <a:rPr lang="en-US" sz="2400" dirty="0" smtClean="0">
                <a:latin typeface="Franklin Gothic Book" pitchFamily="34" charset="0"/>
              </a:rPr>
              <a:t>Open drawers.</a:t>
            </a:r>
          </a:p>
          <a:p>
            <a:r>
              <a:rPr lang="en-US" sz="2400" dirty="0" smtClean="0">
                <a:latin typeface="Franklin Gothic Book" pitchFamily="34" charset="0"/>
              </a:rPr>
              <a:t>Pets.</a:t>
            </a:r>
          </a:p>
          <a:p>
            <a:r>
              <a:rPr lang="en-US" sz="2400" dirty="0" smtClean="0">
                <a:latin typeface="Franklin Gothic Book" pitchFamily="34" charset="0"/>
              </a:rPr>
              <a:t>Poorly maintained steps and floors.</a:t>
            </a:r>
          </a:p>
          <a:p>
            <a:r>
              <a:rPr lang="en-US" sz="2400" dirty="0" smtClean="0">
                <a:latin typeface="Franklin Gothic Book" pitchFamily="34" charset="0"/>
              </a:rPr>
              <a:t>Wet or slippery floors.</a:t>
            </a:r>
          </a:p>
          <a:p>
            <a:pPr marL="290513" indent="-2905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Franklin Gothic Book" pitchFamily="34" charset="0"/>
              </a:rPr>
              <a:t>Poor lighting. </a:t>
            </a:r>
          </a:p>
          <a:p>
            <a:pPr marL="290513" indent="-2905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Franklin Gothic Book" pitchFamily="34" charset="0"/>
              </a:rPr>
              <a:t>Stairs without railings.</a:t>
            </a:r>
          </a:p>
          <a:p>
            <a:pPr marL="290513" indent="-2905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Franklin Gothic Book" pitchFamily="34" charset="0"/>
              </a:rPr>
              <a:t>Icy pavement or steps.</a:t>
            </a:r>
          </a:p>
          <a:p>
            <a:endParaRPr lang="en-US" sz="2400" dirty="0" smtClean="0">
              <a:latin typeface="Franklin Gothic Book" pitchFamily="34" charset="0"/>
            </a:endParaRPr>
          </a:p>
          <a:p>
            <a:endParaRPr lang="en-US" sz="2400" dirty="0" smtClean="0">
              <a:latin typeface="Franklin Gothic Book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62600" y="2057400"/>
            <a:ext cx="3422411" cy="3422411"/>
            <a:chOff x="5562600" y="2057400"/>
            <a:chExt cx="3422411" cy="3422411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057400"/>
              <a:ext cx="3422411" cy="342241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8297733" y="4792533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5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_Homecare Work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14211</TotalTime>
  <Words>525</Words>
  <Application>Microsoft Office PowerPoint</Application>
  <PresentationFormat>On-screen Show (4:3)</PresentationFormat>
  <Paragraphs>132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1_Office Theme</vt:lpstr>
      <vt:lpstr>Theme1_Homecare Workers</vt:lpstr>
      <vt:lpstr>Caring for Yourself  While Caring for Others  Module 2: Tips for Reducing  Strains, Sprains, and Falls While Doing Housekeeping  and Caring for Clients</vt:lpstr>
      <vt:lpstr>PowerPoint Presentation</vt:lpstr>
      <vt:lpstr>Session Goals</vt:lpstr>
      <vt:lpstr>Staying Safe While Housekeeping  and Providing Personal Care</vt:lpstr>
      <vt:lpstr>Tips and Tools to Reduce Strains  and Sprains While Scrubbing </vt:lpstr>
      <vt:lpstr>Tips and Tools to Reduce Strains  and Sprains While Housekeeping </vt:lpstr>
      <vt:lpstr>Tips and Tools to Reduce  Strains and Sprains While Lifting </vt:lpstr>
      <vt:lpstr>Tips and Tools to Reduce Strains and Sprains While Providing Care </vt:lpstr>
      <vt:lpstr>Trip and Fall Hazards  in and Around Homes</vt:lpstr>
      <vt:lpstr>Strategies to Reduce  Trip, Slip, and Fall Hazards </vt:lpstr>
      <vt:lpstr>Tips for Safely Moving  and Transferring Clients</vt:lpstr>
      <vt:lpstr>Safe Transferring  and Moving Practices</vt:lpstr>
      <vt:lpstr>More Safe Lifting Practices</vt:lpstr>
      <vt:lpstr>Tools Can Make  Transfers and Moves Safer</vt:lpstr>
      <vt:lpstr>Tools Can Make  Transfers and Moves Safer</vt:lpstr>
      <vt:lpstr>Talk it Over! </vt:lpstr>
      <vt:lpstr>Thanks for participating!</vt:lpstr>
      <vt:lpstr>Credits</vt:lpstr>
    </vt:vector>
  </TitlesOfParts>
  <Company>Centers for Disease Control and Prevention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slb8</dc:creator>
  <cp:lastModifiedBy>CDC User</cp:lastModifiedBy>
  <cp:revision>151</cp:revision>
  <dcterms:created xsi:type="dcterms:W3CDTF">2012-04-19T14:41:57Z</dcterms:created>
  <dcterms:modified xsi:type="dcterms:W3CDTF">2014-11-25T18:08:02Z</dcterms:modified>
</cp:coreProperties>
</file>