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8"/>
  </p:notesMasterIdLst>
  <p:handoutMasterIdLst>
    <p:handoutMasterId r:id="rId29"/>
  </p:handoutMasterIdLst>
  <p:sldIdLst>
    <p:sldId id="307" r:id="rId2"/>
    <p:sldId id="321" r:id="rId3"/>
    <p:sldId id="310" r:id="rId4"/>
    <p:sldId id="311" r:id="rId5"/>
    <p:sldId id="349" r:id="rId6"/>
    <p:sldId id="324" r:id="rId7"/>
    <p:sldId id="325" r:id="rId8"/>
    <p:sldId id="326" r:id="rId9"/>
    <p:sldId id="327" r:id="rId10"/>
    <p:sldId id="328" r:id="rId11"/>
    <p:sldId id="329" r:id="rId12"/>
    <p:sldId id="334" r:id="rId13"/>
    <p:sldId id="330" r:id="rId14"/>
    <p:sldId id="331" r:id="rId15"/>
    <p:sldId id="332" r:id="rId16"/>
    <p:sldId id="333" r:id="rId17"/>
    <p:sldId id="344" r:id="rId18"/>
    <p:sldId id="338" r:id="rId19"/>
    <p:sldId id="337" r:id="rId20"/>
    <p:sldId id="336" r:id="rId21"/>
    <p:sldId id="340" r:id="rId22"/>
    <p:sldId id="342" r:id="rId23"/>
    <p:sldId id="350" r:id="rId24"/>
    <p:sldId id="343" r:id="rId25"/>
    <p:sldId id="347" r:id="rId26"/>
    <p:sldId id="320" r:id="rId2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ca Hall"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44EC6"/>
    <a:srgbClr val="FFF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69" autoAdjust="0"/>
    <p:restoredTop sz="79723" autoAdjust="0"/>
  </p:normalViewPr>
  <p:slideViewPr>
    <p:cSldViewPr>
      <p:cViewPr varScale="1">
        <p:scale>
          <a:sx n="54" d="100"/>
          <a:sy n="54" d="100"/>
        </p:scale>
        <p:origin x="-114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4211"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94212"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4213"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C3A003E-31FA-41C8-80A3-F66DEDE8763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921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922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9448C5AB-9470-4DEB-A3D6-00B3E505581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6BAADEDF-5276-4AEE-B79F-BC8233D3C930}" type="slidenum">
              <a:rPr lang="en-US" smtClean="0"/>
              <a:pPr/>
              <a:t>1</a:t>
            </a:fld>
            <a:endParaRPr lang="en-US" smtClean="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157E5C25-556D-4D81-AD6D-E7D4B1E17FB4}" type="slidenum">
              <a:rPr lang="en-US" smtClean="0"/>
              <a:pPr/>
              <a:t>3</a:t>
            </a:fld>
            <a:endParaRPr lang="en-US" smtClean="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FCFA4E3D-BF7E-4578-869D-2517E4C38E93}" type="slidenum">
              <a:rPr lang="en-US" smtClean="0"/>
              <a:pPr/>
              <a:t>4</a:t>
            </a:fld>
            <a:endParaRPr lang="en-US" smtClean="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26627" name="Slide Number Placeholder 3"/>
          <p:cNvSpPr>
            <a:spLocks noGrp="1"/>
          </p:cNvSpPr>
          <p:nvPr>
            <p:ph type="sldNum" sz="quarter" idx="5"/>
          </p:nvPr>
        </p:nvSpPr>
        <p:spPr>
          <a:noFill/>
        </p:spPr>
        <p:txBody>
          <a:bodyPr/>
          <a:lstStyle/>
          <a:p>
            <a:fld id="{6B21BE47-D070-4492-B22F-9AC3390E5C12}" type="slidenum">
              <a:rPr lang="en-US" smtClean="0"/>
              <a:pPr/>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686F4A12-2524-47F7-AFA0-7B17D7124E05}" type="slidenum">
              <a:rPr lang="en-US" smtClean="0"/>
              <a:pPr/>
              <a:t>26</a:t>
            </a:fld>
            <a:endParaRPr lang="en-US" smtClean="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97C74F-012B-4D32-9DF6-2225F7ED7FD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1F712C-6E61-405F-B81C-969B464A145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DB4218-1BCE-4587-9A9C-F7A8C5F9BEE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990600"/>
            <a:ext cx="8534400" cy="5135563"/>
          </a:xfrm>
        </p:spPr>
        <p:txBody>
          <a:bodyPr rtlCol="0">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FC9318E5-5852-4C8F-985D-088715EFA97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52400" y="990600"/>
            <a:ext cx="4191000" cy="2490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990600"/>
            <a:ext cx="4191000" cy="2490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152400" y="3633788"/>
            <a:ext cx="8534400" cy="2492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2E3DB366-4151-45E8-A7FE-ED2DDA57D61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122013-4E23-45DD-8B97-0D3D841606D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C0159-7522-4F06-8B30-89BCAD5252E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1D5F03B-6837-4592-93DD-1914B54CDBA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B8500FE-4189-4B8F-91E3-9D7483D9740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8AF49B9-6279-4065-A1A4-6777526EAAD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B7FA2D5-3595-42C8-837D-F540D90180D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9077EF-F094-4B0C-B62F-7D6BD867D23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3567FA9-8DE7-4E87-A5DF-6328EF068D1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4EC6"/>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C90499CB-7A42-4801-81FB-B2EA812FE9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28" r:id="rId12"/>
    <p:sldLayoutId id="2147483729"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685800"/>
            <a:ext cx="7772400" cy="1927225"/>
          </a:xfrm>
        </p:spPr>
        <p:txBody>
          <a:bodyPr>
            <a:normAutofit/>
          </a:bodyPr>
          <a:lstStyle/>
          <a:p>
            <a:r>
              <a:rPr lang="en-US" sz="4000" dirty="0" smtClean="0">
                <a:solidFill>
                  <a:srgbClr val="FF9900"/>
                </a:solidFill>
              </a:rPr>
              <a:t>How to Operate a Refuge Chamber: A Quick Start Guide</a:t>
            </a:r>
            <a:br>
              <a:rPr lang="en-US" sz="4000" dirty="0" smtClean="0">
                <a:solidFill>
                  <a:srgbClr val="FF9900"/>
                </a:solidFill>
              </a:rPr>
            </a:br>
            <a:endParaRPr lang="en-US" sz="4000" dirty="0" smtClean="0">
              <a:solidFill>
                <a:srgbClr val="FF9900"/>
              </a:solidFill>
            </a:endParaRPr>
          </a:p>
        </p:txBody>
      </p:sp>
      <p:sp>
        <p:nvSpPr>
          <p:cNvPr id="17410" name="Line 4"/>
          <p:cNvSpPr>
            <a:spLocks noChangeShapeType="1"/>
          </p:cNvSpPr>
          <p:nvPr/>
        </p:nvSpPr>
        <p:spPr bwMode="auto">
          <a:xfrm>
            <a:off x="685800" y="2517775"/>
            <a:ext cx="7848600" cy="0"/>
          </a:xfrm>
          <a:prstGeom prst="line">
            <a:avLst/>
          </a:prstGeom>
          <a:noFill/>
          <a:ln w="9525">
            <a:solidFill>
              <a:schemeClr val="tx1"/>
            </a:solidFill>
            <a:round/>
            <a:headEnd/>
            <a:tailEnd/>
          </a:ln>
        </p:spPr>
        <p:txBody>
          <a:bodyPr/>
          <a:lstStyle/>
          <a:p>
            <a:endParaRPr lang="en-US"/>
          </a:p>
        </p:txBody>
      </p:sp>
      <p:pic>
        <p:nvPicPr>
          <p:cNvPr id="17411" name="Picture 6" descr="RCTlogo"/>
          <p:cNvPicPr>
            <a:picLocks noChangeAspect="1" noChangeArrowheads="1"/>
          </p:cNvPicPr>
          <p:nvPr/>
        </p:nvPicPr>
        <p:blipFill>
          <a:blip r:embed="rId3" cstate="print"/>
          <a:srcRect/>
          <a:stretch>
            <a:fillRect/>
          </a:stretch>
        </p:blipFill>
        <p:spPr bwMode="auto">
          <a:xfrm>
            <a:off x="6248400" y="6019800"/>
            <a:ext cx="1524000" cy="582613"/>
          </a:xfrm>
          <a:prstGeom prst="rect">
            <a:avLst/>
          </a:prstGeom>
          <a:noFill/>
          <a:ln w="9525">
            <a:noFill/>
            <a:miter lim="800000"/>
            <a:headEnd/>
            <a:tailEnd/>
          </a:ln>
        </p:spPr>
      </p:pic>
      <p:sp>
        <p:nvSpPr>
          <p:cNvPr id="7" name="Rectangle 3"/>
          <p:cNvSpPr txBox="1">
            <a:spLocks noChangeArrowheads="1"/>
          </p:cNvSpPr>
          <p:nvPr/>
        </p:nvSpPr>
        <p:spPr>
          <a:xfrm>
            <a:off x="1295400" y="2628900"/>
            <a:ext cx="6400800" cy="2133600"/>
          </a:xfrm>
          <a:prstGeom prst="rect">
            <a:avLst/>
          </a:prstGeom>
        </p:spPr>
        <p:txBody>
          <a:bodyPr>
            <a:normAutofit/>
          </a:bodyPr>
          <a:lstStyle/>
          <a:p>
            <a:pPr algn="ctr" fontAlgn="auto">
              <a:lnSpc>
                <a:spcPct val="80000"/>
              </a:lnSpc>
              <a:spcBef>
                <a:spcPct val="20000"/>
              </a:spcBef>
              <a:spcAft>
                <a:spcPts val="0"/>
              </a:spcAft>
              <a:buClr>
                <a:schemeClr val="tx1">
                  <a:shade val="95000"/>
                </a:schemeClr>
              </a:buClr>
              <a:buFont typeface="Wingdings 2"/>
              <a:buNone/>
              <a:defRPr/>
            </a:pPr>
            <a:r>
              <a:rPr lang="en-US" sz="2000" dirty="0">
                <a:solidFill>
                  <a:srgbClr val="FF9900"/>
                </a:solidFill>
                <a:latin typeface="+mn-lt"/>
              </a:rPr>
              <a:t>National Institute for Occupational Safety and </a:t>
            </a:r>
            <a:r>
              <a:rPr lang="en-US" sz="2000" dirty="0" smtClean="0">
                <a:solidFill>
                  <a:srgbClr val="FF9900"/>
                </a:solidFill>
                <a:latin typeface="+mn-lt"/>
              </a:rPr>
              <a:t>Health</a:t>
            </a:r>
          </a:p>
          <a:p>
            <a:pPr algn="ctr" fontAlgn="auto">
              <a:lnSpc>
                <a:spcPct val="80000"/>
              </a:lnSpc>
              <a:spcBef>
                <a:spcPct val="20000"/>
              </a:spcBef>
              <a:spcAft>
                <a:spcPts val="0"/>
              </a:spcAft>
              <a:buClr>
                <a:schemeClr val="tx1">
                  <a:shade val="95000"/>
                </a:schemeClr>
              </a:buClr>
              <a:buFont typeface="Wingdings 2"/>
              <a:buNone/>
              <a:defRPr/>
            </a:pPr>
            <a:r>
              <a:rPr lang="en-US" sz="2000" dirty="0" smtClean="0">
                <a:solidFill>
                  <a:srgbClr val="FF9900"/>
                </a:solidFill>
                <a:latin typeface="+mn-lt"/>
              </a:rPr>
              <a:t>Office of Mine Safety and Health Research</a:t>
            </a:r>
            <a:endParaRPr lang="en-US" sz="2000" dirty="0">
              <a:solidFill>
                <a:srgbClr val="FF9900"/>
              </a:solidFill>
              <a:latin typeface="+mn-lt"/>
            </a:endParaRPr>
          </a:p>
          <a:p>
            <a:pPr algn="ctr" fontAlgn="auto">
              <a:lnSpc>
                <a:spcPct val="80000"/>
              </a:lnSpc>
              <a:spcBef>
                <a:spcPct val="20000"/>
              </a:spcBef>
              <a:spcAft>
                <a:spcPts val="0"/>
              </a:spcAft>
              <a:buClr>
                <a:schemeClr val="tx1">
                  <a:shade val="95000"/>
                </a:schemeClr>
              </a:buClr>
              <a:buFont typeface="Wingdings 2"/>
              <a:buNone/>
              <a:defRPr/>
            </a:pPr>
            <a:r>
              <a:rPr lang="en-US" sz="2000" dirty="0">
                <a:solidFill>
                  <a:srgbClr val="FF9900"/>
                </a:solidFill>
                <a:latin typeface="+mn-lt"/>
              </a:rPr>
              <a:t>626 Cochrans Mill Road, PO Box 18070</a:t>
            </a:r>
          </a:p>
          <a:p>
            <a:pPr algn="ctr" fontAlgn="auto">
              <a:lnSpc>
                <a:spcPct val="80000"/>
              </a:lnSpc>
              <a:spcBef>
                <a:spcPct val="20000"/>
              </a:spcBef>
              <a:spcAft>
                <a:spcPts val="0"/>
              </a:spcAft>
              <a:buClr>
                <a:schemeClr val="tx1">
                  <a:shade val="95000"/>
                </a:schemeClr>
              </a:buClr>
              <a:buFont typeface="Wingdings 2"/>
              <a:buNone/>
              <a:defRPr/>
            </a:pPr>
            <a:r>
              <a:rPr lang="en-US" sz="2000" dirty="0">
                <a:solidFill>
                  <a:srgbClr val="FF9900"/>
                </a:solidFill>
                <a:latin typeface="+mn-lt"/>
              </a:rPr>
              <a:t>Pittsburgh, PA 15236</a:t>
            </a:r>
          </a:p>
          <a:p>
            <a:pPr algn="ctr" fontAlgn="auto">
              <a:lnSpc>
                <a:spcPct val="80000"/>
              </a:lnSpc>
              <a:spcBef>
                <a:spcPct val="20000"/>
              </a:spcBef>
              <a:spcAft>
                <a:spcPts val="0"/>
              </a:spcAft>
              <a:buClr>
                <a:schemeClr val="tx1">
                  <a:shade val="95000"/>
                </a:schemeClr>
              </a:buClr>
              <a:buFont typeface="Wingdings 2"/>
              <a:buNone/>
              <a:defRPr/>
            </a:pPr>
            <a:endParaRPr lang="en-US" sz="2000" dirty="0">
              <a:solidFill>
                <a:srgbClr val="FF9900"/>
              </a:solidFill>
              <a:latin typeface="+mn-lt"/>
            </a:endParaRPr>
          </a:p>
          <a:p>
            <a:pPr algn="ctr" fontAlgn="auto">
              <a:lnSpc>
                <a:spcPct val="80000"/>
              </a:lnSpc>
              <a:spcBef>
                <a:spcPct val="20000"/>
              </a:spcBef>
              <a:spcAft>
                <a:spcPts val="0"/>
              </a:spcAft>
              <a:buClr>
                <a:schemeClr val="tx1">
                  <a:shade val="95000"/>
                </a:schemeClr>
              </a:buClr>
              <a:buFont typeface="Wingdings 2"/>
              <a:buNone/>
              <a:defRPr/>
            </a:pPr>
            <a:endParaRPr lang="en-US" sz="1400" dirty="0">
              <a:solidFill>
                <a:srgbClr val="FF9900"/>
              </a:solidFill>
              <a:latin typeface="+mn-lt"/>
            </a:endParaRPr>
          </a:p>
        </p:txBody>
      </p:sp>
      <p:sp>
        <p:nvSpPr>
          <p:cNvPr id="17413" name="Rectangle 5"/>
          <p:cNvSpPr>
            <a:spLocks noChangeArrowheads="1"/>
          </p:cNvSpPr>
          <p:nvPr/>
        </p:nvSpPr>
        <p:spPr bwMode="auto">
          <a:xfrm>
            <a:off x="1219200" y="3962400"/>
            <a:ext cx="6400800" cy="1295400"/>
          </a:xfrm>
          <a:prstGeom prst="rect">
            <a:avLst/>
          </a:prstGeom>
          <a:noFill/>
          <a:ln w="9525">
            <a:noFill/>
            <a:miter lim="800000"/>
            <a:headEnd/>
            <a:tailEnd/>
          </a:ln>
        </p:spPr>
        <p:txBody>
          <a:bodyPr/>
          <a:lstStyle/>
          <a:p>
            <a:pPr algn="ctr">
              <a:lnSpc>
                <a:spcPct val="80000"/>
              </a:lnSpc>
              <a:spcBef>
                <a:spcPct val="20000"/>
              </a:spcBef>
            </a:pPr>
            <a:r>
              <a:rPr lang="en-US" sz="1600" dirty="0">
                <a:solidFill>
                  <a:schemeClr val="bg1"/>
                </a:solidFill>
                <a:latin typeface="Book Antiqua" pitchFamily="18" charset="0"/>
              </a:rPr>
              <a:t>Erica E. Hall and Katherine A. Margolis</a:t>
            </a:r>
          </a:p>
          <a:p>
            <a:pPr algn="ctr">
              <a:lnSpc>
                <a:spcPct val="80000"/>
              </a:lnSpc>
              <a:spcBef>
                <a:spcPct val="20000"/>
              </a:spcBef>
            </a:pPr>
            <a:r>
              <a:rPr lang="en-US" sz="1600" dirty="0">
                <a:solidFill>
                  <a:schemeClr val="bg1"/>
                </a:solidFill>
                <a:latin typeface="Book Antiqua" pitchFamily="18" charset="0"/>
              </a:rPr>
              <a:t>Email: ehall@cdc.gov</a:t>
            </a:r>
          </a:p>
          <a:p>
            <a:pPr algn="ctr">
              <a:lnSpc>
                <a:spcPct val="80000"/>
              </a:lnSpc>
              <a:spcBef>
                <a:spcPct val="20000"/>
              </a:spcBef>
            </a:pPr>
            <a:r>
              <a:rPr lang="en-US" sz="1600" dirty="0">
                <a:solidFill>
                  <a:schemeClr val="bg1"/>
                </a:solidFill>
                <a:latin typeface="Book Antiqua" pitchFamily="18" charset="0"/>
              </a:rPr>
              <a:t>Phone: (412) 386-4075</a:t>
            </a:r>
          </a:p>
          <a:p>
            <a:pPr algn="r">
              <a:lnSpc>
                <a:spcPct val="80000"/>
              </a:lnSpc>
              <a:spcBef>
                <a:spcPct val="20000"/>
              </a:spcBef>
            </a:pPr>
            <a:endParaRPr lang="en-US" sz="1400" dirty="0">
              <a:latin typeface="Corbel" pitchFamily="34" charset="0"/>
            </a:endParaRPr>
          </a:p>
          <a:p>
            <a:pPr algn="r">
              <a:lnSpc>
                <a:spcPct val="80000"/>
              </a:lnSpc>
              <a:spcBef>
                <a:spcPct val="20000"/>
              </a:spcBef>
            </a:pPr>
            <a:endParaRPr lang="en-US" sz="1400" dirty="0">
              <a:latin typeface="Corbel" pitchFamily="34" charset="0"/>
            </a:endParaRPr>
          </a:p>
          <a:p>
            <a:pPr algn="r">
              <a:lnSpc>
                <a:spcPct val="80000"/>
              </a:lnSpc>
              <a:spcBef>
                <a:spcPct val="20000"/>
              </a:spcBef>
            </a:pPr>
            <a:endParaRPr lang="en-US" dirty="0">
              <a:latin typeface="Corbel" pitchFamily="34" charset="0"/>
            </a:endParaRPr>
          </a:p>
        </p:txBody>
      </p:sp>
      <p:pic>
        <p:nvPicPr>
          <p:cNvPr id="17414" name="Picture 8" descr="DHHS logo_Black.tif"/>
          <p:cNvPicPr>
            <a:picLocks noChangeAspect="1"/>
          </p:cNvPicPr>
          <p:nvPr/>
        </p:nvPicPr>
        <p:blipFill>
          <a:blip r:embed="rId4" cstate="print"/>
          <a:srcRect/>
          <a:stretch>
            <a:fillRect/>
          </a:stretch>
        </p:blipFill>
        <p:spPr bwMode="auto">
          <a:xfrm>
            <a:off x="1714500" y="5638800"/>
            <a:ext cx="914400" cy="971550"/>
          </a:xfrm>
          <a:prstGeom prst="rect">
            <a:avLst/>
          </a:prstGeom>
          <a:noFill/>
          <a:ln w="9525">
            <a:noFill/>
            <a:miter lim="800000"/>
            <a:headEnd/>
            <a:tailEnd/>
          </a:ln>
        </p:spPr>
      </p:pic>
      <p:pic>
        <p:nvPicPr>
          <p:cNvPr id="17415" name="Picture 9" descr="CDC-Workplace_Black.tif"/>
          <p:cNvPicPr>
            <a:picLocks noChangeAspect="1"/>
          </p:cNvPicPr>
          <p:nvPr/>
        </p:nvPicPr>
        <p:blipFill>
          <a:blip r:embed="rId5" cstate="print"/>
          <a:srcRect/>
          <a:stretch>
            <a:fillRect/>
          </a:stretch>
        </p:blipFill>
        <p:spPr bwMode="auto">
          <a:xfrm>
            <a:off x="2819400" y="5676900"/>
            <a:ext cx="1066800" cy="969963"/>
          </a:xfrm>
          <a:prstGeom prst="rect">
            <a:avLst/>
          </a:prstGeom>
          <a:noFill/>
          <a:ln w="9525">
            <a:noFill/>
            <a:miter lim="800000"/>
            <a:headEnd/>
            <a:tailEnd/>
          </a:ln>
        </p:spPr>
      </p:pic>
      <p:pic>
        <p:nvPicPr>
          <p:cNvPr id="17416" name="Picture 10" descr="NIOSH_logo2_Black.tif"/>
          <p:cNvPicPr>
            <a:picLocks noChangeAspect="1"/>
          </p:cNvPicPr>
          <p:nvPr/>
        </p:nvPicPr>
        <p:blipFill>
          <a:blip r:embed="rId6" cstate="print"/>
          <a:srcRect/>
          <a:stretch>
            <a:fillRect/>
          </a:stretch>
        </p:blipFill>
        <p:spPr bwMode="auto">
          <a:xfrm>
            <a:off x="4114800" y="6096000"/>
            <a:ext cx="1943100" cy="51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 photo illustrating the instructions &quot;It will take approximately two minutes for the tent to fully inflate.&quot;"/>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 photo illustrating the instructions &quot;once fully inflated, the tent will be approximately 36 inches tall.&quot;"/>
          <p:cNvPicPr>
            <a:picLocks noChangeAspect="1"/>
          </p:cNvPicPr>
          <p:nvPr/>
        </p:nvPicPr>
        <p:blipFill>
          <a:blip r:embed="rId2" cstate="print"/>
          <a:stretch>
            <a:fillRect/>
          </a:stretch>
        </p:blipFill>
        <p:spPr>
          <a:xfrm>
            <a:off x="2000250" y="0"/>
            <a:ext cx="51435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00100" y="4343400"/>
            <a:ext cx="7772400" cy="1362075"/>
          </a:xfrm>
        </p:spPr>
        <p:txBody>
          <a:bodyPr rtlCol="0">
            <a:normAutofit/>
          </a:bodyPr>
          <a:lstStyle/>
          <a:p>
            <a:pPr fontAlgn="auto">
              <a:spcAft>
                <a:spcPts val="0"/>
              </a:spcAft>
              <a:defRPr/>
            </a:pPr>
            <a:r>
              <a:rPr lang="en-US" sz="4800" dirty="0" smtClean="0">
                <a:solidFill>
                  <a:srgbClr val="FFC000"/>
                </a:solidFill>
              </a:rPr>
              <a:t>Purge</a:t>
            </a:r>
            <a:r>
              <a:rPr lang="en-US" sz="4800" dirty="0" smtClean="0"/>
              <a:t> </a:t>
            </a:r>
            <a:endParaRPr lang="en-US" sz="4800" dirty="0"/>
          </a:p>
        </p:txBody>
      </p:sp>
      <p:sp>
        <p:nvSpPr>
          <p:cNvPr id="32770" name="Text Placeholder 6"/>
          <p:cNvSpPr>
            <a:spLocks noGrp="1"/>
          </p:cNvSpPr>
          <p:nvPr>
            <p:ph type="body" idx="1"/>
          </p:nvPr>
        </p:nvSpPr>
        <p:spPr>
          <a:xfrm>
            <a:off x="647700" y="2857500"/>
            <a:ext cx="7772400" cy="1500188"/>
          </a:xfrm>
        </p:spPr>
        <p:txBody>
          <a:bodyPr/>
          <a:lstStyle/>
          <a:p>
            <a:r>
              <a:rPr lang="en-US" sz="2800" smtClean="0">
                <a:solidFill>
                  <a:schemeClr val="bg1"/>
                </a:solidFill>
              </a:rPr>
              <a:t>DPOS Step 2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ample photo illustrating the instructions &quot;this is the entrance to the unit.  It is clearly marked in reflective material.&quot;"/>
          <p:cNvPicPr>
            <a:picLocks noChangeAspect="1"/>
          </p:cNvPicPr>
          <p:nvPr/>
        </p:nvPicPr>
        <p:blipFill>
          <a:blip r:embed="rId2" cstate="print"/>
          <a:stretch>
            <a:fillRect/>
          </a:stretch>
        </p:blipFill>
        <p:spPr>
          <a:xfrm rot="16200000">
            <a:off x="1085850" y="857250"/>
            <a:ext cx="6858000" cy="51435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 photo illustrating the instructions &quot;three miners can fit in the purge air lock.  Many chambers require miners to crawl into the purge air lock space.&quot;"/>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 photo illustrating the instructions &quot;the entering miner yells when the next should enter.&quot;"/>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 photo illustrating the instructions &quot;after the last miner has entered, close the door and seal the purge air lock completely.  Be sure that the door to the main chamber remains closed until after the air lock has been purged AND the CO levels are found to be below 200 ppm.&quot;"/>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style>
          <a:lnRef idx="0">
            <a:scrgbClr r="0" g="0" b="0"/>
          </a:lnRef>
          <a:fillRef idx="1001">
            <a:schemeClr val="dk2"/>
          </a:fillRef>
          <a:effectRef idx="0">
            <a:scrgbClr r="0" g="0" b="0"/>
          </a:effectRef>
          <a:fontRef idx="major"/>
        </p:style>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 photo illustrating the instructions &quot;follow purge instructions prior to entering main chamber.&quot;"/>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graph illustrating what an example purge valves looks like."/>
          <p:cNvPicPr>
            <a:picLocks noChangeAspect="1"/>
          </p:cNvPicPr>
          <p:nvPr/>
        </p:nvPicPr>
        <p:blipFill>
          <a:blip r:embed="rId2" cstate="print"/>
          <a:stretch>
            <a:fillRect/>
          </a:stretch>
        </p:blipFill>
        <p:spPr>
          <a:xfrm>
            <a:off x="2000250" y="0"/>
            <a:ext cx="51435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normAutofit/>
          </a:bodyPr>
          <a:lstStyle/>
          <a:p>
            <a:pPr fontAlgn="auto">
              <a:spcAft>
                <a:spcPts val="0"/>
              </a:spcAft>
              <a:defRPr/>
            </a:pPr>
            <a:r>
              <a:rPr lang="en-US" sz="4800" dirty="0" smtClean="0">
                <a:solidFill>
                  <a:srgbClr val="FFC000"/>
                </a:solidFill>
              </a:rPr>
              <a:t>Oxygen</a:t>
            </a:r>
            <a:endParaRPr lang="en-US" sz="4800" dirty="0"/>
          </a:p>
        </p:txBody>
      </p:sp>
      <p:sp>
        <p:nvSpPr>
          <p:cNvPr id="39938" name="Text Placeholder 6"/>
          <p:cNvSpPr>
            <a:spLocks noGrp="1"/>
          </p:cNvSpPr>
          <p:nvPr>
            <p:ph type="body" idx="1"/>
          </p:nvPr>
        </p:nvSpPr>
        <p:spPr/>
        <p:txBody>
          <a:bodyPr/>
          <a:lstStyle/>
          <a:p>
            <a:r>
              <a:rPr lang="en-US" sz="2800" smtClean="0">
                <a:solidFill>
                  <a:schemeClr val="bg1"/>
                </a:solidFill>
              </a:rPr>
              <a:t>DPOS Step 3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mtClean="0">
                <a:solidFill>
                  <a:srgbClr val="FF9900"/>
                </a:solidFill>
              </a:rPr>
              <a:t>Refuge Chambers</a:t>
            </a:r>
          </a:p>
        </p:txBody>
      </p:sp>
      <p:sp>
        <p:nvSpPr>
          <p:cNvPr id="3" name="Content Placeholder 2"/>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rtlCol="0">
            <a:normAutofit/>
          </a:bodyPr>
          <a:lstStyle/>
          <a:p>
            <a:pPr fontAlgn="auto">
              <a:spcAft>
                <a:spcPts val="0"/>
              </a:spcAft>
              <a:buNone/>
              <a:defRPr/>
            </a:pPr>
            <a:r>
              <a:rPr lang="en-US" dirty="0" smtClean="0"/>
              <a:t>	Can seem complicated</a:t>
            </a:r>
          </a:p>
          <a:p>
            <a:pPr lvl="2" fontAlgn="auto">
              <a:spcAft>
                <a:spcPts val="0"/>
              </a:spcAft>
              <a:buFont typeface="Wingdings" pitchFamily="2" charset="2"/>
              <a:buChar char="§"/>
              <a:defRPr/>
            </a:pPr>
            <a:r>
              <a:rPr lang="en-US" sz="2600" dirty="0" smtClean="0"/>
              <a:t>The secret is to learn the basics</a:t>
            </a:r>
          </a:p>
          <a:p>
            <a:pPr lvl="2" fontAlgn="auto">
              <a:spcAft>
                <a:spcPts val="0"/>
              </a:spcAft>
              <a:buFont typeface="Wingdings" pitchFamily="2" charset="2"/>
              <a:buChar char="§"/>
              <a:defRPr/>
            </a:pPr>
            <a:r>
              <a:rPr lang="en-US" sz="2600" dirty="0" smtClean="0"/>
              <a:t>Detailed manuals</a:t>
            </a:r>
          </a:p>
          <a:p>
            <a:pPr lvl="2" fontAlgn="auto">
              <a:spcAft>
                <a:spcPts val="0"/>
              </a:spcAft>
              <a:buNone/>
              <a:defRPr/>
            </a:pPr>
            <a:r>
              <a:rPr lang="en-US" sz="2200" dirty="0" smtClean="0"/>
              <a:t>	In </a:t>
            </a:r>
            <a:r>
              <a:rPr lang="en-US" sz="2200" u="sng" dirty="0" smtClean="0"/>
              <a:t>every </a:t>
            </a:r>
            <a:r>
              <a:rPr lang="en-US" sz="2200" dirty="0" smtClean="0"/>
              <a:t>refuge chamber underground</a:t>
            </a:r>
          </a:p>
          <a:p>
            <a:pPr lvl="2" fontAlgn="auto">
              <a:spcAft>
                <a:spcPts val="0"/>
              </a:spcAft>
              <a:buNone/>
              <a:defRPr/>
            </a:pPr>
            <a:r>
              <a:rPr lang="en-US" sz="2200" dirty="0" smtClean="0"/>
              <a:t>	Details can be looked up later</a:t>
            </a:r>
          </a:p>
          <a:p>
            <a:pPr fontAlgn="auto">
              <a:spcAft>
                <a:spcPts val="0"/>
              </a:spcAft>
              <a:buNone/>
              <a:defRPr/>
            </a:pPr>
            <a:r>
              <a:rPr lang="en-US" dirty="0" smtClean="0"/>
              <a:t>	4 Easy steps</a:t>
            </a:r>
          </a:p>
          <a:p>
            <a:pPr lvl="2" fontAlgn="auto">
              <a:spcAft>
                <a:spcPts val="0"/>
              </a:spcAft>
              <a:buFont typeface="Wingdings" pitchFamily="2" charset="2"/>
              <a:buChar char="§"/>
              <a:defRPr/>
            </a:pPr>
            <a:r>
              <a:rPr lang="en-US" sz="2600" dirty="0" smtClean="0"/>
              <a:t>Breakdown the process</a:t>
            </a:r>
          </a:p>
          <a:p>
            <a:pPr lvl="2" fontAlgn="auto">
              <a:spcAft>
                <a:spcPts val="0"/>
              </a:spcAft>
              <a:buFont typeface="Wingdings" pitchFamily="2" charset="2"/>
              <a:buChar char="§"/>
              <a:defRPr/>
            </a:pPr>
            <a:r>
              <a:rPr lang="en-US" sz="2600" dirty="0" smtClean="0"/>
              <a:t>Isolate the critical steps</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98"/>
          <p:cNvGraphicFramePr>
            <a:graphicFrameLocks/>
          </p:cNvGraphicFramePr>
          <p:nvPr/>
        </p:nvGraphicFramePr>
        <p:xfrm>
          <a:off x="2743200" y="190500"/>
          <a:ext cx="3657600" cy="6614160"/>
        </p:xfrm>
        <a:graphic>
          <a:graphicData uri="http://schemas.openxmlformats.org/drawingml/2006/table">
            <a:tbl>
              <a:tblPr/>
              <a:tblGrid>
                <a:gridCol w="1330037"/>
                <a:gridCol w="2327563"/>
              </a:tblGrid>
              <a:tr h="32253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Corbel" pitchFamily="34" charset="0"/>
                        </a:rPr>
                        <a:t>Oxygen Flow Meter Chart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en-US"/>
                    </a:p>
                  </a:txBody>
                  <a:tcPr/>
                </a:tc>
              </a:tr>
              <a:tr h="32253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Corbel" pitchFamily="34" charset="0"/>
                        </a:rPr>
                        <a:t># of Men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Corbel" pitchFamily="34" charset="0"/>
                        </a:rPr>
                        <a:t>Flow Meter Setting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0.5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1..0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1..5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orbel" pitchFamily="34" charset="0"/>
                        </a:rPr>
                        <a:t>2.0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orbel" pitchFamily="34"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orbel" pitchFamily="34" charset="0"/>
                        </a:rPr>
                        <a:t>2.5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orbel" pitchFamily="34" charset="0"/>
                        </a:rPr>
                        <a:t>3.0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orbel" pitchFamily="34" charset="0"/>
                        </a:rPr>
                        <a:t>3.5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4.0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orbel" pitchFamily="34" charset="0"/>
                        </a:rPr>
                        <a:t>4.5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orbel" pitchFamily="34" charset="0"/>
                        </a:rPr>
                        <a:t>5.0 LPM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5.5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6.0 LPM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6.5 LPM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7.0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orbel" pitchFamily="34" charset="0"/>
                        </a:rPr>
                        <a:t>7.5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2253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Corbel" pitchFamily="34"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Corbel" pitchFamily="34" charset="0"/>
                        </a:rPr>
                        <a:t>8.0 LPM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55710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Corbel" pitchFamily="34" charset="0"/>
                        </a:rPr>
                        <a:t>Set flow meter accurately.  Too much O</a:t>
                      </a:r>
                      <a:r>
                        <a:rPr kumimoji="0" lang="en-US" sz="1600" b="1" i="0" u="none" strike="noStrike" cap="none" normalizeH="0" baseline="-25000" dirty="0" smtClean="0">
                          <a:ln>
                            <a:noFill/>
                          </a:ln>
                          <a:solidFill>
                            <a:schemeClr val="tx1"/>
                          </a:solidFill>
                          <a:effectLst/>
                          <a:latin typeface="Corbel" pitchFamily="34" charset="0"/>
                        </a:rPr>
                        <a:t>2</a:t>
                      </a:r>
                      <a:r>
                        <a:rPr kumimoji="0" lang="en-US" sz="1600" b="1" i="0" u="none" strike="noStrike" cap="none" normalizeH="0" baseline="0" dirty="0" smtClean="0">
                          <a:ln>
                            <a:noFill/>
                          </a:ln>
                          <a:solidFill>
                            <a:schemeClr val="tx1"/>
                          </a:solidFill>
                          <a:effectLst/>
                          <a:latin typeface="Corbel" pitchFamily="34" charset="0"/>
                        </a:rPr>
                        <a:t> is just as bad as not enough.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graph illustrating what an example oxygen flow meter looks like."/>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normAutofit/>
          </a:bodyPr>
          <a:lstStyle/>
          <a:p>
            <a:pPr fontAlgn="auto">
              <a:spcAft>
                <a:spcPts val="0"/>
              </a:spcAft>
              <a:defRPr/>
            </a:pPr>
            <a:r>
              <a:rPr lang="en-US" sz="4800" dirty="0" smtClean="0">
                <a:solidFill>
                  <a:srgbClr val="FFC000"/>
                </a:solidFill>
              </a:rPr>
              <a:t>Scrubber</a:t>
            </a:r>
            <a:endParaRPr lang="en-US" sz="4800" dirty="0"/>
          </a:p>
        </p:txBody>
      </p:sp>
      <p:sp>
        <p:nvSpPr>
          <p:cNvPr id="43010" name="Text Placeholder 6"/>
          <p:cNvSpPr>
            <a:spLocks noGrp="1"/>
          </p:cNvSpPr>
          <p:nvPr>
            <p:ph type="body" idx="1"/>
          </p:nvPr>
        </p:nvSpPr>
        <p:spPr/>
        <p:txBody>
          <a:bodyPr/>
          <a:lstStyle/>
          <a:p>
            <a:r>
              <a:rPr lang="en-US" sz="2800" smtClean="0">
                <a:solidFill>
                  <a:schemeClr val="bg1"/>
                </a:solidFill>
              </a:rPr>
              <a:t>DPOS Step 4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graph illustrating what an example of packaged scrubber curtains look like."/>
          <p:cNvPicPr>
            <a:picLocks/>
          </p:cNvPicPr>
          <p:nvPr/>
        </p:nvPicPr>
        <p:blipFill>
          <a:blip r:embed="rId2" cstate="print"/>
          <a:srcRect l="47500" t="23889" r="1050" b="23889"/>
          <a:stretch>
            <a:fillRect/>
          </a:stretch>
        </p:blipFill>
        <p:spPr>
          <a:xfrm>
            <a:off x="190500" y="109250"/>
            <a:ext cx="8869680" cy="66842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graph of scrubber curtains in the hanging position."/>
          <p:cNvPicPr>
            <a:picLocks noChangeAspect="1"/>
          </p:cNvPicPr>
          <p:nvPr/>
        </p:nvPicPr>
        <p:blipFill>
          <a:blip r:embed="rId2" cstate="print"/>
          <a:srcRect l="20417" r="40000"/>
          <a:stretch>
            <a:fillRect/>
          </a:stretch>
        </p:blipFill>
        <p:spPr>
          <a:xfrm>
            <a:off x="2781300" y="0"/>
            <a:ext cx="3619500" cy="6858000"/>
          </a:xfrm>
          <a:prstGeom prst="rect">
            <a:avLst/>
          </a:prstGeom>
          <a:ln>
            <a:noFill/>
          </a:ln>
          <a:effectLst>
            <a:softEdge rad="112500"/>
          </a:effectLst>
        </p:spPr>
      </p:pic>
      <p:pic>
        <p:nvPicPr>
          <p:cNvPr id="3" name="Picture 2" descr="Photograph of a close-up view of the hanging attachement that clips on to the example scrubber curtains."/>
          <p:cNvPicPr>
            <a:picLocks noChangeAspect="1" noChangeArrowheads="1"/>
          </p:cNvPicPr>
          <p:nvPr/>
        </p:nvPicPr>
        <p:blipFill>
          <a:blip r:embed="rId3" cstate="print"/>
          <a:srcRect/>
          <a:stretch>
            <a:fillRect/>
          </a:stretch>
        </p:blipFill>
        <p:spPr bwMode="auto">
          <a:xfrm>
            <a:off x="800100" y="3200400"/>
            <a:ext cx="2247900" cy="2247900"/>
          </a:xfrm>
          <a:prstGeom prst="roundRect">
            <a:avLst/>
          </a:prstGeom>
          <a:noFill/>
          <a:ln>
            <a:solidFill>
              <a:schemeClr val="tx1"/>
            </a:solidFill>
          </a:ln>
        </p:spPr>
      </p:pic>
      <p:cxnSp>
        <p:nvCxnSpPr>
          <p:cNvPr id="6" name="Straight Arrow Connector 5"/>
          <p:cNvCxnSpPr/>
          <p:nvPr/>
        </p:nvCxnSpPr>
        <p:spPr>
          <a:xfrm rot="5400000">
            <a:off x="2190750" y="704850"/>
            <a:ext cx="3009900" cy="25146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ample of the interior of a hard shelled  refuge chamber.  It depicts a miner reading over the instruction manual that should be located inside every refuge chamber.  "/>
          <p:cNvPicPr>
            <a:picLocks noChangeAspect="1"/>
          </p:cNvPicPr>
          <p:nvPr/>
        </p:nvPicPr>
        <p:blipFill>
          <a:blip r:embed="rId2" cstate="print"/>
          <a:srcRect r="48333"/>
          <a:stretch>
            <a:fillRect/>
          </a:stretch>
        </p:blipFill>
        <p:spPr>
          <a:xfrm>
            <a:off x="2057400" y="0"/>
            <a:ext cx="47244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66700"/>
            <a:ext cx="9144000" cy="3333750"/>
          </a:xfrm>
        </p:spPr>
        <p:txBody>
          <a:bodyPr rtlCol="0">
            <a:normAutofit fontScale="90000"/>
          </a:bodyPr>
          <a:lstStyle/>
          <a:p>
            <a:pPr fontAlgn="auto">
              <a:spcAft>
                <a:spcPts val="0"/>
              </a:spcAft>
              <a:defRPr/>
            </a:pPr>
            <a:r>
              <a:rPr lang="en-US" i="1" dirty="0" smtClean="0">
                <a:solidFill>
                  <a:srgbClr val="FF9900"/>
                </a:solidFill>
              </a:rPr>
              <a:t>Your refuge chamber will have</a:t>
            </a:r>
            <a:br>
              <a:rPr lang="en-US" i="1" dirty="0" smtClean="0">
                <a:solidFill>
                  <a:srgbClr val="FF9900"/>
                </a:solidFill>
              </a:rPr>
            </a:br>
            <a:r>
              <a:rPr lang="en-US" i="1" dirty="0" smtClean="0">
                <a:solidFill>
                  <a:srgbClr val="FF9900"/>
                </a:solidFill>
              </a:rPr>
              <a:t>detailed instructions, but in an </a:t>
            </a:r>
            <a:br>
              <a:rPr lang="en-US" i="1" dirty="0" smtClean="0">
                <a:solidFill>
                  <a:srgbClr val="FF9900"/>
                </a:solidFill>
              </a:rPr>
            </a:br>
            <a:r>
              <a:rPr lang="en-US" i="1" dirty="0" smtClean="0">
                <a:solidFill>
                  <a:srgbClr val="FF9900"/>
                </a:solidFill>
              </a:rPr>
              <a:t>emergency remember your </a:t>
            </a:r>
            <a:br>
              <a:rPr lang="en-US" i="1" dirty="0" smtClean="0">
                <a:solidFill>
                  <a:srgbClr val="FF9900"/>
                </a:solidFill>
              </a:rPr>
            </a:br>
            <a:r>
              <a:rPr lang="en-US" i="1" dirty="0" smtClean="0">
                <a:solidFill>
                  <a:srgbClr val="FF9900"/>
                </a:solidFill>
              </a:rPr>
              <a:t>QUICK START!</a:t>
            </a:r>
            <a:br>
              <a:rPr lang="en-US" i="1" dirty="0" smtClean="0">
                <a:solidFill>
                  <a:srgbClr val="FF9900"/>
                </a:solidFill>
              </a:rPr>
            </a:br>
            <a:endParaRPr lang="en-US" dirty="0">
              <a:solidFill>
                <a:srgbClr val="FF9900"/>
              </a:solidFill>
            </a:endParaRPr>
          </a:p>
        </p:txBody>
      </p:sp>
      <p:graphicFrame>
        <p:nvGraphicFramePr>
          <p:cNvPr id="7" name="Group 18"/>
          <p:cNvGraphicFramePr>
            <a:graphicFrameLocks/>
          </p:cNvGraphicFramePr>
          <p:nvPr/>
        </p:nvGraphicFramePr>
        <p:xfrm>
          <a:off x="2171700" y="3124200"/>
          <a:ext cx="4914900" cy="3352800"/>
        </p:xfrm>
        <a:graphic>
          <a:graphicData uri="http://schemas.openxmlformats.org/drawingml/2006/table">
            <a:tbl>
              <a:tblPr>
                <a:tableStyleId>{3C2FFA5D-87B4-456A-9821-1D502468CF0F}</a:tableStyleId>
              </a:tblPr>
              <a:tblGrid>
                <a:gridCol w="4914900"/>
              </a:tblGrid>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u="none" strike="noStrike" cap="none" normalizeH="0" baseline="0" dirty="0" smtClean="0">
                          <a:ln>
                            <a:noFill/>
                          </a:ln>
                          <a:solidFill>
                            <a:srgbClr val="FF9900"/>
                          </a:solidFill>
                          <a:effectLst/>
                        </a:rPr>
                        <a:t>D</a:t>
                      </a:r>
                      <a:r>
                        <a:rPr kumimoji="0" lang="en-US" sz="4400" u="none" strike="noStrike" cap="none" normalizeH="0" baseline="0" dirty="0" smtClean="0">
                          <a:ln>
                            <a:noFill/>
                          </a:ln>
                          <a:effectLst/>
                        </a:rPr>
                        <a:t>eploy</a:t>
                      </a:r>
                      <a:endParaRPr kumimoji="0" lang="en-US" sz="4400" b="1" i="0" u="none" strike="noStrike" cap="none" normalizeH="0" baseline="0" dirty="0" smtClean="0">
                        <a:ln>
                          <a:noFill/>
                        </a:ln>
                        <a:solidFill>
                          <a:schemeClr val="tx1"/>
                        </a:solidFill>
                        <a:effectLst/>
                        <a:latin typeface="Book Antiqua" pitchFamily="18" charset="0"/>
                      </a:endParaRPr>
                    </a:p>
                  </a:txBody>
                  <a:tcPr horzOverflow="overflow"/>
                </a:tc>
              </a:tr>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u="none" strike="noStrike" cap="none" normalizeH="0" baseline="0" dirty="0" smtClean="0">
                          <a:ln>
                            <a:noFill/>
                          </a:ln>
                          <a:solidFill>
                            <a:srgbClr val="FF9900"/>
                          </a:solidFill>
                          <a:effectLst/>
                        </a:rPr>
                        <a:t>P</a:t>
                      </a:r>
                      <a:r>
                        <a:rPr kumimoji="0" lang="en-US" sz="4400" u="none" strike="noStrike" cap="none" normalizeH="0" baseline="0" dirty="0" smtClean="0">
                          <a:ln>
                            <a:noFill/>
                          </a:ln>
                          <a:effectLst/>
                        </a:rPr>
                        <a:t>urge</a:t>
                      </a:r>
                      <a:endParaRPr kumimoji="0" lang="en-US" sz="4400" b="1" i="0" u="none" strike="noStrike" cap="none" normalizeH="0" baseline="0" dirty="0" smtClean="0">
                        <a:ln>
                          <a:noFill/>
                        </a:ln>
                        <a:solidFill>
                          <a:schemeClr val="tx1"/>
                        </a:solidFill>
                        <a:effectLst/>
                        <a:latin typeface="Book Antiqua" pitchFamily="18" charset="0"/>
                      </a:endParaRPr>
                    </a:p>
                  </a:txBody>
                  <a:tcPr horzOverflow="overflow"/>
                </a:tc>
              </a:tr>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u="none" strike="noStrike" cap="none" normalizeH="0" baseline="0" dirty="0" smtClean="0">
                          <a:ln>
                            <a:noFill/>
                          </a:ln>
                          <a:solidFill>
                            <a:srgbClr val="FF9900"/>
                          </a:solidFill>
                          <a:effectLst/>
                        </a:rPr>
                        <a:t>O</a:t>
                      </a:r>
                      <a:r>
                        <a:rPr kumimoji="0" lang="en-US" sz="4400" u="none" strike="noStrike" cap="none" normalizeH="0" baseline="0" dirty="0" smtClean="0">
                          <a:ln>
                            <a:noFill/>
                          </a:ln>
                          <a:effectLst/>
                        </a:rPr>
                        <a:t>xygen</a:t>
                      </a:r>
                      <a:endParaRPr kumimoji="0" lang="en-US" sz="4400" b="1" i="0" u="none" strike="noStrike" cap="none" normalizeH="0" baseline="0" dirty="0" smtClean="0">
                        <a:ln>
                          <a:noFill/>
                        </a:ln>
                        <a:solidFill>
                          <a:schemeClr val="tx1"/>
                        </a:solidFill>
                        <a:effectLst/>
                        <a:latin typeface="Book Antiqua" pitchFamily="18" charset="0"/>
                      </a:endParaRPr>
                    </a:p>
                  </a:txBody>
                  <a:tcPr horzOverflow="overflow"/>
                </a:tc>
              </a:tr>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u="none" strike="noStrike" cap="none" normalizeH="0" baseline="0" dirty="0" smtClean="0">
                          <a:ln>
                            <a:noFill/>
                          </a:ln>
                          <a:solidFill>
                            <a:srgbClr val="FF9900"/>
                          </a:solidFill>
                          <a:effectLst/>
                        </a:rPr>
                        <a:t>S</a:t>
                      </a:r>
                      <a:r>
                        <a:rPr kumimoji="0" lang="en-US" sz="4400" u="none" strike="noStrike" cap="none" normalizeH="0" baseline="0" dirty="0" smtClean="0">
                          <a:ln>
                            <a:noFill/>
                          </a:ln>
                          <a:effectLst/>
                        </a:rPr>
                        <a:t>crubber</a:t>
                      </a:r>
                      <a:endParaRPr kumimoji="0" lang="en-US" sz="4400" b="1" i="0" u="none" strike="noStrike" cap="none" normalizeH="0" baseline="0" dirty="0" smtClean="0">
                        <a:ln>
                          <a:noFill/>
                        </a:ln>
                        <a:solidFill>
                          <a:schemeClr val="tx1"/>
                        </a:solidFill>
                        <a:effectLst/>
                        <a:latin typeface="Book Antiqua" pitchFamily="18" charset="0"/>
                      </a:endParaRPr>
                    </a:p>
                  </a:txBody>
                  <a:tcPr horzOverflow="overflow"/>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smtClean="0">
                <a:solidFill>
                  <a:srgbClr val="FF9900"/>
                </a:solidFill>
              </a:rPr>
              <a:t>The Main Steps: D-POS</a:t>
            </a:r>
          </a:p>
        </p:txBody>
      </p:sp>
      <p:graphicFrame>
        <p:nvGraphicFramePr>
          <p:cNvPr id="174098" name="Group 18"/>
          <p:cNvGraphicFramePr>
            <a:graphicFrameLocks noGrp="1"/>
          </p:cNvGraphicFramePr>
          <p:nvPr>
            <p:ph idx="1"/>
          </p:nvPr>
        </p:nvGraphicFramePr>
        <p:xfrm>
          <a:off x="457200" y="1600200"/>
          <a:ext cx="8229600" cy="3505200"/>
        </p:xfrm>
        <a:graphic>
          <a:graphicData uri="http://schemas.openxmlformats.org/drawingml/2006/table">
            <a:tbl>
              <a:tblPr>
                <a:tableStyleId>{3C2FFA5D-87B4-456A-9821-1D502468CF0F}</a:tableStyleId>
              </a:tblPr>
              <a:tblGrid>
                <a:gridCol w="8229600"/>
              </a:tblGrid>
              <a:tr h="876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u="none" strike="noStrike" cap="none" normalizeH="0" baseline="0" dirty="0" smtClean="0">
                          <a:ln>
                            <a:noFill/>
                          </a:ln>
                          <a:solidFill>
                            <a:srgbClr val="FF9900"/>
                          </a:solidFill>
                          <a:effectLst/>
                        </a:rPr>
                        <a:t>D</a:t>
                      </a:r>
                      <a:r>
                        <a:rPr kumimoji="0" lang="en-US" sz="4400" u="none" strike="noStrike" cap="none" normalizeH="0" baseline="0" dirty="0" smtClean="0">
                          <a:ln>
                            <a:noFill/>
                          </a:ln>
                          <a:effectLst/>
                        </a:rPr>
                        <a:t>eploy</a:t>
                      </a:r>
                      <a:endParaRPr kumimoji="0" lang="en-US" sz="4400" b="1" i="0" u="none" strike="noStrike" cap="none" normalizeH="0" baseline="0" dirty="0" smtClean="0">
                        <a:ln>
                          <a:noFill/>
                        </a:ln>
                        <a:solidFill>
                          <a:schemeClr val="tx1"/>
                        </a:solidFill>
                        <a:effectLst/>
                        <a:latin typeface="Book Antiqua" pitchFamily="18" charset="0"/>
                      </a:endParaRPr>
                    </a:p>
                  </a:txBody>
                  <a:tcPr marL="145228" marR="145228" horzOverflow="overflow"/>
                </a:tc>
              </a:tr>
              <a:tr h="876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u="none" strike="noStrike" cap="none" normalizeH="0" baseline="0" dirty="0" smtClean="0">
                          <a:ln>
                            <a:noFill/>
                          </a:ln>
                          <a:solidFill>
                            <a:srgbClr val="FF9900"/>
                          </a:solidFill>
                          <a:effectLst/>
                        </a:rPr>
                        <a:t>P</a:t>
                      </a:r>
                      <a:r>
                        <a:rPr kumimoji="0" lang="en-US" sz="4400" u="none" strike="noStrike" cap="none" normalizeH="0" baseline="0" dirty="0" smtClean="0">
                          <a:ln>
                            <a:noFill/>
                          </a:ln>
                          <a:effectLst/>
                        </a:rPr>
                        <a:t>urge</a:t>
                      </a:r>
                      <a:endParaRPr kumimoji="0" lang="en-US" sz="4400" b="1" i="0" u="none" strike="noStrike" cap="none" normalizeH="0" baseline="0" dirty="0" smtClean="0">
                        <a:ln>
                          <a:noFill/>
                        </a:ln>
                        <a:solidFill>
                          <a:schemeClr val="tx1"/>
                        </a:solidFill>
                        <a:effectLst/>
                        <a:latin typeface="Book Antiqua" pitchFamily="18" charset="0"/>
                      </a:endParaRPr>
                    </a:p>
                  </a:txBody>
                  <a:tcPr marL="145228" marR="145228" horzOverflow="overflow"/>
                </a:tc>
              </a:tr>
              <a:tr h="876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u="none" strike="noStrike" cap="none" normalizeH="0" baseline="0" dirty="0" smtClean="0">
                          <a:ln>
                            <a:noFill/>
                          </a:ln>
                          <a:solidFill>
                            <a:srgbClr val="FF9900"/>
                          </a:solidFill>
                          <a:effectLst/>
                        </a:rPr>
                        <a:t>O</a:t>
                      </a:r>
                      <a:r>
                        <a:rPr kumimoji="0" lang="en-US" sz="4400" u="none" strike="noStrike" cap="none" normalizeH="0" baseline="0" dirty="0" smtClean="0">
                          <a:ln>
                            <a:noFill/>
                          </a:ln>
                          <a:effectLst/>
                        </a:rPr>
                        <a:t>xygen</a:t>
                      </a:r>
                      <a:endParaRPr kumimoji="0" lang="en-US" sz="4400" b="1" i="0" u="none" strike="noStrike" cap="none" normalizeH="0" baseline="0" dirty="0" smtClean="0">
                        <a:ln>
                          <a:noFill/>
                        </a:ln>
                        <a:solidFill>
                          <a:schemeClr val="tx1"/>
                        </a:solidFill>
                        <a:effectLst/>
                        <a:latin typeface="Book Antiqua" pitchFamily="18" charset="0"/>
                      </a:endParaRPr>
                    </a:p>
                  </a:txBody>
                  <a:tcPr marL="145228" marR="145228" horzOverflow="overflow"/>
                </a:tc>
              </a:tr>
              <a:tr h="876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u="none" strike="noStrike" cap="none" normalizeH="0" baseline="0" dirty="0" smtClean="0">
                          <a:ln>
                            <a:noFill/>
                          </a:ln>
                          <a:solidFill>
                            <a:srgbClr val="FF9900"/>
                          </a:solidFill>
                          <a:effectLst/>
                        </a:rPr>
                        <a:t>S</a:t>
                      </a:r>
                      <a:r>
                        <a:rPr kumimoji="0" lang="en-US" sz="4400" u="none" strike="noStrike" cap="none" normalizeH="0" baseline="0" dirty="0" smtClean="0">
                          <a:ln>
                            <a:noFill/>
                          </a:ln>
                          <a:effectLst/>
                        </a:rPr>
                        <a:t>crubber</a:t>
                      </a:r>
                      <a:endParaRPr kumimoji="0" lang="en-US" sz="4400" b="1" i="0" u="none" strike="noStrike" cap="none" normalizeH="0" baseline="0" dirty="0" smtClean="0">
                        <a:ln>
                          <a:noFill/>
                        </a:ln>
                        <a:solidFill>
                          <a:schemeClr val="tx1"/>
                        </a:solidFill>
                        <a:effectLst/>
                        <a:latin typeface="Book Antiqua" pitchFamily="18" charset="0"/>
                      </a:endParaRPr>
                    </a:p>
                  </a:txBody>
                  <a:tcPr marL="145228" marR="145228" horzOverflow="overflow"/>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smtClean="0">
                <a:solidFill>
                  <a:srgbClr val="FF9900"/>
                </a:solidFill>
              </a:rPr>
              <a:t>Quick Start Guide</a:t>
            </a:r>
            <a:br>
              <a:rPr lang="en-US" dirty="0" smtClean="0">
                <a:solidFill>
                  <a:srgbClr val="FF9900"/>
                </a:solidFill>
              </a:rPr>
            </a:br>
            <a:r>
              <a:rPr lang="en-US" dirty="0" smtClean="0">
                <a:solidFill>
                  <a:srgbClr val="FF9900"/>
                </a:solidFill>
              </a:rPr>
              <a:t>DPOS</a:t>
            </a:r>
          </a:p>
        </p:txBody>
      </p:sp>
      <p:graphicFrame>
        <p:nvGraphicFramePr>
          <p:cNvPr id="118812" name="Group 28"/>
          <p:cNvGraphicFramePr>
            <a:graphicFrameLocks noGrp="1"/>
          </p:cNvGraphicFramePr>
          <p:nvPr>
            <p:ph idx="1"/>
          </p:nvPr>
        </p:nvGraphicFramePr>
        <p:xfrm>
          <a:off x="457200" y="1600200"/>
          <a:ext cx="8229600" cy="2560320"/>
        </p:xfrm>
        <a:graphic>
          <a:graphicData uri="http://schemas.openxmlformats.org/drawingml/2006/table">
            <a:tbl>
              <a:tblPr/>
              <a:tblGrid>
                <a:gridCol w="8229600"/>
              </a:tblGrid>
              <a:tr h="3683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mn-lt"/>
                          <a:cs typeface="Times New Roman" pitchFamily="18" charset="0"/>
                        </a:rPr>
                        <a:t>1.  </a:t>
                      </a:r>
                      <a:r>
                        <a:rPr kumimoji="0" lang="en-US" sz="3600" b="1" i="0" u="none" strike="noStrike" cap="none" normalizeH="0" baseline="0" dirty="0" smtClean="0">
                          <a:ln>
                            <a:noFill/>
                          </a:ln>
                          <a:solidFill>
                            <a:schemeClr val="tx1"/>
                          </a:solidFill>
                          <a:effectLst/>
                          <a:latin typeface="+mn-lt"/>
                          <a:cs typeface="Times New Roman" pitchFamily="18" charset="0"/>
                        </a:rPr>
                        <a:t>Deploy</a:t>
                      </a:r>
                      <a:r>
                        <a:rPr kumimoji="0" lang="en-US" sz="3600" b="0" i="0" u="none" strike="noStrike" cap="none" normalizeH="0" baseline="0" dirty="0" smtClean="0">
                          <a:ln>
                            <a:noFill/>
                          </a:ln>
                          <a:solidFill>
                            <a:schemeClr val="tx1"/>
                          </a:solidFill>
                          <a:effectLst/>
                          <a:latin typeface="+mn-lt"/>
                          <a:cs typeface="Times New Roman" pitchFamily="18" charset="0"/>
                        </a:rPr>
                        <a:t> Unit</a:t>
                      </a:r>
                      <a:endParaRPr kumimoji="0" lang="en-US" sz="3600" b="0" i="0" u="none" strike="noStrike" cap="none" normalizeH="0" baseline="0" dirty="0" smtClean="0">
                        <a:ln>
                          <a:noFill/>
                        </a:ln>
                        <a:solidFill>
                          <a:schemeClr val="tx1"/>
                        </a:solidFill>
                        <a:effectLst/>
                        <a:latin typeface="+mn-lt"/>
                      </a:endParaRPr>
                    </a:p>
                  </a:txBody>
                  <a:tcPr marL="129941" marR="12994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3683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mn-lt"/>
                          <a:cs typeface="Times New Roman" pitchFamily="18" charset="0"/>
                        </a:rPr>
                        <a:t>2. </a:t>
                      </a:r>
                      <a:r>
                        <a:rPr kumimoji="0" lang="en-US" sz="3600" b="1" i="0" u="none" strike="noStrike" cap="none" normalizeH="0" baseline="0" dirty="0" smtClean="0">
                          <a:ln>
                            <a:noFill/>
                          </a:ln>
                          <a:solidFill>
                            <a:schemeClr val="tx1"/>
                          </a:solidFill>
                          <a:effectLst/>
                          <a:latin typeface="+mn-lt"/>
                          <a:cs typeface="Times New Roman" pitchFamily="18" charset="0"/>
                        </a:rPr>
                        <a:t>Purge</a:t>
                      </a:r>
                      <a:endParaRPr kumimoji="0" lang="en-US" sz="3600" b="1" i="0" u="none" strike="noStrike" cap="none" normalizeH="0" baseline="0" dirty="0" smtClean="0">
                        <a:ln>
                          <a:noFill/>
                        </a:ln>
                        <a:solidFill>
                          <a:schemeClr val="tx1"/>
                        </a:solidFill>
                        <a:effectLst/>
                        <a:latin typeface="+mn-lt"/>
                      </a:endParaRPr>
                    </a:p>
                  </a:txBody>
                  <a:tcPr marL="129941" marR="12994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4984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mn-lt"/>
                          <a:cs typeface="Times New Roman" pitchFamily="18" charset="0"/>
                        </a:rPr>
                        <a:t>3. Activate </a:t>
                      </a:r>
                      <a:r>
                        <a:rPr kumimoji="0" lang="en-US" sz="3600" b="1" i="0" u="none" strike="noStrike" cap="none" normalizeH="0" baseline="0" dirty="0" smtClean="0">
                          <a:ln>
                            <a:noFill/>
                          </a:ln>
                          <a:solidFill>
                            <a:schemeClr val="tx1"/>
                          </a:solidFill>
                          <a:effectLst/>
                          <a:latin typeface="+mn-lt"/>
                          <a:cs typeface="Times New Roman" pitchFamily="18" charset="0"/>
                        </a:rPr>
                        <a:t>Oxygen</a:t>
                      </a:r>
                      <a:r>
                        <a:rPr kumimoji="0" lang="en-US" sz="3600" b="0" i="0" u="none" strike="noStrike" cap="none" normalizeH="0" baseline="0" dirty="0" smtClean="0">
                          <a:ln>
                            <a:noFill/>
                          </a:ln>
                          <a:solidFill>
                            <a:schemeClr val="tx1"/>
                          </a:solidFill>
                          <a:effectLst/>
                          <a:latin typeface="+mn-lt"/>
                          <a:cs typeface="Times New Roman" pitchFamily="18" charset="0"/>
                        </a:rPr>
                        <a:t> Flow</a:t>
                      </a:r>
                    </a:p>
                  </a:txBody>
                  <a:tcPr marL="129941" marR="12994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r h="4984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chemeClr val="tx1"/>
                          </a:solidFill>
                          <a:effectLst/>
                          <a:latin typeface="+mn-lt"/>
                          <a:cs typeface="Times New Roman" pitchFamily="18" charset="0"/>
                        </a:rPr>
                        <a:t>4.  Hang </a:t>
                      </a:r>
                      <a:r>
                        <a:rPr kumimoji="0" lang="en-US" sz="3600" b="1" i="0" u="none" strike="noStrike" cap="none" normalizeH="0" baseline="0" dirty="0" smtClean="0">
                          <a:ln>
                            <a:noFill/>
                          </a:ln>
                          <a:solidFill>
                            <a:schemeClr val="tx1"/>
                          </a:solidFill>
                          <a:effectLst/>
                          <a:latin typeface="+mn-lt"/>
                          <a:cs typeface="Times New Roman" pitchFamily="18" charset="0"/>
                        </a:rPr>
                        <a:t>Scrubber </a:t>
                      </a:r>
                      <a:r>
                        <a:rPr kumimoji="0" lang="en-US" sz="3600" b="0" i="0" u="none" strike="noStrike" cap="none" normalizeH="0" baseline="0" dirty="0" smtClean="0">
                          <a:ln>
                            <a:noFill/>
                          </a:ln>
                          <a:solidFill>
                            <a:schemeClr val="tx1"/>
                          </a:solidFill>
                          <a:effectLst/>
                          <a:latin typeface="+mn-lt"/>
                          <a:cs typeface="Times New Roman" pitchFamily="18" charset="0"/>
                        </a:rPr>
                        <a:t>Curtains</a:t>
                      </a:r>
                      <a:endParaRPr kumimoji="0" lang="en-US" sz="3600" b="0" i="0" u="none" strike="noStrike" cap="none" normalizeH="0" baseline="0" dirty="0" smtClean="0">
                        <a:ln>
                          <a:noFill/>
                        </a:ln>
                        <a:solidFill>
                          <a:schemeClr val="tx1"/>
                        </a:solidFill>
                        <a:effectLst/>
                        <a:latin typeface="+mn-lt"/>
                      </a:endParaRPr>
                    </a:p>
                  </a:txBody>
                  <a:tcPr marL="129941" marR="12994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r>
            </a:tbl>
          </a:graphicData>
        </a:graphic>
      </p:graphicFrame>
      <p:pic>
        <p:nvPicPr>
          <p:cNvPr id="22542" name="Content Placeholder 6" descr="An example of a  hard shelled refuge chamber.  It is not deployed."/>
          <p:cNvPicPr>
            <a:picLocks noChangeAspect="1"/>
          </p:cNvPicPr>
          <p:nvPr/>
        </p:nvPicPr>
        <p:blipFill>
          <a:blip r:embed="rId3" cstate="print"/>
          <a:srcRect t="41304" r="13812" b="30435"/>
          <a:stretch>
            <a:fillRect/>
          </a:stretch>
        </p:blipFill>
        <p:spPr bwMode="auto">
          <a:xfrm>
            <a:off x="1600200" y="4914900"/>
            <a:ext cx="6042025" cy="1485900"/>
          </a:xfrm>
          <a:prstGeom prst="rect">
            <a:avLst/>
          </a:prstGeom>
          <a:noFill/>
          <a:ln w="9525">
            <a:noFill/>
            <a:miter lim="800000"/>
            <a:headEnd/>
            <a:tailEnd/>
          </a:ln>
        </p:spPr>
      </p:pic>
      <p:sp>
        <p:nvSpPr>
          <p:cNvPr id="7" name="Rectangle 6"/>
          <p:cNvSpPr/>
          <p:nvPr/>
        </p:nvSpPr>
        <p:spPr>
          <a:xfrm>
            <a:off x="2209800" y="5372100"/>
            <a:ext cx="838200" cy="6096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62300" y="5372100"/>
            <a:ext cx="914400" cy="6477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normAutofit/>
          </a:bodyPr>
          <a:lstStyle/>
          <a:p>
            <a:pPr fontAlgn="auto">
              <a:spcAft>
                <a:spcPts val="0"/>
              </a:spcAft>
              <a:defRPr/>
            </a:pPr>
            <a:r>
              <a:rPr lang="en-US" sz="4800" dirty="0" smtClean="0">
                <a:solidFill>
                  <a:srgbClr val="FFC000"/>
                </a:solidFill>
              </a:rPr>
              <a:t>deploy</a:t>
            </a:r>
            <a:endParaRPr lang="en-US" sz="4800" dirty="0"/>
          </a:p>
        </p:txBody>
      </p:sp>
      <p:sp>
        <p:nvSpPr>
          <p:cNvPr id="24578" name="Text Placeholder 6"/>
          <p:cNvSpPr>
            <a:spLocks noGrp="1"/>
          </p:cNvSpPr>
          <p:nvPr>
            <p:ph type="body" idx="1"/>
          </p:nvPr>
        </p:nvSpPr>
        <p:spPr/>
        <p:txBody>
          <a:bodyPr/>
          <a:lstStyle/>
          <a:p>
            <a:r>
              <a:rPr lang="en-US" sz="2800" smtClean="0">
                <a:solidFill>
                  <a:schemeClr val="bg1"/>
                </a:solidFill>
              </a:rPr>
              <a:t>DPOS Step 1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ample photo illustrating the deployment step:  &quot;For the refuge chamber in this slide, deployment  involves three subtasks: (1) remove safety pin and then (2) open door (by pulling the large red lever). Watch for the door to open, make sure deployment area is free of obstacles and debris, then (3) pull red deployment knob.&quot;"/>
          <p:cNvPicPr>
            <a:picLocks noChangeAspect="1"/>
          </p:cNvPicPr>
          <p:nvPr/>
        </p:nvPicPr>
        <p:blipFill>
          <a:blip r:embed="rId3" cstate="print"/>
          <a:stretch>
            <a:fillRect/>
          </a:stretch>
        </p:blipFill>
        <p:spPr>
          <a:xfrm>
            <a:off x="0" y="0"/>
            <a:ext cx="9144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 picture illustrating the instructions:  once the lever is pulled, the tent will start to unroll; you may need to help unroll the tent."/>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 photo illustrating the step, &quot;next, the tent will start to fill with air.&quot;"/>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 photo illustrating the tent will continue with air.  Help expand the tent.  Be sure to keep it straight."/>
          <p:cNvPicPr>
            <a:picLocks noChangeAspect="1"/>
          </p:cNvPicPr>
          <p:nvPr/>
        </p:nvPicPr>
        <p:blipFill>
          <a:blip r:embed="rId2" cstate="print"/>
          <a:stretch>
            <a:fillRect/>
          </a:stretch>
        </p:blipFill>
        <p:spPr>
          <a:xfrm>
            <a:off x="0" y="0"/>
            <a:ext cx="9144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4074</TotalTime>
  <Words>194</Words>
  <Application>Microsoft Office PowerPoint</Application>
  <PresentationFormat>On-screen Show (4:3)</PresentationFormat>
  <Paragraphs>82</Paragraphs>
  <Slides>26</Slides>
  <Notes>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Operate a Refuge Chamber: A Quick Start Guide </vt:lpstr>
      <vt:lpstr>Refuge Chambers</vt:lpstr>
      <vt:lpstr>The Main Steps: D-POS</vt:lpstr>
      <vt:lpstr>Quick Start Guide DPOS</vt:lpstr>
      <vt:lpstr>deploy</vt:lpstr>
      <vt:lpstr>Slide 6</vt:lpstr>
      <vt:lpstr>Slide 7</vt:lpstr>
      <vt:lpstr>Slide 8</vt:lpstr>
      <vt:lpstr>Slide 9</vt:lpstr>
      <vt:lpstr>Slide 10</vt:lpstr>
      <vt:lpstr>Slide 11</vt:lpstr>
      <vt:lpstr>Purge </vt:lpstr>
      <vt:lpstr>Slide 13</vt:lpstr>
      <vt:lpstr>Slide 14</vt:lpstr>
      <vt:lpstr>Slide 15</vt:lpstr>
      <vt:lpstr>Slide 16</vt:lpstr>
      <vt:lpstr>Slide 17</vt:lpstr>
      <vt:lpstr>Slide 18</vt:lpstr>
      <vt:lpstr>Oxygen</vt:lpstr>
      <vt:lpstr>Slide 20</vt:lpstr>
      <vt:lpstr>Slide 21</vt:lpstr>
      <vt:lpstr>Scrubber</vt:lpstr>
      <vt:lpstr>Slide 23</vt:lpstr>
      <vt:lpstr>Slide 24</vt:lpstr>
      <vt:lpstr>Slide 25</vt:lpstr>
      <vt:lpstr>Your refuge chamber will have detailed instructions, but in an  emergency remember your  QUICK START! </vt:lpstr>
    </vt:vector>
  </TitlesOfParts>
  <Company>ITSO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L. Caruso</dc:creator>
  <cp:lastModifiedBy>Erica Hall</cp:lastModifiedBy>
  <cp:revision>129</cp:revision>
  <dcterms:created xsi:type="dcterms:W3CDTF">2006-04-06T13:18:34Z</dcterms:created>
  <dcterms:modified xsi:type="dcterms:W3CDTF">2011-02-28T19:08:06Z</dcterms:modified>
</cp:coreProperties>
</file>