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handoutMasterIdLst>
    <p:handoutMasterId r:id="rId28"/>
  </p:handoutMasterIdLst>
  <p:sldIdLst>
    <p:sldId id="257" r:id="rId2"/>
    <p:sldId id="262" r:id="rId3"/>
    <p:sldId id="282" r:id="rId4"/>
    <p:sldId id="284" r:id="rId5"/>
    <p:sldId id="285" r:id="rId6"/>
    <p:sldId id="286" r:id="rId7"/>
    <p:sldId id="287" r:id="rId8"/>
    <p:sldId id="288" r:id="rId9"/>
    <p:sldId id="289" r:id="rId10"/>
    <p:sldId id="295" r:id="rId11"/>
    <p:sldId id="290" r:id="rId12"/>
    <p:sldId id="291" r:id="rId13"/>
    <p:sldId id="292" r:id="rId14"/>
    <p:sldId id="293" r:id="rId15"/>
    <p:sldId id="294" r:id="rId16"/>
    <p:sldId id="298" r:id="rId17"/>
    <p:sldId id="305" r:id="rId18"/>
    <p:sldId id="306" r:id="rId19"/>
    <p:sldId id="303" r:id="rId20"/>
    <p:sldId id="299" r:id="rId21"/>
    <p:sldId id="300" r:id="rId22"/>
    <p:sldId id="301" r:id="rId23"/>
    <p:sldId id="304" r:id="rId24"/>
    <p:sldId id="270" r:id="rId25"/>
    <p:sldId id="259" r:id="rId26"/>
  </p:sldIdLst>
  <p:sldSz cx="9144000" cy="6858000" type="screen4x3"/>
  <p:notesSz cx="7102475" cy="10234613"/>
  <p:defaultTextStyle>
    <a:defPPr>
      <a:defRPr lang="es-ES"/>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0000FF"/>
    <a:srgbClr val="FFFF00"/>
    <a:srgbClr val="66FF33"/>
    <a:srgbClr val="00FF00"/>
    <a:srgbClr val="F5EBE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323" autoAdjust="0"/>
  </p:normalViewPr>
  <p:slideViewPr>
    <p:cSldViewPr>
      <p:cViewPr>
        <p:scale>
          <a:sx n="66" d="100"/>
          <a:sy n="66" d="100"/>
        </p:scale>
        <p:origin x="-246" y="-78"/>
      </p:cViewPr>
      <p:guideLst>
        <p:guide orient="horz" pos="2160"/>
        <p:guide pos="2880"/>
      </p:guideLst>
    </p:cSldViewPr>
  </p:slideViewPr>
  <p:outlineViewPr>
    <p:cViewPr>
      <p:scale>
        <a:sx n="33" d="100"/>
        <a:sy n="33" d="100"/>
      </p:scale>
      <p:origin x="0" y="24036"/>
    </p:cViewPr>
  </p:outlineViewPr>
  <p:notesTextViewPr>
    <p:cViewPr>
      <p:scale>
        <a:sx n="100" d="100"/>
        <a:sy n="100" d="100"/>
      </p:scale>
      <p:origin x="0" y="0"/>
    </p:cViewPr>
  </p:notesTextViewPr>
  <p:sorterViewPr>
    <p:cViewPr>
      <p:scale>
        <a:sx n="66" d="100"/>
        <a:sy n="66" d="100"/>
      </p:scale>
      <p:origin x="0" y="199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66" tIns="49533" rIns="99066" bIns="49533" numCol="1" anchor="t" anchorCtr="0" compatLnSpc="1">
            <a:prstTxWarp prst="textNoShape">
              <a:avLst/>
            </a:prstTxWarp>
          </a:bodyPr>
          <a:lstStyle>
            <a:lvl1pPr algn="l" defTabSz="990600">
              <a:defRPr sz="1300"/>
            </a:lvl1pPr>
          </a:lstStyle>
          <a:p>
            <a:endParaRPr lang="en-GB"/>
          </a:p>
        </p:txBody>
      </p:sp>
      <p:sp>
        <p:nvSpPr>
          <p:cNvPr id="3" name="2 Marcador de fecha"/>
          <p:cNvSpPr>
            <a:spLocks noGrp="1"/>
          </p:cNvSpPr>
          <p:nvPr>
            <p:ph type="dt" sz="quarter" idx="1"/>
          </p:nvPr>
        </p:nvSpPr>
        <p:spPr bwMode="auto">
          <a:xfrm>
            <a:off x="4022725" y="0"/>
            <a:ext cx="3078163" cy="511175"/>
          </a:xfrm>
          <a:prstGeom prst="rect">
            <a:avLst/>
          </a:prstGeom>
          <a:noFill/>
          <a:ln w="9525">
            <a:noFill/>
            <a:miter lim="800000"/>
            <a:headEnd/>
            <a:tailEnd/>
          </a:ln>
        </p:spPr>
        <p:txBody>
          <a:bodyPr vert="horz" wrap="square" lIns="99066" tIns="49533" rIns="99066" bIns="49533" numCol="1" anchor="t" anchorCtr="0" compatLnSpc="1">
            <a:prstTxWarp prst="textNoShape">
              <a:avLst/>
            </a:prstTxWarp>
          </a:bodyPr>
          <a:lstStyle>
            <a:lvl1pPr algn="r" defTabSz="990600">
              <a:defRPr sz="1300"/>
            </a:lvl1pPr>
          </a:lstStyle>
          <a:p>
            <a:fld id="{1CBD103C-32F1-4FED-A020-5292396877C9}" type="datetimeFigureOut">
              <a:rPr lang="es-ES"/>
              <a:pPr/>
              <a:t>07/03/2011</a:t>
            </a:fld>
            <a:endParaRPr lang="es-ES"/>
          </a:p>
        </p:txBody>
      </p:sp>
      <p:sp>
        <p:nvSpPr>
          <p:cNvPr id="4" name="3 Marcador de pie de página"/>
          <p:cNvSpPr>
            <a:spLocks noGrp="1"/>
          </p:cNvSpPr>
          <p:nvPr>
            <p:ph type="ftr" sz="quarter" idx="2"/>
          </p:nvPr>
        </p:nvSpPr>
        <p:spPr bwMode="auto">
          <a:xfrm>
            <a:off x="0" y="9721850"/>
            <a:ext cx="3078163" cy="511175"/>
          </a:xfrm>
          <a:prstGeom prst="rect">
            <a:avLst/>
          </a:prstGeom>
          <a:noFill/>
          <a:ln w="9525">
            <a:noFill/>
            <a:miter lim="800000"/>
            <a:headEnd/>
            <a:tailEnd/>
          </a:ln>
        </p:spPr>
        <p:txBody>
          <a:bodyPr vert="horz" wrap="square" lIns="99066" tIns="49533" rIns="99066" bIns="49533" numCol="1" anchor="b" anchorCtr="0" compatLnSpc="1">
            <a:prstTxWarp prst="textNoShape">
              <a:avLst/>
            </a:prstTxWarp>
          </a:bodyPr>
          <a:lstStyle>
            <a:lvl1pPr algn="l" defTabSz="990600">
              <a:defRPr sz="1300"/>
            </a:lvl1pPr>
          </a:lstStyle>
          <a:p>
            <a:endParaRPr lang="en-GB"/>
          </a:p>
        </p:txBody>
      </p:sp>
      <p:sp>
        <p:nvSpPr>
          <p:cNvPr id="5" name="4 Marcador de número de diapositiva"/>
          <p:cNvSpPr>
            <a:spLocks noGrp="1"/>
          </p:cNvSpPr>
          <p:nvPr>
            <p:ph type="sldNum" sz="quarter" idx="3"/>
          </p:nvPr>
        </p:nvSpPr>
        <p:spPr bwMode="auto">
          <a:xfrm>
            <a:off x="4022725" y="9721850"/>
            <a:ext cx="3078163" cy="511175"/>
          </a:xfrm>
          <a:prstGeom prst="rect">
            <a:avLst/>
          </a:prstGeom>
          <a:noFill/>
          <a:ln w="9525">
            <a:noFill/>
            <a:miter lim="800000"/>
            <a:headEnd/>
            <a:tailEnd/>
          </a:ln>
        </p:spPr>
        <p:txBody>
          <a:bodyPr vert="horz" wrap="square" lIns="99066" tIns="49533" rIns="99066" bIns="49533" numCol="1" anchor="b" anchorCtr="0" compatLnSpc="1">
            <a:prstTxWarp prst="textNoShape">
              <a:avLst/>
            </a:prstTxWarp>
          </a:bodyPr>
          <a:lstStyle>
            <a:lvl1pPr algn="r" defTabSz="990600">
              <a:defRPr sz="1300"/>
            </a:lvl1pPr>
          </a:lstStyle>
          <a:p>
            <a:fld id="{0C922715-162E-4298-867F-B40A1F9CF151}" type="slidenum">
              <a:rPr lang="es-ES"/>
              <a:pPr/>
              <a:t>‹#›</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66" tIns="49533" rIns="99066" bIns="49533" numCol="1" anchor="t" anchorCtr="0" compatLnSpc="1">
            <a:prstTxWarp prst="textNoShape">
              <a:avLst/>
            </a:prstTxWarp>
          </a:bodyPr>
          <a:lstStyle>
            <a:lvl1pPr algn="l" defTabSz="990600">
              <a:defRPr sz="1300">
                <a:latin typeface="Calibri" pitchFamily="34" charset="0"/>
              </a:defRPr>
            </a:lvl1pPr>
          </a:lstStyle>
          <a:p>
            <a:endParaRPr lang="en-GB"/>
          </a:p>
        </p:txBody>
      </p:sp>
      <p:sp>
        <p:nvSpPr>
          <p:cNvPr id="3" name="2 Marcador de fecha"/>
          <p:cNvSpPr>
            <a:spLocks noGrp="1"/>
          </p:cNvSpPr>
          <p:nvPr>
            <p:ph type="dt" idx="1"/>
          </p:nvPr>
        </p:nvSpPr>
        <p:spPr bwMode="auto">
          <a:xfrm>
            <a:off x="4022725" y="0"/>
            <a:ext cx="3078163" cy="511175"/>
          </a:xfrm>
          <a:prstGeom prst="rect">
            <a:avLst/>
          </a:prstGeom>
          <a:noFill/>
          <a:ln w="9525">
            <a:noFill/>
            <a:miter lim="800000"/>
            <a:headEnd/>
            <a:tailEnd/>
          </a:ln>
        </p:spPr>
        <p:txBody>
          <a:bodyPr vert="horz" wrap="square" lIns="99066" tIns="49533" rIns="99066" bIns="49533" numCol="1" anchor="t" anchorCtr="0" compatLnSpc="1">
            <a:prstTxWarp prst="textNoShape">
              <a:avLst/>
            </a:prstTxWarp>
          </a:bodyPr>
          <a:lstStyle>
            <a:lvl1pPr algn="r" defTabSz="990600">
              <a:defRPr sz="1300">
                <a:latin typeface="Calibri" pitchFamily="34" charset="0"/>
              </a:defRPr>
            </a:lvl1pPr>
          </a:lstStyle>
          <a:p>
            <a:fld id="{BA1015E7-8FC3-4DB6-957B-9FC8B2897341}" type="datetimeFigureOut">
              <a:rPr lang="es-ES"/>
              <a:pPr/>
              <a:t>07/03/2011</a:t>
            </a:fld>
            <a:endParaRPr lang="es-ES"/>
          </a:p>
        </p:txBody>
      </p:sp>
      <p:sp>
        <p:nvSpPr>
          <p:cNvPr id="4" name="3 Marcador de imagen de diapositiva"/>
          <p:cNvSpPr>
            <a:spLocks noGrp="1" noRot="1" noChangeAspect="1"/>
          </p:cNvSpPr>
          <p:nvPr>
            <p:ph type="sldImg" idx="2"/>
          </p:nvPr>
        </p:nvSpPr>
        <p:spPr>
          <a:xfrm>
            <a:off x="992188" y="768350"/>
            <a:ext cx="5118100" cy="3836988"/>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bwMode="auto">
          <a:xfrm>
            <a:off x="709613" y="4860925"/>
            <a:ext cx="5683250" cy="4605338"/>
          </a:xfrm>
          <a:prstGeom prst="rect">
            <a:avLst/>
          </a:prstGeom>
          <a:noFill/>
          <a:ln w="9525">
            <a:noFill/>
            <a:miter lim="800000"/>
            <a:headEnd/>
            <a:tailEnd/>
          </a:ln>
        </p:spPr>
        <p:txBody>
          <a:bodyPr vert="horz" wrap="square" lIns="99066" tIns="49533" rIns="99066" bIns="49533"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66" tIns="49533" rIns="99066" bIns="49533" numCol="1" anchor="b" anchorCtr="0" compatLnSpc="1">
            <a:prstTxWarp prst="textNoShape">
              <a:avLst/>
            </a:prstTxWarp>
          </a:bodyPr>
          <a:lstStyle>
            <a:lvl1pPr algn="l" defTabSz="990600">
              <a:defRPr sz="1300">
                <a:latin typeface="Calibri" pitchFamily="34" charset="0"/>
              </a:defRPr>
            </a:lvl1pPr>
          </a:lstStyle>
          <a:p>
            <a:endParaRPr lang="en-GB"/>
          </a:p>
        </p:txBody>
      </p:sp>
      <p:sp>
        <p:nvSpPr>
          <p:cNvPr id="7" name="6 Marcador de número de diapositiva"/>
          <p:cNvSpPr>
            <a:spLocks noGrp="1"/>
          </p:cNvSpPr>
          <p:nvPr>
            <p:ph type="sldNum" sz="quarter" idx="5"/>
          </p:nvPr>
        </p:nvSpPr>
        <p:spPr bwMode="auto">
          <a:xfrm>
            <a:off x="4022725" y="9721850"/>
            <a:ext cx="3078163" cy="511175"/>
          </a:xfrm>
          <a:prstGeom prst="rect">
            <a:avLst/>
          </a:prstGeom>
          <a:noFill/>
          <a:ln w="9525">
            <a:noFill/>
            <a:miter lim="800000"/>
            <a:headEnd/>
            <a:tailEnd/>
          </a:ln>
        </p:spPr>
        <p:txBody>
          <a:bodyPr vert="horz" wrap="square" lIns="99066" tIns="49533" rIns="99066" bIns="49533" numCol="1" anchor="b" anchorCtr="0" compatLnSpc="1">
            <a:prstTxWarp prst="textNoShape">
              <a:avLst/>
            </a:prstTxWarp>
          </a:bodyPr>
          <a:lstStyle>
            <a:lvl1pPr algn="r" defTabSz="990600">
              <a:defRPr sz="1300">
                <a:latin typeface="Calibri" pitchFamily="34" charset="0"/>
              </a:defRPr>
            </a:lvl1pPr>
          </a:lstStyle>
          <a:p>
            <a:fld id="{D8B82E69-12B2-4701-B019-C1FA6276697A}" type="slidenum">
              <a:rPr lang="es-ES"/>
              <a:pPr/>
              <a:t>‹#›</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31747" name="2 Marcador de notas"/>
          <p:cNvSpPr>
            <a:spLocks noGrp="1"/>
          </p:cNvSpPr>
          <p:nvPr>
            <p:ph type="body" idx="1"/>
          </p:nvPr>
        </p:nvSpPr>
        <p:spPr>
          <a:noFill/>
        </p:spPr>
        <p:txBody>
          <a:bodyPr/>
          <a:lstStyle/>
          <a:p>
            <a:pPr eaLnBrk="1" hangingPunct="1">
              <a:spcBef>
                <a:spcPct val="0"/>
              </a:spcBef>
            </a:pPr>
            <a:endParaRPr lang="es-ES" sz="1400" dirty="0" smtClean="0"/>
          </a:p>
        </p:txBody>
      </p:sp>
      <p:sp>
        <p:nvSpPr>
          <p:cNvPr id="22532" name="3 Marcador de número de diapositiva"/>
          <p:cNvSpPr>
            <a:spLocks noGrp="1"/>
          </p:cNvSpPr>
          <p:nvPr>
            <p:ph type="sldNum" sz="quarter" idx="5"/>
          </p:nvPr>
        </p:nvSpPr>
        <p:spPr>
          <a:noFill/>
        </p:spPr>
        <p:txBody>
          <a:bodyPr/>
          <a:lstStyle/>
          <a:p>
            <a:fld id="{FA983741-F860-43AE-97E4-350A0D66C71D}" type="slidenum">
              <a:rPr lang="es-ES"/>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05475" name="Rectangle 3"/>
          <p:cNvSpPr>
            <a:spLocks noGrp="1"/>
          </p:cNvSpPr>
          <p:nvPr>
            <p:ph type="body" idx="1"/>
          </p:nvPr>
        </p:nvSpPr>
        <p:spPr/>
        <p:txBody>
          <a:bodyPr/>
          <a:lstStyle/>
          <a:p>
            <a:r>
              <a:rPr lang="en-GB" sz="1400" smtClean="0"/>
              <a:t>With regard to the first question, examination of the narratives indicates that at least 15 respondents experienced some kind of difficulties responding to the COM_SS. It is also possible that more respondents experienced this difficulty but this was not documented in the narratives.</a:t>
            </a:r>
          </a:p>
          <a:p>
            <a:endParaRPr lang="en-GB" sz="1400" smtClean="0"/>
          </a:p>
          <a:p>
            <a:r>
              <a:rPr lang="en-GB" sz="1400" smtClean="0"/>
              <a:t>There appear to be fewer difficulties associated with the second question, although it may be that the difficulties were simply not documented.</a:t>
            </a:r>
            <a:endParaRPr lang="es-ES" sz="14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24931" name="Rectangle 3"/>
          <p:cNvSpPr>
            <a:spLocks noGrp="1"/>
          </p:cNvSpPr>
          <p:nvPr>
            <p:ph type="body" idx="1"/>
          </p:nvPr>
        </p:nvSpPr>
        <p:spPr/>
        <p:txBody>
          <a:bodyPr/>
          <a:lstStyle/>
          <a:p>
            <a:endParaRPr lang="es-ES" sz="14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26979" name="Rectangle 3"/>
          <p:cNvSpPr>
            <a:spLocks noGrp="1"/>
          </p:cNvSpPr>
          <p:nvPr>
            <p:ph type="body" idx="1"/>
          </p:nvPr>
        </p:nvSpPr>
        <p:spPr/>
        <p:txBody>
          <a:bodyPr/>
          <a:lstStyle/>
          <a:p>
            <a:r>
              <a:rPr lang="es-ES" smtClean="0"/>
              <a:t>It seems that the first communication question captures in a significant proporcion what we can call “out-of-scope” communication problems. The “out-of-scope” problems come from social or interactional themes together with the “Language” theme.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28003" name="Rectangle 3"/>
          <p:cNvSpPr>
            <a:spLocks noGrp="1"/>
          </p:cNvSpPr>
          <p:nvPr>
            <p:ph type="body" idx="1"/>
          </p:nvPr>
        </p:nvSpPr>
        <p:spPr/>
        <p:txBody>
          <a:bodyPr/>
          <a:lstStyle/>
          <a:p>
            <a:endParaRPr lang="es-ES" sz="14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29027" name="Rectangle 3"/>
          <p:cNvSpPr>
            <a:spLocks noGrp="1"/>
          </p:cNvSpPr>
          <p:nvPr>
            <p:ph type="body" idx="1"/>
          </p:nvPr>
        </p:nvSpPr>
        <p:spPr/>
        <p:txBody>
          <a:bodyPr/>
          <a:lstStyle/>
          <a:p>
            <a:r>
              <a:rPr lang="en-GB" sz="1400" smtClean="0"/>
              <a:t>Here we have the same comparison for the “out-of-scope” communication problems.</a:t>
            </a:r>
            <a:endParaRPr lang="es-ES" sz="14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31075" name="Rectangle 3"/>
          <p:cNvSpPr>
            <a:spLocks noGrp="1"/>
          </p:cNvSpPr>
          <p:nvPr>
            <p:ph type="body" idx="1"/>
          </p:nvPr>
        </p:nvSpPr>
        <p:spPr/>
        <p:txBody>
          <a:bodyPr/>
          <a:lstStyle/>
          <a:p>
            <a:r>
              <a:rPr lang="en-GB" sz="1400" smtClean="0"/>
              <a:t>Now, looking at this slide we can examine if the two questions are or not related. You can find in each cell the number of respondent that choose each response option for both questions. For example, 31 respondents answered “ND” for both questions. In addition, into the brackets you have the number of respondents across countries, and finally the number of ESCAP respondents. If you are not getting lost… you can see how the majority of respondents from both projects are located in the first two cells of the diagonal. </a:t>
            </a:r>
            <a:endParaRPr lang="es-ES" sz="14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19811" name="Rectangle 3"/>
          <p:cNvSpPr>
            <a:spLocks noGrp="1"/>
          </p:cNvSpPr>
          <p:nvPr>
            <p:ph type="body" idx="1"/>
          </p:nvPr>
        </p:nvSpPr>
        <p:spPr/>
        <p:txBody>
          <a:bodyPr/>
          <a:lstStyle/>
          <a:p>
            <a:r>
              <a:rPr lang="en-GB" sz="1400" smtClean="0"/>
              <a:t>For the ESCAP field test, I’m only going to present the general results and those that are relevant to respond to the research questions.</a:t>
            </a:r>
          </a:p>
          <a:p>
            <a:endParaRPr lang="en-GB" sz="1400" smtClean="0"/>
          </a:p>
          <a:p>
            <a:r>
              <a:rPr lang="en-GB" sz="1400" smtClean="0"/>
              <a:t>COMM_SS: Approximately one in twenty respondents (5.1 percent) reported at least some difficulty with communication.</a:t>
            </a:r>
          </a:p>
          <a:p>
            <a:endParaRPr lang="en-GB" sz="1400" smtClean="0"/>
          </a:p>
          <a:p>
            <a:r>
              <a:rPr lang="en-GB" sz="1400" smtClean="0"/>
              <a:t>COMM_ES: Once again, approximately one in twenty respondents (4.9 percent) reported at least some difficulty with being understood by others when speaking. There was some variation by country in the responses. Mainly, respondents from Kazakhstan reported slightly higher levels of difficulty than respondents from other countries.</a:t>
            </a:r>
            <a:endParaRPr lang="es-ES" sz="14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39267" name="Rectangle 3"/>
          <p:cNvSpPr>
            <a:spLocks noGrp="1"/>
          </p:cNvSpPr>
          <p:nvPr>
            <p:ph type="body" idx="1"/>
          </p:nvPr>
        </p:nvSpPr>
        <p:spPr/>
        <p:txBody>
          <a:bodyPr/>
          <a:lstStyle/>
          <a:p>
            <a:r>
              <a:rPr lang="es-ES" smtClean="0"/>
              <a:t>As you can see the table show very little variation by country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43363" name="Rectangle 3"/>
          <p:cNvSpPr>
            <a:spLocks noGrp="1"/>
          </p:cNvSpPr>
          <p:nvPr>
            <p:ph type="body" idx="1"/>
          </p:nvPr>
        </p:nvSpPr>
        <p:spPr/>
        <p:txBody>
          <a:bodyPr/>
          <a:lstStyle/>
          <a:p>
            <a:r>
              <a:rPr lang="es-ES" sz="1400" smtClean="0"/>
              <a:t>As you can see the table show very little variation by all countries but K. There is some variation in the response to both questions by age.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32099" name="Rectangle 3"/>
          <p:cNvSpPr>
            <a:spLocks noGrp="1"/>
          </p:cNvSpPr>
          <p:nvPr>
            <p:ph type="body" idx="1"/>
          </p:nvPr>
        </p:nvSpPr>
        <p:spPr/>
        <p:txBody>
          <a:bodyPr/>
          <a:lstStyle/>
          <a:p>
            <a:r>
              <a:rPr lang="en-GB" sz="1400" dirty="0" smtClean="0"/>
              <a:t>Please remember that the main objective of the ESCAP field test was to determine the existence of the various patterns of interpretations used by the respondents to answer the questions. Keeping that in mind, I think you can find very interesting findings on this slide. In the first two columns we have the distributions of reasons for communication difficulty. In the last three columns you can find the same distribution by the level of difficulty.</a:t>
            </a:r>
            <a:endParaRPr lang="es-ES" sz="14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32771" name="2 Marcador de notas"/>
          <p:cNvSpPr>
            <a:spLocks noGrp="1"/>
          </p:cNvSpPr>
          <p:nvPr>
            <p:ph type="body" idx="1"/>
          </p:nvPr>
        </p:nvSpPr>
        <p:spPr/>
        <p:txBody>
          <a:bodyPr/>
          <a:lstStyle/>
          <a:p>
            <a:pPr eaLnBrk="1" hangingPunct="1">
              <a:spcBef>
                <a:spcPct val="0"/>
              </a:spcBef>
            </a:pPr>
            <a:endParaRPr lang="en-US" sz="1400" dirty="0" smtClean="0"/>
          </a:p>
        </p:txBody>
      </p:sp>
      <p:sp>
        <p:nvSpPr>
          <p:cNvPr id="23556" name="3 Marcador de número de diapositiva"/>
          <p:cNvSpPr>
            <a:spLocks noGrp="1"/>
          </p:cNvSpPr>
          <p:nvPr>
            <p:ph type="sldNum" sz="quarter" idx="5"/>
          </p:nvPr>
        </p:nvSpPr>
        <p:spPr>
          <a:noFill/>
        </p:spPr>
        <p:txBody>
          <a:bodyPr/>
          <a:lstStyle/>
          <a:p>
            <a:fld id="{C76E4AA2-3F95-4414-BFB0-E76E5E68ACD0}" type="slidenum">
              <a:rPr lang="es-ES"/>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33123" name="Rectangle 3"/>
          <p:cNvSpPr>
            <a:spLocks noGrp="1"/>
          </p:cNvSpPr>
          <p:nvPr>
            <p:ph type="body" idx="1"/>
          </p:nvPr>
        </p:nvSpPr>
        <p:spPr/>
        <p:txBody>
          <a:bodyPr/>
          <a:lstStyle/>
          <a:p>
            <a:r>
              <a:rPr lang="es-ES" smtClean="0"/>
              <a:t>For the three research questions, I’ve summarized the general finding we found.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34147" name="Rectangle 3"/>
          <p:cNvSpPr>
            <a:spLocks noGrp="1"/>
          </p:cNvSpPr>
          <p:nvPr>
            <p:ph type="body" idx="1"/>
          </p:nvPr>
        </p:nvSpPr>
        <p:spPr/>
        <p:txBody>
          <a:bodyPr/>
          <a:lstStyle/>
          <a:p>
            <a:endParaRPr lang="es-E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37219" name="Rectangle 3"/>
          <p:cNvSpPr>
            <a:spLocks noGrp="1"/>
          </p:cNvSpPr>
          <p:nvPr>
            <p:ph type="body" idx="1"/>
          </p:nvPr>
        </p:nvSpPr>
        <p:spPr/>
        <p:txBody>
          <a:bodyPr/>
          <a:lstStyle/>
          <a:p>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30051" name="Rectangle 3"/>
          <p:cNvSpPr>
            <a:spLocks noGrp="1"/>
          </p:cNvSpPr>
          <p:nvPr>
            <p:ph type="body" idx="1"/>
          </p:nvPr>
        </p:nvSpPr>
        <p:spPr/>
        <p:txBody>
          <a:bodyPr/>
          <a:lstStyle/>
          <a:p>
            <a:endParaRPr lang="es-ES" sz="1400"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44035" name="2 Marcador de notas"/>
          <p:cNvSpPr>
            <a:spLocks noGrp="1"/>
          </p:cNvSpPr>
          <p:nvPr>
            <p:ph type="body" idx="1"/>
          </p:nvPr>
        </p:nvSpPr>
        <p:spPr/>
        <p:txBody>
          <a:bodyPr/>
          <a:lstStyle/>
          <a:p>
            <a:pPr eaLnBrk="1" hangingPunct="1">
              <a:lnSpc>
                <a:spcPct val="90000"/>
              </a:lnSpc>
            </a:pPr>
            <a:endParaRPr lang="en-GB" sz="1100" smtClean="0"/>
          </a:p>
        </p:txBody>
      </p:sp>
      <p:sp>
        <p:nvSpPr>
          <p:cNvPr id="4" name="3 Marcador de número de diapositiva"/>
          <p:cNvSpPr>
            <a:spLocks noGrp="1"/>
          </p:cNvSpPr>
          <p:nvPr>
            <p:ph type="sldNum" sz="quarter" idx="5"/>
          </p:nvPr>
        </p:nvSpPr>
        <p:spPr>
          <a:noFill/>
        </p:spPr>
        <p:txBody>
          <a:bodyPr/>
          <a:lstStyle/>
          <a:p>
            <a:fld id="{217B8EF2-A37F-40B0-B2BD-840997D48198}" type="slidenum">
              <a:rPr lang="es-ES"/>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50179" name="2 Marcador de notas"/>
          <p:cNvSpPr>
            <a:spLocks noGrp="1"/>
          </p:cNvSpPr>
          <p:nvPr>
            <p:ph type="body" idx="1"/>
          </p:nvPr>
        </p:nvSpPr>
        <p:spPr/>
        <p:txBody>
          <a:bodyPr/>
          <a:lstStyle/>
          <a:p>
            <a:pPr eaLnBrk="1" hangingPunct="1">
              <a:spcBef>
                <a:spcPct val="0"/>
              </a:spcBef>
            </a:pPr>
            <a:endParaRPr lang="en-US" smtClean="0"/>
          </a:p>
        </p:txBody>
      </p:sp>
      <p:sp>
        <p:nvSpPr>
          <p:cNvPr id="30724" name="3 Marcador de número de diapositiva"/>
          <p:cNvSpPr>
            <a:spLocks noGrp="1"/>
          </p:cNvSpPr>
          <p:nvPr>
            <p:ph type="sldNum" sz="quarter" idx="5"/>
          </p:nvPr>
        </p:nvSpPr>
        <p:spPr>
          <a:noFill/>
        </p:spPr>
        <p:txBody>
          <a:bodyPr/>
          <a:lstStyle/>
          <a:p>
            <a:fld id="{930D020F-E3C0-4F93-A085-21443EABCD93}" type="slidenum">
              <a:rPr lang="es-ES"/>
              <a:pPr/>
              <a:t>25</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22883" name="Rectangle 3"/>
          <p:cNvSpPr>
            <a:spLocks noGrp="1"/>
          </p:cNvSpPr>
          <p:nvPr>
            <p:ph type="body" idx="1"/>
          </p:nvPr>
        </p:nvSpPr>
        <p:spPr/>
        <p:txBody>
          <a:bodyPr/>
          <a:lstStyle/>
          <a:p>
            <a:endParaRPr lang="es-ES" sz="14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79875" name="Rectangle 3"/>
          <p:cNvSpPr>
            <a:spLocks noGrp="1"/>
          </p:cNvSpPr>
          <p:nvPr>
            <p:ph type="body" idx="1"/>
          </p:nvPr>
        </p:nvSpPr>
        <p:spPr/>
        <p:txBody>
          <a:bodyPr/>
          <a:lstStyle/>
          <a:p>
            <a:r>
              <a:rPr lang="en-GB" sz="1400" smtClean="0"/>
              <a:t>Specific systems, physical structures and knowledge determine if people have or not a successful expressive and receptive communication. As you can see on this slide, some of theses elements (systems, structures and knowledge) are key elements for both communication dimensions. Thus, we can advance a certain level of overlap when analyzing cognitive and field testing data.</a:t>
            </a:r>
            <a:endParaRPr lang="es-ES" sz="1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81923" name="Rectangle 3"/>
          <p:cNvSpPr>
            <a:spLocks noGrp="1"/>
          </p:cNvSpPr>
          <p:nvPr>
            <p:ph type="body" idx="1"/>
          </p:nvPr>
        </p:nvSpPr>
        <p:spPr/>
        <p:txBody>
          <a:bodyPr/>
          <a:lstStyle/>
          <a:p>
            <a:endParaRPr lang="es-ES" sz="14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83971" name="Rectangle 3"/>
          <p:cNvSpPr>
            <a:spLocks noGrp="1"/>
          </p:cNvSpPr>
          <p:nvPr>
            <p:ph type="body" idx="1"/>
          </p:nvPr>
        </p:nvSpPr>
        <p:spPr/>
        <p:txBody>
          <a:bodyPr/>
          <a:lstStyle/>
          <a:p>
            <a:r>
              <a:rPr lang="en-GB" sz="1400" smtClean="0"/>
              <a:t>Once the construct has been defined, the aims of the cognitive testing and field test can be stated.</a:t>
            </a:r>
            <a:endParaRPr lang="es-ES" sz="14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86019" name="Rectangle 3"/>
          <p:cNvSpPr>
            <a:spLocks noGrp="1"/>
          </p:cNvSpPr>
          <p:nvPr>
            <p:ph type="body" idx="1"/>
          </p:nvPr>
        </p:nvSpPr>
        <p:spPr/>
        <p:txBody>
          <a:bodyPr/>
          <a:lstStyle/>
          <a:p>
            <a:r>
              <a:rPr lang="es-ES" sz="1400" dirty="0" smtClean="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03427" name="Rectangle 3"/>
          <p:cNvSpPr>
            <a:spLocks noGrp="1"/>
          </p:cNvSpPr>
          <p:nvPr>
            <p:ph type="body" idx="1"/>
          </p:nvPr>
        </p:nvSpPr>
        <p:spPr/>
        <p:txBody>
          <a:bodyPr/>
          <a:lstStyle/>
          <a:p>
            <a:r>
              <a:rPr lang="en-GB" sz="1400" smtClean="0"/>
              <a:t>To start with the cognitive testing findings, we can look at the distributions of responses for the first question. As you can see on Table 1, of the 93 Granada Group respondents that answer to Q1 almost 60% reported no difficulty and 35% reported some difficulty communicating. The percentages for the “No difficulty” response category are considerably lower for the Granada respondents than the one calculated for the ESCAP respondents. </a:t>
            </a:r>
            <a:endParaRPr lang="es-ES" sz="14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xfrm>
            <a:off x="993775" y="768350"/>
            <a:ext cx="5114925" cy="3836988"/>
          </a:xfrm>
          <a:noFill/>
          <a:ln>
            <a:solidFill>
              <a:srgbClr val="000000"/>
            </a:solidFill>
            <a:miter lim="800000"/>
            <a:headEnd/>
            <a:tailEnd/>
          </a:ln>
        </p:spPr>
      </p:sp>
      <p:sp>
        <p:nvSpPr>
          <p:cNvPr id="123907" name="Rectangle 3"/>
          <p:cNvSpPr>
            <a:spLocks noGrp="1"/>
          </p:cNvSpPr>
          <p:nvPr>
            <p:ph type="body" idx="1"/>
          </p:nvPr>
        </p:nvSpPr>
        <p:spPr/>
        <p:txBody>
          <a:bodyPr/>
          <a:lstStyle/>
          <a:p>
            <a:endParaRPr lang="es-E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D132F5A4-C7D3-46BA-A8DA-385C64613C8C}" type="datetime1">
              <a:rPr lang="es-ES"/>
              <a:pPr>
                <a:defRPr/>
              </a:pPr>
              <a:t>07/03/2011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A4EE43B-8EC4-4445-A7A0-192698F7B3C8}"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E5407F8-CA67-4CC0-9F67-DBF0204DFEA2}" type="datetime1">
              <a:rPr lang="es-ES"/>
              <a:pPr>
                <a:defRPr/>
              </a:pPr>
              <a:t>07/03/2011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6A8CA2DC-53BE-4D92-8052-816DF3038455}"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BC8C4AF-92AC-4D8B-B3E9-2352A03AD9BA}" type="datetime1">
              <a:rPr lang="es-ES"/>
              <a:pPr>
                <a:defRPr/>
              </a:pPr>
              <a:t>07/03/2011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5DE11EF-FDCA-4704-B6E4-2992673F2CD2}"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4FAF1E6-9A70-4516-83EA-82ABBEDB734B}" type="datetime1">
              <a:rPr lang="es-ES"/>
              <a:pPr>
                <a:defRPr/>
              </a:pPr>
              <a:t>07/03/2011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F6CCAF7-6CAE-4834-95EF-2C3B2BCF6910}"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3D67312-2877-41F0-B25F-66AF65F712CD}" type="datetime1">
              <a:rPr lang="es-ES"/>
              <a:pPr>
                <a:defRPr/>
              </a:pPr>
              <a:t>07/03/2011</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C5AD52A-A764-4E4A-8E4A-ECC89C588C5D}"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A9DB2A5D-EF4D-4476-A89C-DDE32AB121D4}" type="datetime1">
              <a:rPr lang="es-ES"/>
              <a:pPr>
                <a:defRPr/>
              </a:pPr>
              <a:t>07/03/2011</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B1875CDB-F5B5-4D34-B792-CE07B3AC8FB3}"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7813D964-1C47-452B-A817-162EDC3852F3}" type="datetime1">
              <a:rPr lang="es-ES"/>
              <a:pPr>
                <a:defRPr/>
              </a:pPr>
              <a:t>07/03/2011</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154AA4A3-50F2-4621-8211-7063B8C88021}"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12AED2BC-4F09-4A64-B353-A05ABC7A4885}" type="datetime1">
              <a:rPr lang="es-ES"/>
              <a:pPr>
                <a:defRPr/>
              </a:pPr>
              <a:t>07/03/2011</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3AE7761E-CD2B-4327-B324-F3FD8FD72838}"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93739CAD-8C3F-43A5-AC84-A13C87251EAE}" type="datetime1">
              <a:rPr lang="es-ES"/>
              <a:pPr>
                <a:defRPr/>
              </a:pPr>
              <a:t>07/03/2011</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568BA82B-1B23-43C6-855E-E2189D8C4644}"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22461F1-0380-436E-A114-776BF571CAD5}" type="datetime1">
              <a:rPr lang="es-ES"/>
              <a:pPr>
                <a:defRPr/>
              </a:pPr>
              <a:t>07/03/2011</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930B8A41-9E4F-418A-A033-2E6727D732E5}"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AE45788-B529-47C7-905E-BD2AA0188EBF}" type="datetime1">
              <a:rPr lang="es-ES"/>
              <a:pPr>
                <a:defRPr/>
              </a:pPr>
              <a:t>07/03/2011</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98418CDF-1482-4323-ACD0-9293384176AD}"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3075"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83E4CE0-6A51-43C5-8253-73FEC839FFC0}" type="datetime1">
              <a:rPr lang="es-ES"/>
              <a:pPr>
                <a:defRPr/>
              </a:pPr>
              <a:t>07/03/2011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48E835A-1467-459A-AD0F-5C2B2BF94D45}"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752600" y="-228600"/>
            <a:ext cx="7772400" cy="1829761"/>
          </a:xfrm>
        </p:spPr>
        <p:txBody>
          <a:bodyPr/>
          <a:lstStyle/>
          <a:p>
            <a:r>
              <a:rPr lang="it-IT" sz="2800" dirty="0" smtClean="0">
                <a:effectLst/>
                <a:latin typeface="Tw Cen MT Condensed Extra Bold" pitchFamily="34" charset="0"/>
              </a:rPr>
              <a:t>10th Washington Group meeting</a:t>
            </a:r>
            <a:r>
              <a:rPr lang="es-ES" dirty="0" smtClean="0">
                <a:latin typeface="Tw Cen MT Condensed Extra Bold" pitchFamily="34" charset="0"/>
              </a:rPr>
              <a:t/>
            </a:r>
            <a:br>
              <a:rPr lang="es-ES" dirty="0" smtClean="0">
                <a:latin typeface="Tw Cen MT Condensed Extra Bold" pitchFamily="34" charset="0"/>
              </a:rPr>
            </a:br>
            <a:endParaRPr lang="en-US" dirty="0"/>
          </a:p>
        </p:txBody>
      </p:sp>
      <p:sp>
        <p:nvSpPr>
          <p:cNvPr id="13315" name="2 Subtítulo"/>
          <p:cNvSpPr>
            <a:spLocks noGrp="1"/>
          </p:cNvSpPr>
          <p:nvPr>
            <p:ph type="subTitle" idx="1"/>
          </p:nvPr>
        </p:nvSpPr>
        <p:spPr>
          <a:xfrm>
            <a:off x="685800" y="1619696"/>
            <a:ext cx="7772400" cy="1199704"/>
          </a:xfrm>
        </p:spPr>
        <p:txBody>
          <a:bodyPr>
            <a:noAutofit/>
          </a:bodyPr>
          <a:lstStyle/>
          <a:p>
            <a:pPr marR="0" algn="ctr" eaLnBrk="1" hangingPunct="1">
              <a:lnSpc>
                <a:spcPct val="90000"/>
              </a:lnSpc>
            </a:pPr>
            <a:r>
              <a:rPr lang="it-IT" sz="2400" b="1" dirty="0" smtClean="0">
                <a:solidFill>
                  <a:schemeClr val="accent1"/>
                </a:solidFill>
                <a:latin typeface="Times New Roman" pitchFamily="18" charset="0"/>
                <a:cs typeface="Times New Roman" pitchFamily="18" charset="0"/>
              </a:rPr>
              <a:t>Communication Domain</a:t>
            </a:r>
          </a:p>
          <a:p>
            <a:pPr marR="0" algn="ctr" eaLnBrk="1" hangingPunct="1">
              <a:lnSpc>
                <a:spcPct val="90000"/>
              </a:lnSpc>
            </a:pPr>
            <a:endParaRPr lang="es-ES" sz="2400" i="1" dirty="0" smtClean="0">
              <a:solidFill>
                <a:schemeClr val="tx1"/>
              </a:solidFill>
              <a:latin typeface="Times New Roman" pitchFamily="18" charset="0"/>
              <a:cs typeface="Times New Roman" pitchFamily="18" charset="0"/>
            </a:endParaRPr>
          </a:p>
          <a:p>
            <a:pPr marR="0" algn="ctr" eaLnBrk="1" hangingPunct="1">
              <a:lnSpc>
                <a:spcPct val="90000"/>
              </a:lnSpc>
            </a:pPr>
            <a:r>
              <a:rPr lang="es-ES" sz="2400" i="1" dirty="0" smtClean="0">
                <a:solidFill>
                  <a:schemeClr val="tx1"/>
                </a:solidFill>
                <a:latin typeface="Times New Roman" pitchFamily="18" charset="0"/>
                <a:cs typeface="Times New Roman" pitchFamily="18" charset="0"/>
              </a:rPr>
              <a:t>José-Luis Padilla, Isabel Benítez, and Miguel Castillo</a:t>
            </a:r>
          </a:p>
          <a:p>
            <a:pPr marR="0" algn="ctr" eaLnBrk="1" hangingPunct="1">
              <a:lnSpc>
                <a:spcPct val="90000"/>
              </a:lnSpc>
            </a:pPr>
            <a:endParaRPr lang="es-ES" sz="2400" i="1" dirty="0" smtClean="0">
              <a:solidFill>
                <a:schemeClr val="tx1"/>
              </a:solidFill>
              <a:latin typeface="Times New Roman" pitchFamily="18" charset="0"/>
              <a:cs typeface="Times New Roman" pitchFamily="18" charset="0"/>
            </a:endParaRPr>
          </a:p>
          <a:p>
            <a:pPr marR="0" algn="ctr" eaLnBrk="1" hangingPunct="1">
              <a:lnSpc>
                <a:spcPct val="90000"/>
              </a:lnSpc>
            </a:pPr>
            <a:r>
              <a:rPr lang="en-US" sz="2400" i="1" dirty="0" smtClean="0">
                <a:solidFill>
                  <a:schemeClr val="tx1"/>
                </a:solidFill>
                <a:latin typeface="Times New Roman" pitchFamily="18" charset="0"/>
                <a:cs typeface="Times New Roman" pitchFamily="18" charset="0"/>
              </a:rPr>
              <a:t>University of Granada (Granada, Spain)</a:t>
            </a:r>
          </a:p>
          <a:p>
            <a:pPr marR="0" algn="ctr" eaLnBrk="1" hangingPunct="1">
              <a:lnSpc>
                <a:spcPct val="90000"/>
              </a:lnSpc>
            </a:pPr>
            <a:endParaRPr lang="en-US" sz="2400" i="1" dirty="0" smtClean="0">
              <a:solidFill>
                <a:schemeClr val="tx1"/>
              </a:solidFill>
              <a:latin typeface="Times New Roman" pitchFamily="18" charset="0"/>
              <a:cs typeface="Times New Roman" pitchFamily="18" charset="0"/>
            </a:endParaRPr>
          </a:p>
          <a:p>
            <a:pPr marR="0" algn="ctr" eaLnBrk="1" hangingPunct="1">
              <a:lnSpc>
                <a:spcPct val="90000"/>
              </a:lnSpc>
            </a:pPr>
            <a:r>
              <a:rPr lang="it-IT" sz="2400" b="1" dirty="0" smtClean="0">
                <a:solidFill>
                  <a:schemeClr val="tx1"/>
                </a:solidFill>
                <a:latin typeface="Times New Roman" pitchFamily="18" charset="0"/>
                <a:cs typeface="Times New Roman" pitchFamily="18" charset="0"/>
              </a:rPr>
              <a:t>Luxembourg, 3-5 November 2010</a:t>
            </a:r>
            <a:endParaRPr lang="es-ES" sz="2400" b="1" dirty="0" smtClean="0">
              <a:solidFill>
                <a:schemeClr val="tx1"/>
              </a:solidFill>
              <a:latin typeface="Times New Roman" pitchFamily="18" charset="0"/>
              <a:cs typeface="Times New Roman" pitchFamily="18" charset="0"/>
            </a:endParaRPr>
          </a:p>
        </p:txBody>
      </p:sp>
      <p:sp>
        <p:nvSpPr>
          <p:cNvPr id="6" name="5 Marcador de número de diapositiva"/>
          <p:cNvSpPr>
            <a:spLocks noGrp="1"/>
          </p:cNvSpPr>
          <p:nvPr>
            <p:ph type="sldNum" sz="quarter" idx="12"/>
          </p:nvPr>
        </p:nvSpPr>
        <p:spPr/>
        <p:txBody>
          <a:bodyPr/>
          <a:lstStyle/>
          <a:p>
            <a:pPr>
              <a:defRPr/>
            </a:pPr>
            <a:fld id="{AF921EE8-D4D5-4826-BDD5-89D28C4FC014}" type="slidenum">
              <a:rPr lang="es-ES" smtClean="0"/>
              <a:pPr>
                <a:defRPr/>
              </a:pPr>
              <a:t>1</a:t>
            </a:fld>
            <a:endParaRPr lang="es-ES"/>
          </a:p>
        </p:txBody>
      </p:sp>
      <p:pic>
        <p:nvPicPr>
          <p:cNvPr id="13316" name="Picture 5" descr="University of Granada logo"/>
          <p:cNvPicPr>
            <a:picLocks noChangeAspect="1" noChangeArrowheads="1"/>
          </p:cNvPicPr>
          <p:nvPr/>
        </p:nvPicPr>
        <p:blipFill>
          <a:blip r:embed="rId3" cstate="print"/>
          <a:srcRect r="38441"/>
          <a:stretch>
            <a:fillRect/>
          </a:stretch>
        </p:blipFill>
        <p:spPr bwMode="auto">
          <a:xfrm>
            <a:off x="71438" y="55563"/>
            <a:ext cx="3348037" cy="781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p:cNvSpPr>
          <p:nvPr>
            <p:ph type="title"/>
          </p:nvPr>
        </p:nvSpPr>
        <p:spPr bwMode="auto">
          <a:xfrm>
            <a:off x="0" y="0"/>
            <a:ext cx="9144000" cy="792163"/>
          </a:xfrm>
          <a:noFill/>
        </p:spPr>
        <p:txBody>
          <a:bodyPr wrap="square" lIns="91440" tIns="45720" rIns="91440" bIns="45720" numCol="1" anchorCtr="0" compatLnSpc="1">
            <a:prstTxWarp prst="textNoShape">
              <a:avLst/>
            </a:prstTxWarp>
          </a:bodyPr>
          <a:lstStyle/>
          <a:p>
            <a:r>
              <a:rPr lang="es-ES" sz="2800" dirty="0" err="1" smtClean="0">
                <a:solidFill>
                  <a:schemeClr val="accent1"/>
                </a:solidFill>
                <a:effectLst/>
              </a:rPr>
              <a:t>Difficulties</a:t>
            </a:r>
            <a:r>
              <a:rPr lang="es-ES" sz="2800" dirty="0" smtClean="0">
                <a:solidFill>
                  <a:schemeClr val="accent1"/>
                </a:solidFill>
                <a:effectLst/>
              </a:rPr>
              <a:t> </a:t>
            </a:r>
            <a:r>
              <a:rPr lang="es-ES" sz="2800" dirty="0" err="1" smtClean="0">
                <a:solidFill>
                  <a:schemeClr val="accent1"/>
                </a:solidFill>
                <a:effectLst/>
              </a:rPr>
              <a:t>responding</a:t>
            </a:r>
            <a:endParaRPr lang="es-ES" sz="2800" dirty="0" smtClean="0">
              <a:solidFill>
                <a:schemeClr val="accent1"/>
              </a:solidFill>
              <a:effectLst/>
            </a:endParaRPr>
          </a:p>
        </p:txBody>
      </p:sp>
      <p:sp>
        <p:nvSpPr>
          <p:cNvPr id="104451" name="Rectangle 3"/>
          <p:cNvSpPr>
            <a:spLocks noGrp="1"/>
          </p:cNvSpPr>
          <p:nvPr>
            <p:ph idx="1"/>
          </p:nvPr>
        </p:nvSpPr>
        <p:spPr>
          <a:xfrm>
            <a:off x="0" y="762000"/>
            <a:ext cx="8915400" cy="4525963"/>
          </a:xfrm>
        </p:spPr>
        <p:txBody>
          <a:bodyPr/>
          <a:lstStyle/>
          <a:p>
            <a:pPr>
              <a:lnSpc>
                <a:spcPct val="90000"/>
              </a:lnSpc>
            </a:pPr>
            <a:r>
              <a:rPr lang="en-GB" sz="2400" b="1" dirty="0" smtClean="0">
                <a:solidFill>
                  <a:schemeClr val="accent2"/>
                </a:solidFill>
              </a:rPr>
              <a:t>COM_SS</a:t>
            </a:r>
            <a:r>
              <a:rPr lang="en-GB" sz="2400" dirty="0" smtClean="0"/>
              <a:t>: At least 15 respondents (9 in ESCAP) experienced some kind of comprehension difficulty: asked to repeat the question, asked for clarification or expressed doubts.</a:t>
            </a:r>
          </a:p>
          <a:p>
            <a:pPr>
              <a:lnSpc>
                <a:spcPct val="90000"/>
              </a:lnSpc>
            </a:pPr>
            <a:endParaRPr lang="en-GB" sz="2400" dirty="0" smtClean="0"/>
          </a:p>
          <a:p>
            <a:pPr lvl="1">
              <a:lnSpc>
                <a:spcPct val="90000"/>
              </a:lnSpc>
            </a:pPr>
            <a:r>
              <a:rPr lang="en-GB" sz="2400" dirty="0" smtClean="0"/>
              <a:t>IT03: “</a:t>
            </a:r>
            <a:r>
              <a:rPr lang="es-ES" sz="2400" i="1" dirty="0" err="1" smtClean="0"/>
              <a:t>She</a:t>
            </a:r>
            <a:r>
              <a:rPr lang="es-ES" sz="2400" i="1" dirty="0" smtClean="0"/>
              <a:t> </a:t>
            </a:r>
            <a:r>
              <a:rPr lang="es-ES" sz="2400" i="1" dirty="0" err="1" smtClean="0"/>
              <a:t>asked</a:t>
            </a:r>
            <a:r>
              <a:rPr lang="es-ES" sz="2400" i="1" dirty="0" smtClean="0"/>
              <a:t> </a:t>
            </a:r>
            <a:r>
              <a:rPr lang="es-ES" sz="2400" i="1" dirty="0" err="1" smtClean="0"/>
              <a:t>to</a:t>
            </a:r>
            <a:r>
              <a:rPr lang="es-ES" sz="2400" i="1" dirty="0" smtClean="0"/>
              <a:t> </a:t>
            </a:r>
            <a:r>
              <a:rPr lang="es-ES" sz="2400" i="1" dirty="0" err="1" smtClean="0"/>
              <a:t>read</a:t>
            </a:r>
            <a:r>
              <a:rPr lang="es-ES" sz="2400" i="1" dirty="0" smtClean="0"/>
              <a:t> </a:t>
            </a:r>
            <a:r>
              <a:rPr lang="es-ES" sz="2400" i="1" dirty="0" err="1" smtClean="0"/>
              <a:t>again</a:t>
            </a:r>
            <a:r>
              <a:rPr lang="es-ES" sz="2400" i="1" dirty="0" smtClean="0"/>
              <a:t> </a:t>
            </a:r>
            <a:r>
              <a:rPr lang="es-ES" sz="2400" i="1" dirty="0" err="1" smtClean="0"/>
              <a:t>the</a:t>
            </a:r>
            <a:r>
              <a:rPr lang="es-ES" sz="2400" i="1" dirty="0" smtClean="0"/>
              <a:t> </a:t>
            </a:r>
            <a:r>
              <a:rPr lang="es-ES" sz="2400" i="1" dirty="0" err="1" smtClean="0"/>
              <a:t>question</a:t>
            </a:r>
            <a:r>
              <a:rPr lang="es-ES" sz="2400" i="1" dirty="0" smtClean="0"/>
              <a:t>: "</a:t>
            </a:r>
            <a:r>
              <a:rPr lang="es-ES" sz="2400" i="1" dirty="0" err="1" smtClean="0"/>
              <a:t>it</a:t>
            </a:r>
            <a:r>
              <a:rPr lang="es-ES" sz="2400" i="1" dirty="0" smtClean="0"/>
              <a:t> </a:t>
            </a:r>
            <a:r>
              <a:rPr lang="es-ES" sz="2400" i="1" dirty="0" err="1" smtClean="0"/>
              <a:t>seems</a:t>
            </a:r>
            <a:r>
              <a:rPr lang="es-ES" sz="2400" i="1" dirty="0" smtClean="0"/>
              <a:t> a </a:t>
            </a:r>
            <a:r>
              <a:rPr lang="es-ES" sz="2400" i="1" dirty="0" err="1" smtClean="0"/>
              <a:t>weird</a:t>
            </a:r>
            <a:r>
              <a:rPr lang="es-ES" sz="2400" i="1" dirty="0" smtClean="0"/>
              <a:t> </a:t>
            </a:r>
            <a:r>
              <a:rPr lang="es-ES" sz="2400" i="1" dirty="0" err="1" smtClean="0"/>
              <a:t>question</a:t>
            </a:r>
            <a:r>
              <a:rPr lang="es-ES" sz="2400" i="1" dirty="0" smtClean="0"/>
              <a:t>". and </a:t>
            </a:r>
            <a:r>
              <a:rPr lang="es-ES" sz="2400" i="1" dirty="0" err="1" smtClean="0"/>
              <a:t>then</a:t>
            </a:r>
            <a:r>
              <a:rPr lang="es-ES" sz="2400" i="1" dirty="0" smtClean="0"/>
              <a:t>, </a:t>
            </a:r>
            <a:r>
              <a:rPr lang="es-ES" sz="2400" i="1" dirty="0" err="1" smtClean="0"/>
              <a:t>without</a:t>
            </a:r>
            <a:r>
              <a:rPr lang="es-ES" sz="2400" i="1" dirty="0" smtClean="0"/>
              <a:t> </a:t>
            </a:r>
            <a:r>
              <a:rPr lang="es-ES" sz="2400" i="1" dirty="0" err="1" smtClean="0"/>
              <a:t>hesitation</a:t>
            </a:r>
            <a:r>
              <a:rPr lang="es-ES" sz="2400" i="1" dirty="0" smtClean="0"/>
              <a:t>, </a:t>
            </a:r>
            <a:r>
              <a:rPr lang="es-ES" sz="2400" i="1" dirty="0" err="1" smtClean="0"/>
              <a:t>she</a:t>
            </a:r>
            <a:r>
              <a:rPr lang="es-ES" sz="2400" i="1" dirty="0" smtClean="0"/>
              <a:t> </a:t>
            </a:r>
            <a:r>
              <a:rPr lang="es-ES" sz="2400" i="1" dirty="0" err="1" smtClean="0"/>
              <a:t>said</a:t>
            </a:r>
            <a:r>
              <a:rPr lang="es-ES" sz="2400" i="1" dirty="0" smtClean="0"/>
              <a:t> "No”</a:t>
            </a:r>
            <a:r>
              <a:rPr lang="es-ES" sz="2400" dirty="0" smtClean="0"/>
              <a:t>.</a:t>
            </a:r>
          </a:p>
          <a:p>
            <a:pPr lvl="1">
              <a:lnSpc>
                <a:spcPct val="90000"/>
              </a:lnSpc>
              <a:buFont typeface="Verdana" pitchFamily="34" charset="0"/>
              <a:buNone/>
            </a:pPr>
            <a:r>
              <a:rPr lang="es-ES" sz="2400" dirty="0" smtClean="0"/>
              <a:t> </a:t>
            </a:r>
          </a:p>
          <a:p>
            <a:pPr lvl="1">
              <a:lnSpc>
                <a:spcPct val="90000"/>
              </a:lnSpc>
            </a:pPr>
            <a:r>
              <a:rPr lang="es-ES" sz="2400" dirty="0" smtClean="0"/>
              <a:t>USAS5: </a:t>
            </a:r>
            <a:r>
              <a:rPr lang="es-ES" sz="2400" i="1" dirty="0" smtClean="0"/>
              <a:t>“He </a:t>
            </a:r>
            <a:r>
              <a:rPr lang="es-ES" sz="2400" i="1" dirty="0" err="1" smtClean="0"/>
              <a:t>asked</a:t>
            </a:r>
            <a:r>
              <a:rPr lang="es-ES" sz="2400" i="1" dirty="0" smtClean="0"/>
              <a:t> </a:t>
            </a:r>
            <a:r>
              <a:rPr lang="es-ES" sz="2400" i="1" dirty="0" err="1" smtClean="0"/>
              <a:t>if</a:t>
            </a:r>
            <a:r>
              <a:rPr lang="es-ES" sz="2400" i="1" dirty="0" smtClean="0"/>
              <a:t> </a:t>
            </a:r>
            <a:r>
              <a:rPr lang="es-ES" sz="2400" i="1" dirty="0" err="1" smtClean="0"/>
              <a:t>this</a:t>
            </a:r>
            <a:r>
              <a:rPr lang="es-ES" sz="2400" i="1" dirty="0" smtClean="0"/>
              <a:t> </a:t>
            </a:r>
            <a:r>
              <a:rPr lang="es-ES" sz="2400" i="1" dirty="0" err="1" smtClean="0"/>
              <a:t>was</a:t>
            </a:r>
            <a:r>
              <a:rPr lang="es-ES" sz="2400" i="1" dirty="0" smtClean="0"/>
              <a:t> </a:t>
            </a:r>
            <a:r>
              <a:rPr lang="es-ES" sz="2400" i="1" dirty="0" err="1" smtClean="0"/>
              <a:t>asking</a:t>
            </a:r>
            <a:r>
              <a:rPr lang="es-ES" sz="2400" i="1" dirty="0" smtClean="0"/>
              <a:t> "Can I </a:t>
            </a:r>
            <a:r>
              <a:rPr lang="es-ES" sz="2400" i="1" dirty="0" err="1" smtClean="0"/>
              <a:t>have</a:t>
            </a:r>
            <a:r>
              <a:rPr lang="es-ES" sz="2400" i="1" dirty="0" smtClean="0"/>
              <a:t> a </a:t>
            </a:r>
            <a:r>
              <a:rPr lang="es-ES" sz="2400" i="1" dirty="0" err="1" smtClean="0"/>
              <a:t>conversation</a:t>
            </a:r>
            <a:r>
              <a:rPr lang="es-ES" sz="2400" i="1" dirty="0" smtClean="0"/>
              <a:t>?"</a:t>
            </a:r>
            <a:r>
              <a:rPr lang="es-ES" sz="2400" dirty="0" smtClean="0"/>
              <a:t> </a:t>
            </a:r>
            <a:endParaRPr lang="en-GB" sz="2400" dirty="0" smtClean="0"/>
          </a:p>
          <a:p>
            <a:pPr>
              <a:lnSpc>
                <a:spcPct val="90000"/>
              </a:lnSpc>
            </a:pPr>
            <a:endParaRPr lang="en-GB" sz="2400" dirty="0" smtClean="0"/>
          </a:p>
          <a:p>
            <a:pPr>
              <a:lnSpc>
                <a:spcPct val="90000"/>
              </a:lnSpc>
            </a:pPr>
            <a:r>
              <a:rPr lang="en-GB" sz="2400" b="1" dirty="0" smtClean="0">
                <a:solidFill>
                  <a:schemeClr val="accent2"/>
                </a:solidFill>
              </a:rPr>
              <a:t>COM_ES</a:t>
            </a:r>
            <a:r>
              <a:rPr lang="en-GB" sz="2400" dirty="0" smtClean="0"/>
              <a:t>: Fewer difficulties associated with the second question</a:t>
            </a:r>
          </a:p>
        </p:txBody>
      </p:sp>
      <p:sp>
        <p:nvSpPr>
          <p:cNvPr id="104452" name="AutoShape 4"/>
          <p:cNvSpPr>
            <a:spLocks/>
          </p:cNvSpPr>
          <p:nvPr/>
        </p:nvSpPr>
        <p:spPr bwMode="auto">
          <a:xfrm>
            <a:off x="4114800" y="1981200"/>
            <a:ext cx="152400" cy="1676400"/>
          </a:xfrm>
          <a:prstGeom prst="leftBrace">
            <a:avLst>
              <a:gd name="adj1" fmla="val 91667"/>
              <a:gd name="adj2" fmla="val 50000"/>
            </a:avLst>
          </a:prstGeom>
          <a:noFill/>
          <a:ln w="9525">
            <a:noFill/>
            <a:round/>
            <a:headEnd/>
            <a:tailEnd/>
          </a:ln>
          <a:effectLst/>
        </p:spPr>
        <p:txBody>
          <a:bodyPr wrap="none" anchor="ctr"/>
          <a:lstStyle/>
          <a:p>
            <a:pPr algn="l"/>
            <a:endParaRPr lang="en-GB"/>
          </a:p>
        </p:txBody>
      </p:sp>
      <p:sp>
        <p:nvSpPr>
          <p:cNvPr id="104453" name="AutoShape 5"/>
          <p:cNvSpPr>
            <a:spLocks/>
          </p:cNvSpPr>
          <p:nvPr/>
        </p:nvSpPr>
        <p:spPr bwMode="auto">
          <a:xfrm>
            <a:off x="3657600" y="1981200"/>
            <a:ext cx="685800" cy="1981200"/>
          </a:xfrm>
          <a:prstGeom prst="leftBrace">
            <a:avLst>
              <a:gd name="adj1" fmla="val 24074"/>
              <a:gd name="adj2" fmla="val 50000"/>
            </a:avLst>
          </a:prstGeom>
          <a:noFill/>
          <a:ln w="9525">
            <a:noFill/>
            <a:round/>
            <a:headEnd/>
            <a:tailEnd/>
          </a:ln>
          <a:effectLst/>
        </p:spPr>
        <p:txBody>
          <a:bodyPr wrap="none" anchor="ctr"/>
          <a:lstStyle/>
          <a:p>
            <a:endParaRPr lang="en-US"/>
          </a:p>
        </p:txBody>
      </p:sp>
      <p:cxnSp>
        <p:nvCxnSpPr>
          <p:cNvPr id="10" name="9 Conector recto"/>
          <p:cNvCxnSpPr/>
          <p:nvPr/>
        </p:nvCxnSpPr>
        <p:spPr>
          <a:xfrm>
            <a:off x="0" y="6096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9 Conector recto"/>
          <p:cNvCxnSpPr/>
          <p:nvPr/>
        </p:nvCxnSpPr>
        <p:spPr>
          <a:xfrm>
            <a:off x="0" y="6096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p:nvPr>
        </p:nvSpPr>
        <p:spPr>
          <a:xfrm>
            <a:off x="152400" y="533400"/>
            <a:ext cx="8686800" cy="1143000"/>
          </a:xfrm>
        </p:spPr>
        <p:txBody>
          <a:bodyPr>
            <a:normAutofit fontScale="90000"/>
          </a:bodyPr>
          <a:lstStyle/>
          <a:p>
            <a:r>
              <a:rPr lang="es-ES" sz="3200" b="1" kern="1200" dirty="0" err="1" smtClean="0">
                <a:solidFill>
                  <a:schemeClr val="accent1"/>
                </a:solidFill>
                <a:effectLst/>
                <a:latin typeface="Lucida Sans Unicode"/>
                <a:ea typeface="+mn-ea"/>
                <a:cs typeface="Arial"/>
              </a:rPr>
              <a:t>Cognitive</a:t>
            </a:r>
            <a:r>
              <a:rPr lang="es-ES" sz="3200" b="1" kern="1200" dirty="0" smtClean="0">
                <a:solidFill>
                  <a:schemeClr val="accent1"/>
                </a:solidFill>
                <a:effectLst/>
                <a:latin typeface="Lucida Sans Unicode"/>
                <a:ea typeface="+mn-ea"/>
                <a:cs typeface="Arial"/>
              </a:rPr>
              <a:t> </a:t>
            </a:r>
            <a:r>
              <a:rPr lang="es-ES" sz="3200" b="1" kern="1200" dirty="0" err="1" smtClean="0">
                <a:solidFill>
                  <a:schemeClr val="accent1"/>
                </a:solidFill>
                <a:effectLst/>
                <a:latin typeface="Lucida Sans Unicode"/>
                <a:ea typeface="+mn-ea"/>
                <a:cs typeface="Arial"/>
              </a:rPr>
              <a:t>testing</a:t>
            </a:r>
            <a:r>
              <a:rPr lang="es-ES" sz="3200" b="1" kern="1200" dirty="0" smtClean="0">
                <a:solidFill>
                  <a:schemeClr val="accent1"/>
                </a:solidFill>
                <a:effectLst/>
                <a:latin typeface="Lucida Sans Unicode"/>
                <a:ea typeface="+mn-ea"/>
                <a:cs typeface="Arial"/>
              </a:rPr>
              <a:t> </a:t>
            </a:r>
            <a:r>
              <a:rPr lang="es-ES" sz="3200" b="1" kern="1200" dirty="0" err="1" smtClean="0">
                <a:solidFill>
                  <a:schemeClr val="accent1"/>
                </a:solidFill>
                <a:effectLst/>
                <a:latin typeface="Lucida Sans Unicode"/>
                <a:ea typeface="+mn-ea"/>
                <a:cs typeface="Arial"/>
              </a:rPr>
              <a:t>findings</a:t>
            </a:r>
            <a:r>
              <a:rPr lang="es-ES" sz="3200" b="1" kern="1200" dirty="0" smtClean="0">
                <a:solidFill>
                  <a:schemeClr val="accent1"/>
                </a:solidFill>
                <a:effectLst/>
                <a:latin typeface="Lucida Sans Unicode"/>
                <a:ea typeface="+mn-ea"/>
                <a:cs typeface="Arial"/>
              </a:rPr>
              <a:t>: </a:t>
            </a:r>
            <a:r>
              <a:rPr lang="es-ES" sz="3200" b="1" kern="1200" dirty="0" err="1" smtClean="0">
                <a:solidFill>
                  <a:schemeClr val="accent1"/>
                </a:solidFill>
                <a:effectLst/>
                <a:latin typeface="Lucida Sans Unicode"/>
                <a:ea typeface="+mn-ea"/>
                <a:cs typeface="Arial"/>
              </a:rPr>
              <a:t>Interpretations</a:t>
            </a:r>
            <a:r>
              <a:rPr lang="es-ES" sz="3200" b="1" kern="1200" dirty="0" smtClean="0">
                <a:solidFill>
                  <a:schemeClr val="accent1"/>
                </a:solidFill>
                <a:effectLst/>
                <a:latin typeface="Lucida Sans Unicode"/>
                <a:ea typeface="+mn-ea"/>
                <a:cs typeface="Arial"/>
              </a:rPr>
              <a:t/>
            </a:r>
            <a:br>
              <a:rPr lang="es-ES" sz="3200" b="1" kern="1200" dirty="0" smtClean="0">
                <a:solidFill>
                  <a:schemeClr val="accent1"/>
                </a:solidFill>
                <a:effectLst/>
                <a:latin typeface="Lucida Sans Unicode"/>
                <a:ea typeface="+mn-ea"/>
                <a:cs typeface="Arial"/>
              </a:rPr>
            </a:br>
            <a:r>
              <a:rPr lang="es-ES" sz="2200" dirty="0" err="1" smtClean="0">
                <a:solidFill>
                  <a:schemeClr val="tx1"/>
                </a:solidFill>
                <a:effectLst/>
              </a:rPr>
              <a:t>Table</a:t>
            </a:r>
            <a:r>
              <a:rPr lang="es-ES" sz="2200" dirty="0" smtClean="0">
                <a:solidFill>
                  <a:schemeClr val="tx1"/>
                </a:solidFill>
                <a:effectLst/>
              </a:rPr>
              <a:t> 3. </a:t>
            </a:r>
            <a:r>
              <a:rPr lang="es-ES" sz="2200" dirty="0" err="1" smtClean="0">
                <a:solidFill>
                  <a:schemeClr val="tx1"/>
                </a:solidFill>
                <a:effectLst/>
              </a:rPr>
              <a:t>Frequency</a:t>
            </a:r>
            <a:r>
              <a:rPr lang="es-ES" sz="2200" dirty="0" smtClean="0">
                <a:solidFill>
                  <a:schemeClr val="tx1"/>
                </a:solidFill>
                <a:effectLst/>
              </a:rPr>
              <a:t> of “</a:t>
            </a:r>
            <a:r>
              <a:rPr lang="es-ES" sz="2200" dirty="0" err="1" smtClean="0">
                <a:solidFill>
                  <a:schemeClr val="folHlink"/>
                </a:solidFill>
              </a:rPr>
              <a:t>intended</a:t>
            </a:r>
            <a:r>
              <a:rPr lang="es-ES" sz="2200" dirty="0" smtClean="0">
                <a:solidFill>
                  <a:schemeClr val="tx1"/>
                </a:solidFill>
                <a:effectLst/>
              </a:rPr>
              <a:t>” </a:t>
            </a:r>
            <a:r>
              <a:rPr lang="es-ES" sz="2200" dirty="0" err="1" smtClean="0">
                <a:solidFill>
                  <a:schemeClr val="tx1"/>
                </a:solidFill>
                <a:effectLst/>
              </a:rPr>
              <a:t>communication</a:t>
            </a:r>
            <a:r>
              <a:rPr lang="es-ES" sz="2200" dirty="0" smtClean="0">
                <a:solidFill>
                  <a:schemeClr val="tx1"/>
                </a:solidFill>
                <a:effectLst/>
              </a:rPr>
              <a:t> </a:t>
            </a:r>
            <a:r>
              <a:rPr lang="es-ES" sz="2200" dirty="0" err="1" smtClean="0">
                <a:solidFill>
                  <a:schemeClr val="tx1"/>
                </a:solidFill>
                <a:effectLst/>
              </a:rPr>
              <a:t>problems</a:t>
            </a:r>
            <a:r>
              <a:rPr lang="es-ES" sz="2200" dirty="0" smtClean="0">
                <a:solidFill>
                  <a:schemeClr val="tx1"/>
                </a:solidFill>
                <a:effectLst/>
              </a:rPr>
              <a:t> (Q1)</a:t>
            </a:r>
            <a:r>
              <a:rPr lang="es-ES" sz="3200" dirty="0" smtClean="0">
                <a:solidFill>
                  <a:schemeClr val="tx1"/>
                </a:solidFill>
                <a:effectLst/>
              </a:rPr>
              <a:t/>
            </a:r>
            <a:br>
              <a:rPr lang="es-ES" sz="3200" dirty="0" smtClean="0">
                <a:solidFill>
                  <a:schemeClr val="tx1"/>
                </a:solidFill>
                <a:effectLst/>
              </a:rPr>
            </a:br>
            <a:endParaRPr lang="es-ES" sz="3200" b="1" kern="1200" dirty="0" smtClean="0">
              <a:solidFill>
                <a:schemeClr val="tx1"/>
              </a:solidFill>
              <a:effectLst/>
              <a:latin typeface="Lucida Sans Unicode"/>
              <a:ea typeface="+mn-ea"/>
              <a:cs typeface="Arial"/>
            </a:endParaRPr>
          </a:p>
          <a:p>
            <a:endParaRPr lang="en-US" dirty="0"/>
          </a:p>
        </p:txBody>
      </p:sp>
      <p:graphicFrame>
        <p:nvGraphicFramePr>
          <p:cNvPr id="91886" name="Group 750"/>
          <p:cNvGraphicFramePr>
            <a:graphicFrameLocks noGrp="1"/>
          </p:cNvGraphicFramePr>
          <p:nvPr>
            <p:ph idx="1"/>
          </p:nvPr>
        </p:nvGraphicFramePr>
        <p:xfrm>
          <a:off x="228600" y="1125538"/>
          <a:ext cx="8763000" cy="5732465"/>
        </p:xfrm>
        <a:graphic>
          <a:graphicData uri="http://schemas.openxmlformats.org/drawingml/2006/table">
            <a:tbl>
              <a:tblPr/>
              <a:tblGrid>
                <a:gridCol w="1947863"/>
                <a:gridCol w="2349500"/>
                <a:gridCol w="1460500"/>
                <a:gridCol w="1633537"/>
                <a:gridCol w="1371600"/>
              </a:tblGrid>
              <a:tr h="11938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cs typeface="Times New Roman" pitchFamily="18" charset="0"/>
                        </a:rPr>
                        <a:t>Country</a:t>
                      </a:r>
                      <a:endParaRPr kumimoji="0" lang="en-GB" sz="2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7313" marR="0" lvl="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General communication skills</a:t>
                      </a:r>
                      <a:endParaRPr kumimoji="0" lang="en-GB" sz="2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Physical</a:t>
                      </a:r>
                      <a:endParaRPr kumimoji="0" lang="en-GB" sz="2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Cognition</a:t>
                      </a:r>
                      <a:endParaRPr kumimoji="0" lang="en-GB" sz="2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Hearing</a:t>
                      </a:r>
                      <a:endParaRPr kumimoji="0" lang="en-GB" sz="2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481013">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France</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1013">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Germany</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9425">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Italy</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26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Portugal</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1013">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Spain</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1013">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Switzerland</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55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USA (English)</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7088">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USA (Spanish)</a:t>
                      </a:r>
                      <a:endParaRPr kumimoji="0" lang="en-GB" sz="2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dirty="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533400"/>
            <a:ext cx="8686800" cy="1143000"/>
          </a:xfrm>
        </p:spPr>
        <p:txBody>
          <a:bodyPr>
            <a:normAutofit fontScale="90000"/>
          </a:bodyPr>
          <a:lstStyle/>
          <a:p>
            <a:r>
              <a:rPr lang="es-ES" sz="3200" b="1" kern="1200" dirty="0" err="1" smtClean="0">
                <a:solidFill>
                  <a:schemeClr val="accent1"/>
                </a:solidFill>
                <a:effectLst/>
                <a:latin typeface="Lucida Sans Unicode"/>
                <a:ea typeface="+mn-ea"/>
                <a:cs typeface="Arial"/>
              </a:rPr>
              <a:t>Cognitive</a:t>
            </a:r>
            <a:r>
              <a:rPr lang="es-ES" sz="3200" b="1" kern="1200" dirty="0" smtClean="0">
                <a:solidFill>
                  <a:schemeClr val="accent1"/>
                </a:solidFill>
                <a:effectLst/>
                <a:latin typeface="Lucida Sans Unicode"/>
                <a:ea typeface="+mn-ea"/>
                <a:cs typeface="Arial"/>
              </a:rPr>
              <a:t> </a:t>
            </a:r>
            <a:r>
              <a:rPr lang="es-ES" sz="3200" b="1" kern="1200" dirty="0" err="1" smtClean="0">
                <a:solidFill>
                  <a:schemeClr val="accent1"/>
                </a:solidFill>
                <a:effectLst/>
                <a:latin typeface="Lucida Sans Unicode"/>
                <a:ea typeface="+mn-ea"/>
                <a:cs typeface="Arial"/>
              </a:rPr>
              <a:t>testing</a:t>
            </a:r>
            <a:r>
              <a:rPr lang="es-ES" sz="3200" b="1" kern="1200" dirty="0" smtClean="0">
                <a:solidFill>
                  <a:schemeClr val="accent1"/>
                </a:solidFill>
                <a:effectLst/>
                <a:latin typeface="Lucida Sans Unicode"/>
                <a:ea typeface="+mn-ea"/>
                <a:cs typeface="Arial"/>
              </a:rPr>
              <a:t> </a:t>
            </a:r>
            <a:r>
              <a:rPr lang="es-ES" sz="3200" b="1" kern="1200" dirty="0" err="1" smtClean="0">
                <a:solidFill>
                  <a:schemeClr val="accent1"/>
                </a:solidFill>
                <a:effectLst/>
                <a:latin typeface="Lucida Sans Unicode"/>
                <a:ea typeface="+mn-ea"/>
                <a:cs typeface="Arial"/>
              </a:rPr>
              <a:t>findings</a:t>
            </a:r>
            <a:r>
              <a:rPr lang="es-ES" sz="3200" b="1" kern="1200" dirty="0" smtClean="0">
                <a:solidFill>
                  <a:schemeClr val="accent1"/>
                </a:solidFill>
                <a:effectLst/>
                <a:latin typeface="Lucida Sans Unicode"/>
                <a:ea typeface="+mn-ea"/>
                <a:cs typeface="Arial"/>
              </a:rPr>
              <a:t>: </a:t>
            </a:r>
            <a:r>
              <a:rPr lang="es-ES" sz="3200" b="1" kern="1200" dirty="0" err="1" smtClean="0">
                <a:solidFill>
                  <a:schemeClr val="accent1"/>
                </a:solidFill>
                <a:effectLst/>
                <a:latin typeface="Lucida Sans Unicode"/>
                <a:ea typeface="+mn-ea"/>
                <a:cs typeface="Arial"/>
              </a:rPr>
              <a:t>Interpretations</a:t>
            </a:r>
            <a:r>
              <a:rPr lang="es-ES" sz="3200" dirty="0" smtClean="0">
                <a:solidFill>
                  <a:schemeClr val="accent1"/>
                </a:solidFill>
                <a:effectLst/>
                <a:latin typeface="Lucida Sans Unicode"/>
                <a:ea typeface="+mn-ea"/>
                <a:cs typeface="Arial"/>
              </a:rPr>
              <a:t/>
            </a:r>
            <a:br>
              <a:rPr lang="es-ES" sz="3200" dirty="0" smtClean="0">
                <a:solidFill>
                  <a:schemeClr val="accent1"/>
                </a:solidFill>
                <a:effectLst/>
                <a:latin typeface="Lucida Sans Unicode"/>
                <a:ea typeface="+mn-ea"/>
                <a:cs typeface="Arial"/>
              </a:rPr>
            </a:br>
            <a:r>
              <a:rPr lang="es-ES" sz="2000" dirty="0" err="1" smtClean="0">
                <a:solidFill>
                  <a:schemeClr val="tx1"/>
                </a:solidFill>
                <a:effectLst/>
              </a:rPr>
              <a:t>Table</a:t>
            </a:r>
            <a:r>
              <a:rPr lang="es-ES" sz="2000" dirty="0" smtClean="0">
                <a:solidFill>
                  <a:schemeClr val="tx1"/>
                </a:solidFill>
                <a:effectLst/>
              </a:rPr>
              <a:t> 4. </a:t>
            </a:r>
            <a:r>
              <a:rPr lang="es-ES" sz="2000" dirty="0" err="1" smtClean="0">
                <a:solidFill>
                  <a:schemeClr val="tx1"/>
                </a:solidFill>
                <a:effectLst/>
              </a:rPr>
              <a:t>Frequency</a:t>
            </a:r>
            <a:r>
              <a:rPr lang="es-ES" sz="2000" dirty="0" smtClean="0">
                <a:solidFill>
                  <a:schemeClr val="tx1"/>
                </a:solidFill>
                <a:effectLst/>
              </a:rPr>
              <a:t> of “</a:t>
            </a:r>
            <a:r>
              <a:rPr lang="es-ES" sz="2000" dirty="0" err="1" smtClean="0">
                <a:solidFill>
                  <a:schemeClr val="accent2"/>
                </a:solidFill>
                <a:effectLst/>
              </a:rPr>
              <a:t>out</a:t>
            </a:r>
            <a:r>
              <a:rPr lang="es-ES" sz="2000" dirty="0" smtClean="0">
                <a:solidFill>
                  <a:schemeClr val="accent2"/>
                </a:solidFill>
                <a:effectLst/>
              </a:rPr>
              <a:t>-of-</a:t>
            </a:r>
            <a:r>
              <a:rPr lang="es-ES" sz="2000" dirty="0" err="1" smtClean="0">
                <a:solidFill>
                  <a:schemeClr val="accent2"/>
                </a:solidFill>
                <a:effectLst/>
              </a:rPr>
              <a:t>scope</a:t>
            </a:r>
            <a:r>
              <a:rPr lang="es-ES" sz="2000" dirty="0" smtClean="0">
                <a:solidFill>
                  <a:schemeClr val="tx1"/>
                </a:solidFill>
                <a:effectLst/>
              </a:rPr>
              <a:t>” </a:t>
            </a:r>
            <a:r>
              <a:rPr lang="es-ES" sz="2000" dirty="0" err="1" smtClean="0">
                <a:solidFill>
                  <a:schemeClr val="tx1"/>
                </a:solidFill>
                <a:effectLst/>
              </a:rPr>
              <a:t>communication</a:t>
            </a:r>
            <a:r>
              <a:rPr lang="es-ES" sz="2000" dirty="0" smtClean="0">
                <a:solidFill>
                  <a:schemeClr val="tx1"/>
                </a:solidFill>
                <a:effectLst/>
              </a:rPr>
              <a:t> </a:t>
            </a:r>
            <a:r>
              <a:rPr lang="es-ES" sz="2000" dirty="0" err="1" smtClean="0">
                <a:solidFill>
                  <a:schemeClr val="tx1"/>
                </a:solidFill>
                <a:effectLst/>
              </a:rPr>
              <a:t>problems</a:t>
            </a:r>
            <a:r>
              <a:rPr lang="es-ES" sz="2000" dirty="0" smtClean="0">
                <a:solidFill>
                  <a:schemeClr val="tx1"/>
                </a:solidFill>
                <a:effectLst/>
              </a:rPr>
              <a:t> (Q1)</a:t>
            </a:r>
            <a:r>
              <a:rPr lang="es-ES" sz="3200" dirty="0" smtClean="0"/>
              <a:t/>
            </a:r>
            <a:br>
              <a:rPr lang="es-ES" sz="3200" dirty="0" smtClean="0"/>
            </a:br>
            <a:endParaRPr lang="es-ES" sz="3200" b="1" kern="1200" dirty="0" smtClean="0">
              <a:solidFill>
                <a:schemeClr val="accent1"/>
              </a:solidFill>
              <a:effectLst/>
              <a:latin typeface="Lucida Sans Unicode"/>
              <a:ea typeface="+mn-ea"/>
              <a:cs typeface="Arial"/>
            </a:endParaRPr>
          </a:p>
          <a:p>
            <a:endParaRPr lang="en-US" dirty="0"/>
          </a:p>
        </p:txBody>
      </p:sp>
      <p:graphicFrame>
        <p:nvGraphicFramePr>
          <p:cNvPr id="94608" name="Group 400"/>
          <p:cNvGraphicFramePr>
            <a:graphicFrameLocks noGrp="1"/>
          </p:cNvGraphicFramePr>
          <p:nvPr>
            <p:ph idx="1"/>
          </p:nvPr>
        </p:nvGraphicFramePr>
        <p:xfrm>
          <a:off x="228600" y="1295400"/>
          <a:ext cx="8763000" cy="5021582"/>
        </p:xfrm>
        <a:graphic>
          <a:graphicData uri="http://schemas.openxmlformats.org/drawingml/2006/table">
            <a:tbl>
              <a:tblPr/>
              <a:tblGrid>
                <a:gridCol w="1600200"/>
                <a:gridCol w="1042988"/>
                <a:gridCol w="1471612"/>
                <a:gridCol w="1835150"/>
                <a:gridCol w="1441450"/>
                <a:gridCol w="1371600"/>
              </a:tblGrid>
              <a:tr h="301625">
                <a:tc rowSpan="2">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Country</a:t>
                      </a:r>
                      <a:endParaRPr kumimoji="0" lang="en-GB"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bg1"/>
                          </a:solidFill>
                          <a:effectLst/>
                          <a:latin typeface="Times New Roman" pitchFamily="18" charset="0"/>
                          <a:cs typeface="Times New Roman" pitchFamily="18" charset="0"/>
                        </a:rPr>
                        <a:t>Social / Interactional</a:t>
                      </a:r>
                      <a:endParaRPr kumimoji="0" lang="en-GB" sz="2000" b="1"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Language</a:t>
                      </a:r>
                      <a:endParaRPr kumimoji="0" lang="en-GB"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r>
              <a:tr h="300038">
                <a:tc vMerge="1">
                  <a:txBody>
                    <a:bodyPr/>
                    <a:lstStyle/>
                    <a:p>
                      <a:endParaRPr lang="en-US"/>
                    </a:p>
                  </a:txBody>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bg1"/>
                          </a:solidFill>
                          <a:effectLst/>
                          <a:latin typeface="Times New Roman" pitchFamily="18" charset="0"/>
                          <a:cs typeface="Times New Roman" pitchFamily="18" charset="0"/>
                        </a:rPr>
                        <a:t>Shy</a:t>
                      </a:r>
                      <a:endParaRPr kumimoji="0" lang="en-GB" sz="2000" b="1"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bg1"/>
                          </a:solidFill>
                          <a:effectLst/>
                          <a:latin typeface="Times New Roman" pitchFamily="18" charset="0"/>
                          <a:cs typeface="Times New Roman" pitchFamily="18" charset="0"/>
                        </a:rPr>
                        <a:t>Fast-talking</a:t>
                      </a:r>
                      <a:endParaRPr kumimoji="0" lang="en-GB" sz="2000" b="1"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bg1"/>
                          </a:solidFill>
                          <a:effectLst/>
                          <a:latin typeface="Times New Roman" pitchFamily="18" charset="0"/>
                          <a:cs typeface="Times New Roman" pitchFamily="18" charset="0"/>
                        </a:rPr>
                        <a:t>Interpersonal</a:t>
                      </a:r>
                      <a:endParaRPr kumimoji="0" lang="en-GB" sz="2000" b="1"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bg1"/>
                          </a:solidFill>
                          <a:effectLst/>
                          <a:latin typeface="Times New Roman" pitchFamily="18" charset="0"/>
                          <a:cs typeface="Times New Roman" pitchFamily="18" charset="0"/>
                        </a:rPr>
                        <a:t>Education</a:t>
                      </a:r>
                      <a:endParaRPr kumimoji="0" lang="en-GB" sz="2000" b="1"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vMerge="1">
                  <a:txBody>
                    <a:bodyPr/>
                    <a:lstStyle/>
                    <a:p>
                      <a:endParaRPr lang="en-US"/>
                    </a:p>
                  </a:txBody>
                  <a:tcPr/>
                </a:tc>
              </a:tr>
              <a:tr h="487363">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France</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5775">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Germany</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363">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Italy</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5775">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Portugal</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363">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Spain</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5775">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Switzerland</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USA (E)</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USA (S)</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cxnSp>
        <p:nvCxnSpPr>
          <p:cNvPr id="10" name="9 Conector recto"/>
          <p:cNvCxnSpPr/>
          <p:nvPr/>
        </p:nvCxnSpPr>
        <p:spPr>
          <a:xfrm>
            <a:off x="0" y="6096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533400"/>
            <a:ext cx="8229600" cy="1143000"/>
          </a:xfrm>
        </p:spPr>
        <p:txBody>
          <a:bodyPr>
            <a:normAutofit fontScale="90000"/>
          </a:bodyPr>
          <a:lstStyle/>
          <a:p>
            <a:r>
              <a:rPr lang="es-ES" sz="2400" b="1" kern="1200" dirty="0" err="1" smtClean="0">
                <a:solidFill>
                  <a:schemeClr val="accent1"/>
                </a:solidFill>
                <a:effectLst/>
                <a:latin typeface="Lucida Sans Unicode"/>
                <a:ea typeface="+mn-ea"/>
                <a:cs typeface="Arial"/>
              </a:rPr>
              <a:t>Cognitive</a:t>
            </a:r>
            <a:r>
              <a:rPr lang="es-ES" sz="2400" b="1" kern="1200" dirty="0" smtClean="0">
                <a:solidFill>
                  <a:schemeClr val="accent1"/>
                </a:solidFill>
                <a:effectLst/>
                <a:latin typeface="Lucida Sans Unicode"/>
                <a:ea typeface="+mn-ea"/>
                <a:cs typeface="Arial"/>
              </a:rPr>
              <a:t> </a:t>
            </a:r>
            <a:r>
              <a:rPr lang="es-ES" sz="2400" b="1" kern="1200" dirty="0" err="1" smtClean="0">
                <a:solidFill>
                  <a:schemeClr val="accent1"/>
                </a:solidFill>
                <a:effectLst/>
                <a:latin typeface="Lucida Sans Unicode"/>
                <a:ea typeface="+mn-ea"/>
                <a:cs typeface="Arial"/>
              </a:rPr>
              <a:t>testing</a:t>
            </a:r>
            <a:r>
              <a:rPr lang="es-ES" sz="2400" b="1" kern="1200" dirty="0" smtClean="0">
                <a:solidFill>
                  <a:schemeClr val="accent1"/>
                </a:solidFill>
                <a:effectLst/>
                <a:latin typeface="Lucida Sans Unicode"/>
                <a:ea typeface="+mn-ea"/>
                <a:cs typeface="Arial"/>
              </a:rPr>
              <a:t> </a:t>
            </a:r>
            <a:r>
              <a:rPr lang="es-ES" sz="2400" b="1" kern="1200" dirty="0" err="1" smtClean="0">
                <a:solidFill>
                  <a:schemeClr val="accent1"/>
                </a:solidFill>
                <a:effectLst/>
                <a:latin typeface="Lucida Sans Unicode"/>
                <a:ea typeface="+mn-ea"/>
                <a:cs typeface="Arial"/>
              </a:rPr>
              <a:t>findings</a:t>
            </a:r>
            <a:r>
              <a:rPr lang="es-ES" sz="2400" b="1" kern="1200" dirty="0" smtClean="0">
                <a:solidFill>
                  <a:schemeClr val="accent1"/>
                </a:solidFill>
                <a:effectLst/>
                <a:latin typeface="Lucida Sans Unicode"/>
                <a:ea typeface="+mn-ea"/>
                <a:cs typeface="Arial"/>
              </a:rPr>
              <a:t>: </a:t>
            </a:r>
            <a:r>
              <a:rPr lang="es-ES" sz="2400" b="1" kern="1200" dirty="0" err="1" smtClean="0">
                <a:solidFill>
                  <a:schemeClr val="accent1"/>
                </a:solidFill>
                <a:effectLst/>
                <a:latin typeface="Lucida Sans Unicode"/>
                <a:ea typeface="+mn-ea"/>
                <a:cs typeface="Arial"/>
              </a:rPr>
              <a:t>Comparing</a:t>
            </a:r>
            <a:r>
              <a:rPr lang="es-ES" sz="2400" b="1" kern="1200" dirty="0" smtClean="0">
                <a:solidFill>
                  <a:schemeClr val="accent1"/>
                </a:solidFill>
                <a:effectLst/>
                <a:latin typeface="Lucida Sans Unicode"/>
                <a:ea typeface="+mn-ea"/>
                <a:cs typeface="Arial"/>
              </a:rPr>
              <a:t> </a:t>
            </a:r>
            <a:r>
              <a:rPr lang="es-ES" sz="2400" b="1" kern="1200" dirty="0" err="1" smtClean="0">
                <a:solidFill>
                  <a:schemeClr val="accent1"/>
                </a:solidFill>
                <a:effectLst/>
                <a:latin typeface="Lucida Sans Unicode"/>
                <a:ea typeface="+mn-ea"/>
                <a:cs typeface="Arial"/>
              </a:rPr>
              <a:t>Interpretations</a:t>
            </a:r>
            <a:r>
              <a:rPr lang="es-ES" sz="2400" b="1" kern="1200" dirty="0" smtClean="0">
                <a:solidFill>
                  <a:schemeClr val="accent1"/>
                </a:solidFill>
                <a:effectLst/>
                <a:latin typeface="Lucida Sans Unicode"/>
                <a:ea typeface="+mn-ea"/>
                <a:cs typeface="Arial"/>
              </a:rPr>
              <a:t/>
            </a:r>
            <a:br>
              <a:rPr lang="es-ES" sz="2400" b="1" kern="1200" dirty="0" smtClean="0">
                <a:solidFill>
                  <a:schemeClr val="accent1"/>
                </a:solidFill>
                <a:effectLst/>
                <a:latin typeface="Lucida Sans Unicode"/>
                <a:ea typeface="+mn-ea"/>
                <a:cs typeface="Arial"/>
              </a:rPr>
            </a:br>
            <a:r>
              <a:rPr lang="es-ES" sz="2400" b="1" kern="1200" dirty="0" smtClean="0">
                <a:solidFill>
                  <a:schemeClr val="accent1"/>
                </a:solidFill>
                <a:effectLst/>
                <a:latin typeface="Lucida Sans Unicode"/>
                <a:ea typeface="+mn-ea"/>
                <a:cs typeface="Arial"/>
              </a:rPr>
              <a:t/>
            </a:r>
            <a:br>
              <a:rPr lang="es-ES" sz="2400" b="1" kern="1200" dirty="0" smtClean="0">
                <a:solidFill>
                  <a:schemeClr val="accent1"/>
                </a:solidFill>
                <a:effectLst/>
                <a:latin typeface="Lucida Sans Unicode"/>
                <a:ea typeface="+mn-ea"/>
                <a:cs typeface="Arial"/>
              </a:rPr>
            </a:br>
            <a:r>
              <a:rPr lang="es-ES" sz="1800" dirty="0" err="1" smtClean="0">
                <a:solidFill>
                  <a:schemeClr val="tx1"/>
                </a:solidFill>
                <a:effectLst/>
              </a:rPr>
              <a:t>Table</a:t>
            </a:r>
            <a:r>
              <a:rPr lang="es-ES" sz="1800" dirty="0" smtClean="0">
                <a:solidFill>
                  <a:schemeClr val="tx1"/>
                </a:solidFill>
                <a:effectLst/>
              </a:rPr>
              <a:t> 5. </a:t>
            </a:r>
            <a:r>
              <a:rPr lang="es-ES" sz="1800" dirty="0" err="1" smtClean="0">
                <a:solidFill>
                  <a:schemeClr val="tx1"/>
                </a:solidFill>
                <a:effectLst/>
              </a:rPr>
              <a:t>Comparing</a:t>
            </a:r>
            <a:r>
              <a:rPr lang="es-ES" sz="1800" dirty="0" smtClean="0">
                <a:solidFill>
                  <a:schemeClr val="tx1"/>
                </a:solidFill>
                <a:effectLst/>
              </a:rPr>
              <a:t> “</a:t>
            </a:r>
            <a:r>
              <a:rPr lang="es-ES" sz="1800" dirty="0" err="1" smtClean="0">
                <a:solidFill>
                  <a:schemeClr val="accent1"/>
                </a:solidFill>
                <a:effectLst/>
              </a:rPr>
              <a:t>intended</a:t>
            </a:r>
            <a:r>
              <a:rPr lang="es-ES" sz="1800" dirty="0" smtClean="0">
                <a:solidFill>
                  <a:schemeClr val="tx1"/>
                </a:solidFill>
                <a:effectLst/>
              </a:rPr>
              <a:t>” </a:t>
            </a:r>
            <a:r>
              <a:rPr lang="es-ES" sz="1800" dirty="0" err="1" smtClean="0">
                <a:solidFill>
                  <a:schemeClr val="tx1"/>
                </a:solidFill>
                <a:effectLst/>
              </a:rPr>
              <a:t>communication</a:t>
            </a:r>
            <a:r>
              <a:rPr lang="es-ES" sz="1800" dirty="0" smtClean="0">
                <a:solidFill>
                  <a:schemeClr val="tx1"/>
                </a:solidFill>
                <a:effectLst/>
              </a:rPr>
              <a:t> </a:t>
            </a:r>
            <a:r>
              <a:rPr lang="es-ES" sz="1800" dirty="0" err="1" smtClean="0">
                <a:solidFill>
                  <a:schemeClr val="tx1"/>
                </a:solidFill>
                <a:effectLst/>
              </a:rPr>
              <a:t>problems</a:t>
            </a:r>
            <a:r>
              <a:rPr lang="es-ES" sz="1800" dirty="0" smtClean="0">
                <a:solidFill>
                  <a:schemeClr val="tx1"/>
                </a:solidFill>
                <a:effectLst/>
              </a:rPr>
              <a:t> Granada and ESCAP</a:t>
            </a:r>
            <a:r>
              <a:rPr lang="es-ES" sz="2400" dirty="0" smtClean="0">
                <a:solidFill>
                  <a:schemeClr val="tx1"/>
                </a:solidFill>
              </a:rPr>
              <a:t/>
            </a:r>
            <a:br>
              <a:rPr lang="es-ES" sz="2400" dirty="0" smtClean="0">
                <a:solidFill>
                  <a:schemeClr val="tx1"/>
                </a:solidFill>
              </a:rPr>
            </a:br>
            <a:endParaRPr lang="es-ES" sz="2400" b="1" kern="1200" dirty="0" smtClean="0">
              <a:solidFill>
                <a:schemeClr val="tx1"/>
              </a:solidFill>
              <a:effectLst/>
              <a:latin typeface="Lucida Sans Unicode"/>
              <a:ea typeface="+mn-ea"/>
              <a:cs typeface="Arial"/>
            </a:endParaRPr>
          </a:p>
          <a:p>
            <a:endParaRPr lang="en-US" dirty="0"/>
          </a:p>
        </p:txBody>
      </p:sp>
      <p:graphicFrame>
        <p:nvGraphicFramePr>
          <p:cNvPr id="96439" name="Group 183"/>
          <p:cNvGraphicFramePr>
            <a:graphicFrameLocks noGrp="1"/>
          </p:cNvGraphicFramePr>
          <p:nvPr>
            <p:ph idx="1"/>
          </p:nvPr>
        </p:nvGraphicFramePr>
        <p:xfrm>
          <a:off x="228600" y="1219200"/>
          <a:ext cx="8686800" cy="5006023"/>
        </p:xfrm>
        <a:graphic>
          <a:graphicData uri="http://schemas.openxmlformats.org/drawingml/2006/table">
            <a:tbl>
              <a:tblPr/>
              <a:tblGrid>
                <a:gridCol w="1905000"/>
                <a:gridCol w="2362200"/>
                <a:gridCol w="1447800"/>
                <a:gridCol w="1600200"/>
                <a:gridCol w="1371600"/>
              </a:tblGrid>
              <a:tr h="9906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cs typeface="Times New Roman" pitchFamily="18" charset="0"/>
                        </a:rPr>
                        <a:t>Projects</a:t>
                      </a:r>
                      <a:endParaRPr kumimoji="0" lang="en-GB" sz="2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7313" marR="0" lvl="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General communication skills</a:t>
                      </a:r>
                      <a:endParaRPr kumimoji="0" lang="en-GB" sz="2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cs typeface="Times New Roman" pitchFamily="18" charset="0"/>
                        </a:rPr>
                        <a:t>Physical</a:t>
                      </a:r>
                      <a:endParaRPr kumimoji="0" lang="en-GB" sz="2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Cognition</a:t>
                      </a:r>
                      <a:endParaRPr kumimoji="0" lang="en-GB" sz="2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Hearing</a:t>
                      </a:r>
                      <a:endParaRPr kumimoji="0" lang="en-GB" sz="2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982663">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Granada Total (101)</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138">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 (out of 101)</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r>
              <a:tr h="982663">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ESCAP Total (70)</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138">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 (out of 70)</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41</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11</a:t>
                      </a:r>
                      <a:endParaRPr kumimoji="0" lang="en-GB" sz="2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r>
            </a:tbl>
          </a:graphicData>
        </a:graphic>
      </p:graphicFrame>
      <p:cxnSp>
        <p:nvCxnSpPr>
          <p:cNvPr id="10" name="9 Conector recto"/>
          <p:cNvCxnSpPr/>
          <p:nvPr/>
        </p:nvCxnSpPr>
        <p:spPr>
          <a:xfrm>
            <a:off x="0" y="6096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2400" y="609600"/>
            <a:ext cx="8534400" cy="1143000"/>
          </a:xfrm>
        </p:spPr>
        <p:txBody>
          <a:bodyPr>
            <a:normAutofit fontScale="90000"/>
          </a:bodyPr>
          <a:lstStyle/>
          <a:p>
            <a:r>
              <a:rPr lang="es-ES" sz="2400" b="1" kern="1200" dirty="0" err="1" smtClean="0">
                <a:solidFill>
                  <a:schemeClr val="accent1"/>
                </a:solidFill>
                <a:effectLst/>
                <a:latin typeface="Lucida Sans Unicode"/>
                <a:ea typeface="+mj-ea"/>
                <a:cs typeface="Arial"/>
              </a:rPr>
              <a:t>Cognitive</a:t>
            </a:r>
            <a:r>
              <a:rPr lang="es-ES" sz="2400" b="1" kern="1200" dirty="0" smtClean="0">
                <a:solidFill>
                  <a:schemeClr val="accent1"/>
                </a:solidFill>
                <a:effectLst/>
                <a:latin typeface="Lucida Sans Unicode"/>
                <a:ea typeface="+mj-ea"/>
                <a:cs typeface="Arial"/>
              </a:rPr>
              <a:t> </a:t>
            </a:r>
            <a:r>
              <a:rPr lang="es-ES" sz="2400" b="1" kern="1200" dirty="0" err="1" smtClean="0">
                <a:solidFill>
                  <a:schemeClr val="accent1"/>
                </a:solidFill>
                <a:effectLst/>
                <a:latin typeface="Lucida Sans Unicode"/>
                <a:ea typeface="+mj-ea"/>
                <a:cs typeface="Arial"/>
              </a:rPr>
              <a:t>testing</a:t>
            </a:r>
            <a:r>
              <a:rPr lang="es-ES" sz="2400" b="1" kern="1200" dirty="0" smtClean="0">
                <a:solidFill>
                  <a:schemeClr val="accent1"/>
                </a:solidFill>
                <a:effectLst/>
                <a:latin typeface="Lucida Sans Unicode"/>
                <a:ea typeface="+mj-ea"/>
                <a:cs typeface="Arial"/>
              </a:rPr>
              <a:t> </a:t>
            </a:r>
            <a:r>
              <a:rPr lang="es-ES" sz="2400" b="1" kern="1200" dirty="0" err="1" smtClean="0">
                <a:solidFill>
                  <a:schemeClr val="accent1"/>
                </a:solidFill>
                <a:effectLst/>
                <a:latin typeface="Lucida Sans Unicode"/>
                <a:ea typeface="+mj-ea"/>
                <a:cs typeface="Arial"/>
              </a:rPr>
              <a:t>findings</a:t>
            </a:r>
            <a:r>
              <a:rPr lang="es-ES" sz="2400" b="1" kern="1200" dirty="0" smtClean="0">
                <a:solidFill>
                  <a:schemeClr val="accent1"/>
                </a:solidFill>
                <a:effectLst/>
                <a:latin typeface="Lucida Sans Unicode"/>
                <a:ea typeface="+mj-ea"/>
                <a:cs typeface="Arial"/>
              </a:rPr>
              <a:t>: </a:t>
            </a:r>
            <a:r>
              <a:rPr lang="es-ES" sz="2400" b="1" kern="1200" dirty="0" err="1" smtClean="0">
                <a:solidFill>
                  <a:schemeClr val="accent1"/>
                </a:solidFill>
                <a:effectLst/>
                <a:latin typeface="Lucida Sans Unicode"/>
                <a:ea typeface="+mj-ea"/>
                <a:cs typeface="Arial"/>
              </a:rPr>
              <a:t>Comparing</a:t>
            </a:r>
            <a:r>
              <a:rPr lang="es-ES" sz="2400" b="1" kern="1200" dirty="0" smtClean="0">
                <a:solidFill>
                  <a:schemeClr val="accent1"/>
                </a:solidFill>
                <a:effectLst/>
                <a:latin typeface="Lucida Sans Unicode"/>
                <a:ea typeface="+mj-ea"/>
                <a:cs typeface="Arial"/>
              </a:rPr>
              <a:t> </a:t>
            </a:r>
            <a:r>
              <a:rPr lang="es-ES" sz="2400" b="1" kern="1200" dirty="0" err="1" smtClean="0">
                <a:solidFill>
                  <a:schemeClr val="accent1"/>
                </a:solidFill>
                <a:effectLst/>
                <a:latin typeface="Lucida Sans Unicode"/>
                <a:ea typeface="+mj-ea"/>
                <a:cs typeface="Arial"/>
              </a:rPr>
              <a:t>Interpretations</a:t>
            </a:r>
            <a:r>
              <a:rPr lang="es-ES" sz="2400" b="1" kern="1200" dirty="0" smtClean="0">
                <a:solidFill>
                  <a:schemeClr val="accent1"/>
                </a:solidFill>
                <a:effectLst/>
                <a:latin typeface="Lucida Sans Unicode"/>
                <a:ea typeface="+mj-ea"/>
                <a:cs typeface="Arial"/>
              </a:rPr>
              <a:t/>
            </a:r>
            <a:br>
              <a:rPr lang="es-ES" sz="2400" b="1" kern="1200" dirty="0" smtClean="0">
                <a:solidFill>
                  <a:schemeClr val="accent1"/>
                </a:solidFill>
                <a:effectLst/>
                <a:latin typeface="Lucida Sans Unicode"/>
                <a:ea typeface="+mj-ea"/>
                <a:cs typeface="Arial"/>
              </a:rPr>
            </a:br>
            <a:r>
              <a:rPr lang="es-ES" sz="2400" b="1" kern="1200" dirty="0" smtClean="0">
                <a:solidFill>
                  <a:schemeClr val="accent1"/>
                </a:solidFill>
                <a:effectLst/>
                <a:latin typeface="Lucida Sans Unicode"/>
                <a:ea typeface="+mj-ea"/>
                <a:cs typeface="Arial"/>
              </a:rPr>
              <a:t/>
            </a:r>
            <a:br>
              <a:rPr lang="es-ES" sz="2400" b="1" kern="1200" dirty="0" smtClean="0">
                <a:solidFill>
                  <a:schemeClr val="accent1"/>
                </a:solidFill>
                <a:effectLst/>
                <a:latin typeface="Lucida Sans Unicode"/>
                <a:ea typeface="+mj-ea"/>
                <a:cs typeface="Arial"/>
              </a:rPr>
            </a:br>
            <a:r>
              <a:rPr lang="es-ES" sz="2000" dirty="0" err="1" smtClean="0">
                <a:effectLst/>
              </a:rPr>
              <a:t>Table</a:t>
            </a:r>
            <a:r>
              <a:rPr lang="es-ES" sz="2000" dirty="0" smtClean="0">
                <a:effectLst/>
              </a:rPr>
              <a:t> 6. </a:t>
            </a:r>
            <a:r>
              <a:rPr lang="es-ES" sz="2000" dirty="0" err="1" smtClean="0">
                <a:effectLst/>
              </a:rPr>
              <a:t>Comparing</a:t>
            </a:r>
            <a:r>
              <a:rPr lang="es-ES" sz="2000" dirty="0" smtClean="0">
                <a:effectLst/>
              </a:rPr>
              <a:t> “</a:t>
            </a:r>
            <a:r>
              <a:rPr lang="es-ES" sz="2000" dirty="0" err="1" smtClean="0">
                <a:effectLst/>
              </a:rPr>
              <a:t>out</a:t>
            </a:r>
            <a:r>
              <a:rPr lang="es-ES" sz="2000" dirty="0" smtClean="0">
                <a:effectLst/>
              </a:rPr>
              <a:t>-of-</a:t>
            </a:r>
            <a:r>
              <a:rPr lang="es-ES" sz="2000" dirty="0" err="1" smtClean="0">
                <a:effectLst/>
              </a:rPr>
              <a:t>scope</a:t>
            </a:r>
            <a:r>
              <a:rPr lang="es-ES" sz="2000" dirty="0" smtClean="0">
                <a:effectLst/>
              </a:rPr>
              <a:t>” </a:t>
            </a:r>
            <a:r>
              <a:rPr lang="es-ES" sz="2000" dirty="0" err="1" smtClean="0">
                <a:effectLst/>
              </a:rPr>
              <a:t>communication</a:t>
            </a:r>
            <a:r>
              <a:rPr lang="es-ES" sz="2000" dirty="0" smtClean="0">
                <a:effectLst/>
              </a:rPr>
              <a:t>  </a:t>
            </a:r>
            <a:r>
              <a:rPr lang="es-ES" sz="2000" dirty="0" err="1" smtClean="0">
                <a:effectLst/>
              </a:rPr>
              <a:t>problems</a:t>
            </a:r>
            <a:r>
              <a:rPr lang="es-ES" sz="2000" dirty="0" smtClean="0">
                <a:effectLst/>
              </a:rPr>
              <a:t> Granada and ESCAP</a:t>
            </a:r>
            <a:r>
              <a:rPr lang="es-ES" sz="2400" dirty="0" smtClean="0"/>
              <a:t/>
            </a:r>
            <a:br>
              <a:rPr lang="es-ES" sz="2400" dirty="0" smtClean="0"/>
            </a:br>
            <a:endParaRPr lang="es-ES" sz="2400" b="1" kern="1200" dirty="0" smtClean="0">
              <a:solidFill>
                <a:schemeClr val="accent1"/>
              </a:solidFill>
              <a:effectLst/>
              <a:latin typeface="Lucida Sans Unicode"/>
              <a:ea typeface="+mj-ea"/>
              <a:cs typeface="Arial"/>
            </a:endParaRPr>
          </a:p>
          <a:p>
            <a:endParaRPr lang="en-US" dirty="0"/>
          </a:p>
        </p:txBody>
      </p:sp>
      <p:graphicFrame>
        <p:nvGraphicFramePr>
          <p:cNvPr id="98553" name="Group 249"/>
          <p:cNvGraphicFramePr>
            <a:graphicFrameLocks noGrp="1"/>
          </p:cNvGraphicFramePr>
          <p:nvPr>
            <p:ph idx="1"/>
          </p:nvPr>
        </p:nvGraphicFramePr>
        <p:xfrm>
          <a:off x="152400" y="1481138"/>
          <a:ext cx="8915400" cy="4691063"/>
        </p:xfrm>
        <a:graphic>
          <a:graphicData uri="http://schemas.openxmlformats.org/drawingml/2006/table">
            <a:tbl>
              <a:tblPr/>
              <a:tblGrid>
                <a:gridCol w="1752600"/>
                <a:gridCol w="914400"/>
                <a:gridCol w="1676400"/>
                <a:gridCol w="1828800"/>
                <a:gridCol w="1447800"/>
                <a:gridCol w="1295400"/>
              </a:tblGrid>
              <a:tr h="523875">
                <a:tc rowSpan="2">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Projects</a:t>
                      </a:r>
                      <a:endParaRPr kumimoji="0" lang="en-GB"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gridSpan="4">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Social / Interactional</a:t>
                      </a:r>
                      <a:endParaRPr kumimoji="0" lang="en-GB"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Language</a:t>
                      </a:r>
                      <a:endParaRPr kumimoji="0" lang="en-GB"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r h="509588">
                <a:tc vMerge="1">
                  <a:txBody>
                    <a:bodyPr/>
                    <a:lstStyle/>
                    <a:p>
                      <a:endParaRPr lang="en-US"/>
                    </a:p>
                  </a:txBody>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Shy</a:t>
                      </a:r>
                      <a:endParaRPr kumimoji="0" lang="en-GB"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Fast-talking</a:t>
                      </a:r>
                      <a:endParaRPr kumimoji="0" lang="en-GB"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Interpersonal</a:t>
                      </a:r>
                      <a:endParaRPr kumimoji="0" lang="en-GB"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Education</a:t>
                      </a:r>
                      <a:endParaRPr kumimoji="0" lang="en-GB"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vMerge="1">
                  <a:txBody>
                    <a:bodyPr/>
                    <a:lstStyle/>
                    <a:p>
                      <a:endParaRPr lang="en-US"/>
                    </a:p>
                  </a:txBody>
                  <a:tcPr/>
                </a:tc>
              </a:tr>
              <a:tr h="874713">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Granada Total (101)</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16</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3088">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 (out of 101)</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16</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r>
              <a:tr h="5334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ESCAP Total</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endParaRPr kumimoji="0" lang="en-GB" sz="24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2705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 (out of 70)</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GB"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r>
            </a:tbl>
          </a:graphicData>
        </a:graphic>
      </p:graphicFrame>
      <p:cxnSp>
        <p:nvCxnSpPr>
          <p:cNvPr id="10" name="9 Conector recto"/>
          <p:cNvCxnSpPr/>
          <p:nvPr/>
        </p:nvCxnSpPr>
        <p:spPr>
          <a:xfrm>
            <a:off x="0" y="6096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76200" y="609600"/>
            <a:ext cx="8915400" cy="1143000"/>
          </a:xfrm>
        </p:spPr>
        <p:txBody>
          <a:bodyPr>
            <a:normAutofit fontScale="90000"/>
          </a:bodyPr>
          <a:lstStyle/>
          <a:p>
            <a:r>
              <a:rPr lang="es-ES" sz="2400" b="1" kern="1200" dirty="0" err="1" smtClean="0">
                <a:solidFill>
                  <a:schemeClr val="accent1"/>
                </a:solidFill>
                <a:effectLst/>
                <a:latin typeface="Lucida Sans Unicode"/>
                <a:ea typeface="+mj-ea"/>
                <a:cs typeface="Arial"/>
              </a:rPr>
              <a:t>Cognitive</a:t>
            </a:r>
            <a:r>
              <a:rPr lang="es-ES" sz="2400" b="1" kern="1200" dirty="0" smtClean="0">
                <a:solidFill>
                  <a:schemeClr val="accent1"/>
                </a:solidFill>
                <a:effectLst/>
                <a:latin typeface="Lucida Sans Unicode"/>
                <a:ea typeface="+mj-ea"/>
                <a:cs typeface="Arial"/>
              </a:rPr>
              <a:t> </a:t>
            </a:r>
            <a:r>
              <a:rPr lang="es-ES" sz="2400" b="1" kern="1200" dirty="0" err="1" smtClean="0">
                <a:solidFill>
                  <a:schemeClr val="accent1"/>
                </a:solidFill>
                <a:effectLst/>
                <a:latin typeface="Lucida Sans Unicode"/>
                <a:ea typeface="+mj-ea"/>
                <a:cs typeface="Arial"/>
              </a:rPr>
              <a:t>testing</a:t>
            </a:r>
            <a:r>
              <a:rPr lang="es-ES" sz="2400" b="1" kern="1200" dirty="0" smtClean="0">
                <a:solidFill>
                  <a:schemeClr val="accent1"/>
                </a:solidFill>
                <a:effectLst/>
                <a:latin typeface="Lucida Sans Unicode"/>
                <a:ea typeface="+mj-ea"/>
                <a:cs typeface="Arial"/>
              </a:rPr>
              <a:t> </a:t>
            </a:r>
            <a:r>
              <a:rPr lang="es-ES" sz="2400" b="1" kern="1200" dirty="0" err="1" smtClean="0">
                <a:solidFill>
                  <a:schemeClr val="accent1"/>
                </a:solidFill>
                <a:effectLst/>
                <a:latin typeface="Lucida Sans Unicode"/>
                <a:ea typeface="+mj-ea"/>
                <a:cs typeface="Arial"/>
              </a:rPr>
              <a:t>findings</a:t>
            </a:r>
            <a:r>
              <a:rPr lang="es-ES" sz="2400" b="1" kern="1200" dirty="0" smtClean="0">
                <a:solidFill>
                  <a:schemeClr val="accent1"/>
                </a:solidFill>
                <a:effectLst/>
                <a:latin typeface="Lucida Sans Unicode"/>
                <a:ea typeface="+mj-ea"/>
                <a:cs typeface="Arial"/>
              </a:rPr>
              <a:t>: </a:t>
            </a:r>
            <a:r>
              <a:rPr lang="es-ES" sz="2400" b="1" kern="1200" dirty="0" err="1" smtClean="0">
                <a:solidFill>
                  <a:schemeClr val="accent1"/>
                </a:solidFill>
                <a:effectLst/>
                <a:latin typeface="Lucida Sans Unicode"/>
                <a:ea typeface="+mj-ea"/>
                <a:cs typeface="Arial"/>
              </a:rPr>
              <a:t>Comparing</a:t>
            </a:r>
            <a:r>
              <a:rPr lang="es-ES" sz="2400" b="1" kern="1200" dirty="0" smtClean="0">
                <a:solidFill>
                  <a:schemeClr val="accent1"/>
                </a:solidFill>
                <a:effectLst/>
                <a:latin typeface="Lucida Sans Unicode"/>
                <a:ea typeface="+mj-ea"/>
                <a:cs typeface="Arial"/>
              </a:rPr>
              <a:t> </a:t>
            </a:r>
            <a:r>
              <a:rPr lang="es-ES" sz="2400" b="1" kern="1200" dirty="0" err="1" smtClean="0">
                <a:solidFill>
                  <a:schemeClr val="accent1"/>
                </a:solidFill>
                <a:effectLst/>
                <a:latin typeface="Lucida Sans Unicode"/>
                <a:ea typeface="+mj-ea"/>
                <a:cs typeface="Arial"/>
              </a:rPr>
              <a:t>Interpretations</a:t>
            </a:r>
            <a:r>
              <a:rPr lang="es-ES" sz="2400" b="1" kern="1200" dirty="0" smtClean="0">
                <a:solidFill>
                  <a:schemeClr val="accent1"/>
                </a:solidFill>
                <a:effectLst/>
                <a:latin typeface="Lucida Sans Unicode"/>
                <a:ea typeface="+mj-ea"/>
                <a:cs typeface="Arial"/>
              </a:rPr>
              <a:t/>
            </a:r>
            <a:br>
              <a:rPr lang="es-ES" sz="2400" b="1" kern="1200" dirty="0" smtClean="0">
                <a:solidFill>
                  <a:schemeClr val="accent1"/>
                </a:solidFill>
                <a:effectLst/>
                <a:latin typeface="Lucida Sans Unicode"/>
                <a:ea typeface="+mj-ea"/>
                <a:cs typeface="Arial"/>
              </a:rPr>
            </a:br>
            <a:r>
              <a:rPr lang="es-ES" sz="2400" b="1" kern="1200" dirty="0" smtClean="0">
                <a:solidFill>
                  <a:schemeClr val="accent1"/>
                </a:solidFill>
                <a:effectLst/>
                <a:latin typeface="Lucida Sans Unicode"/>
                <a:ea typeface="+mj-ea"/>
                <a:cs typeface="Arial"/>
              </a:rPr>
              <a:t/>
            </a:r>
            <a:br>
              <a:rPr lang="es-ES" sz="2400" b="1" kern="1200" dirty="0" smtClean="0">
                <a:solidFill>
                  <a:schemeClr val="accent1"/>
                </a:solidFill>
                <a:effectLst/>
                <a:latin typeface="Lucida Sans Unicode"/>
                <a:ea typeface="+mj-ea"/>
                <a:cs typeface="Arial"/>
              </a:rPr>
            </a:br>
            <a:r>
              <a:rPr lang="es-ES" sz="2200" dirty="0" err="1" smtClean="0">
                <a:solidFill>
                  <a:schemeClr val="tx1"/>
                </a:solidFill>
                <a:effectLst/>
              </a:rPr>
              <a:t>Table</a:t>
            </a:r>
            <a:r>
              <a:rPr lang="es-ES" sz="2200" dirty="0" smtClean="0">
                <a:solidFill>
                  <a:schemeClr val="tx1"/>
                </a:solidFill>
                <a:effectLst/>
              </a:rPr>
              <a:t> 7. </a:t>
            </a:r>
            <a:r>
              <a:rPr lang="es-ES" sz="2200" dirty="0" err="1" smtClean="0">
                <a:solidFill>
                  <a:schemeClr val="tx1"/>
                </a:solidFill>
                <a:effectLst/>
              </a:rPr>
              <a:t>Comparison</a:t>
            </a:r>
            <a:r>
              <a:rPr lang="es-ES" sz="2200" dirty="0" smtClean="0">
                <a:solidFill>
                  <a:schemeClr val="tx1"/>
                </a:solidFill>
                <a:effectLst/>
              </a:rPr>
              <a:t> of responses </a:t>
            </a:r>
            <a:r>
              <a:rPr lang="es-ES" sz="2200" dirty="0" err="1" smtClean="0">
                <a:solidFill>
                  <a:schemeClr val="tx1"/>
                </a:solidFill>
                <a:effectLst/>
              </a:rPr>
              <a:t>for</a:t>
            </a:r>
            <a:r>
              <a:rPr lang="es-ES" sz="2200" dirty="0" smtClean="0">
                <a:solidFill>
                  <a:schemeClr val="tx1"/>
                </a:solidFill>
                <a:effectLst/>
              </a:rPr>
              <a:t> Q1 and Q2 (GG and ESCAP </a:t>
            </a:r>
            <a:r>
              <a:rPr lang="es-ES" sz="2200" dirty="0" err="1" smtClean="0">
                <a:solidFill>
                  <a:schemeClr val="tx1"/>
                </a:solidFill>
                <a:effectLst/>
              </a:rPr>
              <a:t>respondents</a:t>
            </a:r>
            <a:r>
              <a:rPr lang="es-ES" sz="2200" dirty="0" smtClean="0">
                <a:solidFill>
                  <a:schemeClr val="tx1"/>
                </a:solidFill>
                <a:effectLst/>
              </a:rPr>
              <a:t>)</a:t>
            </a:r>
            <a:r>
              <a:rPr lang="es-ES" sz="2400" dirty="0" smtClean="0"/>
              <a:t/>
            </a:r>
            <a:br>
              <a:rPr lang="es-ES" sz="2400" dirty="0" smtClean="0"/>
            </a:br>
            <a:endParaRPr lang="es-ES" sz="2400" b="1" kern="1200" dirty="0" smtClean="0">
              <a:solidFill>
                <a:schemeClr val="accent1"/>
              </a:solidFill>
              <a:effectLst/>
              <a:latin typeface="Lucida Sans Unicode"/>
              <a:ea typeface="+mj-ea"/>
              <a:cs typeface="Arial"/>
            </a:endParaRPr>
          </a:p>
          <a:p>
            <a:endParaRPr lang="en-US" dirty="0"/>
          </a:p>
        </p:txBody>
      </p:sp>
      <p:graphicFrame>
        <p:nvGraphicFramePr>
          <p:cNvPr id="102658" name="Group 258"/>
          <p:cNvGraphicFramePr>
            <a:graphicFrameLocks noGrp="1"/>
          </p:cNvGraphicFramePr>
          <p:nvPr>
            <p:ph idx="1"/>
          </p:nvPr>
        </p:nvGraphicFramePr>
        <p:xfrm>
          <a:off x="76200" y="1295400"/>
          <a:ext cx="8915400" cy="5013008"/>
        </p:xfrm>
        <a:graphic>
          <a:graphicData uri="http://schemas.openxmlformats.org/drawingml/2006/table">
            <a:tbl>
              <a:tblPr/>
              <a:tblGrid>
                <a:gridCol w="1303338"/>
                <a:gridCol w="2174875"/>
                <a:gridCol w="2770187"/>
                <a:gridCol w="1600200"/>
                <a:gridCol w="1066800"/>
              </a:tblGrid>
              <a:tr h="457200">
                <a:tc rowSpan="2">
                  <a:txBody>
                    <a:bodyPr/>
                    <a:lstStyle/>
                    <a:p>
                      <a:pPr marL="0"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000" b="0" i="0" u="none" strike="noStrike" cap="none" normalizeH="0" baseline="0" dirty="0" smtClean="0">
                          <a:ln>
                            <a:noFill/>
                          </a:ln>
                          <a:solidFill>
                            <a:schemeClr val="tx1"/>
                          </a:solidFill>
                          <a:effectLst/>
                          <a:latin typeface="Lucida Sans Unicode" pitchFamily="34" charset="0"/>
                        </a:rPr>
                        <a:t>COM_ES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cs typeface="Arial" charset="0"/>
                        </a:rPr>
                        <a:t>COM_SS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vMerge="1">
                  <a:txBody>
                    <a:bodyPr/>
                    <a:lstStyle/>
                    <a:p>
                      <a:endParaRPr 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ND</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SD</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ALD</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UTD</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858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ND</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cs typeface="Times New Roman" pitchFamily="18" charset="0"/>
                        </a:rPr>
                        <a:t>31 (FR: 6; GR: 1; IT: 8; PO: 3; SP: 6; USA: 6; USAS: 1) // </a:t>
                      </a:r>
                      <a:r>
                        <a:rPr kumimoji="0" lang="es-ES" sz="2000" b="1" i="0" u="sng" strike="noStrike" cap="none" normalizeH="0" baseline="0" smtClean="0">
                          <a:ln>
                            <a:noFill/>
                          </a:ln>
                          <a:solidFill>
                            <a:schemeClr val="tx1"/>
                          </a:solidFill>
                          <a:effectLst/>
                          <a:latin typeface="Times New Roman" pitchFamily="18" charset="0"/>
                          <a:cs typeface="Times New Roman" pitchFamily="18" charset="0"/>
                        </a:rPr>
                        <a:t>ESCAP: 97</a:t>
                      </a:r>
                      <a:endParaRPr kumimoji="0" lang="es-ES" sz="2000" b="1" i="0" u="sng"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cs typeface="Times New Roman" pitchFamily="18" charset="0"/>
                        </a:rPr>
                        <a:t>10 (GR:1; PO: 1, SP: 3; SW: 1:, US: 2, USAS: 2) // </a:t>
                      </a:r>
                      <a:r>
                        <a:rPr kumimoji="0" lang="en-GB" sz="2000" b="1" i="0" u="sng" strike="noStrike" cap="none" normalizeH="0" baseline="0" dirty="0" smtClean="0">
                          <a:ln>
                            <a:noFill/>
                          </a:ln>
                          <a:solidFill>
                            <a:schemeClr val="tx1"/>
                          </a:solidFill>
                          <a:effectLst/>
                          <a:latin typeface="Times New Roman" pitchFamily="18" charset="0"/>
                          <a:cs typeface="Times New Roman" pitchFamily="18" charset="0"/>
                        </a:rPr>
                        <a:t>ESCAP: 6</a:t>
                      </a:r>
                      <a:endParaRPr kumimoji="0" lang="en-GB" sz="2000" b="1" i="0" u="sng"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cs typeface="Times New Roman" pitchFamily="18" charset="0"/>
                        </a:rPr>
                        <a:t>1 (SP: 1) // </a:t>
                      </a:r>
                      <a:r>
                        <a:rPr kumimoji="0" lang="es-ES" sz="2000" b="1" i="0" u="sng" strike="noStrike" cap="none" normalizeH="0" baseline="0" smtClean="0">
                          <a:ln>
                            <a:noFill/>
                          </a:ln>
                          <a:solidFill>
                            <a:schemeClr val="tx1"/>
                          </a:solidFill>
                          <a:effectLst/>
                          <a:latin typeface="Times New Roman" pitchFamily="18" charset="0"/>
                          <a:cs typeface="Times New Roman" pitchFamily="18" charset="0"/>
                        </a:rPr>
                        <a:t>ESCAP: 3</a:t>
                      </a:r>
                      <a:endParaRPr kumimoji="0" lang="es-ES" sz="2000" b="1" i="0" u="sng"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smtClean="0">
                          <a:ln>
                            <a:noFill/>
                          </a:ln>
                          <a:solidFill>
                            <a:schemeClr val="tx1"/>
                          </a:solidFill>
                          <a:effectLst/>
                          <a:latin typeface="Times New Roman" pitchFamily="18" charset="0"/>
                          <a:cs typeface="Times New Roman" pitchFamily="18" charset="0"/>
                        </a:rPr>
                        <a:t>1 USA</a:t>
                      </a:r>
                      <a:endParaRPr kumimoji="0" lang="es-ES" sz="20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r>
              <a:tr h="9890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SD</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Times New Roman" pitchFamily="18" charset="0"/>
                          <a:cs typeface="Times New Roman" pitchFamily="18" charset="0"/>
                        </a:rPr>
                        <a:t>14 (FR: 2; GR: 2; IT: 2; PO: 1; SP: 2; USA: 5;USAS:1) // </a:t>
                      </a:r>
                      <a:r>
                        <a:rPr kumimoji="0" lang="es-ES" sz="2000" b="1" i="0" u="sng" strike="noStrike" cap="none" normalizeH="0" baseline="0" smtClean="0">
                          <a:ln>
                            <a:noFill/>
                          </a:ln>
                          <a:solidFill>
                            <a:schemeClr val="tx1"/>
                          </a:solidFill>
                          <a:effectLst/>
                          <a:latin typeface="Times New Roman" pitchFamily="18" charset="0"/>
                          <a:cs typeface="Times New Roman" pitchFamily="18" charset="0"/>
                        </a:rPr>
                        <a:t>ESCAP: 14</a:t>
                      </a:r>
                      <a:endParaRPr kumimoji="0" lang="es-ES" sz="2000" b="1" i="0" u="sng"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21 (FR: 2; GR: 1; IT: 5, PO: 2; SP: 6, SW: 5) // </a:t>
                      </a:r>
                      <a:r>
                        <a:rPr kumimoji="0" lang="en-GB" sz="2000" b="1" i="0" u="sng" strike="noStrike" cap="none" normalizeH="0" baseline="0" smtClean="0">
                          <a:ln>
                            <a:noFill/>
                          </a:ln>
                          <a:solidFill>
                            <a:schemeClr val="tx1"/>
                          </a:solidFill>
                          <a:effectLst/>
                          <a:latin typeface="Times New Roman" pitchFamily="18" charset="0"/>
                          <a:cs typeface="Times New Roman" pitchFamily="18" charset="0"/>
                        </a:rPr>
                        <a:t>ESCAP: 16</a:t>
                      </a:r>
                      <a:endParaRPr kumimoji="0" lang="en-GB" sz="2000" b="1" i="0" u="sng"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1USA</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ALD</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1 USA // </a:t>
                      </a:r>
                      <a:r>
                        <a:rPr kumimoji="0" lang="en-GB" sz="2000" b="1" i="0" u="sng" strike="noStrike" cap="none" normalizeH="0" baseline="0" smtClean="0">
                          <a:ln>
                            <a:noFill/>
                          </a:ln>
                          <a:solidFill>
                            <a:schemeClr val="tx1"/>
                          </a:solidFill>
                          <a:effectLst/>
                          <a:latin typeface="Times New Roman" pitchFamily="18" charset="0"/>
                          <a:cs typeface="Times New Roman" pitchFamily="18" charset="0"/>
                        </a:rPr>
                        <a:t>ESCAP: 7</a:t>
                      </a:r>
                      <a:endParaRPr kumimoji="0" lang="en-GB" sz="2000" b="1" i="0" u="sng"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UTD</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1</a:t>
                      </a:r>
                      <a:r>
                        <a:rPr kumimoji="0" lang="en-GB" sz="2000" b="0" i="0" u="none" strike="noStrike" cap="none" normalizeH="0" baseline="0" smtClean="0">
                          <a:ln>
                            <a:noFill/>
                          </a:ln>
                          <a:solidFill>
                            <a:srgbClr val="FF0000"/>
                          </a:solidFill>
                          <a:effectLst/>
                          <a:latin typeface="Times New Roman" pitchFamily="18" charset="0"/>
                          <a:cs typeface="Times New Roman" pitchFamily="18" charset="0"/>
                        </a:rPr>
                        <a:t> </a:t>
                      </a: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SW</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0 // </a:t>
                      </a:r>
                      <a:r>
                        <a:rPr kumimoji="0" lang="en-GB" sz="2000" b="1" i="0" u="sng" strike="noStrike" cap="none" normalizeH="0" baseline="0" smtClean="0">
                          <a:ln>
                            <a:noFill/>
                          </a:ln>
                          <a:solidFill>
                            <a:schemeClr val="tx1"/>
                          </a:solidFill>
                          <a:effectLst/>
                          <a:latin typeface="Times New Roman" pitchFamily="18" charset="0"/>
                          <a:cs typeface="Times New Roman" pitchFamily="18" charset="0"/>
                        </a:rPr>
                        <a:t>ESCAP: 2</a:t>
                      </a:r>
                      <a:endParaRPr kumimoji="0" lang="en-GB" sz="2000" b="1" i="0" u="sng"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r>
            </a:tbl>
          </a:graphicData>
        </a:graphic>
      </p:graphicFrame>
      <p:cxnSp>
        <p:nvCxnSpPr>
          <p:cNvPr id="10" name="9 Conector recto"/>
          <p:cNvCxnSpPr/>
          <p:nvPr/>
        </p:nvCxnSpPr>
        <p:spPr>
          <a:xfrm>
            <a:off x="0" y="4572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102665" name="Group 265"/>
          <p:cNvGrpSpPr>
            <a:grpSpLocks/>
          </p:cNvGrpSpPr>
          <p:nvPr/>
        </p:nvGrpSpPr>
        <p:grpSpPr bwMode="auto">
          <a:xfrm>
            <a:off x="2895600" y="3505200"/>
            <a:ext cx="6248400" cy="1828800"/>
            <a:chOff x="1824" y="2208"/>
            <a:chExt cx="3936" cy="1152"/>
          </a:xfrm>
        </p:grpSpPr>
        <p:sp>
          <p:nvSpPr>
            <p:cNvPr id="102663" name="AutoShape 263" descr="Thought bubble with the following text: Q1: His fiance broke up with him 3 month ago… He said he realized now there were thing that he didn’t undertand about her&#10;Q2: “I think I’m pretty clear. I had never had relaying anything to anybody” "/>
            <p:cNvSpPr>
              <a:spLocks noChangeArrowheads="1"/>
            </p:cNvSpPr>
            <p:nvPr/>
          </p:nvSpPr>
          <p:spPr bwMode="auto">
            <a:xfrm>
              <a:off x="1824" y="2208"/>
              <a:ext cx="3936" cy="1152"/>
            </a:xfrm>
            <a:prstGeom prst="wedgeRoundRectCallout">
              <a:avLst>
                <a:gd name="adj1" fmla="val 32366"/>
                <a:gd name="adj2" fmla="val -76565"/>
                <a:gd name="adj3" fmla="val 16667"/>
              </a:avLst>
            </a:prstGeom>
            <a:solidFill>
              <a:srgbClr val="CCFF66"/>
            </a:solidFill>
            <a:ln w="38100" algn="ctr">
              <a:solidFill>
                <a:srgbClr val="FF0000"/>
              </a:solidFill>
              <a:miter lim="800000"/>
              <a:headEnd/>
              <a:tailEnd/>
            </a:ln>
            <a:effectLst/>
          </p:spPr>
          <p:txBody>
            <a:bodyPr/>
            <a:lstStyle/>
            <a:p>
              <a:endParaRPr lang="en-GB"/>
            </a:p>
          </p:txBody>
        </p:sp>
        <p:sp>
          <p:nvSpPr>
            <p:cNvPr id="102664" name="Text Box 264"/>
            <p:cNvSpPr txBox="1">
              <a:spLocks noChangeArrowheads="1"/>
            </p:cNvSpPr>
            <p:nvPr/>
          </p:nvSpPr>
          <p:spPr bwMode="auto">
            <a:xfrm>
              <a:off x="1824" y="2304"/>
              <a:ext cx="3936" cy="923"/>
            </a:xfrm>
            <a:prstGeom prst="rect">
              <a:avLst/>
            </a:prstGeom>
            <a:noFill/>
            <a:ln w="9525" algn="ctr">
              <a:noFill/>
              <a:miter lim="800000"/>
              <a:headEnd/>
              <a:tailEnd/>
            </a:ln>
            <a:effectLst/>
          </p:spPr>
          <p:txBody>
            <a:bodyPr>
              <a:spAutoFit/>
            </a:bodyPr>
            <a:lstStyle/>
            <a:p>
              <a:r>
                <a:rPr lang="en-GB" b="1" dirty="0"/>
                <a:t>Q1: His </a:t>
              </a:r>
              <a:r>
                <a:rPr lang="en-GB" b="1" dirty="0" err="1"/>
                <a:t>fiance</a:t>
              </a:r>
              <a:r>
                <a:rPr lang="en-GB" b="1" dirty="0"/>
                <a:t> broke up with him 3 month ago… He said he realized now there were thing that he didn’t </a:t>
              </a:r>
              <a:r>
                <a:rPr lang="en-GB" b="1" dirty="0" err="1"/>
                <a:t>undertand</a:t>
              </a:r>
              <a:r>
                <a:rPr lang="en-GB" b="1" dirty="0"/>
                <a:t> about her</a:t>
              </a:r>
            </a:p>
            <a:p>
              <a:r>
                <a:rPr lang="en-GB" b="1" dirty="0"/>
                <a:t>Q2: “I think I’m pretty clear. I had never had relaying anything to anybody” </a:t>
              </a:r>
              <a:endParaRPr lang="es-ES" b="1" dirty="0"/>
            </a:p>
          </p:txBody>
        </p:sp>
      </p:grpSp>
      <p:grpSp>
        <p:nvGrpSpPr>
          <p:cNvPr id="102668" name="Group 268" descr="Thought cloud with the following text: Q1: Actually he first didn’t understand the question, and after 3 times explaining it to him he answered he didn’t have problems at all.&#10;Q2: He didn’t understate the question, first he said unable to do, after the question was explained he said: “super”.&#10;"/>
          <p:cNvGrpSpPr>
            <a:grpSpLocks/>
          </p:cNvGrpSpPr>
          <p:nvPr/>
        </p:nvGrpSpPr>
        <p:grpSpPr bwMode="auto">
          <a:xfrm>
            <a:off x="1828800" y="3886200"/>
            <a:ext cx="5867400" cy="2319338"/>
            <a:chOff x="1152" y="2448"/>
            <a:chExt cx="3696" cy="1461"/>
          </a:xfrm>
        </p:grpSpPr>
        <p:sp>
          <p:nvSpPr>
            <p:cNvPr id="102666" name="AutoShape 266"/>
            <p:cNvSpPr>
              <a:spLocks noChangeArrowheads="1"/>
            </p:cNvSpPr>
            <p:nvPr/>
          </p:nvSpPr>
          <p:spPr bwMode="auto">
            <a:xfrm>
              <a:off x="1152" y="2448"/>
              <a:ext cx="3696" cy="1440"/>
            </a:xfrm>
            <a:prstGeom prst="cloudCallout">
              <a:avLst>
                <a:gd name="adj1" fmla="val -49676"/>
                <a:gd name="adj2" fmla="val 41319"/>
              </a:avLst>
            </a:prstGeom>
            <a:solidFill>
              <a:srgbClr val="CCFF66"/>
            </a:solidFill>
            <a:ln w="38100">
              <a:solidFill>
                <a:srgbClr val="FF0000"/>
              </a:solidFill>
              <a:round/>
              <a:headEnd/>
              <a:tailEnd/>
            </a:ln>
            <a:effectLst/>
          </p:spPr>
          <p:txBody>
            <a:bodyPr/>
            <a:lstStyle/>
            <a:p>
              <a:endParaRPr lang="en-GB"/>
            </a:p>
          </p:txBody>
        </p:sp>
        <p:sp>
          <p:nvSpPr>
            <p:cNvPr id="102667" name="Text Box 267"/>
            <p:cNvSpPr txBox="1">
              <a:spLocks noChangeArrowheads="1"/>
            </p:cNvSpPr>
            <p:nvPr/>
          </p:nvSpPr>
          <p:spPr bwMode="auto">
            <a:xfrm>
              <a:off x="1488" y="2640"/>
              <a:ext cx="3312" cy="1269"/>
            </a:xfrm>
            <a:prstGeom prst="rect">
              <a:avLst/>
            </a:prstGeom>
            <a:noFill/>
            <a:ln w="9525" algn="ctr">
              <a:noFill/>
              <a:miter lim="800000"/>
              <a:headEnd/>
              <a:tailEnd/>
            </a:ln>
            <a:effectLst/>
          </p:spPr>
          <p:txBody>
            <a:bodyPr>
              <a:spAutoFit/>
            </a:bodyPr>
            <a:lstStyle/>
            <a:p>
              <a:r>
                <a:rPr lang="en-GB" b="1" dirty="0"/>
                <a:t>Q1: Actually he first didn’t understand the question, and after 3 times explaining it to him he answered he didn’t have problems at all.</a:t>
              </a:r>
            </a:p>
            <a:p>
              <a:r>
                <a:rPr lang="en-GB" b="1" dirty="0"/>
                <a:t>Q2: He didn’t understate the question, first he said unable to do, after the question was explained he said: “super”.</a:t>
              </a:r>
              <a:endParaRPr lang="es-ES" b="1" dirty="0"/>
            </a:p>
            <a:p>
              <a:endParaRPr lang="es-ES"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xit" presetSubtype="16" fill="hold" nodeType="clickEffect">
                                  <p:stCondLst>
                                    <p:cond delay="0"/>
                                  </p:stCondLst>
                                  <p:childTnLst>
                                    <p:animEffect transition="out" filter="box(in)">
                                      <p:cBhvr>
                                        <p:cTn id="10" dur="500"/>
                                        <p:tgtEl>
                                          <p:spTgt spid="102665"/>
                                        </p:tgtEl>
                                      </p:cBhvr>
                                    </p:animEffect>
                                    <p:set>
                                      <p:cBhvr>
                                        <p:cTn id="11" dur="1" fill="hold">
                                          <p:stCondLst>
                                            <p:cond delay="499"/>
                                          </p:stCondLst>
                                        </p:cTn>
                                        <p:tgtEl>
                                          <p:spTgt spid="102665"/>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0266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4" presetClass="exit" presetSubtype="16" fill="hold" nodeType="clickEffect">
                                  <p:stCondLst>
                                    <p:cond delay="0"/>
                                  </p:stCondLst>
                                  <p:childTnLst>
                                    <p:animEffect transition="out" filter="box(in)">
                                      <p:cBhvr>
                                        <p:cTn id="19" dur="500"/>
                                        <p:tgtEl>
                                          <p:spTgt spid="102668"/>
                                        </p:tgtEl>
                                      </p:cBhvr>
                                    </p:animEffect>
                                    <p:set>
                                      <p:cBhvr>
                                        <p:cTn id="20" dur="1" fill="hold">
                                          <p:stCondLst>
                                            <p:cond delay="499"/>
                                          </p:stCondLst>
                                        </p:cTn>
                                        <p:tgtEl>
                                          <p:spTgt spid="10266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52400"/>
            <a:ext cx="9144000" cy="1143000"/>
          </a:xfrm>
        </p:spPr>
        <p:txBody>
          <a:bodyPr/>
          <a:lstStyle/>
          <a:p>
            <a:pPr rtl="0" eaLnBrk="0" fontAlgn="base" hangingPunct="0"/>
            <a:r>
              <a:rPr lang="es-ES" sz="3200" b="1" kern="1200" dirty="0" smtClean="0">
                <a:solidFill>
                  <a:schemeClr val="accent1"/>
                </a:solidFill>
                <a:effectLst/>
                <a:latin typeface="Lucida Sans Unicode"/>
                <a:ea typeface="+mj-ea"/>
                <a:cs typeface="Arial"/>
              </a:rPr>
              <a:t>ESCAP </a:t>
            </a:r>
            <a:r>
              <a:rPr lang="es-ES" sz="3200" b="1" kern="1200" dirty="0" err="1" smtClean="0">
                <a:solidFill>
                  <a:schemeClr val="accent1"/>
                </a:solidFill>
                <a:effectLst/>
                <a:latin typeface="Lucida Sans Unicode"/>
                <a:ea typeface="+mj-ea"/>
                <a:cs typeface="Arial"/>
              </a:rPr>
              <a:t>Field</a:t>
            </a:r>
            <a:r>
              <a:rPr lang="es-ES" sz="3200" b="1" kern="1200" baseline="0" dirty="0" smtClean="0">
                <a:solidFill>
                  <a:schemeClr val="accent1"/>
                </a:solidFill>
                <a:effectLst/>
                <a:latin typeface="Lucida Sans Unicode"/>
                <a:ea typeface="+mj-ea"/>
                <a:cs typeface="Arial"/>
              </a:rPr>
              <a:t> </a:t>
            </a:r>
            <a:r>
              <a:rPr lang="es-ES" sz="3200" b="1" kern="1200" baseline="0" dirty="0" err="1" smtClean="0">
                <a:solidFill>
                  <a:schemeClr val="accent1"/>
                </a:solidFill>
                <a:effectLst/>
                <a:latin typeface="Lucida Sans Unicode"/>
                <a:ea typeface="+mj-ea"/>
                <a:cs typeface="Arial"/>
              </a:rPr>
              <a:t>Testing</a:t>
            </a:r>
            <a:r>
              <a:rPr lang="es-ES" sz="3200" b="1" kern="1200" dirty="0" smtClean="0">
                <a:solidFill>
                  <a:schemeClr val="accent1"/>
                </a:solidFill>
                <a:effectLst/>
                <a:latin typeface="Lucida Sans Unicode"/>
                <a:ea typeface="+mj-ea"/>
                <a:cs typeface="Arial"/>
              </a:rPr>
              <a:t>: </a:t>
            </a:r>
            <a:r>
              <a:rPr lang="es-ES" sz="3200" b="1" kern="1200" dirty="0" err="1" smtClean="0">
                <a:solidFill>
                  <a:schemeClr val="accent1"/>
                </a:solidFill>
                <a:effectLst/>
                <a:latin typeface="Lucida Sans Unicode"/>
                <a:ea typeface="+mj-ea"/>
                <a:cs typeface="Arial"/>
              </a:rPr>
              <a:t>Aims</a:t>
            </a:r>
            <a:r>
              <a:rPr lang="es-ES" sz="3200" b="1" kern="1200" dirty="0" smtClean="0">
                <a:solidFill>
                  <a:schemeClr val="accent1"/>
                </a:solidFill>
                <a:effectLst/>
                <a:latin typeface="Lucida Sans Unicode"/>
                <a:ea typeface="+mj-ea"/>
                <a:cs typeface="Arial"/>
              </a:rPr>
              <a:t> and </a:t>
            </a:r>
            <a:r>
              <a:rPr lang="es-ES" sz="3200" b="1" kern="1200" dirty="0" err="1" smtClean="0">
                <a:solidFill>
                  <a:schemeClr val="accent1"/>
                </a:solidFill>
                <a:effectLst/>
                <a:latin typeface="Lucida Sans Unicode"/>
                <a:ea typeface="+mj-ea"/>
                <a:cs typeface="Arial"/>
              </a:rPr>
              <a:t>main</a:t>
            </a:r>
            <a:r>
              <a:rPr lang="es-ES" sz="3200" b="1" kern="1200" dirty="0" smtClean="0">
                <a:solidFill>
                  <a:schemeClr val="accent1"/>
                </a:solidFill>
                <a:effectLst/>
                <a:latin typeface="Lucida Sans Unicode"/>
                <a:ea typeface="+mj-ea"/>
                <a:cs typeface="Arial"/>
              </a:rPr>
              <a:t> </a:t>
            </a:r>
            <a:r>
              <a:rPr lang="es-ES" sz="3200" b="1" kern="1200" dirty="0" err="1" smtClean="0">
                <a:solidFill>
                  <a:schemeClr val="accent1"/>
                </a:solidFill>
                <a:effectLst/>
                <a:latin typeface="Lucida Sans Unicode"/>
                <a:ea typeface="+mj-ea"/>
                <a:cs typeface="Arial"/>
              </a:rPr>
              <a:t>findings</a:t>
            </a:r>
            <a:endParaRPr lang="es-ES" sz="3200" b="1" kern="1200" dirty="0" smtClean="0">
              <a:solidFill>
                <a:schemeClr val="accent1"/>
              </a:solidFill>
              <a:effectLst/>
              <a:latin typeface="Lucida Sans Unicode"/>
              <a:ea typeface="+mj-ea"/>
              <a:cs typeface="Arial"/>
            </a:endParaRPr>
          </a:p>
          <a:p>
            <a:endParaRPr lang="en-US" dirty="0"/>
          </a:p>
        </p:txBody>
      </p:sp>
      <p:sp>
        <p:nvSpPr>
          <p:cNvPr id="110594" name="Rectangle 2"/>
          <p:cNvSpPr>
            <a:spLocks noGrp="1"/>
          </p:cNvSpPr>
          <p:nvPr>
            <p:ph idx="1"/>
          </p:nvPr>
        </p:nvSpPr>
        <p:spPr>
          <a:xfrm>
            <a:off x="0" y="838200"/>
            <a:ext cx="9144000" cy="5257800"/>
          </a:xfrm>
        </p:spPr>
        <p:txBody>
          <a:bodyPr/>
          <a:lstStyle/>
          <a:p>
            <a:pPr>
              <a:lnSpc>
                <a:spcPct val="90000"/>
              </a:lnSpc>
            </a:pPr>
            <a:r>
              <a:rPr lang="es-ES" dirty="0" smtClean="0"/>
              <a:t>Objetives: </a:t>
            </a:r>
            <a:r>
              <a:rPr lang="es-ES" dirty="0" err="1" smtClean="0"/>
              <a:t>To</a:t>
            </a:r>
            <a:r>
              <a:rPr lang="es-ES" dirty="0" smtClean="0"/>
              <a:t> determine </a:t>
            </a:r>
            <a:r>
              <a:rPr lang="es-ES" dirty="0" err="1" smtClean="0"/>
              <a:t>the</a:t>
            </a:r>
            <a:r>
              <a:rPr lang="es-ES" dirty="0" smtClean="0"/>
              <a:t> actual </a:t>
            </a:r>
            <a:r>
              <a:rPr lang="es-ES" dirty="0" err="1" smtClean="0"/>
              <a:t>prevalence</a:t>
            </a:r>
            <a:r>
              <a:rPr lang="es-ES" dirty="0" smtClean="0"/>
              <a:t> of </a:t>
            </a:r>
            <a:r>
              <a:rPr lang="es-ES" dirty="0" err="1" smtClean="0"/>
              <a:t>the</a:t>
            </a:r>
            <a:r>
              <a:rPr lang="es-ES" dirty="0" smtClean="0"/>
              <a:t> </a:t>
            </a:r>
            <a:r>
              <a:rPr lang="es-ES" dirty="0" err="1" smtClean="0"/>
              <a:t>interpretation</a:t>
            </a:r>
            <a:r>
              <a:rPr lang="es-ES" dirty="0" smtClean="0"/>
              <a:t> </a:t>
            </a:r>
            <a:r>
              <a:rPr lang="es-ES" dirty="0" err="1" smtClean="0"/>
              <a:t>patterns</a:t>
            </a:r>
            <a:r>
              <a:rPr lang="es-ES" dirty="0" smtClean="0"/>
              <a:t> </a:t>
            </a:r>
            <a:r>
              <a:rPr lang="es-ES" dirty="0" err="1" smtClean="0"/>
              <a:t>found</a:t>
            </a:r>
            <a:r>
              <a:rPr lang="es-ES" dirty="0" smtClean="0"/>
              <a:t> in </a:t>
            </a:r>
            <a:r>
              <a:rPr lang="es-ES" dirty="0" err="1" smtClean="0"/>
              <a:t>cognitive</a:t>
            </a:r>
            <a:r>
              <a:rPr lang="es-ES" dirty="0" smtClean="0"/>
              <a:t> </a:t>
            </a:r>
            <a:r>
              <a:rPr lang="es-ES" dirty="0" err="1" smtClean="0"/>
              <a:t>testing</a:t>
            </a:r>
            <a:r>
              <a:rPr lang="es-ES" dirty="0" smtClean="0"/>
              <a:t>.</a:t>
            </a:r>
          </a:p>
          <a:p>
            <a:pPr>
              <a:lnSpc>
                <a:spcPct val="90000"/>
              </a:lnSpc>
            </a:pPr>
            <a:endParaRPr lang="es-ES" dirty="0" smtClean="0"/>
          </a:p>
          <a:p>
            <a:pPr>
              <a:lnSpc>
                <a:spcPct val="90000"/>
              </a:lnSpc>
            </a:pPr>
            <a:r>
              <a:rPr lang="es-ES" dirty="0" err="1" smtClean="0"/>
              <a:t>Results</a:t>
            </a:r>
            <a:r>
              <a:rPr lang="es-ES" dirty="0" smtClean="0"/>
              <a:t>:</a:t>
            </a:r>
          </a:p>
          <a:p>
            <a:pPr>
              <a:lnSpc>
                <a:spcPct val="90000"/>
              </a:lnSpc>
            </a:pPr>
            <a:endParaRPr lang="es-ES" dirty="0" smtClean="0"/>
          </a:p>
          <a:p>
            <a:pPr lvl="1">
              <a:lnSpc>
                <a:spcPct val="90000"/>
              </a:lnSpc>
            </a:pPr>
            <a:r>
              <a:rPr lang="en-GB" dirty="0" smtClean="0"/>
              <a:t>COM_SS: Approximately one in twenty respondents (5.1 percent) reported at least some </a:t>
            </a:r>
            <a:r>
              <a:rPr lang="es-ES" dirty="0" err="1" smtClean="0"/>
              <a:t>difficulty</a:t>
            </a:r>
            <a:r>
              <a:rPr lang="es-ES" dirty="0" smtClean="0"/>
              <a:t> </a:t>
            </a:r>
            <a:r>
              <a:rPr lang="es-ES" dirty="0" err="1" smtClean="0"/>
              <a:t>with</a:t>
            </a:r>
            <a:r>
              <a:rPr lang="es-ES" dirty="0" smtClean="0"/>
              <a:t> </a:t>
            </a:r>
            <a:r>
              <a:rPr lang="es-ES" dirty="0" err="1" smtClean="0"/>
              <a:t>communication</a:t>
            </a:r>
            <a:r>
              <a:rPr lang="es-ES" dirty="0" smtClean="0"/>
              <a:t>.</a:t>
            </a:r>
          </a:p>
          <a:p>
            <a:pPr lvl="1">
              <a:lnSpc>
                <a:spcPct val="90000"/>
              </a:lnSpc>
            </a:pPr>
            <a:endParaRPr lang="es-ES" dirty="0" smtClean="0"/>
          </a:p>
          <a:p>
            <a:pPr lvl="1">
              <a:lnSpc>
                <a:spcPct val="90000"/>
              </a:lnSpc>
            </a:pPr>
            <a:r>
              <a:rPr lang="en-GB" dirty="0" smtClean="0"/>
              <a:t>COM_ES: Approximately one in twenty respondents (4.9 percent) reported at least some difficulty with being understood by others when speaking. </a:t>
            </a:r>
            <a:endParaRPr lang="es-ES" dirty="0" smtClean="0"/>
          </a:p>
        </p:txBody>
      </p:sp>
      <p:cxnSp>
        <p:nvCxnSpPr>
          <p:cNvPr id="10" name="9 Conector recto"/>
          <p:cNvCxnSpPr/>
          <p:nvPr/>
        </p:nvCxnSpPr>
        <p:spPr>
          <a:xfrm>
            <a:off x="0" y="6858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9 Conector recto"/>
          <p:cNvCxnSpPr/>
          <p:nvPr/>
        </p:nvCxnSpPr>
        <p:spPr>
          <a:xfrm>
            <a:off x="0" y="6858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p:nvPr>
        </p:nvSpPr>
        <p:spPr>
          <a:xfrm>
            <a:off x="228600" y="533400"/>
            <a:ext cx="8686800" cy="1143000"/>
          </a:xfrm>
        </p:spPr>
        <p:txBody>
          <a:bodyPr>
            <a:normAutofit fontScale="90000"/>
          </a:bodyPr>
          <a:lstStyle/>
          <a:p>
            <a:r>
              <a:rPr lang="es-ES" sz="2800" b="1" kern="1200" dirty="0" smtClean="0">
                <a:solidFill>
                  <a:schemeClr val="accent1"/>
                </a:solidFill>
                <a:effectLst/>
                <a:latin typeface="Lucida Sans Unicode"/>
                <a:ea typeface="+mj-ea"/>
                <a:cs typeface="Arial"/>
              </a:rPr>
              <a:t>ESCAP </a:t>
            </a:r>
            <a:r>
              <a:rPr lang="es-ES" sz="2800" b="1" kern="1200" dirty="0" err="1" smtClean="0">
                <a:solidFill>
                  <a:schemeClr val="accent1"/>
                </a:solidFill>
                <a:effectLst/>
                <a:latin typeface="Lucida Sans Unicode"/>
                <a:ea typeface="+mj-ea"/>
                <a:cs typeface="Arial"/>
              </a:rPr>
              <a:t>Field</a:t>
            </a:r>
            <a:r>
              <a:rPr lang="es-ES" sz="2800" b="1" kern="1200" baseline="0" dirty="0" smtClean="0">
                <a:solidFill>
                  <a:schemeClr val="accent1"/>
                </a:solidFill>
                <a:effectLst/>
                <a:latin typeface="Lucida Sans Unicode"/>
                <a:ea typeface="+mj-ea"/>
                <a:cs typeface="Arial"/>
              </a:rPr>
              <a:t> </a:t>
            </a:r>
            <a:r>
              <a:rPr lang="es-ES" sz="2800" b="1" kern="1200" baseline="0" dirty="0" err="1" smtClean="0">
                <a:solidFill>
                  <a:schemeClr val="accent1"/>
                </a:solidFill>
                <a:effectLst/>
                <a:latin typeface="Lucida Sans Unicode"/>
                <a:ea typeface="+mj-ea"/>
                <a:cs typeface="Arial"/>
              </a:rPr>
              <a:t>Testing</a:t>
            </a:r>
            <a:r>
              <a:rPr lang="es-ES" sz="2800" b="1" kern="1200" dirty="0" smtClean="0">
                <a:solidFill>
                  <a:schemeClr val="accent1"/>
                </a:solidFill>
                <a:effectLst/>
                <a:latin typeface="Lucida Sans Unicode"/>
                <a:ea typeface="+mj-ea"/>
                <a:cs typeface="Arial"/>
              </a:rPr>
              <a:t>: </a:t>
            </a:r>
            <a:r>
              <a:rPr lang="es-ES" sz="2800" b="1" kern="1200" dirty="0" err="1" smtClean="0">
                <a:solidFill>
                  <a:schemeClr val="accent1"/>
                </a:solidFill>
                <a:effectLst/>
                <a:latin typeface="Lucida Sans Unicode"/>
                <a:ea typeface="+mj-ea"/>
                <a:cs typeface="Arial"/>
              </a:rPr>
              <a:t>Aims</a:t>
            </a:r>
            <a:r>
              <a:rPr lang="es-ES" sz="2800" b="1" kern="1200" dirty="0" smtClean="0">
                <a:solidFill>
                  <a:schemeClr val="accent1"/>
                </a:solidFill>
                <a:effectLst/>
                <a:latin typeface="Lucida Sans Unicode"/>
                <a:ea typeface="+mj-ea"/>
                <a:cs typeface="Arial"/>
              </a:rPr>
              <a:t> and </a:t>
            </a:r>
            <a:r>
              <a:rPr lang="es-ES" sz="2800" b="1" kern="1200" dirty="0" err="1" smtClean="0">
                <a:solidFill>
                  <a:schemeClr val="accent1"/>
                </a:solidFill>
                <a:effectLst/>
                <a:latin typeface="Lucida Sans Unicode"/>
                <a:ea typeface="+mj-ea"/>
                <a:cs typeface="Arial"/>
              </a:rPr>
              <a:t>main</a:t>
            </a:r>
            <a:r>
              <a:rPr lang="es-ES" sz="2800" b="1" kern="1200" dirty="0" smtClean="0">
                <a:solidFill>
                  <a:schemeClr val="accent1"/>
                </a:solidFill>
                <a:effectLst/>
                <a:latin typeface="Lucida Sans Unicode"/>
                <a:ea typeface="+mj-ea"/>
                <a:cs typeface="Arial"/>
              </a:rPr>
              <a:t> </a:t>
            </a:r>
            <a:r>
              <a:rPr lang="es-ES" sz="2800" b="1" kern="1200" dirty="0" err="1" smtClean="0">
                <a:solidFill>
                  <a:schemeClr val="accent1"/>
                </a:solidFill>
                <a:effectLst/>
                <a:latin typeface="Lucida Sans Unicode"/>
                <a:ea typeface="+mj-ea"/>
                <a:cs typeface="Arial"/>
              </a:rPr>
              <a:t>findings</a:t>
            </a:r>
            <a:r>
              <a:rPr lang="es-ES" sz="2800" b="1" kern="1200" dirty="0" smtClean="0">
                <a:solidFill>
                  <a:schemeClr val="accent1"/>
                </a:solidFill>
                <a:latin typeface="Lucida Sans Unicode"/>
                <a:ea typeface="+mj-ea"/>
                <a:cs typeface="Arial"/>
              </a:rPr>
              <a:t/>
            </a:r>
            <a:br>
              <a:rPr lang="es-ES" sz="2800" b="1" kern="1200" dirty="0" smtClean="0">
                <a:solidFill>
                  <a:schemeClr val="accent1"/>
                </a:solidFill>
                <a:latin typeface="Lucida Sans Unicode"/>
                <a:ea typeface="+mj-ea"/>
                <a:cs typeface="Arial"/>
              </a:rPr>
            </a:br>
            <a:r>
              <a:rPr lang="es-ES" sz="2800" b="1" kern="1200" dirty="0" smtClean="0">
                <a:solidFill>
                  <a:schemeClr val="accent1"/>
                </a:solidFill>
                <a:latin typeface="Lucida Sans Unicode"/>
                <a:ea typeface="+mj-ea"/>
                <a:cs typeface="Arial"/>
              </a:rPr>
              <a:t/>
            </a:r>
            <a:br>
              <a:rPr lang="es-ES" sz="2800" b="1" kern="1200" dirty="0" smtClean="0">
                <a:solidFill>
                  <a:schemeClr val="accent1"/>
                </a:solidFill>
                <a:latin typeface="Lucida Sans Unicode"/>
                <a:ea typeface="+mj-ea"/>
                <a:cs typeface="Arial"/>
              </a:rPr>
            </a:br>
            <a:r>
              <a:rPr lang="es-ES" sz="2200" dirty="0" err="1" smtClean="0">
                <a:solidFill>
                  <a:schemeClr val="tx1"/>
                </a:solidFill>
              </a:rPr>
              <a:t>Table</a:t>
            </a:r>
            <a:r>
              <a:rPr lang="es-ES" sz="2200" dirty="0" smtClean="0">
                <a:solidFill>
                  <a:schemeClr val="tx1"/>
                </a:solidFill>
              </a:rPr>
              <a:t> 8. </a:t>
            </a:r>
            <a:r>
              <a:rPr lang="es-ES" sz="2200" dirty="0" err="1" smtClean="0">
                <a:solidFill>
                  <a:schemeClr val="tx1"/>
                </a:solidFill>
              </a:rPr>
              <a:t>Difficulty</a:t>
            </a:r>
            <a:r>
              <a:rPr lang="es-ES" sz="2200" dirty="0" smtClean="0">
                <a:solidFill>
                  <a:schemeClr val="tx1"/>
                </a:solidFill>
              </a:rPr>
              <a:t> </a:t>
            </a:r>
            <a:r>
              <a:rPr lang="es-ES" sz="2200" dirty="0" err="1" smtClean="0">
                <a:solidFill>
                  <a:schemeClr val="tx1"/>
                </a:solidFill>
              </a:rPr>
              <a:t>communicating</a:t>
            </a:r>
            <a:r>
              <a:rPr lang="es-ES" sz="2200" dirty="0" smtClean="0">
                <a:solidFill>
                  <a:schemeClr val="tx1"/>
                </a:solidFill>
              </a:rPr>
              <a:t> </a:t>
            </a:r>
            <a:r>
              <a:rPr lang="es-ES" sz="2200" dirty="0" err="1" smtClean="0">
                <a:solidFill>
                  <a:schemeClr val="tx1"/>
                </a:solidFill>
              </a:rPr>
              <a:t>by</a:t>
            </a:r>
            <a:r>
              <a:rPr lang="es-ES" sz="2200" dirty="0" smtClean="0">
                <a:solidFill>
                  <a:schemeClr val="tx1"/>
                </a:solidFill>
              </a:rPr>
              <a:t> country (Q1)</a:t>
            </a:r>
            <a:r>
              <a:rPr lang="es-ES" sz="2800" dirty="0" smtClean="0"/>
              <a:t/>
            </a:r>
            <a:br>
              <a:rPr lang="es-ES" sz="2800" dirty="0" smtClean="0"/>
            </a:br>
            <a:endParaRPr lang="es-ES" sz="2800" b="1" kern="1200" dirty="0" smtClean="0">
              <a:solidFill>
                <a:schemeClr val="accent1"/>
              </a:solidFill>
              <a:latin typeface="Lucida Sans Unicode"/>
              <a:ea typeface="+mj-ea"/>
              <a:cs typeface="Arial"/>
            </a:endParaRPr>
          </a:p>
          <a:p>
            <a:endParaRPr lang="en-US" sz="2800" dirty="0"/>
          </a:p>
        </p:txBody>
      </p:sp>
      <p:graphicFrame>
        <p:nvGraphicFramePr>
          <p:cNvPr id="138312" name="Group 72"/>
          <p:cNvGraphicFramePr>
            <a:graphicFrameLocks noGrp="1"/>
          </p:cNvGraphicFramePr>
          <p:nvPr>
            <p:ph idx="1"/>
          </p:nvPr>
        </p:nvGraphicFramePr>
        <p:xfrm>
          <a:off x="228600" y="1600200"/>
          <a:ext cx="8686800" cy="4133850"/>
        </p:xfrm>
        <a:graphic>
          <a:graphicData uri="http://schemas.openxmlformats.org/drawingml/2006/table">
            <a:tbl>
              <a:tblPr/>
              <a:tblGrid>
                <a:gridCol w="1989138"/>
                <a:gridCol w="2309812"/>
                <a:gridCol w="1435100"/>
                <a:gridCol w="1633538"/>
                <a:gridCol w="1319212"/>
              </a:tblGrid>
              <a:tr h="5334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Country</a:t>
                      </a:r>
                      <a:endParaRPr kumimoji="0" lang="en-GB" sz="2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7313" marR="0" lvl="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No difficulty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66"/>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Some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66"/>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A lot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66"/>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Unable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66"/>
                    </a:solidFill>
                  </a:tcPr>
                </a:tc>
              </a:tr>
              <a:tr h="5334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Kazkhstan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93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Cambodia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93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Sri Lanka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95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Maldives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96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Mongolia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95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Philippines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95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625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All countries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95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9 Conector recto"/>
          <p:cNvCxnSpPr/>
          <p:nvPr/>
        </p:nvCxnSpPr>
        <p:spPr>
          <a:xfrm>
            <a:off x="0" y="6858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p:nvPr>
        </p:nvSpPr>
        <p:spPr>
          <a:xfrm>
            <a:off x="152400" y="685800"/>
            <a:ext cx="8534400" cy="1143000"/>
          </a:xfrm>
        </p:spPr>
        <p:txBody>
          <a:bodyPr>
            <a:normAutofit fontScale="90000"/>
          </a:bodyPr>
          <a:lstStyle/>
          <a:p>
            <a:r>
              <a:rPr lang="es-ES" sz="2800" b="1" kern="1200" dirty="0" smtClean="0">
                <a:solidFill>
                  <a:schemeClr val="accent1"/>
                </a:solidFill>
                <a:effectLst/>
                <a:latin typeface="Lucida Sans Unicode"/>
                <a:ea typeface="+mj-ea"/>
                <a:cs typeface="Arial"/>
              </a:rPr>
              <a:t>ESCAP </a:t>
            </a:r>
            <a:r>
              <a:rPr lang="es-ES" sz="2800" b="1" kern="1200" dirty="0" err="1" smtClean="0">
                <a:solidFill>
                  <a:schemeClr val="accent1"/>
                </a:solidFill>
                <a:effectLst/>
                <a:latin typeface="Lucida Sans Unicode"/>
                <a:ea typeface="+mj-ea"/>
                <a:cs typeface="Arial"/>
              </a:rPr>
              <a:t>Field</a:t>
            </a:r>
            <a:r>
              <a:rPr lang="es-ES" sz="2800" b="1" kern="1200" baseline="0" dirty="0" smtClean="0">
                <a:solidFill>
                  <a:schemeClr val="accent1"/>
                </a:solidFill>
                <a:effectLst/>
                <a:latin typeface="Lucida Sans Unicode"/>
                <a:ea typeface="+mj-ea"/>
                <a:cs typeface="Arial"/>
              </a:rPr>
              <a:t> </a:t>
            </a:r>
            <a:r>
              <a:rPr lang="es-ES" sz="2800" b="1" kern="1200" baseline="0" dirty="0" err="1" smtClean="0">
                <a:solidFill>
                  <a:schemeClr val="accent1"/>
                </a:solidFill>
                <a:effectLst/>
                <a:latin typeface="Lucida Sans Unicode"/>
                <a:ea typeface="+mj-ea"/>
                <a:cs typeface="Arial"/>
              </a:rPr>
              <a:t>Testing</a:t>
            </a:r>
            <a:r>
              <a:rPr lang="es-ES" sz="2800" b="1" kern="1200" dirty="0" smtClean="0">
                <a:solidFill>
                  <a:schemeClr val="accent1"/>
                </a:solidFill>
                <a:effectLst/>
                <a:latin typeface="Lucida Sans Unicode"/>
                <a:ea typeface="+mj-ea"/>
                <a:cs typeface="Arial"/>
              </a:rPr>
              <a:t>: </a:t>
            </a:r>
            <a:r>
              <a:rPr lang="es-ES" sz="2800" b="1" kern="1200" dirty="0" err="1" smtClean="0">
                <a:solidFill>
                  <a:schemeClr val="accent1"/>
                </a:solidFill>
                <a:effectLst/>
                <a:latin typeface="Lucida Sans Unicode"/>
                <a:ea typeface="+mj-ea"/>
                <a:cs typeface="Arial"/>
              </a:rPr>
              <a:t>Aims</a:t>
            </a:r>
            <a:r>
              <a:rPr lang="es-ES" sz="2800" b="1" kern="1200" dirty="0" smtClean="0">
                <a:solidFill>
                  <a:schemeClr val="accent1"/>
                </a:solidFill>
                <a:effectLst/>
                <a:latin typeface="Lucida Sans Unicode"/>
                <a:ea typeface="+mj-ea"/>
                <a:cs typeface="Arial"/>
              </a:rPr>
              <a:t> and </a:t>
            </a:r>
            <a:r>
              <a:rPr lang="es-ES" sz="2800" b="1" kern="1200" dirty="0" err="1" smtClean="0">
                <a:solidFill>
                  <a:schemeClr val="accent1"/>
                </a:solidFill>
                <a:effectLst/>
                <a:latin typeface="Lucida Sans Unicode"/>
                <a:ea typeface="+mj-ea"/>
                <a:cs typeface="Arial"/>
              </a:rPr>
              <a:t>main</a:t>
            </a:r>
            <a:r>
              <a:rPr lang="es-ES" sz="2800" b="1" kern="1200" dirty="0" smtClean="0">
                <a:solidFill>
                  <a:schemeClr val="accent1"/>
                </a:solidFill>
                <a:effectLst/>
                <a:latin typeface="Lucida Sans Unicode"/>
                <a:ea typeface="+mj-ea"/>
                <a:cs typeface="Arial"/>
              </a:rPr>
              <a:t> </a:t>
            </a:r>
            <a:r>
              <a:rPr lang="es-ES" sz="2800" b="1" kern="1200" dirty="0" err="1" smtClean="0">
                <a:solidFill>
                  <a:schemeClr val="accent1"/>
                </a:solidFill>
                <a:effectLst/>
                <a:latin typeface="Lucida Sans Unicode"/>
                <a:ea typeface="+mj-ea"/>
                <a:cs typeface="Arial"/>
              </a:rPr>
              <a:t>findings</a:t>
            </a:r>
            <a:r>
              <a:rPr lang="es-ES" sz="2800" b="1" kern="1200" dirty="0" smtClean="0">
                <a:solidFill>
                  <a:schemeClr val="accent1"/>
                </a:solidFill>
                <a:effectLst/>
                <a:latin typeface="Lucida Sans Unicode"/>
                <a:ea typeface="+mj-ea"/>
                <a:cs typeface="Arial"/>
              </a:rPr>
              <a:t/>
            </a:r>
            <a:br>
              <a:rPr lang="es-ES" sz="2800" b="1" kern="1200" dirty="0" smtClean="0">
                <a:solidFill>
                  <a:schemeClr val="accent1"/>
                </a:solidFill>
                <a:effectLst/>
                <a:latin typeface="Lucida Sans Unicode"/>
                <a:ea typeface="+mj-ea"/>
                <a:cs typeface="Arial"/>
              </a:rPr>
            </a:br>
            <a:r>
              <a:rPr lang="es-ES" sz="2800" b="1" kern="1200" dirty="0" smtClean="0">
                <a:solidFill>
                  <a:schemeClr val="accent1"/>
                </a:solidFill>
                <a:effectLst/>
                <a:latin typeface="Lucida Sans Unicode"/>
                <a:ea typeface="+mj-ea"/>
                <a:cs typeface="Arial"/>
              </a:rPr>
              <a:t/>
            </a:r>
            <a:br>
              <a:rPr lang="es-ES" sz="2800" b="1" kern="1200" dirty="0" smtClean="0">
                <a:solidFill>
                  <a:schemeClr val="accent1"/>
                </a:solidFill>
                <a:effectLst/>
                <a:latin typeface="Lucida Sans Unicode"/>
                <a:ea typeface="+mj-ea"/>
                <a:cs typeface="Arial"/>
              </a:rPr>
            </a:br>
            <a:r>
              <a:rPr lang="es-ES" sz="2200" dirty="0" err="1" smtClean="0">
                <a:solidFill>
                  <a:schemeClr val="tx1"/>
                </a:solidFill>
                <a:effectLst/>
              </a:rPr>
              <a:t>Table</a:t>
            </a:r>
            <a:r>
              <a:rPr lang="es-ES" sz="2200" dirty="0" smtClean="0">
                <a:solidFill>
                  <a:schemeClr val="tx1"/>
                </a:solidFill>
                <a:effectLst/>
              </a:rPr>
              <a:t> 9. </a:t>
            </a:r>
            <a:r>
              <a:rPr lang="es-ES" sz="2200" dirty="0" err="1" smtClean="0">
                <a:solidFill>
                  <a:schemeClr val="tx1"/>
                </a:solidFill>
                <a:effectLst/>
              </a:rPr>
              <a:t>Difficulty</a:t>
            </a:r>
            <a:r>
              <a:rPr lang="es-ES" sz="2200" dirty="0" smtClean="0">
                <a:solidFill>
                  <a:schemeClr val="tx1"/>
                </a:solidFill>
                <a:effectLst/>
              </a:rPr>
              <a:t> </a:t>
            </a:r>
            <a:r>
              <a:rPr lang="es-ES" sz="2200" dirty="0" err="1" smtClean="0">
                <a:solidFill>
                  <a:schemeClr val="tx1"/>
                </a:solidFill>
                <a:effectLst/>
              </a:rPr>
              <a:t>communicating</a:t>
            </a:r>
            <a:r>
              <a:rPr lang="es-ES" sz="2200" dirty="0" smtClean="0">
                <a:solidFill>
                  <a:schemeClr val="tx1"/>
                </a:solidFill>
                <a:effectLst/>
              </a:rPr>
              <a:t> </a:t>
            </a:r>
            <a:r>
              <a:rPr lang="es-ES" sz="2200" dirty="0" err="1" smtClean="0">
                <a:solidFill>
                  <a:schemeClr val="tx1"/>
                </a:solidFill>
                <a:effectLst/>
              </a:rPr>
              <a:t>by</a:t>
            </a:r>
            <a:r>
              <a:rPr lang="es-ES" sz="2200" dirty="0" smtClean="0">
                <a:solidFill>
                  <a:schemeClr val="tx1"/>
                </a:solidFill>
                <a:effectLst/>
              </a:rPr>
              <a:t> country (Q2)</a:t>
            </a:r>
            <a:r>
              <a:rPr lang="es-ES" sz="2800" dirty="0" smtClean="0"/>
              <a:t/>
            </a:r>
            <a:br>
              <a:rPr lang="es-ES" sz="2800" dirty="0" smtClean="0"/>
            </a:br>
            <a:endParaRPr lang="es-ES" sz="2800" b="1" kern="1200" dirty="0" smtClean="0">
              <a:solidFill>
                <a:schemeClr val="accent1"/>
              </a:solidFill>
              <a:effectLst/>
              <a:latin typeface="Lucida Sans Unicode"/>
              <a:ea typeface="+mj-ea"/>
              <a:cs typeface="Arial"/>
            </a:endParaRPr>
          </a:p>
          <a:p>
            <a:endParaRPr lang="en-US" dirty="0"/>
          </a:p>
        </p:txBody>
      </p:sp>
      <p:graphicFrame>
        <p:nvGraphicFramePr>
          <p:cNvPr id="142340" name="Group 4"/>
          <p:cNvGraphicFramePr>
            <a:graphicFrameLocks noGrp="1"/>
          </p:cNvGraphicFramePr>
          <p:nvPr>
            <p:ph idx="1"/>
          </p:nvPr>
        </p:nvGraphicFramePr>
        <p:xfrm>
          <a:off x="228600" y="1600200"/>
          <a:ext cx="8686800" cy="4133850"/>
        </p:xfrm>
        <a:graphic>
          <a:graphicData uri="http://schemas.openxmlformats.org/drawingml/2006/table">
            <a:tbl>
              <a:tblPr/>
              <a:tblGrid>
                <a:gridCol w="1989138"/>
                <a:gridCol w="2309812"/>
                <a:gridCol w="1435100"/>
                <a:gridCol w="1633538"/>
                <a:gridCol w="1319212"/>
              </a:tblGrid>
              <a:tr h="5334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Times New Roman" pitchFamily="18" charset="0"/>
                          <a:cs typeface="Times New Roman" pitchFamily="18" charset="0"/>
                        </a:rPr>
                        <a:t>Country</a:t>
                      </a:r>
                      <a:endParaRPr kumimoji="0" lang="en-GB" sz="2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87313" marR="0" lvl="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No difficulty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66"/>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Some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66"/>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A lot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66"/>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smtClean="0">
                          <a:ln>
                            <a:noFill/>
                          </a:ln>
                          <a:solidFill>
                            <a:schemeClr val="tx1"/>
                          </a:solidFill>
                          <a:effectLst/>
                          <a:latin typeface="Arial" charset="0"/>
                          <a:cs typeface="Arial" charset="0"/>
                        </a:rPr>
                        <a:t>Unable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66"/>
                    </a:solidFill>
                  </a:tcPr>
                </a:tc>
              </a:tr>
              <a:tr h="5334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Kazkhstan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92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Cambodia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96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Sri Lanka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97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Maldives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94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Mongolia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95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Philippines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96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625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All countries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95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0" i="0" u="none" strike="noStrike" cap="none" normalizeH="0" baseline="0" smtClean="0">
                          <a:ln>
                            <a:noFill/>
                          </a:ln>
                          <a:solidFill>
                            <a:schemeClr val="tx1"/>
                          </a:solidFill>
                          <a:effectLst/>
                          <a:latin typeface="Lucida Sans Unicode" pitchFamily="34"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0"/>
            <a:ext cx="8229600" cy="1143000"/>
          </a:xfrm>
        </p:spPr>
        <p:txBody>
          <a:bodyPr>
            <a:normAutofit fontScale="90000"/>
          </a:bodyPr>
          <a:lstStyle/>
          <a:p>
            <a:r>
              <a:rPr lang="es-ES" sz="3200" b="1" kern="1200" dirty="0" smtClean="0">
                <a:solidFill>
                  <a:schemeClr val="accent1"/>
                </a:solidFill>
                <a:effectLst/>
                <a:latin typeface="Lucida Sans Unicode"/>
                <a:ea typeface="+mj-ea"/>
                <a:cs typeface="Arial"/>
              </a:rPr>
              <a:t>ESCAP </a:t>
            </a:r>
            <a:r>
              <a:rPr lang="es-ES" sz="3200" b="1" kern="1200" dirty="0" err="1" smtClean="0">
                <a:solidFill>
                  <a:schemeClr val="accent1"/>
                </a:solidFill>
                <a:effectLst/>
                <a:latin typeface="Lucida Sans Unicode"/>
                <a:ea typeface="+mj-ea"/>
                <a:cs typeface="Arial"/>
              </a:rPr>
              <a:t>Field</a:t>
            </a:r>
            <a:r>
              <a:rPr lang="es-ES" sz="3200" b="1" kern="1200" baseline="0" dirty="0" smtClean="0">
                <a:solidFill>
                  <a:schemeClr val="accent1"/>
                </a:solidFill>
                <a:effectLst/>
                <a:latin typeface="Lucida Sans Unicode"/>
                <a:ea typeface="+mj-ea"/>
                <a:cs typeface="Arial"/>
              </a:rPr>
              <a:t> </a:t>
            </a:r>
            <a:r>
              <a:rPr lang="es-ES" sz="3200" b="1" kern="1200" baseline="0" dirty="0" err="1" smtClean="0">
                <a:solidFill>
                  <a:schemeClr val="accent1"/>
                </a:solidFill>
                <a:effectLst/>
                <a:latin typeface="Lucida Sans Unicode"/>
                <a:ea typeface="+mj-ea"/>
                <a:cs typeface="Arial"/>
              </a:rPr>
              <a:t>Testing</a:t>
            </a:r>
            <a:r>
              <a:rPr lang="es-ES" sz="3200" b="1" kern="1200" dirty="0" smtClean="0">
                <a:solidFill>
                  <a:schemeClr val="accent1"/>
                </a:solidFill>
                <a:effectLst/>
                <a:latin typeface="Lucida Sans Unicode"/>
                <a:ea typeface="+mj-ea"/>
                <a:cs typeface="Arial"/>
              </a:rPr>
              <a:t>: </a:t>
            </a:r>
            <a:r>
              <a:rPr lang="es-ES" sz="3200" b="1" kern="1200" dirty="0" err="1" smtClean="0">
                <a:solidFill>
                  <a:schemeClr val="accent1"/>
                </a:solidFill>
                <a:effectLst/>
                <a:latin typeface="Lucida Sans Unicode"/>
                <a:ea typeface="+mj-ea"/>
                <a:cs typeface="Arial"/>
              </a:rPr>
              <a:t>Main</a:t>
            </a:r>
            <a:r>
              <a:rPr lang="es-ES" sz="3200" b="1" kern="1200" dirty="0" smtClean="0">
                <a:solidFill>
                  <a:schemeClr val="accent1"/>
                </a:solidFill>
                <a:effectLst/>
                <a:latin typeface="Lucida Sans Unicode"/>
                <a:ea typeface="+mj-ea"/>
                <a:cs typeface="Arial"/>
              </a:rPr>
              <a:t> </a:t>
            </a:r>
            <a:r>
              <a:rPr lang="es-ES" sz="3200" b="1" kern="1200" dirty="0" err="1" smtClean="0">
                <a:solidFill>
                  <a:schemeClr val="accent1"/>
                </a:solidFill>
                <a:effectLst/>
                <a:latin typeface="Lucida Sans Unicode"/>
                <a:ea typeface="+mj-ea"/>
                <a:cs typeface="Arial"/>
              </a:rPr>
              <a:t>findings</a:t>
            </a:r>
            <a:r>
              <a:rPr lang="es-ES" sz="3200" b="1" kern="1200" dirty="0" smtClean="0">
                <a:solidFill>
                  <a:schemeClr val="accent1"/>
                </a:solidFill>
                <a:effectLst/>
                <a:latin typeface="Lucida Sans Unicode"/>
                <a:ea typeface="+mj-ea"/>
                <a:cs typeface="Arial"/>
              </a:rPr>
              <a:t/>
            </a:r>
            <a:br>
              <a:rPr lang="es-ES" sz="3200" b="1" kern="1200" dirty="0" smtClean="0">
                <a:solidFill>
                  <a:schemeClr val="accent1"/>
                </a:solidFill>
                <a:effectLst/>
                <a:latin typeface="Lucida Sans Unicode"/>
                <a:ea typeface="+mj-ea"/>
                <a:cs typeface="Arial"/>
              </a:rPr>
            </a:br>
            <a:r>
              <a:rPr lang="es-ES" sz="3200" b="1" kern="1200" dirty="0" smtClean="0">
                <a:solidFill>
                  <a:schemeClr val="accent1"/>
                </a:solidFill>
                <a:effectLst/>
                <a:latin typeface="Lucida Sans Unicode"/>
                <a:ea typeface="+mj-ea"/>
                <a:cs typeface="Arial"/>
              </a:rPr>
              <a:t/>
            </a:r>
            <a:br>
              <a:rPr lang="es-ES" sz="3200" b="1" kern="1200" dirty="0" smtClean="0">
                <a:solidFill>
                  <a:schemeClr val="accent1"/>
                </a:solidFill>
                <a:effectLst/>
                <a:latin typeface="Lucida Sans Unicode"/>
                <a:ea typeface="+mj-ea"/>
                <a:cs typeface="Arial"/>
              </a:rPr>
            </a:br>
            <a:r>
              <a:rPr lang="es-ES" sz="2200" dirty="0" err="1" smtClean="0">
                <a:solidFill>
                  <a:schemeClr val="tx1"/>
                </a:solidFill>
                <a:effectLst/>
              </a:rPr>
              <a:t>Table</a:t>
            </a:r>
            <a:r>
              <a:rPr lang="es-ES" sz="2200" dirty="0" smtClean="0">
                <a:solidFill>
                  <a:schemeClr val="tx1"/>
                </a:solidFill>
                <a:effectLst/>
              </a:rPr>
              <a:t> 9. </a:t>
            </a:r>
            <a:r>
              <a:rPr lang="es-ES" sz="2200" dirty="0" err="1" smtClean="0">
                <a:solidFill>
                  <a:schemeClr val="tx1"/>
                </a:solidFill>
                <a:effectLst/>
              </a:rPr>
              <a:t>Reasons</a:t>
            </a:r>
            <a:r>
              <a:rPr lang="es-ES" sz="2200" dirty="0" smtClean="0">
                <a:solidFill>
                  <a:schemeClr val="tx1"/>
                </a:solidFill>
                <a:effectLst/>
              </a:rPr>
              <a:t> </a:t>
            </a:r>
            <a:r>
              <a:rPr lang="es-ES" sz="2200" dirty="0" err="1" smtClean="0">
                <a:solidFill>
                  <a:schemeClr val="tx1"/>
                </a:solidFill>
                <a:effectLst/>
              </a:rPr>
              <a:t>for</a:t>
            </a:r>
            <a:r>
              <a:rPr lang="es-ES" sz="2200" dirty="0" smtClean="0">
                <a:solidFill>
                  <a:schemeClr val="tx1"/>
                </a:solidFill>
                <a:effectLst/>
              </a:rPr>
              <a:t> </a:t>
            </a:r>
            <a:r>
              <a:rPr lang="es-ES" sz="2200" dirty="0" err="1" smtClean="0">
                <a:solidFill>
                  <a:schemeClr val="tx1"/>
                </a:solidFill>
                <a:effectLst/>
              </a:rPr>
              <a:t>communicating</a:t>
            </a:r>
            <a:r>
              <a:rPr lang="es-ES" sz="2200" dirty="0" smtClean="0">
                <a:solidFill>
                  <a:schemeClr val="tx1"/>
                </a:solidFill>
                <a:effectLst/>
              </a:rPr>
              <a:t> </a:t>
            </a:r>
            <a:r>
              <a:rPr lang="es-ES" sz="2200" dirty="0" err="1" smtClean="0">
                <a:solidFill>
                  <a:schemeClr val="tx1"/>
                </a:solidFill>
                <a:effectLst/>
              </a:rPr>
              <a:t>problems</a:t>
            </a:r>
            <a:r>
              <a:rPr lang="es-ES" sz="2200" dirty="0" smtClean="0">
                <a:solidFill>
                  <a:schemeClr val="tx1"/>
                </a:solidFill>
                <a:effectLst/>
              </a:rPr>
              <a:t> and </a:t>
            </a:r>
            <a:r>
              <a:rPr lang="es-ES" sz="2200" dirty="0" err="1" smtClean="0">
                <a:solidFill>
                  <a:schemeClr val="tx1"/>
                </a:solidFill>
                <a:effectLst/>
              </a:rPr>
              <a:t>chosing</a:t>
            </a:r>
            <a:r>
              <a:rPr lang="es-ES" sz="2200" dirty="0" smtClean="0">
                <a:solidFill>
                  <a:schemeClr val="tx1"/>
                </a:solidFill>
                <a:effectLst/>
              </a:rPr>
              <a:t> response </a:t>
            </a:r>
            <a:r>
              <a:rPr lang="es-ES" sz="2200" dirty="0" err="1" smtClean="0">
                <a:solidFill>
                  <a:schemeClr val="tx1"/>
                </a:solidFill>
                <a:effectLst/>
              </a:rPr>
              <a:t>categories</a:t>
            </a:r>
            <a:r>
              <a:rPr lang="es-ES" sz="3200" dirty="0" smtClean="0"/>
              <a:t/>
            </a:r>
            <a:br>
              <a:rPr lang="es-ES" sz="3200" dirty="0" smtClean="0"/>
            </a:br>
            <a:endParaRPr lang="es-ES" sz="3200" b="1" kern="1200" dirty="0" smtClean="0">
              <a:solidFill>
                <a:schemeClr val="accent1"/>
              </a:solidFill>
              <a:effectLst/>
              <a:latin typeface="Lucida Sans Unicode"/>
              <a:ea typeface="+mj-ea"/>
              <a:cs typeface="Arial"/>
            </a:endParaRPr>
          </a:p>
          <a:p>
            <a:endParaRPr lang="en-US" dirty="0"/>
          </a:p>
        </p:txBody>
      </p:sp>
      <p:graphicFrame>
        <p:nvGraphicFramePr>
          <p:cNvPr id="116801" name="Group 65"/>
          <p:cNvGraphicFramePr>
            <a:graphicFrameLocks noGrp="1"/>
          </p:cNvGraphicFramePr>
          <p:nvPr>
            <p:ph idx="1"/>
          </p:nvPr>
        </p:nvGraphicFramePr>
        <p:xfrm>
          <a:off x="228600" y="1752600"/>
          <a:ext cx="8763000" cy="3733802"/>
        </p:xfrm>
        <a:graphic>
          <a:graphicData uri="http://schemas.openxmlformats.org/drawingml/2006/table">
            <a:tbl>
              <a:tblPr/>
              <a:tblGrid>
                <a:gridCol w="1662113"/>
                <a:gridCol w="1462087"/>
                <a:gridCol w="990600"/>
                <a:gridCol w="1600200"/>
                <a:gridCol w="1524000"/>
                <a:gridCol w="1524000"/>
              </a:tblGrid>
              <a:tr h="7620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Feelings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 All countries</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folHlink"/>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Some difficulty</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A lot of difficulty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Feelings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r>
              <a:tr h="609600">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Mouth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35</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29</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56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Mouth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Hear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34</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39</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42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Hear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8338">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Shy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47</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52</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Shy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7063">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Fast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30</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29</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18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Fast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9738">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Language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31</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39</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26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smtClean="0">
                          <a:ln>
                            <a:noFill/>
                          </a:ln>
                          <a:solidFill>
                            <a:schemeClr val="tx1"/>
                          </a:solidFill>
                          <a:effectLst/>
                          <a:latin typeface="Arial" charset="0"/>
                          <a:cs typeface="Arial" charset="0"/>
                        </a:rPr>
                        <a:t>Language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33400" y="0"/>
            <a:ext cx="7467600" cy="1020762"/>
          </a:xfrm>
        </p:spPr>
        <p:txBody>
          <a:bodyPr/>
          <a:lstStyle/>
          <a:p>
            <a:pPr algn="ctr" eaLnBrk="1" fontAlgn="auto" hangingPunct="1">
              <a:spcAft>
                <a:spcPts val="0"/>
              </a:spcAft>
              <a:defRPr/>
            </a:pPr>
            <a:r>
              <a:rPr lang="es-ES" dirty="0" err="1" smtClean="0">
                <a:effectLst/>
              </a:rPr>
              <a:t>Contents</a:t>
            </a:r>
            <a:endParaRPr lang="es-ES" dirty="0">
              <a:effectLst/>
            </a:endParaRPr>
          </a:p>
        </p:txBody>
      </p:sp>
      <p:sp>
        <p:nvSpPr>
          <p:cNvPr id="2" name="1 Marcador de contenido"/>
          <p:cNvSpPr>
            <a:spLocks noGrp="1"/>
          </p:cNvSpPr>
          <p:nvPr>
            <p:ph idx="1"/>
          </p:nvPr>
        </p:nvSpPr>
        <p:spPr>
          <a:xfrm>
            <a:off x="0" y="1295400"/>
            <a:ext cx="9144000" cy="4019550"/>
          </a:xfrm>
        </p:spPr>
        <p:txBody>
          <a:bodyPr>
            <a:normAutofit fontScale="70000" lnSpcReduction="20000"/>
          </a:bodyPr>
          <a:lstStyle/>
          <a:p>
            <a:pPr eaLnBrk="1" hangingPunct="1"/>
            <a:r>
              <a:rPr lang="es-ES" dirty="0" err="1" smtClean="0"/>
              <a:t>Introduction</a:t>
            </a:r>
            <a:endParaRPr lang="es-ES" dirty="0" smtClean="0"/>
          </a:p>
          <a:p>
            <a:pPr eaLnBrk="1" hangingPunct="1"/>
            <a:endParaRPr lang="es-ES" dirty="0" smtClean="0"/>
          </a:p>
          <a:p>
            <a:pPr lvl="1" eaLnBrk="1" hangingPunct="1">
              <a:buFont typeface="Verdana" pitchFamily="34" charset="0"/>
              <a:buNone/>
            </a:pPr>
            <a:endParaRPr lang="es-ES" dirty="0" smtClean="0"/>
          </a:p>
          <a:p>
            <a:pPr eaLnBrk="1" hangingPunct="1"/>
            <a:r>
              <a:rPr lang="es-ES" dirty="0" err="1" smtClean="0"/>
              <a:t>Aims</a:t>
            </a:r>
            <a:r>
              <a:rPr lang="es-ES" dirty="0" smtClean="0"/>
              <a:t> of </a:t>
            </a:r>
            <a:r>
              <a:rPr lang="es-ES" dirty="0" err="1" smtClean="0"/>
              <a:t>cognitive</a:t>
            </a:r>
            <a:r>
              <a:rPr lang="es-ES" dirty="0" smtClean="0"/>
              <a:t> </a:t>
            </a:r>
            <a:r>
              <a:rPr lang="es-ES" dirty="0" err="1" smtClean="0"/>
              <a:t>testing</a:t>
            </a:r>
            <a:r>
              <a:rPr lang="es-ES" dirty="0" smtClean="0"/>
              <a:t> and </a:t>
            </a:r>
            <a:r>
              <a:rPr lang="es-ES" dirty="0" err="1" smtClean="0"/>
              <a:t>field</a:t>
            </a:r>
            <a:r>
              <a:rPr lang="es-ES" dirty="0" smtClean="0"/>
              <a:t> test</a:t>
            </a:r>
          </a:p>
          <a:p>
            <a:pPr eaLnBrk="1" hangingPunct="1"/>
            <a:r>
              <a:rPr lang="es-ES" dirty="0" err="1" smtClean="0"/>
              <a:t>Cognitive</a:t>
            </a:r>
            <a:r>
              <a:rPr lang="es-ES" dirty="0" smtClean="0"/>
              <a:t> interview </a:t>
            </a:r>
            <a:r>
              <a:rPr lang="es-ES" dirty="0" err="1" smtClean="0"/>
              <a:t>findings</a:t>
            </a:r>
            <a:endParaRPr lang="es-ES" dirty="0" smtClean="0"/>
          </a:p>
          <a:p>
            <a:pPr eaLnBrk="1" hangingPunct="1"/>
            <a:r>
              <a:rPr lang="es-ES" dirty="0" err="1" smtClean="0"/>
              <a:t>Field</a:t>
            </a:r>
            <a:r>
              <a:rPr lang="es-ES" dirty="0" smtClean="0"/>
              <a:t> test </a:t>
            </a:r>
            <a:r>
              <a:rPr lang="es-ES" dirty="0" err="1" smtClean="0"/>
              <a:t>findings</a:t>
            </a:r>
            <a:endParaRPr lang="es-ES" dirty="0" smtClean="0"/>
          </a:p>
          <a:p>
            <a:pPr eaLnBrk="1" hangingPunct="1">
              <a:buFont typeface="Wingdings 3" pitchFamily="18" charset="2"/>
              <a:buNone/>
            </a:pPr>
            <a:endParaRPr lang="es-ES" dirty="0" smtClean="0"/>
          </a:p>
          <a:p>
            <a:pPr eaLnBrk="1" hangingPunct="1">
              <a:buFont typeface="Wingdings 3" pitchFamily="18" charset="2"/>
              <a:buNone/>
            </a:pPr>
            <a:endParaRPr lang="es-ES" dirty="0" smtClean="0"/>
          </a:p>
          <a:p>
            <a:pPr eaLnBrk="1" hangingPunct="1"/>
            <a:r>
              <a:rPr lang="es-ES" dirty="0" err="1" smtClean="0"/>
              <a:t>Discussion</a:t>
            </a:r>
            <a:endParaRPr lang="es-ES" dirty="0" smtClean="0"/>
          </a:p>
          <a:p>
            <a:pPr eaLnBrk="1" hangingPunct="1"/>
            <a:endParaRPr lang="es-ES" dirty="0" smtClean="0"/>
          </a:p>
          <a:p>
            <a:pPr eaLnBrk="1" hangingPunct="1"/>
            <a:r>
              <a:rPr lang="es-ES" dirty="0" err="1" smtClean="0"/>
              <a:t>Recomendations</a:t>
            </a:r>
            <a:endParaRPr lang="es-ES" dirty="0" smtClean="0"/>
          </a:p>
        </p:txBody>
      </p:sp>
      <p:sp>
        <p:nvSpPr>
          <p:cNvPr id="9" name="8 Marcador de número de diapositiva"/>
          <p:cNvSpPr>
            <a:spLocks noGrp="1"/>
          </p:cNvSpPr>
          <p:nvPr>
            <p:ph type="sldNum" sz="quarter" idx="12"/>
          </p:nvPr>
        </p:nvSpPr>
        <p:spPr/>
        <p:txBody>
          <a:bodyPr/>
          <a:lstStyle/>
          <a:p>
            <a:pPr>
              <a:defRPr/>
            </a:pPr>
            <a:fld id="{105C1C78-D5E6-45DD-A8B3-5DC5042943A8}" type="slidenum">
              <a:rPr lang="en-US" smtClean="0"/>
              <a:pPr>
                <a:defRPr/>
              </a:pPr>
              <a:t>2</a:t>
            </a:fld>
            <a:endParaRPr lang="en-US"/>
          </a:p>
        </p:txBody>
      </p:sp>
      <p:grpSp>
        <p:nvGrpSpPr>
          <p:cNvPr id="11" name="Group 10" descr="Open bracket with two bullets.  First bullet reads: Importance of communication domain.  The second bullet reads: &quot;Communication&quot; construct."/>
          <p:cNvGrpSpPr/>
          <p:nvPr/>
        </p:nvGrpSpPr>
        <p:grpSpPr>
          <a:xfrm>
            <a:off x="2514600" y="1066800"/>
            <a:ext cx="6629400" cy="1138773"/>
            <a:chOff x="2514600" y="1143000"/>
            <a:chExt cx="6629400" cy="1138773"/>
          </a:xfrm>
        </p:grpSpPr>
        <p:sp>
          <p:nvSpPr>
            <p:cNvPr id="5" name="4 Abrir llave"/>
            <p:cNvSpPr/>
            <p:nvPr/>
          </p:nvSpPr>
          <p:spPr>
            <a:xfrm>
              <a:off x="2590800" y="1143000"/>
              <a:ext cx="431800" cy="1076325"/>
            </a:xfrm>
            <a:prstGeom prst="leftBrac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fontAlgn="auto">
                <a:spcBef>
                  <a:spcPts val="0"/>
                </a:spcBef>
                <a:spcAft>
                  <a:spcPts val="0"/>
                </a:spcAft>
                <a:defRPr/>
              </a:pPr>
              <a:endParaRPr lang="es-ES"/>
            </a:p>
          </p:txBody>
        </p:sp>
        <p:sp>
          <p:nvSpPr>
            <p:cNvPr id="6" name="5 CuadroTexto"/>
            <p:cNvSpPr txBox="1">
              <a:spLocks noChangeArrowheads="1"/>
            </p:cNvSpPr>
            <p:nvPr/>
          </p:nvSpPr>
          <p:spPr bwMode="auto">
            <a:xfrm>
              <a:off x="2514600" y="1143000"/>
              <a:ext cx="6629400" cy="1138773"/>
            </a:xfrm>
            <a:prstGeom prst="rect">
              <a:avLst/>
            </a:prstGeom>
            <a:noFill/>
            <a:ln w="22225">
              <a:noFill/>
              <a:miter lim="800000"/>
              <a:headEnd/>
              <a:tailEnd/>
            </a:ln>
          </p:spPr>
          <p:txBody>
            <a:bodyPr>
              <a:spAutoFit/>
            </a:bodyPr>
            <a:lstStyle/>
            <a:p>
              <a:pPr lvl="1" algn="l"/>
              <a:r>
                <a:rPr lang="es-ES" sz="2000" dirty="0">
                  <a:latin typeface="Lucida Sans Unicode" pitchFamily="34" charset="0"/>
                </a:rPr>
                <a:t>- </a:t>
              </a:r>
              <a:r>
                <a:rPr lang="es-ES" sz="2400" dirty="0" err="1">
                  <a:latin typeface="Lucida Sans Unicode" pitchFamily="34" charset="0"/>
                </a:rPr>
                <a:t>Importance</a:t>
              </a:r>
              <a:r>
                <a:rPr lang="es-ES" sz="2400" dirty="0">
                  <a:latin typeface="Lucida Sans Unicode" pitchFamily="34" charset="0"/>
                </a:rPr>
                <a:t> of </a:t>
              </a:r>
              <a:r>
                <a:rPr lang="es-ES" sz="2400" dirty="0" err="1">
                  <a:latin typeface="Lucida Sans Unicode" pitchFamily="34" charset="0"/>
                </a:rPr>
                <a:t>communication</a:t>
              </a:r>
              <a:r>
                <a:rPr lang="es-ES" sz="2400" dirty="0">
                  <a:latin typeface="Lucida Sans Unicode" pitchFamily="34" charset="0"/>
                </a:rPr>
                <a:t> </a:t>
              </a:r>
              <a:r>
                <a:rPr lang="es-ES" sz="2400" dirty="0" err="1">
                  <a:latin typeface="Lucida Sans Unicode" pitchFamily="34" charset="0"/>
                </a:rPr>
                <a:t>domain</a:t>
              </a:r>
              <a:endParaRPr lang="es-ES" sz="2400" dirty="0">
                <a:latin typeface="Lucida Sans Unicode" pitchFamily="34" charset="0"/>
              </a:endParaRPr>
            </a:p>
            <a:p>
              <a:pPr lvl="1" algn="l">
                <a:buFontTx/>
                <a:buChar char="-"/>
              </a:pPr>
              <a:endParaRPr lang="es-ES" sz="2000" dirty="0">
                <a:latin typeface="Lucida Sans Unicode" pitchFamily="34" charset="0"/>
              </a:endParaRPr>
            </a:p>
            <a:p>
              <a:pPr lvl="1" algn="l">
                <a:buFontTx/>
                <a:buChar char="-"/>
              </a:pPr>
              <a:r>
                <a:rPr lang="es-ES" sz="2000" dirty="0">
                  <a:latin typeface="Lucida Sans Unicode" pitchFamily="34" charset="0"/>
                </a:rPr>
                <a:t> </a:t>
              </a:r>
              <a:r>
                <a:rPr lang="es-ES" sz="2400" dirty="0">
                  <a:latin typeface="Lucida Sans Unicode" pitchFamily="34" charset="0"/>
                </a:rPr>
                <a:t>“</a:t>
              </a:r>
              <a:r>
                <a:rPr lang="es-ES" sz="2400" dirty="0" err="1" smtClean="0">
                  <a:latin typeface="Lucida Sans Unicode" pitchFamily="34" charset="0"/>
                </a:rPr>
                <a:t>Communication</a:t>
              </a:r>
              <a:r>
                <a:rPr lang="es-ES" sz="2400" dirty="0">
                  <a:latin typeface="Lucida Sans Unicode" pitchFamily="34" charset="0"/>
                </a:rPr>
                <a:t>” </a:t>
              </a:r>
              <a:r>
                <a:rPr lang="es-ES" sz="2400" dirty="0" err="1">
                  <a:latin typeface="Lucida Sans Unicode" pitchFamily="34" charset="0"/>
                </a:rPr>
                <a:t>construct</a:t>
              </a:r>
              <a:endParaRPr lang="es-ES" sz="2400" dirty="0">
                <a:latin typeface="Lucida Sans Unicode" pitchFamily="34" charset="0"/>
              </a:endParaRPr>
            </a:p>
          </p:txBody>
        </p:sp>
      </p:grpSp>
      <p:cxnSp>
        <p:nvCxnSpPr>
          <p:cNvPr id="10" name="9 Conector recto"/>
          <p:cNvCxnSpPr/>
          <p:nvPr/>
        </p:nvCxnSpPr>
        <p:spPr>
          <a:xfrm>
            <a:off x="0" y="7620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12" name="Group 11" descr="Open bracket with three bullets.  First bullet reads: Are the questions tappong the intended construct?.  The second bullet reads: Are they getting at the same construct?  The third bullet reads: Are there cross-country biases?"/>
          <p:cNvGrpSpPr/>
          <p:nvPr/>
        </p:nvGrpSpPr>
        <p:grpSpPr>
          <a:xfrm>
            <a:off x="2286000" y="4114800"/>
            <a:ext cx="7848600" cy="1704975"/>
            <a:chOff x="2286000" y="4114800"/>
            <a:chExt cx="7848600" cy="1704975"/>
          </a:xfrm>
        </p:grpSpPr>
        <p:sp>
          <p:nvSpPr>
            <p:cNvPr id="4" name="5 CuadroTexto"/>
            <p:cNvSpPr txBox="1">
              <a:spLocks noChangeArrowheads="1"/>
            </p:cNvSpPr>
            <p:nvPr/>
          </p:nvSpPr>
          <p:spPr bwMode="auto">
            <a:xfrm>
              <a:off x="2286000" y="4267200"/>
              <a:ext cx="7848600" cy="1552575"/>
            </a:xfrm>
            <a:prstGeom prst="rect">
              <a:avLst/>
            </a:prstGeom>
            <a:noFill/>
            <a:ln w="22225">
              <a:noFill/>
              <a:miter lim="800000"/>
              <a:headEnd/>
              <a:tailEnd/>
            </a:ln>
          </p:spPr>
          <p:txBody>
            <a:bodyPr>
              <a:spAutoFit/>
            </a:bodyPr>
            <a:lstStyle/>
            <a:p>
              <a:pPr marL="179388" lvl="1" algn="l">
                <a:buFontTx/>
                <a:buChar char="-"/>
              </a:pPr>
              <a:r>
                <a:rPr lang="es-ES" sz="2400" dirty="0"/>
                <a:t> </a:t>
              </a:r>
              <a:r>
                <a:rPr lang="es-ES" sz="2400" b="1" dirty="0">
                  <a:solidFill>
                    <a:srgbClr val="0000FF"/>
                  </a:solidFill>
                </a:rPr>
                <a:t>Are </a:t>
              </a:r>
              <a:r>
                <a:rPr lang="es-ES" sz="2400" b="1" dirty="0" err="1">
                  <a:solidFill>
                    <a:srgbClr val="0000FF"/>
                  </a:solidFill>
                </a:rPr>
                <a:t>the</a:t>
              </a:r>
              <a:r>
                <a:rPr lang="es-ES" sz="2400" b="1" dirty="0">
                  <a:solidFill>
                    <a:srgbClr val="0000FF"/>
                  </a:solidFill>
                </a:rPr>
                <a:t> </a:t>
              </a:r>
              <a:r>
                <a:rPr lang="es-ES" sz="2400" b="1" dirty="0" err="1">
                  <a:solidFill>
                    <a:srgbClr val="0000FF"/>
                  </a:solidFill>
                </a:rPr>
                <a:t>questions</a:t>
              </a:r>
              <a:r>
                <a:rPr lang="es-ES" sz="2400" b="1" dirty="0">
                  <a:solidFill>
                    <a:srgbClr val="0000FF"/>
                  </a:solidFill>
                </a:rPr>
                <a:t> </a:t>
              </a:r>
              <a:r>
                <a:rPr lang="es-ES" sz="2400" b="1" dirty="0" err="1">
                  <a:solidFill>
                    <a:srgbClr val="0000FF"/>
                  </a:solidFill>
                </a:rPr>
                <a:t>tapping</a:t>
              </a:r>
              <a:r>
                <a:rPr lang="es-ES" sz="2400" b="1" dirty="0">
                  <a:solidFill>
                    <a:srgbClr val="0000FF"/>
                  </a:solidFill>
                </a:rPr>
                <a:t> </a:t>
              </a:r>
              <a:r>
                <a:rPr lang="es-ES" sz="2400" b="1" dirty="0" err="1">
                  <a:solidFill>
                    <a:srgbClr val="0000FF"/>
                  </a:solidFill>
                </a:rPr>
                <a:t>the</a:t>
              </a:r>
              <a:r>
                <a:rPr lang="es-ES" sz="2400" b="1" dirty="0">
                  <a:solidFill>
                    <a:srgbClr val="0000FF"/>
                  </a:solidFill>
                </a:rPr>
                <a:t> </a:t>
              </a:r>
              <a:r>
                <a:rPr lang="es-ES" sz="2400" b="1" dirty="0" err="1">
                  <a:solidFill>
                    <a:srgbClr val="0000FF"/>
                  </a:solidFill>
                </a:rPr>
                <a:t>intended</a:t>
              </a:r>
              <a:endParaRPr lang="es-ES" sz="2400" b="1" dirty="0">
                <a:solidFill>
                  <a:srgbClr val="0000FF"/>
                </a:solidFill>
              </a:endParaRPr>
            </a:p>
            <a:p>
              <a:pPr marL="179388" lvl="1" algn="l"/>
              <a:r>
                <a:rPr lang="es-ES" sz="2400" b="1" dirty="0">
                  <a:solidFill>
                    <a:srgbClr val="0000FF"/>
                  </a:solidFill>
                </a:rPr>
                <a:t>	</a:t>
              </a:r>
              <a:r>
                <a:rPr lang="es-ES" sz="2400" b="1" dirty="0" err="1">
                  <a:solidFill>
                    <a:srgbClr val="0000FF"/>
                  </a:solidFill>
                </a:rPr>
                <a:t>construct</a:t>
              </a:r>
              <a:r>
                <a:rPr lang="es-ES" sz="2400" b="1" dirty="0">
                  <a:solidFill>
                    <a:srgbClr val="0000FF"/>
                  </a:solidFill>
                </a:rPr>
                <a:t>?</a:t>
              </a:r>
            </a:p>
            <a:p>
              <a:pPr marL="179388" lvl="1" algn="l">
                <a:buFontTx/>
                <a:buChar char="-"/>
              </a:pPr>
              <a:r>
                <a:rPr lang="es-ES" sz="2400" b="1" dirty="0">
                  <a:solidFill>
                    <a:srgbClr val="0000FF"/>
                  </a:solidFill>
                </a:rPr>
                <a:t> Are </a:t>
              </a:r>
              <a:r>
                <a:rPr lang="es-ES" sz="2400" b="1" dirty="0" err="1">
                  <a:solidFill>
                    <a:srgbClr val="0000FF"/>
                  </a:solidFill>
                </a:rPr>
                <a:t>they</a:t>
              </a:r>
              <a:r>
                <a:rPr lang="es-ES" sz="2400" b="1" dirty="0">
                  <a:solidFill>
                    <a:srgbClr val="0000FF"/>
                  </a:solidFill>
                </a:rPr>
                <a:t> </a:t>
              </a:r>
              <a:r>
                <a:rPr lang="es-ES" sz="2400" b="1" dirty="0" err="1">
                  <a:solidFill>
                    <a:srgbClr val="0000FF"/>
                  </a:solidFill>
                </a:rPr>
                <a:t>getting</a:t>
              </a:r>
              <a:r>
                <a:rPr lang="es-ES" sz="2400" b="1" dirty="0">
                  <a:solidFill>
                    <a:srgbClr val="0000FF"/>
                  </a:solidFill>
                </a:rPr>
                <a:t> at </a:t>
              </a:r>
              <a:r>
                <a:rPr lang="es-ES" sz="2400" b="1" dirty="0" err="1">
                  <a:solidFill>
                    <a:srgbClr val="0000FF"/>
                  </a:solidFill>
                </a:rPr>
                <a:t>the</a:t>
              </a:r>
              <a:r>
                <a:rPr lang="es-ES" sz="2400" b="1" dirty="0">
                  <a:solidFill>
                    <a:srgbClr val="0000FF"/>
                  </a:solidFill>
                </a:rPr>
                <a:t> </a:t>
              </a:r>
              <a:r>
                <a:rPr lang="es-ES" sz="2400" b="1" dirty="0" err="1">
                  <a:solidFill>
                    <a:srgbClr val="0000FF"/>
                  </a:solidFill>
                </a:rPr>
                <a:t>same</a:t>
              </a:r>
              <a:r>
                <a:rPr lang="es-ES" sz="2400" b="1" dirty="0">
                  <a:solidFill>
                    <a:srgbClr val="0000FF"/>
                  </a:solidFill>
                </a:rPr>
                <a:t> </a:t>
              </a:r>
              <a:r>
                <a:rPr lang="es-ES" sz="2400" b="1" dirty="0" err="1">
                  <a:solidFill>
                    <a:srgbClr val="0000FF"/>
                  </a:solidFill>
                </a:rPr>
                <a:t>construct</a:t>
              </a:r>
              <a:r>
                <a:rPr lang="es-ES" sz="2400" b="1" dirty="0">
                  <a:solidFill>
                    <a:srgbClr val="0000FF"/>
                  </a:solidFill>
                </a:rPr>
                <a:t>?</a:t>
              </a:r>
            </a:p>
            <a:p>
              <a:pPr marL="179388" lvl="1" algn="l">
                <a:buFontTx/>
                <a:buChar char="-"/>
              </a:pPr>
              <a:r>
                <a:rPr lang="es-ES" sz="2400" b="1" dirty="0">
                  <a:solidFill>
                    <a:srgbClr val="0000FF"/>
                  </a:solidFill>
                </a:rPr>
                <a:t> Are </a:t>
              </a:r>
              <a:r>
                <a:rPr lang="es-ES" sz="2400" b="1" dirty="0" err="1">
                  <a:solidFill>
                    <a:srgbClr val="0000FF"/>
                  </a:solidFill>
                </a:rPr>
                <a:t>there</a:t>
              </a:r>
              <a:r>
                <a:rPr lang="es-ES" sz="2400" b="1" dirty="0">
                  <a:solidFill>
                    <a:srgbClr val="0000FF"/>
                  </a:solidFill>
                </a:rPr>
                <a:t> </a:t>
              </a:r>
              <a:r>
                <a:rPr lang="es-ES" sz="2400" b="1" dirty="0" err="1">
                  <a:solidFill>
                    <a:srgbClr val="0000FF"/>
                  </a:solidFill>
                </a:rPr>
                <a:t>cross</a:t>
              </a:r>
              <a:r>
                <a:rPr lang="es-ES" sz="2400" b="1" dirty="0">
                  <a:solidFill>
                    <a:srgbClr val="0000FF"/>
                  </a:solidFill>
                </a:rPr>
                <a:t>-country </a:t>
              </a:r>
              <a:r>
                <a:rPr lang="es-ES" sz="2400" b="1" dirty="0" err="1">
                  <a:solidFill>
                    <a:srgbClr val="0000FF"/>
                  </a:solidFill>
                </a:rPr>
                <a:t>biases</a:t>
              </a:r>
              <a:r>
                <a:rPr lang="es-ES" sz="2400" b="1" dirty="0">
                  <a:solidFill>
                    <a:srgbClr val="0000FF"/>
                  </a:solidFill>
                </a:rPr>
                <a:t>?</a:t>
              </a:r>
            </a:p>
          </p:txBody>
        </p:sp>
        <p:sp>
          <p:nvSpPr>
            <p:cNvPr id="7" name="4 Abrir llave"/>
            <p:cNvSpPr/>
            <p:nvPr/>
          </p:nvSpPr>
          <p:spPr>
            <a:xfrm>
              <a:off x="2286000" y="4114800"/>
              <a:ext cx="431800" cy="1676400"/>
            </a:xfrm>
            <a:prstGeom prst="leftBrac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fontAlgn="auto">
                <a:spcBef>
                  <a:spcPts val="0"/>
                </a:spcBef>
                <a:spcAft>
                  <a:spcPts val="0"/>
                </a:spcAft>
                <a:defRPr/>
              </a:pPr>
              <a:endParaRPr lang="es-ES"/>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28600"/>
            <a:ext cx="8763000" cy="1143000"/>
          </a:xfrm>
        </p:spPr>
        <p:txBody>
          <a:bodyPr>
            <a:norm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s-ES" sz="2800" b="1" kern="1200" dirty="0" err="1" smtClean="0">
                <a:solidFill>
                  <a:schemeClr val="bg2">
                    <a:lumMod val="50000"/>
                  </a:schemeClr>
                </a:solidFill>
                <a:effectLst/>
                <a:latin typeface="+mj-lt"/>
                <a:ea typeface="+mj-ea"/>
                <a:cs typeface="+mj-cs"/>
              </a:rPr>
              <a:t>Discussion</a:t>
            </a:r>
            <a:r>
              <a:rPr lang="es-ES" sz="2800" b="1" kern="1200" dirty="0" smtClean="0">
                <a:solidFill>
                  <a:schemeClr val="bg2">
                    <a:lumMod val="50000"/>
                  </a:schemeClr>
                </a:solidFill>
                <a:effectLst/>
                <a:latin typeface="+mj-lt"/>
                <a:ea typeface="+mj-ea"/>
                <a:cs typeface="+mj-cs"/>
              </a:rPr>
              <a:t>: Are COM_SS and COM_ES </a:t>
            </a:r>
            <a:r>
              <a:rPr lang="es-ES" sz="2800" b="1" kern="1200" dirty="0" err="1" smtClean="0">
                <a:solidFill>
                  <a:schemeClr val="bg2">
                    <a:lumMod val="50000"/>
                  </a:schemeClr>
                </a:solidFill>
                <a:effectLst/>
                <a:latin typeface="+mj-lt"/>
                <a:ea typeface="+mj-ea"/>
                <a:cs typeface="+mj-cs"/>
              </a:rPr>
              <a:t>tapping</a:t>
            </a:r>
            <a:r>
              <a:rPr lang="es-ES" sz="2800" b="1" kern="1200" dirty="0" smtClean="0">
                <a:solidFill>
                  <a:schemeClr val="bg2">
                    <a:lumMod val="50000"/>
                  </a:schemeClr>
                </a:solidFill>
                <a:effectLst/>
                <a:latin typeface="+mj-lt"/>
                <a:ea typeface="+mj-ea"/>
                <a:cs typeface="+mj-cs"/>
              </a:rPr>
              <a:t> </a:t>
            </a:r>
            <a:r>
              <a:rPr lang="es-ES" sz="2800" b="1" kern="1200" dirty="0" err="1" smtClean="0">
                <a:solidFill>
                  <a:schemeClr val="bg2">
                    <a:lumMod val="50000"/>
                  </a:schemeClr>
                </a:solidFill>
                <a:effectLst/>
                <a:latin typeface="+mj-lt"/>
                <a:ea typeface="+mj-ea"/>
                <a:cs typeface="+mj-cs"/>
              </a:rPr>
              <a:t>the</a:t>
            </a:r>
            <a:r>
              <a:rPr lang="es-ES" sz="2800" b="1" kern="1200" dirty="0" smtClean="0">
                <a:solidFill>
                  <a:schemeClr val="bg2">
                    <a:lumMod val="50000"/>
                  </a:schemeClr>
                </a:solidFill>
                <a:effectLst/>
                <a:latin typeface="+mj-lt"/>
                <a:ea typeface="+mj-ea"/>
                <a:cs typeface="+mj-cs"/>
              </a:rPr>
              <a:t> </a:t>
            </a:r>
            <a:r>
              <a:rPr lang="es-ES" sz="2800" b="1" kern="1200" dirty="0" err="1" smtClean="0">
                <a:solidFill>
                  <a:schemeClr val="bg2">
                    <a:lumMod val="50000"/>
                  </a:schemeClr>
                </a:solidFill>
                <a:effectLst/>
                <a:latin typeface="+mj-lt"/>
                <a:ea typeface="+mj-ea"/>
                <a:cs typeface="+mj-cs"/>
              </a:rPr>
              <a:t>intended</a:t>
            </a:r>
            <a:r>
              <a:rPr lang="es-ES" sz="2800" b="1" kern="1200" dirty="0" smtClean="0">
                <a:solidFill>
                  <a:schemeClr val="bg2">
                    <a:lumMod val="50000"/>
                  </a:schemeClr>
                </a:solidFill>
                <a:effectLst/>
                <a:latin typeface="+mj-lt"/>
                <a:ea typeface="+mj-ea"/>
                <a:cs typeface="+mj-cs"/>
              </a:rPr>
              <a:t> </a:t>
            </a:r>
            <a:r>
              <a:rPr lang="es-ES" sz="2800" b="1" kern="1200" dirty="0" err="1" smtClean="0">
                <a:solidFill>
                  <a:schemeClr val="bg2">
                    <a:lumMod val="50000"/>
                  </a:schemeClr>
                </a:solidFill>
                <a:effectLst/>
                <a:latin typeface="+mj-lt"/>
                <a:ea typeface="+mj-ea"/>
                <a:cs typeface="+mj-cs"/>
              </a:rPr>
              <a:t>construct</a:t>
            </a:r>
            <a:r>
              <a:rPr lang="es-ES" sz="2800" b="1" kern="1200" dirty="0" smtClean="0">
                <a:solidFill>
                  <a:schemeClr val="bg2">
                    <a:lumMod val="50000"/>
                  </a:schemeClr>
                </a:solidFill>
                <a:effectLst/>
                <a:latin typeface="+mj-lt"/>
                <a:ea typeface="+mj-ea"/>
                <a:cs typeface="+mj-cs"/>
              </a:rPr>
              <a:t>?</a:t>
            </a:r>
            <a:endParaRPr lang="en-US" sz="2800" dirty="0" smtClean="0">
              <a:solidFill>
                <a:schemeClr val="bg2">
                  <a:lumMod val="50000"/>
                </a:schemeClr>
              </a:solidFill>
              <a:effectLst/>
            </a:endParaRPr>
          </a:p>
          <a:p>
            <a:endParaRPr lang="en-US" dirty="0"/>
          </a:p>
        </p:txBody>
      </p:sp>
      <p:sp>
        <p:nvSpPr>
          <p:cNvPr id="111618" name="Rectangle 2"/>
          <p:cNvSpPr>
            <a:spLocks noGrp="1"/>
          </p:cNvSpPr>
          <p:nvPr>
            <p:ph idx="1"/>
          </p:nvPr>
        </p:nvSpPr>
        <p:spPr>
          <a:xfrm>
            <a:off x="0" y="838200"/>
            <a:ext cx="9144000" cy="4754563"/>
          </a:xfrm>
        </p:spPr>
        <p:txBody>
          <a:bodyPr/>
          <a:lstStyle/>
          <a:p>
            <a:pPr>
              <a:lnSpc>
                <a:spcPct val="90000"/>
              </a:lnSpc>
            </a:pPr>
            <a:r>
              <a:rPr lang="es-ES" sz="2400" dirty="0" err="1" smtClean="0"/>
              <a:t>Cognitive</a:t>
            </a:r>
            <a:r>
              <a:rPr lang="es-ES" sz="2400" dirty="0" smtClean="0"/>
              <a:t> </a:t>
            </a:r>
            <a:r>
              <a:rPr lang="es-ES" sz="2400" dirty="0" err="1" smtClean="0"/>
              <a:t>testing</a:t>
            </a:r>
            <a:r>
              <a:rPr lang="es-ES" sz="2400" dirty="0" smtClean="0"/>
              <a:t> </a:t>
            </a:r>
            <a:r>
              <a:rPr lang="es-ES" sz="2400" dirty="0" err="1" smtClean="0"/>
              <a:t>evidence</a:t>
            </a:r>
            <a:r>
              <a:rPr lang="es-ES" sz="2400" dirty="0" smtClean="0"/>
              <a:t>:</a:t>
            </a:r>
          </a:p>
          <a:p>
            <a:pPr>
              <a:lnSpc>
                <a:spcPct val="90000"/>
              </a:lnSpc>
            </a:pPr>
            <a:endParaRPr lang="es-ES" sz="2400" dirty="0" smtClean="0"/>
          </a:p>
          <a:p>
            <a:pPr lvl="1">
              <a:lnSpc>
                <a:spcPct val="90000"/>
              </a:lnSpc>
            </a:pPr>
            <a:r>
              <a:rPr lang="es-ES" sz="2000" dirty="0" smtClean="0"/>
              <a:t>“</a:t>
            </a:r>
            <a:r>
              <a:rPr lang="es-ES" sz="2000" dirty="0" err="1" smtClean="0"/>
              <a:t>Intended</a:t>
            </a:r>
            <a:r>
              <a:rPr lang="es-ES" sz="2000" dirty="0" smtClean="0"/>
              <a:t>” </a:t>
            </a:r>
            <a:r>
              <a:rPr lang="es-ES" sz="2000" dirty="0" err="1" smtClean="0"/>
              <a:t>problems</a:t>
            </a:r>
            <a:r>
              <a:rPr lang="es-ES" sz="2000" dirty="0" smtClean="0"/>
              <a:t> (</a:t>
            </a:r>
            <a:r>
              <a:rPr lang="es-ES" sz="2000" dirty="0" err="1" smtClean="0"/>
              <a:t>Hearing</a:t>
            </a:r>
            <a:r>
              <a:rPr lang="es-ES" sz="2000" dirty="0" smtClean="0"/>
              <a:t>, </a:t>
            </a:r>
            <a:r>
              <a:rPr lang="es-ES" sz="2000" dirty="0" err="1" smtClean="0"/>
              <a:t>Physical</a:t>
            </a:r>
            <a:r>
              <a:rPr lang="es-ES" sz="2000" dirty="0" smtClean="0"/>
              <a:t>, and </a:t>
            </a:r>
            <a:r>
              <a:rPr lang="es-ES" sz="2000" dirty="0" err="1" smtClean="0"/>
              <a:t>Cognition</a:t>
            </a:r>
            <a:r>
              <a:rPr lang="es-ES" sz="2000" dirty="0" smtClean="0"/>
              <a:t>): 11% Granada and 18% ESCAP.</a:t>
            </a:r>
          </a:p>
          <a:p>
            <a:pPr lvl="1">
              <a:lnSpc>
                <a:spcPct val="90000"/>
              </a:lnSpc>
            </a:pPr>
            <a:endParaRPr lang="es-ES" sz="2000" dirty="0" smtClean="0"/>
          </a:p>
          <a:p>
            <a:pPr lvl="1">
              <a:lnSpc>
                <a:spcPct val="90000"/>
              </a:lnSpc>
            </a:pPr>
            <a:r>
              <a:rPr lang="es-ES" sz="2000" dirty="0" smtClean="0"/>
              <a:t>General </a:t>
            </a:r>
            <a:r>
              <a:rPr lang="es-ES" sz="2000" dirty="0" err="1" smtClean="0"/>
              <a:t>communication</a:t>
            </a:r>
            <a:r>
              <a:rPr lang="es-ES" sz="2000" dirty="0" smtClean="0"/>
              <a:t> </a:t>
            </a:r>
            <a:r>
              <a:rPr lang="es-ES" sz="2000" dirty="0" err="1" smtClean="0"/>
              <a:t>skills</a:t>
            </a:r>
            <a:r>
              <a:rPr lang="es-ES" sz="2000" dirty="0" smtClean="0"/>
              <a:t>: 31% (Granada) and 41% ESCAP.</a:t>
            </a:r>
          </a:p>
          <a:p>
            <a:pPr lvl="1">
              <a:lnSpc>
                <a:spcPct val="90000"/>
              </a:lnSpc>
            </a:pPr>
            <a:endParaRPr lang="es-ES" sz="2000" dirty="0" smtClean="0"/>
          </a:p>
          <a:p>
            <a:pPr lvl="1">
              <a:lnSpc>
                <a:spcPct val="90000"/>
              </a:lnSpc>
            </a:pPr>
            <a:r>
              <a:rPr lang="es-ES" sz="2000" dirty="0" smtClean="0"/>
              <a:t>“</a:t>
            </a:r>
            <a:r>
              <a:rPr lang="es-ES" sz="2000" dirty="0" err="1" smtClean="0"/>
              <a:t>Out</a:t>
            </a:r>
            <a:r>
              <a:rPr lang="es-ES" sz="2000" dirty="0" smtClean="0"/>
              <a:t>-of-</a:t>
            </a:r>
            <a:r>
              <a:rPr lang="es-ES" sz="2000" dirty="0" err="1" smtClean="0"/>
              <a:t>scope</a:t>
            </a:r>
            <a:r>
              <a:rPr lang="es-ES" sz="2000" dirty="0" smtClean="0"/>
              <a:t>” </a:t>
            </a:r>
            <a:r>
              <a:rPr lang="es-ES" sz="2000" dirty="0" err="1" smtClean="0"/>
              <a:t>problems</a:t>
            </a:r>
            <a:r>
              <a:rPr lang="es-ES" sz="2000" dirty="0" smtClean="0"/>
              <a:t> (Social/</a:t>
            </a:r>
            <a:r>
              <a:rPr lang="es-ES" sz="2000" dirty="0" err="1" smtClean="0"/>
              <a:t>Interactional</a:t>
            </a:r>
            <a:r>
              <a:rPr lang="es-ES" sz="2000" dirty="0" smtClean="0"/>
              <a:t>): 36% Granada and 26% ESCAP.</a:t>
            </a:r>
          </a:p>
          <a:p>
            <a:pPr lvl="1">
              <a:lnSpc>
                <a:spcPct val="90000"/>
              </a:lnSpc>
            </a:pPr>
            <a:endParaRPr lang="es-ES" sz="2000" dirty="0" smtClean="0"/>
          </a:p>
          <a:p>
            <a:pPr lvl="1">
              <a:lnSpc>
                <a:spcPct val="90000"/>
              </a:lnSpc>
            </a:pPr>
            <a:r>
              <a:rPr lang="es-ES" sz="2000" dirty="0" err="1" smtClean="0"/>
              <a:t>Language</a:t>
            </a:r>
            <a:r>
              <a:rPr lang="es-ES" sz="2000" dirty="0" smtClean="0"/>
              <a:t>: 23% Granada and 17% ESCAP.</a:t>
            </a:r>
          </a:p>
          <a:p>
            <a:pPr lvl="1">
              <a:lnSpc>
                <a:spcPct val="90000"/>
              </a:lnSpc>
            </a:pPr>
            <a:endParaRPr lang="es-ES" sz="1800" dirty="0" smtClean="0"/>
          </a:p>
          <a:p>
            <a:pPr>
              <a:lnSpc>
                <a:spcPct val="90000"/>
              </a:lnSpc>
            </a:pPr>
            <a:r>
              <a:rPr lang="es-ES" sz="2400" dirty="0" err="1" smtClean="0"/>
              <a:t>Field</a:t>
            </a:r>
            <a:r>
              <a:rPr lang="es-ES" sz="2400" dirty="0" smtClean="0"/>
              <a:t> </a:t>
            </a:r>
            <a:r>
              <a:rPr lang="es-ES" sz="2400" dirty="0" err="1" smtClean="0"/>
              <a:t>testing</a:t>
            </a:r>
            <a:r>
              <a:rPr lang="es-ES" sz="2400" dirty="0" smtClean="0"/>
              <a:t> </a:t>
            </a:r>
            <a:r>
              <a:rPr lang="es-ES" sz="2400" dirty="0" err="1" smtClean="0"/>
              <a:t>evidence</a:t>
            </a:r>
            <a:r>
              <a:rPr lang="es-ES" sz="2400" dirty="0" smtClean="0"/>
              <a:t>: “</a:t>
            </a:r>
            <a:r>
              <a:rPr lang="es-ES" sz="2400" dirty="0" err="1" smtClean="0"/>
              <a:t>Intended</a:t>
            </a:r>
            <a:r>
              <a:rPr lang="es-ES" sz="2400" dirty="0" smtClean="0"/>
              <a:t>” </a:t>
            </a:r>
            <a:r>
              <a:rPr lang="es-ES" sz="2400" dirty="0" err="1" smtClean="0"/>
              <a:t>reasons</a:t>
            </a:r>
            <a:r>
              <a:rPr lang="es-ES" sz="2400" dirty="0" smtClean="0"/>
              <a:t> (34%-35%) vs. “</a:t>
            </a:r>
            <a:r>
              <a:rPr lang="es-ES" sz="2400" dirty="0" err="1" smtClean="0"/>
              <a:t>out</a:t>
            </a:r>
            <a:r>
              <a:rPr lang="es-ES" sz="2400" dirty="0" smtClean="0"/>
              <a:t>-of-</a:t>
            </a:r>
            <a:r>
              <a:rPr lang="es-ES" sz="2400" dirty="0" err="1" smtClean="0"/>
              <a:t>scope</a:t>
            </a:r>
            <a:r>
              <a:rPr lang="es-ES" sz="2400" dirty="0" smtClean="0"/>
              <a:t>” </a:t>
            </a:r>
            <a:r>
              <a:rPr lang="es-ES" sz="2400" dirty="0" err="1" smtClean="0"/>
              <a:t>reasons</a:t>
            </a:r>
            <a:r>
              <a:rPr lang="es-ES" sz="2400" dirty="0" smtClean="0"/>
              <a:t>: (31%-47%).</a:t>
            </a:r>
          </a:p>
          <a:p>
            <a:pPr>
              <a:lnSpc>
                <a:spcPct val="90000"/>
              </a:lnSpc>
            </a:pPr>
            <a:endParaRPr lang="es-ES" sz="2400" dirty="0" smtClean="0"/>
          </a:p>
          <a:p>
            <a:pPr>
              <a:lnSpc>
                <a:spcPct val="90000"/>
              </a:lnSpc>
            </a:pPr>
            <a:r>
              <a:rPr lang="es-ES" sz="2400" b="1" dirty="0" smtClean="0">
                <a:solidFill>
                  <a:schemeClr val="accent2"/>
                </a:solidFill>
              </a:rPr>
              <a:t>RESPONSE</a:t>
            </a:r>
            <a:r>
              <a:rPr lang="es-ES" sz="2400" dirty="0" smtClean="0"/>
              <a:t>: </a:t>
            </a:r>
            <a:r>
              <a:rPr lang="es-ES" sz="2400" b="1" dirty="0" err="1" smtClean="0"/>
              <a:t>Along</a:t>
            </a:r>
            <a:r>
              <a:rPr lang="es-ES" sz="2400" b="1" dirty="0" smtClean="0"/>
              <a:t> </a:t>
            </a:r>
            <a:r>
              <a:rPr lang="es-ES" sz="2400" b="1" dirty="0" err="1" smtClean="0"/>
              <a:t>with</a:t>
            </a:r>
            <a:r>
              <a:rPr lang="es-ES" sz="2400" b="1" dirty="0" smtClean="0"/>
              <a:t> </a:t>
            </a:r>
            <a:r>
              <a:rPr lang="es-ES" sz="2400" b="1" dirty="0" err="1" smtClean="0"/>
              <a:t>the</a:t>
            </a:r>
            <a:r>
              <a:rPr lang="es-ES" sz="2400" b="1" dirty="0" smtClean="0"/>
              <a:t> “</a:t>
            </a:r>
            <a:r>
              <a:rPr lang="es-ES" sz="2400" b="1" dirty="0" err="1" smtClean="0"/>
              <a:t>intended</a:t>
            </a:r>
            <a:r>
              <a:rPr lang="es-ES" sz="2400" b="1" dirty="0" smtClean="0"/>
              <a:t>” </a:t>
            </a:r>
            <a:r>
              <a:rPr lang="es-ES" sz="2400" b="1" dirty="0" err="1" smtClean="0"/>
              <a:t>problems</a:t>
            </a:r>
            <a:r>
              <a:rPr lang="es-ES" sz="2400" b="1" dirty="0" smtClean="0"/>
              <a:t>, </a:t>
            </a:r>
            <a:r>
              <a:rPr lang="es-ES" sz="2400" b="1" dirty="0" err="1" smtClean="0"/>
              <a:t>communication</a:t>
            </a:r>
            <a:r>
              <a:rPr lang="es-ES" sz="2400" b="1" dirty="0" smtClean="0"/>
              <a:t> </a:t>
            </a:r>
            <a:r>
              <a:rPr lang="es-ES" sz="2400" b="1" dirty="0" err="1" smtClean="0"/>
              <a:t>questions</a:t>
            </a:r>
            <a:r>
              <a:rPr lang="es-ES" sz="2400" b="1" dirty="0" smtClean="0"/>
              <a:t> are </a:t>
            </a:r>
            <a:r>
              <a:rPr lang="es-ES" sz="2400" b="1" dirty="0" err="1" smtClean="0"/>
              <a:t>notably</a:t>
            </a:r>
            <a:r>
              <a:rPr lang="es-ES" sz="2400" b="1" dirty="0" smtClean="0"/>
              <a:t> </a:t>
            </a:r>
            <a:r>
              <a:rPr lang="es-ES" sz="2400" b="1" dirty="0" err="1" smtClean="0"/>
              <a:t>tapping</a:t>
            </a:r>
            <a:r>
              <a:rPr lang="es-ES" sz="2400" b="1" dirty="0" smtClean="0"/>
              <a:t> “non-</a:t>
            </a:r>
            <a:r>
              <a:rPr lang="es-ES" sz="2400" b="1" dirty="0" err="1" smtClean="0"/>
              <a:t>intended</a:t>
            </a:r>
            <a:r>
              <a:rPr lang="es-ES" sz="2400" b="1" dirty="0" smtClean="0"/>
              <a:t>” </a:t>
            </a:r>
            <a:r>
              <a:rPr lang="es-ES" sz="2400" b="1" dirty="0" err="1" smtClean="0"/>
              <a:t>aspects</a:t>
            </a:r>
            <a:r>
              <a:rPr lang="es-ES" sz="2400"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rtl="0" eaLnBrk="0" fontAlgn="base" hangingPunct="0"/>
            <a:r>
              <a:rPr lang="es-ES" sz="2800" b="1" kern="1200" dirty="0" err="1" smtClean="0">
                <a:solidFill>
                  <a:schemeClr val="accent1"/>
                </a:solidFill>
                <a:effectLst/>
                <a:latin typeface="Lucida Sans Unicode"/>
                <a:ea typeface="+mn-ea"/>
                <a:cs typeface="Arial"/>
              </a:rPr>
              <a:t>Discussion</a:t>
            </a:r>
            <a:r>
              <a:rPr lang="es-ES" sz="2800" b="1" kern="1200" dirty="0" smtClean="0">
                <a:solidFill>
                  <a:schemeClr val="accent1"/>
                </a:solidFill>
                <a:effectLst/>
                <a:latin typeface="Lucida Sans Unicode"/>
                <a:ea typeface="+mn-ea"/>
                <a:cs typeface="Arial"/>
              </a:rPr>
              <a:t>: Are COM_SS and COM_ES </a:t>
            </a:r>
            <a:r>
              <a:rPr lang="es-ES" sz="2800" b="1" kern="1200" dirty="0" err="1" smtClean="0">
                <a:solidFill>
                  <a:schemeClr val="accent1"/>
                </a:solidFill>
                <a:effectLst/>
                <a:latin typeface="Lucida Sans Unicode"/>
                <a:ea typeface="+mn-ea"/>
                <a:cs typeface="Arial"/>
              </a:rPr>
              <a:t>getting</a:t>
            </a:r>
            <a:r>
              <a:rPr lang="es-ES" sz="2800" b="1" kern="1200" dirty="0" smtClean="0">
                <a:solidFill>
                  <a:schemeClr val="accent1"/>
                </a:solidFill>
                <a:effectLst/>
                <a:latin typeface="Lucida Sans Unicode"/>
                <a:ea typeface="+mn-ea"/>
                <a:cs typeface="Arial"/>
              </a:rPr>
              <a:t> at </a:t>
            </a:r>
            <a:r>
              <a:rPr lang="es-ES" sz="2800" b="1" kern="1200" dirty="0" err="1" smtClean="0">
                <a:solidFill>
                  <a:schemeClr val="accent1"/>
                </a:solidFill>
                <a:effectLst/>
                <a:latin typeface="Lucida Sans Unicode"/>
                <a:ea typeface="+mn-ea"/>
                <a:cs typeface="Arial"/>
              </a:rPr>
              <a:t>the</a:t>
            </a:r>
            <a:r>
              <a:rPr lang="es-ES" sz="2800" b="1" kern="1200" dirty="0" smtClean="0">
                <a:solidFill>
                  <a:schemeClr val="accent1"/>
                </a:solidFill>
                <a:effectLst/>
                <a:latin typeface="Lucida Sans Unicode"/>
                <a:ea typeface="+mn-ea"/>
                <a:cs typeface="Arial"/>
              </a:rPr>
              <a:t> </a:t>
            </a:r>
            <a:r>
              <a:rPr lang="es-ES" sz="2800" b="1" kern="1200" dirty="0" err="1" smtClean="0">
                <a:solidFill>
                  <a:schemeClr val="accent1"/>
                </a:solidFill>
                <a:effectLst/>
                <a:latin typeface="Lucida Sans Unicode"/>
                <a:ea typeface="+mn-ea"/>
                <a:cs typeface="Arial"/>
              </a:rPr>
              <a:t>same</a:t>
            </a:r>
            <a:r>
              <a:rPr lang="es-ES" sz="2800" b="1" kern="1200" dirty="0" smtClean="0">
                <a:solidFill>
                  <a:schemeClr val="accent1"/>
                </a:solidFill>
                <a:effectLst/>
                <a:latin typeface="Lucida Sans Unicode"/>
                <a:ea typeface="+mn-ea"/>
                <a:cs typeface="Arial"/>
              </a:rPr>
              <a:t> </a:t>
            </a:r>
            <a:r>
              <a:rPr lang="es-ES" sz="2800" b="1" kern="1200" dirty="0" err="1" smtClean="0">
                <a:solidFill>
                  <a:schemeClr val="accent1"/>
                </a:solidFill>
                <a:effectLst/>
                <a:latin typeface="Lucida Sans Unicode"/>
                <a:ea typeface="+mn-ea"/>
                <a:cs typeface="Arial"/>
              </a:rPr>
              <a:t>construct</a:t>
            </a:r>
            <a:r>
              <a:rPr lang="es-ES" sz="2800" b="1" kern="1200" dirty="0" smtClean="0">
                <a:solidFill>
                  <a:schemeClr val="accent1"/>
                </a:solidFill>
                <a:effectLst/>
                <a:latin typeface="Lucida Sans Unicode"/>
                <a:ea typeface="+mn-ea"/>
                <a:cs typeface="Arial"/>
              </a:rPr>
              <a:t>?</a:t>
            </a:r>
            <a:endParaRPr lang="en-US" dirty="0" smtClean="0">
              <a:effectLst/>
            </a:endParaRPr>
          </a:p>
          <a:p>
            <a:endParaRPr lang="en-US" dirty="0"/>
          </a:p>
        </p:txBody>
      </p:sp>
      <p:sp>
        <p:nvSpPr>
          <p:cNvPr id="112644" name="Rectangle 4"/>
          <p:cNvSpPr>
            <a:spLocks noGrp="1"/>
          </p:cNvSpPr>
          <p:nvPr>
            <p:ph idx="1"/>
          </p:nvPr>
        </p:nvSpPr>
        <p:spPr>
          <a:xfrm>
            <a:off x="0" y="1295400"/>
            <a:ext cx="9144000" cy="4754563"/>
          </a:xfrm>
          <a:noFill/>
        </p:spPr>
        <p:txBody>
          <a:bodyPr/>
          <a:lstStyle/>
          <a:p>
            <a:pPr>
              <a:lnSpc>
                <a:spcPct val="90000"/>
              </a:lnSpc>
            </a:pPr>
            <a:r>
              <a:rPr lang="es-ES" sz="2300" dirty="0" err="1" smtClean="0"/>
              <a:t>Cognitive</a:t>
            </a:r>
            <a:r>
              <a:rPr lang="es-ES" sz="2300" dirty="0" smtClean="0"/>
              <a:t> </a:t>
            </a:r>
            <a:r>
              <a:rPr lang="es-ES" sz="2300" dirty="0" err="1" smtClean="0"/>
              <a:t>testing</a:t>
            </a:r>
            <a:r>
              <a:rPr lang="es-ES" sz="2300" dirty="0" smtClean="0"/>
              <a:t> </a:t>
            </a:r>
            <a:r>
              <a:rPr lang="es-ES" sz="2300" dirty="0" err="1" smtClean="0"/>
              <a:t>evidence</a:t>
            </a:r>
            <a:r>
              <a:rPr lang="es-ES" sz="2300" dirty="0" smtClean="0"/>
              <a:t>:</a:t>
            </a:r>
          </a:p>
          <a:p>
            <a:pPr>
              <a:lnSpc>
                <a:spcPct val="90000"/>
              </a:lnSpc>
            </a:pPr>
            <a:endParaRPr lang="es-ES" sz="2300" dirty="0" smtClean="0"/>
          </a:p>
          <a:p>
            <a:pPr lvl="1">
              <a:lnSpc>
                <a:spcPct val="90000"/>
              </a:lnSpc>
            </a:pPr>
            <a:r>
              <a:rPr lang="es-ES" sz="2100" dirty="0" smtClean="0"/>
              <a:t>Granada: 80 of 84 </a:t>
            </a:r>
            <a:r>
              <a:rPr lang="es-ES" sz="2100" dirty="0" err="1" smtClean="0"/>
              <a:t>gave</a:t>
            </a:r>
            <a:r>
              <a:rPr lang="es-ES" sz="2100" dirty="0" smtClean="0"/>
              <a:t> </a:t>
            </a:r>
            <a:r>
              <a:rPr lang="es-ES" sz="2100" dirty="0" err="1" smtClean="0"/>
              <a:t>the</a:t>
            </a:r>
            <a:r>
              <a:rPr lang="es-ES" sz="2100" dirty="0" smtClean="0"/>
              <a:t> </a:t>
            </a:r>
            <a:r>
              <a:rPr lang="es-ES" sz="2100" dirty="0" err="1" smtClean="0"/>
              <a:t>same</a:t>
            </a:r>
            <a:r>
              <a:rPr lang="es-ES" sz="2100" dirty="0" smtClean="0"/>
              <a:t> response </a:t>
            </a:r>
            <a:r>
              <a:rPr lang="es-ES" sz="2100" dirty="0" err="1" smtClean="0"/>
              <a:t>or</a:t>
            </a:r>
            <a:r>
              <a:rPr lang="es-ES" sz="2100" dirty="0" smtClean="0"/>
              <a:t> </a:t>
            </a:r>
            <a:r>
              <a:rPr lang="es-ES" sz="2100" dirty="0" err="1" smtClean="0"/>
              <a:t>the</a:t>
            </a:r>
            <a:r>
              <a:rPr lang="es-ES" sz="2100" dirty="0" smtClean="0"/>
              <a:t> </a:t>
            </a:r>
            <a:r>
              <a:rPr lang="es-ES" sz="2100" dirty="0" err="1" smtClean="0"/>
              <a:t>next</a:t>
            </a:r>
            <a:r>
              <a:rPr lang="es-ES" sz="2100" dirty="0" smtClean="0"/>
              <a:t> </a:t>
            </a:r>
            <a:r>
              <a:rPr lang="es-ES" sz="2100" dirty="0" err="1" smtClean="0"/>
              <a:t>one</a:t>
            </a:r>
            <a:r>
              <a:rPr lang="es-ES" sz="2100" dirty="0" smtClean="0"/>
              <a:t> </a:t>
            </a:r>
            <a:r>
              <a:rPr lang="es-ES" sz="2100" dirty="0" err="1" smtClean="0"/>
              <a:t>to</a:t>
            </a:r>
            <a:r>
              <a:rPr lang="es-ES" sz="2100" dirty="0" smtClean="0"/>
              <a:t> </a:t>
            </a:r>
            <a:r>
              <a:rPr lang="es-ES" sz="2100" dirty="0" err="1" smtClean="0"/>
              <a:t>both</a:t>
            </a:r>
            <a:r>
              <a:rPr lang="es-ES" sz="2100" dirty="0" smtClean="0"/>
              <a:t> </a:t>
            </a:r>
            <a:r>
              <a:rPr lang="es-ES" sz="2100" dirty="0" err="1" smtClean="0"/>
              <a:t>questions</a:t>
            </a:r>
            <a:r>
              <a:rPr lang="es-ES" sz="2100" dirty="0" smtClean="0"/>
              <a:t>.</a:t>
            </a:r>
          </a:p>
          <a:p>
            <a:pPr lvl="1">
              <a:lnSpc>
                <a:spcPct val="90000"/>
              </a:lnSpc>
            </a:pPr>
            <a:r>
              <a:rPr lang="es-ES" sz="2100" dirty="0" smtClean="0"/>
              <a:t>ESCAP: 123 OF 127, </a:t>
            </a:r>
            <a:r>
              <a:rPr lang="es-ES" sz="2100" dirty="0" err="1" smtClean="0"/>
              <a:t>idem</a:t>
            </a:r>
            <a:r>
              <a:rPr lang="es-ES" sz="2100" dirty="0" smtClean="0"/>
              <a:t>.</a:t>
            </a:r>
          </a:p>
          <a:p>
            <a:pPr lvl="1">
              <a:lnSpc>
                <a:spcPct val="90000"/>
              </a:lnSpc>
            </a:pPr>
            <a:r>
              <a:rPr lang="es-ES" sz="2100" dirty="0" smtClean="0"/>
              <a:t>Granada </a:t>
            </a:r>
            <a:r>
              <a:rPr lang="es-ES" sz="2100" dirty="0" err="1" smtClean="0"/>
              <a:t>narratives</a:t>
            </a:r>
            <a:r>
              <a:rPr lang="es-ES" sz="2100" dirty="0" smtClean="0"/>
              <a:t>: 56 of 77 </a:t>
            </a:r>
            <a:r>
              <a:rPr lang="es-ES" sz="2100" dirty="0" err="1" smtClean="0"/>
              <a:t>respondents</a:t>
            </a:r>
            <a:r>
              <a:rPr lang="es-ES" sz="2100" dirty="0" smtClean="0"/>
              <a:t> </a:t>
            </a:r>
            <a:r>
              <a:rPr lang="es-ES" sz="2100" dirty="0" err="1" smtClean="0"/>
              <a:t>talked</a:t>
            </a:r>
            <a:r>
              <a:rPr lang="es-ES" sz="2100" dirty="0" smtClean="0"/>
              <a:t> </a:t>
            </a:r>
            <a:r>
              <a:rPr lang="es-ES" sz="2100" dirty="0" err="1" smtClean="0"/>
              <a:t>about</a:t>
            </a:r>
            <a:r>
              <a:rPr lang="es-ES" sz="2100" dirty="0" smtClean="0"/>
              <a:t> </a:t>
            </a:r>
            <a:r>
              <a:rPr lang="es-ES" sz="2100" dirty="0" err="1" smtClean="0"/>
              <a:t>the</a:t>
            </a:r>
            <a:r>
              <a:rPr lang="es-ES" sz="2100" dirty="0" smtClean="0"/>
              <a:t> </a:t>
            </a:r>
            <a:r>
              <a:rPr lang="es-ES" sz="2100" dirty="0" err="1" smtClean="0"/>
              <a:t>same</a:t>
            </a:r>
            <a:r>
              <a:rPr lang="es-ES" sz="2100" dirty="0" smtClean="0"/>
              <a:t> </a:t>
            </a:r>
            <a:r>
              <a:rPr lang="es-ES" sz="2100" dirty="0" err="1" smtClean="0"/>
              <a:t>themes</a:t>
            </a:r>
            <a:r>
              <a:rPr lang="es-ES" sz="2100" dirty="0" smtClean="0"/>
              <a:t> </a:t>
            </a:r>
            <a:r>
              <a:rPr lang="es-ES" sz="2100" dirty="0" err="1" smtClean="0"/>
              <a:t>when</a:t>
            </a:r>
            <a:r>
              <a:rPr lang="es-ES" sz="2100" dirty="0" smtClean="0"/>
              <a:t> </a:t>
            </a:r>
            <a:r>
              <a:rPr lang="es-ES" sz="2100" dirty="0" err="1" smtClean="0"/>
              <a:t>were</a:t>
            </a:r>
            <a:r>
              <a:rPr lang="es-ES" sz="2100" dirty="0" smtClean="0"/>
              <a:t> </a:t>
            </a:r>
            <a:r>
              <a:rPr lang="es-ES" sz="2100" dirty="0" err="1" smtClean="0"/>
              <a:t>asked</a:t>
            </a:r>
            <a:r>
              <a:rPr lang="es-ES" sz="2100" dirty="0" smtClean="0"/>
              <a:t> of.</a:t>
            </a:r>
          </a:p>
          <a:p>
            <a:pPr lvl="1">
              <a:lnSpc>
                <a:spcPct val="90000"/>
              </a:lnSpc>
            </a:pPr>
            <a:endParaRPr lang="es-ES" sz="2100" dirty="0" smtClean="0"/>
          </a:p>
          <a:p>
            <a:pPr>
              <a:lnSpc>
                <a:spcPct val="90000"/>
              </a:lnSpc>
            </a:pPr>
            <a:r>
              <a:rPr lang="es-ES" sz="2300" dirty="0" err="1" smtClean="0"/>
              <a:t>Field</a:t>
            </a:r>
            <a:r>
              <a:rPr lang="es-ES" sz="2300" dirty="0" smtClean="0"/>
              <a:t> </a:t>
            </a:r>
            <a:r>
              <a:rPr lang="es-ES" sz="2300" dirty="0" err="1" smtClean="0"/>
              <a:t>testing</a:t>
            </a:r>
            <a:r>
              <a:rPr lang="es-ES" sz="2300" dirty="0" smtClean="0"/>
              <a:t> </a:t>
            </a:r>
            <a:r>
              <a:rPr lang="es-ES" sz="2300" dirty="0" err="1" smtClean="0"/>
              <a:t>evidence</a:t>
            </a:r>
            <a:r>
              <a:rPr lang="es-ES" sz="2300" dirty="0" smtClean="0"/>
              <a:t>: </a:t>
            </a:r>
            <a:r>
              <a:rPr lang="es-ES" sz="2300" dirty="0" err="1" smtClean="0"/>
              <a:t>Almost</a:t>
            </a:r>
            <a:r>
              <a:rPr lang="es-ES" sz="2300" dirty="0" smtClean="0"/>
              <a:t> </a:t>
            </a:r>
            <a:r>
              <a:rPr lang="es-ES" sz="2300" dirty="0" err="1" smtClean="0"/>
              <a:t>two</a:t>
            </a:r>
            <a:r>
              <a:rPr lang="es-ES" sz="2300" dirty="0" smtClean="0"/>
              <a:t> </a:t>
            </a:r>
            <a:r>
              <a:rPr lang="es-ES" sz="2300" dirty="0" err="1" smtClean="0"/>
              <a:t>thirds</a:t>
            </a:r>
            <a:r>
              <a:rPr lang="es-ES" sz="2300" dirty="0" smtClean="0"/>
              <a:t> </a:t>
            </a:r>
            <a:r>
              <a:rPr lang="es-ES" sz="2300" dirty="0" err="1" smtClean="0"/>
              <a:t>gave</a:t>
            </a:r>
            <a:r>
              <a:rPr lang="es-ES" sz="2300" dirty="0" smtClean="0"/>
              <a:t> </a:t>
            </a:r>
            <a:r>
              <a:rPr lang="es-ES" sz="2300" dirty="0" err="1" smtClean="0"/>
              <a:t>the</a:t>
            </a:r>
            <a:r>
              <a:rPr lang="es-ES" sz="2300" dirty="0" smtClean="0"/>
              <a:t> </a:t>
            </a:r>
            <a:r>
              <a:rPr lang="es-ES" sz="2300" dirty="0" err="1" smtClean="0"/>
              <a:t>same</a:t>
            </a:r>
            <a:r>
              <a:rPr lang="es-ES" sz="2300" dirty="0" smtClean="0"/>
              <a:t> </a:t>
            </a:r>
            <a:r>
              <a:rPr lang="es-ES" sz="2300" dirty="0" err="1" smtClean="0"/>
              <a:t>reasons</a:t>
            </a:r>
            <a:r>
              <a:rPr lang="es-ES" sz="2300" dirty="0" smtClean="0"/>
              <a:t> </a:t>
            </a:r>
            <a:r>
              <a:rPr lang="es-ES" sz="2300" dirty="0" err="1" smtClean="0"/>
              <a:t>for</a:t>
            </a:r>
            <a:r>
              <a:rPr lang="es-ES" sz="2300" dirty="0" smtClean="0"/>
              <a:t> </a:t>
            </a:r>
            <a:r>
              <a:rPr lang="es-ES" sz="2300" dirty="0" err="1" smtClean="0"/>
              <a:t>communication</a:t>
            </a:r>
            <a:r>
              <a:rPr lang="es-ES" sz="2300" dirty="0" smtClean="0"/>
              <a:t> </a:t>
            </a:r>
            <a:r>
              <a:rPr lang="es-ES" sz="2300" dirty="0" err="1" smtClean="0"/>
              <a:t>difficulties</a:t>
            </a:r>
            <a:r>
              <a:rPr lang="es-ES" sz="2300" dirty="0" smtClean="0"/>
              <a:t>.</a:t>
            </a:r>
          </a:p>
          <a:p>
            <a:pPr>
              <a:lnSpc>
                <a:spcPct val="90000"/>
              </a:lnSpc>
            </a:pPr>
            <a:endParaRPr lang="es-ES" sz="2300" dirty="0" smtClean="0"/>
          </a:p>
          <a:p>
            <a:pPr>
              <a:lnSpc>
                <a:spcPct val="90000"/>
              </a:lnSpc>
            </a:pPr>
            <a:r>
              <a:rPr lang="es-ES" sz="2300" b="1" dirty="0" smtClean="0">
                <a:solidFill>
                  <a:schemeClr val="accent2"/>
                </a:solidFill>
              </a:rPr>
              <a:t>RESPONSE</a:t>
            </a:r>
            <a:r>
              <a:rPr lang="es-ES" sz="2300" dirty="0" smtClean="0"/>
              <a:t>: </a:t>
            </a:r>
            <a:r>
              <a:rPr lang="es-ES" sz="2300" dirty="0" err="1" smtClean="0"/>
              <a:t>Both</a:t>
            </a:r>
            <a:r>
              <a:rPr lang="es-ES" sz="2300" dirty="0" smtClean="0"/>
              <a:t> </a:t>
            </a:r>
            <a:r>
              <a:rPr lang="es-ES" sz="2300" dirty="0" err="1" smtClean="0"/>
              <a:t>questions</a:t>
            </a:r>
            <a:r>
              <a:rPr lang="es-ES" sz="2300" dirty="0" smtClean="0"/>
              <a:t> </a:t>
            </a:r>
            <a:r>
              <a:rPr lang="es-ES" sz="2300" dirty="0" err="1" smtClean="0"/>
              <a:t>seem</a:t>
            </a:r>
            <a:r>
              <a:rPr lang="es-ES" sz="2300" dirty="0" smtClean="0"/>
              <a:t> </a:t>
            </a:r>
            <a:r>
              <a:rPr lang="es-ES" sz="2300" dirty="0" err="1" smtClean="0"/>
              <a:t>to</a:t>
            </a:r>
            <a:r>
              <a:rPr lang="es-ES" sz="2300" dirty="0" smtClean="0"/>
              <a:t> </a:t>
            </a:r>
            <a:r>
              <a:rPr lang="es-ES" sz="2300" dirty="0" err="1" smtClean="0"/>
              <a:t>get</a:t>
            </a:r>
            <a:r>
              <a:rPr lang="es-ES" sz="2300" dirty="0" smtClean="0"/>
              <a:t> at </a:t>
            </a:r>
            <a:r>
              <a:rPr lang="es-ES" sz="2300" dirty="0" err="1" smtClean="0"/>
              <a:t>the</a:t>
            </a:r>
            <a:r>
              <a:rPr lang="es-ES" sz="2300" dirty="0" smtClean="0"/>
              <a:t> </a:t>
            </a:r>
            <a:r>
              <a:rPr lang="es-ES" sz="2300" dirty="0" err="1" smtClean="0"/>
              <a:t>same</a:t>
            </a:r>
            <a:r>
              <a:rPr lang="es-ES" sz="2300" dirty="0" smtClean="0"/>
              <a:t> </a:t>
            </a:r>
            <a:r>
              <a:rPr lang="es-ES" sz="2300" dirty="0" err="1" smtClean="0"/>
              <a:t>construct</a:t>
            </a:r>
            <a:r>
              <a:rPr lang="es-ES" sz="2300" dirty="0" smtClean="0"/>
              <a:t> </a:t>
            </a:r>
            <a:r>
              <a:rPr lang="es-ES" sz="2300" dirty="0" err="1" smtClean="0"/>
              <a:t>based</a:t>
            </a:r>
            <a:r>
              <a:rPr lang="es-ES" sz="2300" dirty="0" smtClean="0"/>
              <a:t> </a:t>
            </a:r>
            <a:r>
              <a:rPr lang="es-ES" sz="2300" dirty="0" err="1" smtClean="0"/>
              <a:t>on</a:t>
            </a:r>
            <a:r>
              <a:rPr lang="es-ES" sz="2300" dirty="0" smtClean="0"/>
              <a:t> </a:t>
            </a:r>
            <a:r>
              <a:rPr lang="es-ES" sz="2300" dirty="0" err="1" smtClean="0"/>
              <a:t>cognitive</a:t>
            </a:r>
            <a:r>
              <a:rPr lang="es-ES" sz="2300" dirty="0" smtClean="0"/>
              <a:t> and </a:t>
            </a:r>
            <a:r>
              <a:rPr lang="es-ES" sz="2300" dirty="0" err="1" smtClean="0"/>
              <a:t>field</a:t>
            </a:r>
            <a:r>
              <a:rPr lang="es-ES" sz="2300" dirty="0" smtClean="0"/>
              <a:t> </a:t>
            </a:r>
            <a:r>
              <a:rPr lang="es-ES" sz="2300" dirty="0" err="1" smtClean="0"/>
              <a:t>testing</a:t>
            </a:r>
            <a:r>
              <a:rPr lang="es-ES" sz="2300" dirty="0" smtClean="0"/>
              <a:t> </a:t>
            </a:r>
            <a:r>
              <a:rPr lang="es-ES" sz="2300" dirty="0" err="1" smtClean="0"/>
              <a:t>evidence</a:t>
            </a:r>
            <a:r>
              <a:rPr lang="es-ES" sz="2300"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76200"/>
            <a:ext cx="8229600" cy="1143000"/>
          </a:xfrm>
        </p:spPr>
        <p:txBody>
          <a:bodyPr/>
          <a:lstStyle/>
          <a:p>
            <a:pPr rtl="0" eaLnBrk="0" fontAlgn="base" hangingPunct="0"/>
            <a:r>
              <a:rPr lang="es-ES" sz="2800" b="1" kern="1200" dirty="0" err="1" smtClean="0">
                <a:solidFill>
                  <a:schemeClr val="accent1"/>
                </a:solidFill>
                <a:effectLst/>
                <a:latin typeface="Lucida Sans Unicode"/>
                <a:ea typeface="+mn-ea"/>
                <a:cs typeface="Arial"/>
              </a:rPr>
              <a:t>Discussion</a:t>
            </a:r>
            <a:r>
              <a:rPr lang="es-ES" sz="2800" b="1" kern="1200" dirty="0" smtClean="0">
                <a:solidFill>
                  <a:schemeClr val="accent1"/>
                </a:solidFill>
                <a:effectLst/>
                <a:latin typeface="Lucida Sans Unicode"/>
                <a:ea typeface="+mn-ea"/>
                <a:cs typeface="Arial"/>
              </a:rPr>
              <a:t>: Are </a:t>
            </a:r>
            <a:r>
              <a:rPr lang="es-ES" sz="2800" b="1" kern="1200" dirty="0" err="1" smtClean="0">
                <a:solidFill>
                  <a:schemeClr val="accent1"/>
                </a:solidFill>
                <a:effectLst/>
                <a:latin typeface="Lucida Sans Unicode"/>
                <a:ea typeface="+mn-ea"/>
                <a:cs typeface="Arial"/>
              </a:rPr>
              <a:t>there</a:t>
            </a:r>
            <a:r>
              <a:rPr lang="es-ES" sz="2800" b="1" kern="1200" dirty="0" smtClean="0">
                <a:solidFill>
                  <a:schemeClr val="accent1"/>
                </a:solidFill>
                <a:effectLst/>
                <a:latin typeface="Lucida Sans Unicode"/>
                <a:ea typeface="+mn-ea"/>
                <a:cs typeface="Arial"/>
              </a:rPr>
              <a:t> country </a:t>
            </a:r>
            <a:r>
              <a:rPr lang="es-ES" sz="2800" b="1" kern="1200" dirty="0" err="1" smtClean="0">
                <a:solidFill>
                  <a:schemeClr val="accent1"/>
                </a:solidFill>
                <a:effectLst/>
                <a:latin typeface="Lucida Sans Unicode"/>
                <a:ea typeface="+mn-ea"/>
                <a:cs typeface="Arial"/>
              </a:rPr>
              <a:t>biases</a:t>
            </a:r>
            <a:r>
              <a:rPr lang="es-ES" sz="2800" b="1" kern="1200" dirty="0" smtClean="0">
                <a:solidFill>
                  <a:schemeClr val="accent1"/>
                </a:solidFill>
                <a:effectLst/>
                <a:latin typeface="Lucida Sans Unicode"/>
                <a:ea typeface="+mn-ea"/>
                <a:cs typeface="Arial"/>
              </a:rPr>
              <a:t>?</a:t>
            </a:r>
            <a:endParaRPr lang="en-US" dirty="0" smtClean="0">
              <a:effectLst/>
            </a:endParaRPr>
          </a:p>
          <a:p>
            <a:endParaRPr lang="en-US" dirty="0">
              <a:effectLst/>
            </a:endParaRPr>
          </a:p>
        </p:txBody>
      </p:sp>
      <p:sp>
        <p:nvSpPr>
          <p:cNvPr id="113666" name="Rectangle 2"/>
          <p:cNvSpPr>
            <a:spLocks noGrp="1"/>
          </p:cNvSpPr>
          <p:nvPr>
            <p:ph idx="1"/>
          </p:nvPr>
        </p:nvSpPr>
        <p:spPr>
          <a:xfrm>
            <a:off x="304800" y="762000"/>
            <a:ext cx="8839200" cy="4953000"/>
          </a:xfrm>
        </p:spPr>
        <p:txBody>
          <a:bodyPr/>
          <a:lstStyle/>
          <a:p>
            <a:pPr>
              <a:lnSpc>
                <a:spcPct val="90000"/>
              </a:lnSpc>
            </a:pPr>
            <a:r>
              <a:rPr lang="es-ES" sz="2300" dirty="0" err="1" smtClean="0"/>
              <a:t>Cogntive</a:t>
            </a:r>
            <a:r>
              <a:rPr lang="es-ES" sz="2300" dirty="0" smtClean="0"/>
              <a:t> </a:t>
            </a:r>
            <a:r>
              <a:rPr lang="es-ES" sz="2300" dirty="0" err="1" smtClean="0"/>
              <a:t>testing</a:t>
            </a:r>
            <a:r>
              <a:rPr lang="es-ES" sz="2300" dirty="0" smtClean="0"/>
              <a:t> </a:t>
            </a:r>
            <a:r>
              <a:rPr lang="es-ES" sz="2300" dirty="0" err="1" smtClean="0"/>
              <a:t>findings</a:t>
            </a:r>
            <a:r>
              <a:rPr lang="es-ES" sz="2300" dirty="0" smtClean="0"/>
              <a:t>:</a:t>
            </a:r>
          </a:p>
          <a:p>
            <a:pPr>
              <a:lnSpc>
                <a:spcPct val="90000"/>
              </a:lnSpc>
            </a:pPr>
            <a:endParaRPr lang="es-ES" sz="2300" dirty="0" smtClean="0"/>
          </a:p>
          <a:p>
            <a:pPr lvl="1">
              <a:lnSpc>
                <a:spcPct val="90000"/>
              </a:lnSpc>
            </a:pPr>
            <a:r>
              <a:rPr lang="es-ES" sz="2100" dirty="0" smtClean="0"/>
              <a:t>Response </a:t>
            </a:r>
            <a:r>
              <a:rPr lang="es-ES" sz="2100" dirty="0" err="1" smtClean="0"/>
              <a:t>distributions</a:t>
            </a:r>
            <a:r>
              <a:rPr lang="es-ES" sz="2100" dirty="0" smtClean="0"/>
              <a:t> </a:t>
            </a:r>
            <a:r>
              <a:rPr lang="es-ES" sz="2100" dirty="0" err="1" smtClean="0"/>
              <a:t>for</a:t>
            </a:r>
            <a:r>
              <a:rPr lang="es-ES" sz="2100" dirty="0" smtClean="0"/>
              <a:t> </a:t>
            </a:r>
            <a:r>
              <a:rPr lang="es-ES" sz="2100" dirty="0" err="1" smtClean="0"/>
              <a:t>both</a:t>
            </a:r>
            <a:r>
              <a:rPr lang="es-ES" sz="2100" dirty="0" smtClean="0"/>
              <a:t> </a:t>
            </a:r>
            <a:r>
              <a:rPr lang="es-ES" sz="2100" dirty="0" err="1" smtClean="0"/>
              <a:t>questions</a:t>
            </a:r>
            <a:r>
              <a:rPr lang="es-ES" sz="2100" dirty="0" smtClean="0"/>
              <a:t> are </a:t>
            </a:r>
            <a:r>
              <a:rPr lang="es-ES" sz="2100" dirty="0" err="1" smtClean="0"/>
              <a:t>very</a:t>
            </a:r>
            <a:r>
              <a:rPr lang="es-ES" sz="2100" dirty="0" smtClean="0"/>
              <a:t> </a:t>
            </a:r>
            <a:r>
              <a:rPr lang="es-ES" sz="2100" dirty="0" err="1" smtClean="0"/>
              <a:t>simalars</a:t>
            </a:r>
            <a:r>
              <a:rPr lang="es-ES" sz="2100" dirty="0" smtClean="0"/>
              <a:t> </a:t>
            </a:r>
            <a:r>
              <a:rPr lang="es-ES" sz="2100" dirty="0" err="1" smtClean="0"/>
              <a:t>for</a:t>
            </a:r>
            <a:r>
              <a:rPr lang="es-ES" sz="2100" dirty="0" smtClean="0"/>
              <a:t> Granada and ESCAP </a:t>
            </a:r>
            <a:r>
              <a:rPr lang="es-ES" sz="2100" dirty="0" err="1" smtClean="0"/>
              <a:t>countries</a:t>
            </a:r>
            <a:r>
              <a:rPr lang="es-ES" sz="2100" dirty="0" smtClean="0"/>
              <a:t>.</a:t>
            </a:r>
          </a:p>
          <a:p>
            <a:pPr lvl="1">
              <a:lnSpc>
                <a:spcPct val="90000"/>
              </a:lnSpc>
            </a:pPr>
            <a:r>
              <a:rPr lang="es-ES" sz="2100" dirty="0" err="1" smtClean="0"/>
              <a:t>Theme</a:t>
            </a:r>
            <a:r>
              <a:rPr lang="es-ES" sz="2100" dirty="0" smtClean="0"/>
              <a:t> </a:t>
            </a:r>
            <a:r>
              <a:rPr lang="es-ES" sz="2100" dirty="0" err="1" smtClean="0"/>
              <a:t>frecuencies</a:t>
            </a:r>
            <a:r>
              <a:rPr lang="es-ES" sz="2100" dirty="0" smtClean="0"/>
              <a:t> are </a:t>
            </a:r>
            <a:r>
              <a:rPr lang="es-ES" sz="2100" dirty="0" err="1" smtClean="0"/>
              <a:t>also</a:t>
            </a:r>
            <a:r>
              <a:rPr lang="es-ES" sz="2100" dirty="0" smtClean="0"/>
              <a:t> quite similar </a:t>
            </a:r>
            <a:r>
              <a:rPr lang="es-ES" sz="2100" dirty="0" err="1" smtClean="0"/>
              <a:t>across</a:t>
            </a:r>
            <a:r>
              <a:rPr lang="es-ES" sz="2100" dirty="0" smtClean="0"/>
              <a:t> </a:t>
            </a:r>
            <a:r>
              <a:rPr lang="es-ES" sz="2100" dirty="0" err="1" smtClean="0"/>
              <a:t>the</a:t>
            </a:r>
            <a:r>
              <a:rPr lang="es-ES" sz="2100" dirty="0" smtClean="0"/>
              <a:t> </a:t>
            </a:r>
            <a:r>
              <a:rPr lang="es-ES" sz="2100" dirty="0" err="1" smtClean="0"/>
              <a:t>two</a:t>
            </a:r>
            <a:r>
              <a:rPr lang="es-ES" sz="2100" dirty="0" smtClean="0"/>
              <a:t> sets of </a:t>
            </a:r>
            <a:r>
              <a:rPr lang="es-ES" sz="2100" dirty="0" err="1" smtClean="0"/>
              <a:t>countries</a:t>
            </a:r>
            <a:r>
              <a:rPr lang="es-ES" sz="2100" dirty="0" smtClean="0"/>
              <a:t>.</a:t>
            </a:r>
          </a:p>
          <a:p>
            <a:pPr lvl="1">
              <a:lnSpc>
                <a:spcPct val="90000"/>
              </a:lnSpc>
            </a:pPr>
            <a:endParaRPr lang="es-ES" sz="2100" dirty="0" smtClean="0"/>
          </a:p>
          <a:p>
            <a:pPr>
              <a:lnSpc>
                <a:spcPct val="90000"/>
              </a:lnSpc>
            </a:pPr>
            <a:r>
              <a:rPr lang="es-ES" sz="2300" dirty="0" smtClean="0"/>
              <a:t> </a:t>
            </a:r>
            <a:r>
              <a:rPr lang="es-ES" sz="2300" dirty="0" err="1" smtClean="0"/>
              <a:t>Field</a:t>
            </a:r>
            <a:r>
              <a:rPr lang="es-ES" sz="2300" dirty="0" smtClean="0"/>
              <a:t> test </a:t>
            </a:r>
            <a:r>
              <a:rPr lang="es-ES" sz="2300" dirty="0" err="1" smtClean="0"/>
              <a:t>findings</a:t>
            </a:r>
            <a:r>
              <a:rPr lang="es-ES" sz="2300" dirty="0" smtClean="0"/>
              <a:t>:</a:t>
            </a:r>
          </a:p>
          <a:p>
            <a:pPr>
              <a:lnSpc>
                <a:spcPct val="90000"/>
              </a:lnSpc>
            </a:pPr>
            <a:endParaRPr lang="es-ES" sz="2300" dirty="0" smtClean="0"/>
          </a:p>
          <a:p>
            <a:pPr lvl="1">
              <a:lnSpc>
                <a:spcPct val="90000"/>
              </a:lnSpc>
            </a:pPr>
            <a:r>
              <a:rPr lang="es-ES" sz="2100" dirty="0" smtClean="0"/>
              <a:t>Similar response and </a:t>
            </a:r>
            <a:r>
              <a:rPr lang="es-ES" sz="2100" dirty="0" err="1" smtClean="0"/>
              <a:t>reason</a:t>
            </a:r>
            <a:r>
              <a:rPr lang="es-ES" sz="2100" dirty="0" smtClean="0"/>
              <a:t> </a:t>
            </a:r>
            <a:r>
              <a:rPr lang="es-ES" sz="2100" dirty="0" err="1" smtClean="0"/>
              <a:t>distributions</a:t>
            </a:r>
            <a:r>
              <a:rPr lang="es-ES" sz="2100" dirty="0" smtClean="0"/>
              <a:t> </a:t>
            </a:r>
            <a:r>
              <a:rPr lang="es-ES" sz="2100" dirty="0" err="1" smtClean="0"/>
              <a:t>for</a:t>
            </a:r>
            <a:r>
              <a:rPr lang="es-ES" sz="2100" dirty="0" smtClean="0"/>
              <a:t> </a:t>
            </a:r>
            <a:r>
              <a:rPr lang="es-ES" sz="2100" dirty="0" err="1" smtClean="0"/>
              <a:t>all</a:t>
            </a:r>
            <a:r>
              <a:rPr lang="es-ES" sz="2100" dirty="0" smtClean="0"/>
              <a:t> </a:t>
            </a:r>
            <a:r>
              <a:rPr lang="es-ES" sz="2100" dirty="0" err="1" smtClean="0"/>
              <a:t>countries</a:t>
            </a:r>
            <a:r>
              <a:rPr lang="es-ES" sz="2100" dirty="0" smtClean="0"/>
              <a:t> </a:t>
            </a:r>
            <a:r>
              <a:rPr lang="es-ES" sz="2100" dirty="0" err="1" smtClean="0"/>
              <a:t>but</a:t>
            </a:r>
            <a:r>
              <a:rPr lang="es-ES" sz="2100" dirty="0" smtClean="0"/>
              <a:t> </a:t>
            </a:r>
            <a:r>
              <a:rPr lang="es-ES" sz="2100" dirty="0" err="1" smtClean="0"/>
              <a:t>Kazhastan</a:t>
            </a:r>
            <a:r>
              <a:rPr lang="es-ES" sz="2100" dirty="0" smtClean="0"/>
              <a:t>.</a:t>
            </a:r>
          </a:p>
          <a:p>
            <a:pPr lvl="1">
              <a:lnSpc>
                <a:spcPct val="90000"/>
              </a:lnSpc>
            </a:pPr>
            <a:endParaRPr lang="es-ES" sz="2100" dirty="0" smtClean="0"/>
          </a:p>
          <a:p>
            <a:pPr>
              <a:lnSpc>
                <a:spcPct val="90000"/>
              </a:lnSpc>
            </a:pPr>
            <a:r>
              <a:rPr lang="es-ES" sz="2300" dirty="0" smtClean="0">
                <a:solidFill>
                  <a:schemeClr val="accent2"/>
                </a:solidFill>
              </a:rPr>
              <a:t>RESPONSE</a:t>
            </a:r>
            <a:r>
              <a:rPr lang="es-ES" sz="2300" dirty="0" smtClean="0"/>
              <a:t>: </a:t>
            </a:r>
            <a:r>
              <a:rPr lang="es-ES" sz="2300" dirty="0" err="1" smtClean="0"/>
              <a:t>Lack</a:t>
            </a:r>
            <a:r>
              <a:rPr lang="es-ES" sz="2300" dirty="0" smtClean="0"/>
              <a:t> of </a:t>
            </a:r>
            <a:r>
              <a:rPr lang="es-ES" sz="2300" dirty="0" err="1" smtClean="0"/>
              <a:t>construct</a:t>
            </a:r>
            <a:r>
              <a:rPr lang="es-ES" sz="2300" dirty="0" smtClean="0"/>
              <a:t> and, </a:t>
            </a:r>
            <a:r>
              <a:rPr lang="es-ES" sz="2300" dirty="0" err="1" smtClean="0"/>
              <a:t>likley</a:t>
            </a:r>
            <a:r>
              <a:rPr lang="es-ES" sz="2300" dirty="0" smtClean="0"/>
              <a:t>, </a:t>
            </a:r>
            <a:r>
              <a:rPr lang="es-ES" sz="2300" dirty="0" err="1" smtClean="0"/>
              <a:t>method</a:t>
            </a:r>
            <a:r>
              <a:rPr lang="es-ES" sz="2300" dirty="0" smtClean="0"/>
              <a:t> </a:t>
            </a:r>
            <a:r>
              <a:rPr lang="es-ES" sz="2300" dirty="0" err="1" smtClean="0"/>
              <a:t>biases</a:t>
            </a:r>
            <a:r>
              <a:rPr lang="es-ES" sz="2300" dirty="0" smtClean="0"/>
              <a:t> can </a:t>
            </a:r>
            <a:r>
              <a:rPr lang="es-ES" sz="2300" dirty="0" err="1" smtClean="0"/>
              <a:t>be</a:t>
            </a:r>
            <a:r>
              <a:rPr lang="es-ES" sz="2300" dirty="0" smtClean="0"/>
              <a:t> </a:t>
            </a:r>
            <a:r>
              <a:rPr lang="es-ES" sz="2300" dirty="0" err="1" smtClean="0"/>
              <a:t>assumed</a:t>
            </a:r>
            <a:r>
              <a:rPr lang="es-ES" sz="2300" dirty="0" smtClean="0"/>
              <a:t>.</a:t>
            </a:r>
          </a:p>
          <a:p>
            <a:pPr>
              <a:lnSpc>
                <a:spcPct val="90000"/>
              </a:lnSpc>
            </a:pPr>
            <a:endParaRPr lang="es-ES" sz="23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rtl="0" eaLnBrk="0" fontAlgn="base" hangingPunct="0"/>
            <a:r>
              <a:rPr lang="es-ES" sz="2800" b="1" kern="1200" dirty="0" err="1" smtClean="0">
                <a:solidFill>
                  <a:schemeClr val="accent1"/>
                </a:solidFill>
                <a:effectLst/>
                <a:latin typeface="Lucida Sans Unicode"/>
                <a:ea typeface="+mn-ea"/>
                <a:cs typeface="Arial"/>
              </a:rPr>
              <a:t>Recommendations</a:t>
            </a:r>
            <a:r>
              <a:rPr lang="es-ES" sz="2800" b="1" kern="1200" dirty="0" smtClean="0">
                <a:solidFill>
                  <a:schemeClr val="accent1"/>
                </a:solidFill>
                <a:effectLst/>
                <a:latin typeface="Lucida Sans Unicode"/>
                <a:ea typeface="+mn-ea"/>
                <a:cs typeface="Arial"/>
              </a:rPr>
              <a:t> </a:t>
            </a:r>
            <a:r>
              <a:rPr lang="es-ES" sz="2800" b="1" kern="1200" dirty="0" err="1" smtClean="0">
                <a:solidFill>
                  <a:schemeClr val="accent1"/>
                </a:solidFill>
                <a:effectLst/>
                <a:latin typeface="Lucida Sans Unicode"/>
                <a:ea typeface="+mn-ea"/>
                <a:cs typeface="Arial"/>
              </a:rPr>
              <a:t>for</a:t>
            </a:r>
            <a:r>
              <a:rPr lang="es-ES" sz="2800" b="1" kern="1200" dirty="0" smtClean="0">
                <a:solidFill>
                  <a:schemeClr val="accent1"/>
                </a:solidFill>
                <a:effectLst/>
                <a:latin typeface="Lucida Sans Unicode"/>
                <a:ea typeface="+mn-ea"/>
                <a:cs typeface="Arial"/>
              </a:rPr>
              <a:t> WG short set</a:t>
            </a:r>
            <a:endParaRPr lang="en-US" dirty="0" smtClean="0">
              <a:effectLst/>
            </a:endParaRPr>
          </a:p>
          <a:p>
            <a:endParaRPr lang="en-US" dirty="0">
              <a:effectLst/>
            </a:endParaRPr>
          </a:p>
        </p:txBody>
      </p:sp>
      <p:sp>
        <p:nvSpPr>
          <p:cNvPr id="125954" name="Rectangle 2"/>
          <p:cNvSpPr>
            <a:spLocks noGrp="1"/>
          </p:cNvSpPr>
          <p:nvPr>
            <p:ph idx="1"/>
          </p:nvPr>
        </p:nvSpPr>
        <p:spPr>
          <a:xfrm>
            <a:off x="304800" y="914400"/>
            <a:ext cx="8839200" cy="5029200"/>
          </a:xfrm>
        </p:spPr>
        <p:txBody>
          <a:bodyPr/>
          <a:lstStyle/>
          <a:p>
            <a:r>
              <a:rPr lang="es-ES" sz="2800" dirty="0" err="1" smtClean="0"/>
              <a:t>Aim</a:t>
            </a:r>
            <a:r>
              <a:rPr lang="es-ES" sz="2800" dirty="0" smtClean="0"/>
              <a:t>: </a:t>
            </a:r>
            <a:r>
              <a:rPr lang="es-ES" sz="2800" dirty="0" err="1" smtClean="0"/>
              <a:t>to</a:t>
            </a:r>
            <a:r>
              <a:rPr lang="es-ES" sz="2800" dirty="0" smtClean="0"/>
              <a:t> </a:t>
            </a:r>
            <a:r>
              <a:rPr lang="es-ES" sz="2800" dirty="0" err="1" smtClean="0"/>
              <a:t>get</a:t>
            </a:r>
            <a:r>
              <a:rPr lang="es-ES" sz="2800" dirty="0" smtClean="0"/>
              <a:t> a </a:t>
            </a:r>
            <a:r>
              <a:rPr lang="es-ES" sz="2800" dirty="0" err="1" smtClean="0"/>
              <a:t>core</a:t>
            </a:r>
            <a:r>
              <a:rPr lang="es-ES" sz="2800" dirty="0" smtClean="0"/>
              <a:t> set of </a:t>
            </a:r>
            <a:r>
              <a:rPr lang="es-ES" sz="2800" dirty="0" err="1" smtClean="0"/>
              <a:t>questions</a:t>
            </a:r>
            <a:r>
              <a:rPr lang="es-ES" sz="2800" dirty="0" smtClean="0"/>
              <a:t> </a:t>
            </a:r>
            <a:r>
              <a:rPr lang="es-ES" sz="2800" dirty="0" err="1" smtClean="0"/>
              <a:t>for</a:t>
            </a:r>
            <a:r>
              <a:rPr lang="es-ES" sz="2800" dirty="0" smtClean="0"/>
              <a:t> </a:t>
            </a:r>
            <a:r>
              <a:rPr lang="es-ES" sz="2800" dirty="0" err="1" smtClean="0"/>
              <a:t>Census</a:t>
            </a:r>
            <a:endParaRPr lang="es-ES" sz="2800" dirty="0" smtClean="0"/>
          </a:p>
          <a:p>
            <a:endParaRPr lang="es-ES" sz="2800" dirty="0" smtClean="0"/>
          </a:p>
          <a:p>
            <a:r>
              <a:rPr lang="es-ES" sz="2800" dirty="0" err="1" smtClean="0"/>
              <a:t>To</a:t>
            </a:r>
            <a:r>
              <a:rPr lang="es-ES" sz="2800" dirty="0" smtClean="0"/>
              <a:t> </a:t>
            </a:r>
            <a:r>
              <a:rPr lang="es-ES" sz="2800" dirty="0" err="1" smtClean="0"/>
              <a:t>mantain</a:t>
            </a:r>
            <a:r>
              <a:rPr lang="es-ES" sz="2800" dirty="0" smtClean="0"/>
              <a:t> COM_SS (</a:t>
            </a:r>
            <a:r>
              <a:rPr lang="es-ES" sz="2800" dirty="0" err="1" smtClean="0"/>
              <a:t>question</a:t>
            </a:r>
            <a:r>
              <a:rPr lang="es-ES" sz="2800" dirty="0" smtClean="0"/>
              <a:t> 1) </a:t>
            </a:r>
            <a:r>
              <a:rPr lang="es-ES" sz="2800" dirty="0" err="1" smtClean="0"/>
              <a:t>after</a:t>
            </a:r>
            <a:r>
              <a:rPr lang="es-ES" sz="2800" dirty="0" smtClean="0"/>
              <a:t> </a:t>
            </a:r>
            <a:r>
              <a:rPr lang="es-ES" sz="2800" dirty="0" err="1" smtClean="0"/>
              <a:t>considering</a:t>
            </a:r>
            <a:r>
              <a:rPr lang="es-ES" sz="2800" dirty="0" smtClean="0"/>
              <a:t> </a:t>
            </a:r>
            <a:r>
              <a:rPr lang="es-ES" sz="2800" dirty="0" err="1" smtClean="0"/>
              <a:t>making</a:t>
            </a:r>
            <a:r>
              <a:rPr lang="es-ES" sz="2800" dirty="0" smtClean="0"/>
              <a:t> </a:t>
            </a:r>
            <a:r>
              <a:rPr lang="es-ES" sz="2800" dirty="0" err="1" smtClean="0"/>
              <a:t>some</a:t>
            </a:r>
            <a:r>
              <a:rPr lang="es-ES" sz="2800" dirty="0" smtClean="0"/>
              <a:t> </a:t>
            </a:r>
            <a:r>
              <a:rPr lang="es-ES" sz="2800" dirty="0" err="1" smtClean="0"/>
              <a:t>changes</a:t>
            </a:r>
            <a:r>
              <a:rPr lang="es-ES" sz="2800" dirty="0" smtClean="0"/>
              <a:t>.</a:t>
            </a:r>
          </a:p>
          <a:p>
            <a:pPr lvl="1"/>
            <a:endParaRPr lang="es-ES" dirty="0" smtClean="0"/>
          </a:p>
          <a:p>
            <a:r>
              <a:rPr lang="es-ES" sz="2800" dirty="0" err="1" smtClean="0"/>
              <a:t>To</a:t>
            </a:r>
            <a:r>
              <a:rPr lang="es-ES" sz="2800" dirty="0" smtClean="0"/>
              <a:t> </a:t>
            </a:r>
            <a:r>
              <a:rPr lang="es-ES" sz="2800" dirty="0" err="1" smtClean="0"/>
              <a:t>remove</a:t>
            </a:r>
            <a:r>
              <a:rPr lang="es-ES" sz="2800" dirty="0" smtClean="0"/>
              <a:t> COM_ES (</a:t>
            </a:r>
            <a:r>
              <a:rPr lang="es-ES" sz="2800" dirty="0" err="1" smtClean="0"/>
              <a:t>question</a:t>
            </a:r>
            <a:r>
              <a:rPr lang="es-ES" sz="2800" dirty="0" smtClean="0"/>
              <a:t> 2).</a:t>
            </a:r>
          </a:p>
          <a:p>
            <a:pPr lvl="1"/>
            <a:endParaRPr lang="es-ES" dirty="0" smtClean="0"/>
          </a:p>
          <a:p>
            <a:r>
              <a:rPr lang="es-ES" sz="2800" dirty="0" err="1" smtClean="0"/>
              <a:t>To</a:t>
            </a:r>
            <a:r>
              <a:rPr lang="es-ES" sz="2800" dirty="0" smtClean="0"/>
              <a:t> </a:t>
            </a:r>
            <a:r>
              <a:rPr lang="es-ES" sz="2800" dirty="0" err="1" smtClean="0"/>
              <a:t>keep</a:t>
            </a:r>
            <a:r>
              <a:rPr lang="es-ES" sz="2800" dirty="0" smtClean="0"/>
              <a:t> </a:t>
            </a:r>
            <a:r>
              <a:rPr lang="es-ES" sz="2800" dirty="0" err="1" smtClean="0"/>
              <a:t>questions</a:t>
            </a:r>
            <a:r>
              <a:rPr lang="es-ES" sz="2800" dirty="0" smtClean="0"/>
              <a:t> </a:t>
            </a:r>
            <a:r>
              <a:rPr lang="es-ES" sz="2800" dirty="0" err="1" smtClean="0"/>
              <a:t>on</a:t>
            </a:r>
            <a:r>
              <a:rPr lang="es-ES" sz="2800" dirty="0" smtClean="0"/>
              <a:t> </a:t>
            </a:r>
            <a:r>
              <a:rPr lang="es-ES" sz="2800" dirty="0" err="1" smtClean="0"/>
              <a:t>forms</a:t>
            </a:r>
            <a:r>
              <a:rPr lang="es-ES" sz="2800" dirty="0" smtClean="0"/>
              <a:t> of </a:t>
            </a:r>
            <a:r>
              <a:rPr lang="es-ES" sz="2800" dirty="0" err="1" smtClean="0"/>
              <a:t>communication</a:t>
            </a:r>
            <a:r>
              <a:rPr lang="es-ES" sz="2800" dirty="0" smtClean="0"/>
              <a:t> (</a:t>
            </a:r>
            <a:r>
              <a:rPr lang="es-ES" sz="2800" dirty="0" err="1" smtClean="0"/>
              <a:t>or</a:t>
            </a:r>
            <a:r>
              <a:rPr lang="es-ES" sz="2800" dirty="0" smtClean="0"/>
              <a:t> use of </a:t>
            </a:r>
            <a:r>
              <a:rPr lang="es-ES" sz="2800" dirty="0" err="1" smtClean="0"/>
              <a:t>sing</a:t>
            </a:r>
            <a:r>
              <a:rPr lang="es-ES" sz="2800" dirty="0" smtClean="0"/>
              <a:t> </a:t>
            </a:r>
            <a:r>
              <a:rPr lang="es-ES" sz="2800" dirty="0" err="1" smtClean="0"/>
              <a:t>language</a:t>
            </a:r>
            <a:r>
              <a:rPr lang="es-ES" sz="2800" dirty="0" smtClean="0"/>
              <a:t>).</a:t>
            </a:r>
          </a:p>
          <a:p>
            <a:endParaRPr lang="es-ES" sz="2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rtl="0" eaLnBrk="0" fontAlgn="base" hangingPunct="0"/>
            <a:r>
              <a:rPr lang="es-ES" sz="2800" b="1" kern="1200" dirty="0" err="1" smtClean="0">
                <a:solidFill>
                  <a:schemeClr val="accent1"/>
                </a:solidFill>
                <a:effectLst/>
                <a:latin typeface="Lucida Sans Unicode"/>
                <a:ea typeface="+mn-ea"/>
                <a:cs typeface="Arial"/>
              </a:rPr>
              <a:t>Recommendation</a:t>
            </a:r>
            <a:r>
              <a:rPr lang="es-ES" sz="2800" b="1" kern="1200" dirty="0" smtClean="0">
                <a:solidFill>
                  <a:schemeClr val="accent1"/>
                </a:solidFill>
                <a:effectLst/>
                <a:latin typeface="Lucida Sans Unicode"/>
                <a:ea typeface="+mn-ea"/>
                <a:cs typeface="Arial"/>
              </a:rPr>
              <a:t> </a:t>
            </a:r>
            <a:r>
              <a:rPr lang="es-ES" sz="2800" b="1" kern="1200" dirty="0" err="1" smtClean="0">
                <a:solidFill>
                  <a:schemeClr val="accent1"/>
                </a:solidFill>
                <a:effectLst/>
                <a:latin typeface="Lucida Sans Unicode"/>
                <a:ea typeface="+mn-ea"/>
                <a:cs typeface="Arial"/>
              </a:rPr>
              <a:t>for</a:t>
            </a:r>
            <a:r>
              <a:rPr lang="es-ES" sz="2800" b="1" kern="1200" dirty="0" smtClean="0">
                <a:solidFill>
                  <a:schemeClr val="accent1"/>
                </a:solidFill>
                <a:effectLst/>
                <a:latin typeface="Lucida Sans Unicode"/>
                <a:ea typeface="+mn-ea"/>
                <a:cs typeface="Arial"/>
              </a:rPr>
              <a:t> COM_SS (</a:t>
            </a:r>
            <a:r>
              <a:rPr lang="es-ES" sz="2800" b="1" kern="1200" dirty="0" err="1" smtClean="0">
                <a:solidFill>
                  <a:schemeClr val="accent1"/>
                </a:solidFill>
                <a:effectLst/>
                <a:latin typeface="Lucida Sans Unicode"/>
                <a:ea typeface="+mn-ea"/>
                <a:cs typeface="Arial"/>
              </a:rPr>
              <a:t>question</a:t>
            </a:r>
            <a:r>
              <a:rPr lang="es-ES" sz="2800" b="1" kern="1200" dirty="0" smtClean="0">
                <a:solidFill>
                  <a:schemeClr val="accent1"/>
                </a:solidFill>
                <a:effectLst/>
                <a:latin typeface="Lucida Sans Unicode"/>
                <a:ea typeface="+mn-ea"/>
                <a:cs typeface="Arial"/>
              </a:rPr>
              <a:t> 1)</a:t>
            </a:r>
            <a:endParaRPr lang="en-US" dirty="0" smtClean="0">
              <a:effectLst/>
            </a:endParaRPr>
          </a:p>
          <a:p>
            <a:endParaRPr lang="en-US" dirty="0">
              <a:effectLst/>
            </a:endParaRPr>
          </a:p>
        </p:txBody>
      </p:sp>
      <p:sp>
        <p:nvSpPr>
          <p:cNvPr id="10" name="Content Placeholder 9"/>
          <p:cNvSpPr>
            <a:spLocks noGrp="1"/>
          </p:cNvSpPr>
          <p:nvPr>
            <p:ph idx="1"/>
          </p:nvPr>
        </p:nvSpPr>
        <p:spPr>
          <a:xfrm>
            <a:off x="457200" y="4008437"/>
            <a:ext cx="8229600" cy="4525963"/>
          </a:xfrm>
        </p:spPr>
        <p:txBody>
          <a:bodyPr/>
          <a:lstStyle/>
          <a:p>
            <a:pPr marL="449263" indent="-449263">
              <a:buNone/>
            </a:pPr>
            <a:r>
              <a:rPr lang="es-ES" sz="2400" dirty="0" err="1" smtClean="0">
                <a:latin typeface="Lucida Sans Unicode" pitchFamily="34" charset="0"/>
              </a:rPr>
              <a:t>Changes</a:t>
            </a:r>
            <a:r>
              <a:rPr lang="es-ES" sz="2400" dirty="0" smtClean="0">
                <a:latin typeface="Lucida Sans Unicode" pitchFamily="34" charset="0"/>
              </a:rPr>
              <a:t>:</a:t>
            </a:r>
          </a:p>
          <a:p>
            <a:pPr marL="449263" indent="-449263">
              <a:buNone/>
            </a:pPr>
            <a:endParaRPr lang="es-ES" sz="2400" dirty="0" smtClean="0">
              <a:latin typeface="Lucida Sans Unicode" pitchFamily="34" charset="0"/>
            </a:endParaRPr>
          </a:p>
          <a:p>
            <a:pPr marL="914400" indent="-449263">
              <a:buFont typeface="+mj-lt"/>
              <a:buAutoNum type="alphaLcParenR"/>
            </a:pPr>
            <a:r>
              <a:rPr lang="es-ES" sz="2400" dirty="0" err="1" smtClean="0">
                <a:latin typeface="Lucida Sans Unicode" pitchFamily="34" charset="0"/>
              </a:rPr>
              <a:t>To</a:t>
            </a:r>
            <a:r>
              <a:rPr lang="es-ES" sz="2400" dirty="0" smtClean="0">
                <a:latin typeface="Lucida Sans Unicode" pitchFamily="34" charset="0"/>
              </a:rPr>
              <a:t> </a:t>
            </a:r>
            <a:r>
              <a:rPr lang="es-ES" sz="2400" dirty="0" err="1" smtClean="0">
                <a:latin typeface="Lucida Sans Unicode" pitchFamily="34" charset="0"/>
              </a:rPr>
              <a:t>remove</a:t>
            </a:r>
            <a:r>
              <a:rPr lang="es-ES" sz="2400" dirty="0" smtClean="0">
                <a:latin typeface="Lucida Sans Unicode" pitchFamily="34" charset="0"/>
              </a:rPr>
              <a:t> </a:t>
            </a:r>
            <a:r>
              <a:rPr lang="es-ES" sz="2400" dirty="0" err="1" smtClean="0">
                <a:latin typeface="Lucida Sans Unicode" pitchFamily="34" charset="0"/>
              </a:rPr>
              <a:t>the</a:t>
            </a:r>
            <a:r>
              <a:rPr lang="es-ES" sz="2400" dirty="0" smtClean="0">
                <a:latin typeface="Lucida Sans Unicode" pitchFamily="34" charset="0"/>
              </a:rPr>
              <a:t> </a:t>
            </a:r>
            <a:r>
              <a:rPr lang="es-ES" sz="2400" dirty="0" err="1" smtClean="0">
                <a:latin typeface="Lucida Sans Unicode" pitchFamily="34" charset="0"/>
              </a:rPr>
              <a:t>clause</a:t>
            </a:r>
            <a:r>
              <a:rPr lang="es-ES" sz="2400" dirty="0" smtClean="0">
                <a:latin typeface="Lucida Sans Unicode" pitchFamily="34" charset="0"/>
              </a:rPr>
              <a:t> “</a:t>
            </a:r>
            <a:r>
              <a:rPr lang="es-ES" sz="2400" dirty="0" err="1" smtClean="0">
                <a:latin typeface="Lucida Sans Unicode" pitchFamily="34" charset="0"/>
              </a:rPr>
              <a:t>Using</a:t>
            </a:r>
            <a:r>
              <a:rPr lang="es-ES" sz="2400" dirty="0" smtClean="0">
                <a:latin typeface="Lucida Sans Unicode" pitchFamily="34" charset="0"/>
              </a:rPr>
              <a:t> </a:t>
            </a:r>
            <a:r>
              <a:rPr lang="es-ES" sz="2400" dirty="0" err="1" smtClean="0">
                <a:latin typeface="Lucida Sans Unicode" pitchFamily="34" charset="0"/>
              </a:rPr>
              <a:t>your</a:t>
            </a:r>
            <a:r>
              <a:rPr lang="es-ES" sz="2400" dirty="0" smtClean="0">
                <a:latin typeface="Lucida Sans Unicode" pitchFamily="34" charset="0"/>
              </a:rPr>
              <a:t> usual </a:t>
            </a:r>
            <a:r>
              <a:rPr lang="es-ES" sz="2400" dirty="0" err="1" smtClean="0">
                <a:latin typeface="Lucida Sans Unicode" pitchFamily="34" charset="0"/>
              </a:rPr>
              <a:t>language</a:t>
            </a:r>
            <a:r>
              <a:rPr lang="es-ES" sz="2400" dirty="0" smtClean="0">
                <a:latin typeface="Lucida Sans Unicode" pitchFamily="34" charset="0"/>
              </a:rPr>
              <a:t>”.</a:t>
            </a:r>
          </a:p>
          <a:p>
            <a:pPr marL="973138" indent="-508000">
              <a:buFont typeface="+mj-lt"/>
              <a:buAutoNum type="alphaLcParenR"/>
            </a:pPr>
            <a:r>
              <a:rPr lang="es-ES" sz="2400" dirty="0" err="1" smtClean="0">
                <a:latin typeface="Lucida Sans Unicode" pitchFamily="34" charset="0"/>
              </a:rPr>
              <a:t>To</a:t>
            </a:r>
            <a:r>
              <a:rPr lang="es-ES" sz="2400" dirty="0" smtClean="0">
                <a:latin typeface="Lucida Sans Unicode" pitchFamily="34" charset="0"/>
              </a:rPr>
              <a:t> </a:t>
            </a:r>
            <a:r>
              <a:rPr lang="es-ES" sz="2400" dirty="0" err="1" smtClean="0">
                <a:latin typeface="Lucida Sans Unicode" pitchFamily="34" charset="0"/>
              </a:rPr>
              <a:t>include</a:t>
            </a:r>
            <a:r>
              <a:rPr lang="es-ES" sz="2400" dirty="0" smtClean="0">
                <a:latin typeface="Lucida Sans Unicode" pitchFamily="34" charset="0"/>
              </a:rPr>
              <a:t> a new </a:t>
            </a:r>
            <a:r>
              <a:rPr lang="es-ES" sz="2400" dirty="0" err="1" smtClean="0">
                <a:latin typeface="Lucida Sans Unicode" pitchFamily="34" charset="0"/>
              </a:rPr>
              <a:t>clause</a:t>
            </a:r>
            <a:r>
              <a:rPr lang="es-ES" sz="2400" dirty="0" smtClean="0">
                <a:latin typeface="Lucida Sans Unicode" pitchFamily="34" charset="0"/>
              </a:rPr>
              <a:t> </a:t>
            </a:r>
            <a:r>
              <a:rPr lang="es-ES" sz="2400" dirty="0" err="1" smtClean="0">
                <a:latin typeface="Lucida Sans Unicode" pitchFamily="34" charset="0"/>
              </a:rPr>
              <a:t>to</a:t>
            </a:r>
            <a:r>
              <a:rPr lang="es-ES" sz="2400" dirty="0" smtClean="0">
                <a:latin typeface="Lucida Sans Unicode" pitchFamily="34" charset="0"/>
              </a:rPr>
              <a:t> </a:t>
            </a:r>
            <a:r>
              <a:rPr lang="es-ES" sz="2400" dirty="0" err="1" smtClean="0">
                <a:latin typeface="Lucida Sans Unicode" pitchFamily="34" charset="0"/>
              </a:rPr>
              <a:t>focus</a:t>
            </a:r>
            <a:r>
              <a:rPr lang="es-ES" sz="2400" dirty="0" smtClean="0">
                <a:latin typeface="Lucida Sans Unicode" pitchFamily="34" charset="0"/>
              </a:rPr>
              <a:t> </a:t>
            </a:r>
            <a:r>
              <a:rPr lang="es-ES" sz="2400" dirty="0" err="1" smtClean="0">
                <a:latin typeface="Lucida Sans Unicode" pitchFamily="34" charset="0"/>
              </a:rPr>
              <a:t>respondents</a:t>
            </a:r>
            <a:r>
              <a:rPr lang="es-ES" sz="2400" dirty="0" smtClean="0">
                <a:latin typeface="Lucida Sans Unicode" pitchFamily="34" charset="0"/>
              </a:rPr>
              <a:t> </a:t>
            </a:r>
            <a:r>
              <a:rPr lang="es-ES" sz="2400" dirty="0" err="1" smtClean="0">
                <a:latin typeface="Lucida Sans Unicode" pitchFamily="34" charset="0"/>
              </a:rPr>
              <a:t>on</a:t>
            </a:r>
            <a:r>
              <a:rPr lang="es-ES" sz="2400" dirty="0" smtClean="0">
                <a:latin typeface="Lucida Sans Unicode" pitchFamily="34" charset="0"/>
              </a:rPr>
              <a:t> </a:t>
            </a:r>
            <a:r>
              <a:rPr lang="es-ES" sz="2400" dirty="0" err="1" smtClean="0">
                <a:latin typeface="Lucida Sans Unicode" pitchFamily="34" charset="0"/>
              </a:rPr>
              <a:t>the</a:t>
            </a:r>
            <a:r>
              <a:rPr lang="es-ES" sz="2400" dirty="0" smtClean="0">
                <a:latin typeface="Lucida Sans Unicode" pitchFamily="34" charset="0"/>
              </a:rPr>
              <a:t> “</a:t>
            </a:r>
            <a:r>
              <a:rPr lang="es-ES" sz="2400" dirty="0" err="1" smtClean="0">
                <a:latin typeface="Lucida Sans Unicode" pitchFamily="34" charset="0"/>
              </a:rPr>
              <a:t>intended</a:t>
            </a:r>
            <a:r>
              <a:rPr lang="es-ES" sz="2400" dirty="0" smtClean="0">
                <a:latin typeface="Lucida Sans Unicode" pitchFamily="34" charset="0"/>
              </a:rPr>
              <a:t>” </a:t>
            </a:r>
            <a:r>
              <a:rPr lang="es-ES" sz="2400" dirty="0" err="1" smtClean="0">
                <a:latin typeface="Lucida Sans Unicode" pitchFamily="34" charset="0"/>
              </a:rPr>
              <a:t>communication</a:t>
            </a:r>
            <a:r>
              <a:rPr lang="es-ES" sz="2400" dirty="0" smtClean="0">
                <a:latin typeface="Lucida Sans Unicode" pitchFamily="34" charset="0"/>
              </a:rPr>
              <a:t> </a:t>
            </a:r>
            <a:r>
              <a:rPr lang="es-ES" sz="2400" dirty="0" err="1" smtClean="0">
                <a:latin typeface="Lucida Sans Unicode" pitchFamily="34" charset="0"/>
              </a:rPr>
              <a:t>problems</a:t>
            </a:r>
            <a:r>
              <a:rPr lang="es-ES" sz="2400" dirty="0" smtClean="0">
                <a:latin typeface="Lucida Sans Unicode" pitchFamily="34" charset="0"/>
              </a:rPr>
              <a:t>  </a:t>
            </a:r>
          </a:p>
          <a:p>
            <a:endParaRPr lang="en-US" dirty="0"/>
          </a:p>
        </p:txBody>
      </p:sp>
      <p:sp>
        <p:nvSpPr>
          <p:cNvPr id="16" name="15 Marcador de número de diapositiva"/>
          <p:cNvSpPr>
            <a:spLocks noGrp="1"/>
          </p:cNvSpPr>
          <p:nvPr>
            <p:ph type="sldNum" sz="quarter" idx="12"/>
          </p:nvPr>
        </p:nvSpPr>
        <p:spPr/>
        <p:txBody>
          <a:bodyPr/>
          <a:lstStyle/>
          <a:p>
            <a:pPr>
              <a:defRPr/>
            </a:pPr>
            <a:fld id="{F4149C70-D97B-4FEB-BD5E-8B0D4FBEA489}" type="slidenum">
              <a:rPr lang="en-US" smtClean="0"/>
              <a:pPr>
                <a:defRPr/>
              </a:pPr>
              <a:t>24</a:t>
            </a:fld>
            <a:endParaRPr lang="en-US"/>
          </a:p>
        </p:txBody>
      </p:sp>
      <p:graphicFrame>
        <p:nvGraphicFramePr>
          <p:cNvPr id="24646" name="Group 70"/>
          <p:cNvGraphicFramePr>
            <a:graphicFrameLocks noGrp="1"/>
          </p:cNvGraphicFramePr>
          <p:nvPr/>
        </p:nvGraphicFramePr>
        <p:xfrm>
          <a:off x="76200" y="913446"/>
          <a:ext cx="9144000" cy="2744154"/>
        </p:xfrm>
        <a:graphic>
          <a:graphicData uri="http://schemas.openxmlformats.org/drawingml/2006/table">
            <a:tbl>
              <a:tblPr/>
              <a:tblGrid>
                <a:gridCol w="9144000"/>
              </a:tblGrid>
              <a:tr h="374650">
                <a:tc>
                  <a:txBody>
                    <a:bodyPr/>
                    <a:lstStyle/>
                    <a:p>
                      <a:pPr marL="109538"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000" b="0" i="0" u="none" strike="noStrike" cap="none" normalizeH="0" baseline="0" dirty="0" smtClean="0">
                          <a:ln>
                            <a:noFill/>
                          </a:ln>
                          <a:solidFill>
                            <a:schemeClr val="tx1"/>
                          </a:solidFill>
                          <a:effectLst/>
                          <a:latin typeface="Lucida Sans Unicode" pitchFamily="34" charset="0"/>
                        </a:rPr>
                        <a:t>COM_ES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6313">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000" b="0" i="0" u="none" strike="noStrike" cap="none" normalizeH="0" baseline="0" dirty="0" err="1" smtClean="0">
                          <a:ln>
                            <a:noFill/>
                          </a:ln>
                          <a:solidFill>
                            <a:schemeClr val="tx1"/>
                          </a:solidFill>
                          <a:effectLst/>
                          <a:latin typeface="Lucida Sans Unicode" pitchFamily="34" charset="0"/>
                        </a:rPr>
                        <a:t>Using</a:t>
                      </a:r>
                      <a:r>
                        <a:rPr kumimoji="0" lang="es-ES" sz="2000" b="0" i="0" u="none" strike="noStrike" cap="none" normalizeH="0" baseline="0" dirty="0" smtClean="0">
                          <a:ln>
                            <a:noFill/>
                          </a:ln>
                          <a:solidFill>
                            <a:schemeClr val="tx1"/>
                          </a:solidFill>
                          <a:effectLst/>
                          <a:latin typeface="Lucida Sans Unicode" pitchFamily="34" charset="0"/>
                        </a:rPr>
                        <a:t> </a:t>
                      </a:r>
                      <a:r>
                        <a:rPr kumimoji="0" lang="es-ES" sz="2000" b="0" i="0" u="none" strike="noStrike" cap="none" normalizeH="0" baseline="0" dirty="0" err="1" smtClean="0">
                          <a:ln>
                            <a:noFill/>
                          </a:ln>
                          <a:solidFill>
                            <a:schemeClr val="tx1"/>
                          </a:solidFill>
                          <a:effectLst/>
                          <a:latin typeface="Lucida Sans Unicode" pitchFamily="34" charset="0"/>
                        </a:rPr>
                        <a:t>your</a:t>
                      </a:r>
                      <a:r>
                        <a:rPr kumimoji="0" lang="es-ES" sz="2000" b="0" i="0" u="none" strike="noStrike" cap="none" normalizeH="0" baseline="0" dirty="0" smtClean="0">
                          <a:ln>
                            <a:noFill/>
                          </a:ln>
                          <a:solidFill>
                            <a:schemeClr val="tx1"/>
                          </a:solidFill>
                          <a:effectLst/>
                          <a:latin typeface="Lucida Sans Unicode" pitchFamily="34" charset="0"/>
                        </a:rPr>
                        <a:t> usual </a:t>
                      </a:r>
                      <a:r>
                        <a:rPr kumimoji="0" lang="es-ES" sz="2000" b="0" i="0" u="none" strike="noStrike" cap="none" normalizeH="0" baseline="0" dirty="0" err="1" smtClean="0">
                          <a:ln>
                            <a:noFill/>
                          </a:ln>
                          <a:solidFill>
                            <a:schemeClr val="tx1"/>
                          </a:solidFill>
                          <a:effectLst/>
                          <a:latin typeface="Lucida Sans Unicode" pitchFamily="34" charset="0"/>
                        </a:rPr>
                        <a:t>language</a:t>
                      </a:r>
                      <a:r>
                        <a:rPr kumimoji="0" lang="es-ES" sz="2000" b="0" i="0" u="none" strike="noStrike" cap="none" normalizeH="0" baseline="0" dirty="0" smtClean="0">
                          <a:ln>
                            <a:noFill/>
                          </a:ln>
                          <a:solidFill>
                            <a:schemeClr val="tx1"/>
                          </a:solidFill>
                          <a:effectLst/>
                          <a:latin typeface="Lucida Sans Unicode" pitchFamily="34" charset="0"/>
                        </a:rPr>
                        <a:t>, do </a:t>
                      </a:r>
                      <a:r>
                        <a:rPr kumimoji="0" lang="es-ES" sz="2000" b="0" i="0" u="none" strike="noStrike" cap="none" normalizeH="0" baseline="0" dirty="0" err="1" smtClean="0">
                          <a:ln>
                            <a:noFill/>
                          </a:ln>
                          <a:solidFill>
                            <a:schemeClr val="tx1"/>
                          </a:solidFill>
                          <a:effectLst/>
                          <a:latin typeface="Lucida Sans Unicode" pitchFamily="34" charset="0"/>
                        </a:rPr>
                        <a:t>you</a:t>
                      </a:r>
                      <a:r>
                        <a:rPr kumimoji="0" lang="es-ES" sz="2000" b="0" i="0" u="none" strike="noStrike" cap="none" normalizeH="0" baseline="0" dirty="0" smtClean="0">
                          <a:ln>
                            <a:noFill/>
                          </a:ln>
                          <a:solidFill>
                            <a:schemeClr val="tx1"/>
                          </a:solidFill>
                          <a:effectLst/>
                          <a:latin typeface="Lucida Sans Unicode" pitchFamily="34" charset="0"/>
                        </a:rPr>
                        <a:t> </a:t>
                      </a:r>
                      <a:r>
                        <a:rPr kumimoji="0" lang="es-ES" sz="2000" b="0" i="0" u="none" strike="noStrike" cap="none" normalizeH="0" baseline="0" dirty="0" err="1" smtClean="0">
                          <a:ln>
                            <a:noFill/>
                          </a:ln>
                          <a:solidFill>
                            <a:schemeClr val="tx1"/>
                          </a:solidFill>
                          <a:effectLst/>
                          <a:latin typeface="Lucida Sans Unicode" pitchFamily="34" charset="0"/>
                        </a:rPr>
                        <a:t>have</a:t>
                      </a:r>
                      <a:r>
                        <a:rPr kumimoji="0" lang="es-ES" sz="2000" b="0" i="0" u="none" strike="noStrike" cap="none" normalizeH="0" baseline="0" dirty="0" smtClean="0">
                          <a:ln>
                            <a:noFill/>
                          </a:ln>
                          <a:solidFill>
                            <a:schemeClr val="tx1"/>
                          </a:solidFill>
                          <a:effectLst/>
                          <a:latin typeface="Lucida Sans Unicode" pitchFamily="34" charset="0"/>
                        </a:rPr>
                        <a:t> </a:t>
                      </a:r>
                      <a:r>
                        <a:rPr kumimoji="0" lang="es-ES" sz="2000" b="0" i="0" u="none" strike="noStrike" cap="none" normalizeH="0" baseline="0" dirty="0" err="1" smtClean="0">
                          <a:ln>
                            <a:noFill/>
                          </a:ln>
                          <a:solidFill>
                            <a:schemeClr val="tx1"/>
                          </a:solidFill>
                          <a:effectLst/>
                          <a:latin typeface="Lucida Sans Unicode" pitchFamily="34" charset="0"/>
                        </a:rPr>
                        <a:t>difficulty</a:t>
                      </a:r>
                      <a:r>
                        <a:rPr kumimoji="0" lang="es-ES" sz="2000" b="0" i="0" u="none" strike="noStrike" cap="none" normalizeH="0" baseline="0" dirty="0" smtClean="0">
                          <a:ln>
                            <a:noFill/>
                          </a:ln>
                          <a:solidFill>
                            <a:schemeClr val="tx1"/>
                          </a:solidFill>
                          <a:effectLst/>
                          <a:latin typeface="Lucida Sans Unicode" pitchFamily="34" charset="0"/>
                        </a:rPr>
                        <a:t> </a:t>
                      </a:r>
                      <a:r>
                        <a:rPr kumimoji="0" lang="es-ES" sz="2000" b="0" i="0" u="none" strike="noStrike" cap="none" normalizeH="0" baseline="0" dirty="0" err="1" smtClean="0">
                          <a:ln>
                            <a:noFill/>
                          </a:ln>
                          <a:solidFill>
                            <a:schemeClr val="tx1"/>
                          </a:solidFill>
                          <a:effectLst/>
                          <a:latin typeface="Lucida Sans Unicode" pitchFamily="34" charset="0"/>
                        </a:rPr>
                        <a:t>communicating</a:t>
                      </a:r>
                      <a:r>
                        <a:rPr kumimoji="0" lang="es-ES" sz="2000" b="0" i="0" u="none" strike="noStrike" cap="none" normalizeH="0" baseline="0" dirty="0" smtClean="0">
                          <a:ln>
                            <a:noFill/>
                          </a:ln>
                          <a:solidFill>
                            <a:schemeClr val="tx1"/>
                          </a:solidFill>
                          <a:effectLst/>
                          <a:latin typeface="Lucida Sans Unicode" pitchFamily="34" charset="0"/>
                        </a:rPr>
                        <a:t>, </a:t>
                      </a:r>
                      <a:r>
                        <a:rPr kumimoji="0" lang="es-ES" sz="2000" b="0" i="0" u="none" strike="noStrike" cap="none" normalizeH="0" baseline="0" dirty="0" err="1" smtClean="0">
                          <a:ln>
                            <a:noFill/>
                          </a:ln>
                          <a:solidFill>
                            <a:schemeClr val="tx1"/>
                          </a:solidFill>
                          <a:effectLst/>
                          <a:latin typeface="Lucida Sans Unicode" pitchFamily="34" charset="0"/>
                        </a:rPr>
                        <a:t>for</a:t>
                      </a:r>
                      <a:r>
                        <a:rPr kumimoji="0" lang="es-ES" sz="2000" b="0" i="0" u="none" strike="noStrike" cap="none" normalizeH="0" baseline="0" dirty="0" smtClean="0">
                          <a:ln>
                            <a:noFill/>
                          </a:ln>
                          <a:solidFill>
                            <a:schemeClr val="tx1"/>
                          </a:solidFill>
                          <a:effectLst/>
                          <a:latin typeface="Lucida Sans Unicode" pitchFamily="34" charset="0"/>
                        </a:rPr>
                        <a:t> </a:t>
                      </a:r>
                      <a:r>
                        <a:rPr kumimoji="0" lang="es-ES" sz="2000" b="0" i="0" u="none" strike="noStrike" cap="none" normalizeH="0" baseline="0" dirty="0" err="1" smtClean="0">
                          <a:ln>
                            <a:noFill/>
                          </a:ln>
                          <a:solidFill>
                            <a:schemeClr val="tx1"/>
                          </a:solidFill>
                          <a:effectLst/>
                          <a:latin typeface="Lucida Sans Unicode" pitchFamily="34" charset="0"/>
                        </a:rPr>
                        <a:t>example</a:t>
                      </a:r>
                      <a:r>
                        <a:rPr kumimoji="0" lang="es-ES" sz="2000" b="0" i="0" u="none" strike="noStrike" cap="none" normalizeH="0" baseline="0" dirty="0" smtClean="0">
                          <a:ln>
                            <a:noFill/>
                          </a:ln>
                          <a:solidFill>
                            <a:schemeClr val="tx1"/>
                          </a:solidFill>
                          <a:effectLst/>
                          <a:latin typeface="Lucida Sans Unicode" pitchFamily="34" charset="0"/>
                        </a:rPr>
                        <a:t> </a:t>
                      </a:r>
                      <a:r>
                        <a:rPr kumimoji="0" lang="es-ES" sz="2000" b="0" i="0" u="none" strike="noStrike" cap="none" normalizeH="0" baseline="0" dirty="0" err="1" smtClean="0">
                          <a:ln>
                            <a:noFill/>
                          </a:ln>
                          <a:solidFill>
                            <a:schemeClr val="tx1"/>
                          </a:solidFill>
                          <a:effectLst/>
                          <a:latin typeface="Lucida Sans Unicode" pitchFamily="34" charset="0"/>
                        </a:rPr>
                        <a:t>understanding</a:t>
                      </a:r>
                      <a:r>
                        <a:rPr kumimoji="0" lang="es-ES" sz="2000" b="0" i="0" u="none" strike="noStrike" cap="none" normalizeH="0" baseline="0" dirty="0" smtClean="0">
                          <a:ln>
                            <a:noFill/>
                          </a:ln>
                          <a:solidFill>
                            <a:schemeClr val="tx1"/>
                          </a:solidFill>
                          <a:effectLst/>
                          <a:latin typeface="Lucida Sans Unicode" pitchFamily="34" charset="0"/>
                        </a:rPr>
                        <a:t> </a:t>
                      </a:r>
                      <a:r>
                        <a:rPr kumimoji="0" lang="es-ES" sz="2000" b="0" i="0" u="none" strike="noStrike" cap="none" normalizeH="0" baseline="0" dirty="0" err="1" smtClean="0">
                          <a:ln>
                            <a:noFill/>
                          </a:ln>
                          <a:solidFill>
                            <a:schemeClr val="tx1"/>
                          </a:solidFill>
                          <a:effectLst/>
                          <a:latin typeface="Lucida Sans Unicode" pitchFamily="34" charset="0"/>
                        </a:rPr>
                        <a:t>or</a:t>
                      </a:r>
                      <a:r>
                        <a:rPr kumimoji="0" lang="es-ES" sz="2000" b="0" i="0" u="none" strike="noStrike" cap="none" normalizeH="0" baseline="0" dirty="0" smtClean="0">
                          <a:ln>
                            <a:noFill/>
                          </a:ln>
                          <a:solidFill>
                            <a:schemeClr val="tx1"/>
                          </a:solidFill>
                          <a:effectLst/>
                          <a:latin typeface="Lucida Sans Unicode" pitchFamily="34" charset="0"/>
                        </a:rPr>
                        <a:t> </a:t>
                      </a:r>
                      <a:r>
                        <a:rPr kumimoji="0" lang="es-ES" sz="2000" b="0" i="0" u="none" strike="noStrike" cap="none" normalizeH="0" baseline="0" dirty="0" err="1" smtClean="0">
                          <a:ln>
                            <a:noFill/>
                          </a:ln>
                          <a:solidFill>
                            <a:schemeClr val="tx1"/>
                          </a:solidFill>
                          <a:effectLst/>
                          <a:latin typeface="Lucida Sans Unicode" pitchFamily="34" charset="0"/>
                        </a:rPr>
                        <a:t>being</a:t>
                      </a:r>
                      <a:r>
                        <a:rPr kumimoji="0" lang="es-ES" sz="2000" b="0" i="0" u="none" strike="noStrike" cap="none" normalizeH="0" baseline="0" dirty="0" smtClean="0">
                          <a:ln>
                            <a:noFill/>
                          </a:ln>
                          <a:solidFill>
                            <a:schemeClr val="tx1"/>
                          </a:solidFill>
                          <a:effectLst/>
                          <a:latin typeface="Lucida Sans Unicode" pitchFamily="34" charset="0"/>
                        </a:rPr>
                        <a:t> </a:t>
                      </a:r>
                      <a:r>
                        <a:rPr kumimoji="0" lang="es-ES" sz="2000" b="0" i="0" u="none" strike="noStrike" cap="none" normalizeH="0" baseline="0" dirty="0" err="1" smtClean="0">
                          <a:ln>
                            <a:noFill/>
                          </a:ln>
                          <a:solidFill>
                            <a:schemeClr val="tx1"/>
                          </a:solidFill>
                          <a:effectLst/>
                          <a:latin typeface="Lucida Sans Unicode" pitchFamily="34" charset="0"/>
                        </a:rPr>
                        <a:t>understood</a:t>
                      </a:r>
                      <a:r>
                        <a:rPr kumimoji="0" lang="es-ES" sz="2000" b="0" i="0" u="none" strike="noStrike" cap="none" normalizeH="0" baseline="0" dirty="0" smtClean="0">
                          <a:ln>
                            <a:noFill/>
                          </a:ln>
                          <a:solidFill>
                            <a:schemeClr val="tx1"/>
                          </a:solidFill>
                          <a:effectLst/>
                          <a:latin typeface="Lucida Sans Unicode"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109538"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000" b="0" i="0" u="none" strike="noStrike" cap="none" normalizeH="0" baseline="0" dirty="0" smtClean="0">
                          <a:ln>
                            <a:noFill/>
                          </a:ln>
                          <a:solidFill>
                            <a:schemeClr val="tx1"/>
                          </a:solidFill>
                          <a:effectLst/>
                          <a:latin typeface="Lucida Sans Unicode" pitchFamily="34" charset="0"/>
                        </a:rPr>
                        <a:t>New </a:t>
                      </a:r>
                      <a:r>
                        <a:rPr kumimoji="0" lang="es-ES" sz="2000" b="0" i="0" u="none" strike="noStrike" cap="none" normalizeH="0" baseline="0" dirty="0" err="1" smtClean="0">
                          <a:ln>
                            <a:noFill/>
                          </a:ln>
                          <a:solidFill>
                            <a:schemeClr val="tx1"/>
                          </a:solidFill>
                          <a:effectLst/>
                          <a:latin typeface="Lucida Sans Unicode" pitchFamily="34" charset="0"/>
                        </a:rPr>
                        <a:t>version</a:t>
                      </a:r>
                      <a:r>
                        <a:rPr kumimoji="0" lang="es-ES" sz="2000" b="0" i="0" u="none" strike="noStrike" cap="none" normalizeH="0" baseline="0" dirty="0" smtClean="0">
                          <a:ln>
                            <a:noFill/>
                          </a:ln>
                          <a:solidFill>
                            <a:schemeClr val="tx1"/>
                          </a:solidFill>
                          <a:effectLst/>
                          <a:latin typeface="Lucida Sans Unicode" pitchFamily="34" charset="0"/>
                        </a:rPr>
                        <a:t> </a:t>
                      </a:r>
                      <a:r>
                        <a:rPr kumimoji="0" lang="es-ES" sz="2000" b="0" i="0" u="none" strike="noStrike" cap="none" normalizeH="0" baseline="0" dirty="0" err="1" smtClean="0">
                          <a:ln>
                            <a:noFill/>
                          </a:ln>
                          <a:solidFill>
                            <a:schemeClr val="tx1"/>
                          </a:solidFill>
                          <a:effectLst/>
                          <a:latin typeface="Lucida Sans Unicode" pitchFamily="34" charset="0"/>
                        </a:rPr>
                        <a:t>for</a:t>
                      </a:r>
                      <a:r>
                        <a:rPr kumimoji="0" lang="es-ES" sz="2000" b="0" i="0" u="none" strike="noStrike" cap="none" normalizeH="0" baseline="0" dirty="0" smtClean="0">
                          <a:ln>
                            <a:noFill/>
                          </a:ln>
                          <a:solidFill>
                            <a:schemeClr val="tx1"/>
                          </a:solidFill>
                          <a:effectLst/>
                          <a:latin typeface="Lucida Sans Unicode" pitchFamily="34" charset="0"/>
                        </a:rPr>
                        <a:t> COM_ES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33"/>
                    </a:solidFill>
                  </a:tcPr>
                </a:tc>
              </a:tr>
              <a:tr h="833438">
                <a:tc>
                  <a:txBody>
                    <a:bodyPr/>
                    <a:lstStyle/>
                    <a:p>
                      <a:pPr marL="109538" marR="0" lvl="0" indent="0" algn="l"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n-GB" sz="2000" b="0" i="0" u="none" strike="noStrike" cap="none" normalizeH="0" baseline="0" dirty="0" smtClean="0">
                          <a:ln>
                            <a:noFill/>
                          </a:ln>
                          <a:solidFill>
                            <a:schemeClr val="tx1"/>
                          </a:solidFill>
                          <a:effectLst/>
                          <a:latin typeface="Lucida Sans Unicode" pitchFamily="34" charset="0"/>
                        </a:rPr>
                        <a:t>Due to health or physical problems, do you have difficulty communicating, for example understanding or being understood?</a:t>
                      </a:r>
                      <a:endParaRPr kumimoji="0" lang="es-ES" sz="2000" b="0" i="0" u="none" strike="noStrike" cap="none" normalizeH="0" baseline="0" dirty="0" smtClean="0">
                        <a:ln>
                          <a:noFill/>
                        </a:ln>
                        <a:solidFill>
                          <a:schemeClr val="tx1"/>
                        </a:solidFill>
                        <a:effectLst/>
                        <a:latin typeface="Lucida Sans Unicode"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27" name="Oval 51"/>
          <p:cNvSpPr>
            <a:spLocks noChangeArrowheads="1"/>
          </p:cNvSpPr>
          <p:nvPr/>
        </p:nvSpPr>
        <p:spPr bwMode="auto">
          <a:xfrm>
            <a:off x="1981200" y="4953000"/>
            <a:ext cx="5334000" cy="685800"/>
          </a:xfrm>
          <a:prstGeom prst="ellipse">
            <a:avLst/>
          </a:prstGeom>
          <a:noFill/>
          <a:ln w="9525" algn="ctr">
            <a:no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71600" y="0"/>
            <a:ext cx="7772400" cy="1829761"/>
          </a:xfrm>
        </p:spPr>
        <p:txBody>
          <a:bodyPr>
            <a:noAutofit/>
          </a:bodyPr>
          <a:lstStyle/>
          <a:p>
            <a:pPr marL="0" marR="0" indent="0" defTabSz="914400" rtl="0" eaLnBrk="1" fontAlgn="auto" latinLnBrk="0" hangingPunct="1">
              <a:lnSpc>
                <a:spcPct val="100000"/>
              </a:lnSpc>
              <a:spcBef>
                <a:spcPct val="0"/>
              </a:spcBef>
              <a:spcAft>
                <a:spcPts val="0"/>
              </a:spcAft>
              <a:buClrTx/>
              <a:buSzTx/>
              <a:buFontTx/>
              <a:buNone/>
              <a:tabLst/>
              <a:defRPr/>
            </a:pPr>
            <a:r>
              <a:rPr lang="it-IT" sz="2800" b="1" kern="1200" dirty="0" smtClean="0">
                <a:solidFill>
                  <a:schemeClr val="tx1"/>
                </a:solidFill>
                <a:effectLst/>
                <a:latin typeface="Tw Cen MT Condensed" pitchFamily="34" charset="0"/>
              </a:rPr>
              <a:t>10th Washington Group meeting</a:t>
            </a:r>
            <a:endParaRPr lang="es-ES" sz="2800" b="1" kern="1200" dirty="0" smtClean="0">
              <a:solidFill>
                <a:schemeClr val="tx1"/>
              </a:solidFill>
              <a:effectLst/>
              <a:latin typeface="Tw Cen MT Condensed" pitchFamily="34" charset="0"/>
            </a:endParaRPr>
          </a:p>
          <a:p>
            <a:pPr algn="ctr" eaLnBrk="1" fontAlgn="auto" hangingPunct="1">
              <a:spcAft>
                <a:spcPts val="0"/>
              </a:spcAft>
              <a:defRPr/>
            </a:pPr>
            <a:r>
              <a:rPr lang="en-US" sz="4000" dirty="0" smtClean="0">
                <a:solidFill>
                  <a:srgbClr val="3333CC"/>
                </a:solidFill>
              </a:rPr>
              <a:t/>
            </a:r>
            <a:br>
              <a:rPr lang="en-US" sz="4000" dirty="0" smtClean="0">
                <a:solidFill>
                  <a:srgbClr val="3333CC"/>
                </a:solidFill>
              </a:rPr>
            </a:br>
            <a:endParaRPr lang="es-ES" sz="4000" dirty="0">
              <a:effectLst/>
            </a:endParaRPr>
          </a:p>
        </p:txBody>
      </p:sp>
      <p:sp>
        <p:nvSpPr>
          <p:cNvPr id="8" name="Subtitle 7"/>
          <p:cNvSpPr>
            <a:spLocks noGrp="1"/>
          </p:cNvSpPr>
          <p:nvPr>
            <p:ph type="subTitle" idx="1"/>
          </p:nvPr>
        </p:nvSpPr>
        <p:spPr>
          <a:xfrm>
            <a:off x="762000" y="1619696"/>
            <a:ext cx="7772400" cy="1199704"/>
          </a:xfrm>
        </p:spPr>
        <p:txBody>
          <a:bodyPr/>
          <a:lstStyle/>
          <a:p>
            <a:pPr algn="ctr"/>
            <a:r>
              <a:rPr lang="en-US" sz="4000" dirty="0" smtClean="0"/>
              <a:t>Thanks for your attention</a:t>
            </a:r>
            <a:r>
              <a:rPr lang="en-US" sz="4400" dirty="0" smtClean="0">
                <a:solidFill>
                  <a:srgbClr val="3333CC"/>
                </a:solidFill>
              </a:rPr>
              <a:t/>
            </a:r>
            <a:br>
              <a:rPr lang="en-US" sz="4400" dirty="0" smtClean="0">
                <a:solidFill>
                  <a:srgbClr val="3333CC"/>
                </a:solidFill>
              </a:rPr>
            </a:br>
            <a:r>
              <a:rPr lang="en-US" sz="4400" dirty="0" smtClean="0">
                <a:solidFill>
                  <a:srgbClr val="3333CC"/>
                </a:solidFill>
              </a:rPr>
              <a:t/>
            </a:r>
            <a:br>
              <a:rPr lang="en-US" sz="4400" dirty="0" smtClean="0">
                <a:solidFill>
                  <a:srgbClr val="3333CC"/>
                </a:solidFill>
              </a:rPr>
            </a:br>
            <a:r>
              <a:rPr lang="en-US" sz="2800" dirty="0" smtClean="0"/>
              <a:t>Don’t hesitate to contact me for comments, doubts, or suggestions.</a:t>
            </a:r>
          </a:p>
          <a:p>
            <a:pPr algn="ctr" rtl="0" fontAlgn="base"/>
            <a:endParaRPr lang="es-ES" sz="2000" kern="1200" dirty="0" smtClean="0">
              <a:solidFill>
                <a:schemeClr val="tx2"/>
              </a:solidFill>
              <a:latin typeface="+mn-lt"/>
              <a:ea typeface="+mn-ea"/>
              <a:cs typeface="+mn-cs"/>
            </a:endParaRPr>
          </a:p>
          <a:p>
            <a:pPr algn="ctr" rtl="0" fontAlgn="base"/>
            <a:r>
              <a:rPr lang="es-ES" sz="2000" kern="1200" dirty="0" err="1" smtClean="0">
                <a:solidFill>
                  <a:schemeClr val="tx2"/>
                </a:solidFill>
                <a:latin typeface="+mn-lt"/>
                <a:ea typeface="+mn-ea"/>
                <a:cs typeface="+mn-cs"/>
              </a:rPr>
              <a:t>Jose</a:t>
            </a:r>
            <a:r>
              <a:rPr lang="es-ES" sz="2000" kern="1200" dirty="0" smtClean="0">
                <a:solidFill>
                  <a:schemeClr val="tx2"/>
                </a:solidFill>
                <a:latin typeface="+mn-lt"/>
                <a:ea typeface="+mn-ea"/>
                <a:cs typeface="+mn-cs"/>
              </a:rPr>
              <a:t>-Luis Padilla</a:t>
            </a:r>
            <a:endParaRPr lang="en-US" sz="2000" dirty="0" smtClean="0"/>
          </a:p>
          <a:p>
            <a:pPr algn="ctr" rtl="0" fontAlgn="base"/>
            <a:r>
              <a:rPr lang="es-ES" sz="2000" kern="1200" dirty="0" smtClean="0">
                <a:solidFill>
                  <a:schemeClr val="tx2"/>
                </a:solidFill>
                <a:latin typeface="+mn-lt"/>
                <a:ea typeface="+mn-ea"/>
                <a:cs typeface="+mn-cs"/>
              </a:rPr>
              <a:t>Email: jpadilla@ugr.es</a:t>
            </a:r>
          </a:p>
          <a:p>
            <a:pPr algn="ctr"/>
            <a:endParaRPr lang="en-US" sz="2800" dirty="0" smtClean="0"/>
          </a:p>
          <a:p>
            <a:endParaRPr lang="en-US" sz="2800" dirty="0" smtClean="0"/>
          </a:p>
          <a:p>
            <a:r>
              <a:rPr lang="en-US" sz="2800" dirty="0" smtClean="0"/>
              <a:t> </a:t>
            </a:r>
            <a:endParaRPr lang="en-US" dirty="0"/>
          </a:p>
        </p:txBody>
      </p:sp>
      <p:sp>
        <p:nvSpPr>
          <p:cNvPr id="6" name="5 Marcador de número de diapositiva"/>
          <p:cNvSpPr>
            <a:spLocks noGrp="1"/>
          </p:cNvSpPr>
          <p:nvPr>
            <p:ph type="sldNum" sz="quarter" idx="12"/>
          </p:nvPr>
        </p:nvSpPr>
        <p:spPr/>
        <p:txBody>
          <a:bodyPr/>
          <a:lstStyle/>
          <a:p>
            <a:pPr>
              <a:defRPr/>
            </a:pPr>
            <a:fld id="{0EEC5EC7-E5EE-4ACF-A4A8-C1467A4CFA0B}" type="slidenum">
              <a:rPr lang="es-ES" smtClean="0"/>
              <a:pPr>
                <a:defRPr/>
              </a:pPr>
              <a:t>25</a:t>
            </a:fld>
            <a:endParaRPr lang="es-ES"/>
          </a:p>
        </p:txBody>
      </p:sp>
      <p:pic>
        <p:nvPicPr>
          <p:cNvPr id="29707" name="Picture 5" descr="University of Granada logo"/>
          <p:cNvPicPr>
            <a:picLocks noChangeAspect="1" noChangeArrowheads="1"/>
          </p:cNvPicPr>
          <p:nvPr/>
        </p:nvPicPr>
        <p:blipFill>
          <a:blip r:embed="rId3" cstate="print"/>
          <a:srcRect r="38441"/>
          <a:stretch>
            <a:fillRect/>
          </a:stretch>
        </p:blipFill>
        <p:spPr bwMode="auto">
          <a:xfrm>
            <a:off x="71438" y="55563"/>
            <a:ext cx="3348037" cy="781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bwMode="auto">
          <a:xfrm>
            <a:off x="0" y="274638"/>
            <a:ext cx="9144000" cy="792162"/>
          </a:xfrm>
          <a:noFill/>
        </p:spPr>
        <p:txBody>
          <a:bodyPr wrap="square" lIns="91440" tIns="45720" rIns="91440" bIns="45720" numCol="1" anchorCtr="0" compatLnSpc="1">
            <a:prstTxWarp prst="textNoShape">
              <a:avLst/>
            </a:prstTxWarp>
          </a:bodyPr>
          <a:lstStyle/>
          <a:p>
            <a:r>
              <a:rPr lang="es-ES" sz="3200" dirty="0" err="1" smtClean="0">
                <a:solidFill>
                  <a:schemeClr val="accent1"/>
                </a:solidFill>
                <a:effectLst/>
              </a:rPr>
              <a:t>Introduction</a:t>
            </a:r>
            <a:r>
              <a:rPr lang="es-ES" sz="3200" dirty="0" smtClean="0">
                <a:solidFill>
                  <a:schemeClr val="accent1"/>
                </a:solidFill>
                <a:effectLst/>
              </a:rPr>
              <a:t>: </a:t>
            </a:r>
            <a:r>
              <a:rPr lang="es-ES" sz="3200" dirty="0" err="1" smtClean="0">
                <a:solidFill>
                  <a:schemeClr val="accent1"/>
                </a:solidFill>
                <a:effectLst/>
              </a:rPr>
              <a:t>Importance</a:t>
            </a:r>
            <a:r>
              <a:rPr lang="es-ES" sz="3200" dirty="0" smtClean="0">
                <a:solidFill>
                  <a:schemeClr val="accent1"/>
                </a:solidFill>
                <a:effectLst/>
              </a:rPr>
              <a:t> of “</a:t>
            </a:r>
            <a:r>
              <a:rPr lang="es-ES" sz="3200" dirty="0" err="1" smtClean="0">
                <a:solidFill>
                  <a:schemeClr val="accent1"/>
                </a:solidFill>
                <a:effectLst/>
              </a:rPr>
              <a:t>comunication</a:t>
            </a:r>
            <a:r>
              <a:rPr lang="es-ES" sz="3200" dirty="0" smtClean="0">
                <a:solidFill>
                  <a:schemeClr val="accent1"/>
                </a:solidFill>
                <a:effectLst/>
              </a:rPr>
              <a:t>”</a:t>
            </a:r>
          </a:p>
        </p:txBody>
      </p:sp>
      <p:sp>
        <p:nvSpPr>
          <p:cNvPr id="76803" name="Rectangle 3"/>
          <p:cNvSpPr>
            <a:spLocks noGrp="1"/>
          </p:cNvSpPr>
          <p:nvPr>
            <p:ph idx="1"/>
          </p:nvPr>
        </p:nvSpPr>
        <p:spPr>
          <a:xfrm>
            <a:off x="228600" y="1481138"/>
            <a:ext cx="8686800" cy="5072062"/>
          </a:xfrm>
        </p:spPr>
        <p:txBody>
          <a:bodyPr/>
          <a:lstStyle/>
          <a:p>
            <a:r>
              <a:rPr lang="en-GB" dirty="0" smtClean="0"/>
              <a:t>Communication is a key domain of function for expressing our ‘humanness’.</a:t>
            </a:r>
          </a:p>
          <a:p>
            <a:endParaRPr lang="en-GB" dirty="0" smtClean="0"/>
          </a:p>
          <a:p>
            <a:r>
              <a:rPr lang="en-GB" dirty="0" smtClean="0"/>
              <a:t>People with difficulties in communicating face significant barriers in their everyday lives.</a:t>
            </a:r>
          </a:p>
          <a:p>
            <a:endParaRPr lang="en-GB" dirty="0" smtClean="0"/>
          </a:p>
          <a:p>
            <a:r>
              <a:rPr lang="en-GB" dirty="0" smtClean="0"/>
              <a:t>A person must be able to express him/herself (</a:t>
            </a:r>
            <a:r>
              <a:rPr lang="en-GB" b="1" dirty="0" smtClean="0">
                <a:solidFill>
                  <a:schemeClr val="accent2"/>
                </a:solidFill>
              </a:rPr>
              <a:t>expressive communication</a:t>
            </a:r>
            <a:r>
              <a:rPr lang="en-GB" dirty="0" smtClean="0"/>
              <a:t>) and understand others (</a:t>
            </a:r>
            <a:r>
              <a:rPr lang="en-GB" b="1" dirty="0" smtClean="0">
                <a:solidFill>
                  <a:schemeClr val="accent2"/>
                </a:solidFill>
              </a:rPr>
              <a:t>receptive communication</a:t>
            </a:r>
            <a:r>
              <a:rPr lang="en-GB" dirty="0" smtClean="0"/>
              <a:t>).</a:t>
            </a:r>
            <a:endParaRPr lang="es-ES" dirty="0" smtClean="0"/>
          </a:p>
        </p:txBody>
      </p:sp>
      <p:cxnSp>
        <p:nvCxnSpPr>
          <p:cNvPr id="10" name="9 Conector recto"/>
          <p:cNvCxnSpPr/>
          <p:nvPr/>
        </p:nvCxnSpPr>
        <p:spPr>
          <a:xfrm>
            <a:off x="0" y="9144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bwMode="auto">
          <a:xfrm>
            <a:off x="457200" y="0"/>
            <a:ext cx="8229600" cy="792163"/>
          </a:xfrm>
          <a:noFill/>
        </p:spPr>
        <p:txBody>
          <a:bodyPr wrap="square" lIns="91440" tIns="45720" rIns="91440" bIns="45720" numCol="1" anchorCtr="0" compatLnSpc="1">
            <a:prstTxWarp prst="textNoShape">
              <a:avLst/>
            </a:prstTxWarp>
          </a:bodyPr>
          <a:lstStyle/>
          <a:p>
            <a:r>
              <a:rPr lang="es-ES" sz="2800" dirty="0" err="1" smtClean="0">
                <a:solidFill>
                  <a:schemeClr val="accent1"/>
                </a:solidFill>
                <a:effectLst/>
              </a:rPr>
              <a:t>Introduction</a:t>
            </a:r>
            <a:r>
              <a:rPr lang="es-ES" sz="2800" dirty="0" smtClean="0">
                <a:solidFill>
                  <a:schemeClr val="accent1"/>
                </a:solidFill>
                <a:effectLst/>
              </a:rPr>
              <a:t>: </a:t>
            </a:r>
            <a:r>
              <a:rPr lang="es-ES" sz="2800" dirty="0" err="1" smtClean="0">
                <a:solidFill>
                  <a:schemeClr val="accent1"/>
                </a:solidFill>
                <a:effectLst/>
              </a:rPr>
              <a:t>The</a:t>
            </a:r>
            <a:r>
              <a:rPr lang="es-ES" sz="2800" dirty="0" smtClean="0">
                <a:solidFill>
                  <a:schemeClr val="accent1"/>
                </a:solidFill>
                <a:effectLst/>
              </a:rPr>
              <a:t> “</a:t>
            </a:r>
            <a:r>
              <a:rPr lang="es-ES" sz="2800" dirty="0" err="1" smtClean="0">
                <a:solidFill>
                  <a:schemeClr val="accent1"/>
                </a:solidFill>
                <a:effectLst/>
              </a:rPr>
              <a:t>Comunication</a:t>
            </a:r>
            <a:r>
              <a:rPr lang="es-ES" sz="2800" dirty="0" smtClean="0">
                <a:solidFill>
                  <a:schemeClr val="accent1"/>
                </a:solidFill>
                <a:effectLst/>
              </a:rPr>
              <a:t>” </a:t>
            </a:r>
            <a:r>
              <a:rPr lang="es-ES" sz="2800" dirty="0" err="1" smtClean="0">
                <a:solidFill>
                  <a:schemeClr val="accent1"/>
                </a:solidFill>
                <a:effectLst/>
              </a:rPr>
              <a:t>construct</a:t>
            </a:r>
            <a:endParaRPr lang="es-ES" sz="2800" dirty="0" smtClean="0">
              <a:solidFill>
                <a:schemeClr val="accent1"/>
              </a:solidFill>
              <a:effectLst/>
            </a:endParaRPr>
          </a:p>
        </p:txBody>
      </p:sp>
      <p:sp>
        <p:nvSpPr>
          <p:cNvPr id="78851" name="Rectangle 3"/>
          <p:cNvSpPr>
            <a:spLocks noGrp="1"/>
          </p:cNvSpPr>
          <p:nvPr>
            <p:ph idx="1"/>
          </p:nvPr>
        </p:nvSpPr>
        <p:spPr>
          <a:xfrm>
            <a:off x="0" y="1066800"/>
            <a:ext cx="5181600" cy="4525963"/>
          </a:xfrm>
        </p:spPr>
        <p:txBody>
          <a:bodyPr>
            <a:normAutofit fontScale="92500" lnSpcReduction="10000"/>
          </a:bodyPr>
          <a:lstStyle/>
          <a:p>
            <a:r>
              <a:rPr lang="en-GB" sz="2400" dirty="0" smtClean="0"/>
              <a:t>Two communication dimensions</a:t>
            </a:r>
            <a:r>
              <a:rPr lang="en-GB" dirty="0" smtClean="0"/>
              <a:t>:</a:t>
            </a:r>
          </a:p>
          <a:p>
            <a:endParaRPr lang="en-GB" dirty="0" smtClean="0"/>
          </a:p>
          <a:p>
            <a:pPr lvl="1"/>
            <a:r>
              <a:rPr lang="en-GB" sz="2400" dirty="0" smtClean="0"/>
              <a:t>“Successful </a:t>
            </a:r>
            <a:r>
              <a:rPr lang="en-GB" sz="2400" dirty="0" err="1" smtClean="0"/>
              <a:t>expresive</a:t>
            </a:r>
            <a:r>
              <a:rPr lang="en-GB" sz="2400" dirty="0" smtClean="0"/>
              <a:t>”</a:t>
            </a:r>
          </a:p>
          <a:p>
            <a:pPr lvl="1">
              <a:buFont typeface="Verdana" pitchFamily="34" charset="0"/>
              <a:buNone/>
            </a:pPr>
            <a:endParaRPr lang="en-GB" dirty="0" smtClean="0"/>
          </a:p>
          <a:p>
            <a:pPr lvl="1">
              <a:buFont typeface="Verdana" pitchFamily="34" charset="0"/>
              <a:buNone/>
            </a:pPr>
            <a:endParaRPr lang="en-GB" dirty="0" smtClean="0"/>
          </a:p>
          <a:p>
            <a:pPr lvl="1">
              <a:buFont typeface="Verdana" pitchFamily="34" charset="0"/>
              <a:buNone/>
            </a:pPr>
            <a:endParaRPr lang="en-GB" dirty="0" smtClean="0"/>
          </a:p>
          <a:p>
            <a:pPr lvl="1">
              <a:buFont typeface="Verdana" pitchFamily="34" charset="0"/>
              <a:buNone/>
            </a:pPr>
            <a:endParaRPr lang="en-GB" dirty="0" smtClean="0"/>
          </a:p>
          <a:p>
            <a:pPr lvl="1">
              <a:buFont typeface="Verdana" pitchFamily="34" charset="0"/>
              <a:buNone/>
            </a:pPr>
            <a:endParaRPr lang="en-GB" dirty="0" smtClean="0"/>
          </a:p>
          <a:p>
            <a:pPr lvl="1">
              <a:buFont typeface="Verdana" pitchFamily="34" charset="0"/>
              <a:buNone/>
            </a:pPr>
            <a:endParaRPr lang="en-GB" dirty="0" smtClean="0"/>
          </a:p>
          <a:p>
            <a:pPr lvl="1"/>
            <a:r>
              <a:rPr lang="en-GB" dirty="0" smtClean="0"/>
              <a:t>“Successful receptive”</a:t>
            </a:r>
          </a:p>
        </p:txBody>
      </p:sp>
      <p:sp>
        <p:nvSpPr>
          <p:cNvPr id="78852" name="AutoShape 4"/>
          <p:cNvSpPr>
            <a:spLocks/>
          </p:cNvSpPr>
          <p:nvPr/>
        </p:nvSpPr>
        <p:spPr bwMode="auto">
          <a:xfrm>
            <a:off x="4114800" y="1981200"/>
            <a:ext cx="152400" cy="1676400"/>
          </a:xfrm>
          <a:prstGeom prst="leftBrace">
            <a:avLst>
              <a:gd name="adj1" fmla="val 91667"/>
              <a:gd name="adj2" fmla="val 50000"/>
            </a:avLst>
          </a:prstGeom>
          <a:noFill/>
          <a:ln w="9525">
            <a:noFill/>
            <a:round/>
            <a:headEnd/>
            <a:tailEnd/>
          </a:ln>
          <a:effectLst/>
        </p:spPr>
        <p:txBody>
          <a:bodyPr wrap="none" anchor="ctr"/>
          <a:lstStyle/>
          <a:p>
            <a:pPr algn="l"/>
            <a:endParaRPr lang="en-GB"/>
          </a:p>
        </p:txBody>
      </p:sp>
      <p:sp>
        <p:nvSpPr>
          <p:cNvPr id="78853" name="AutoShape 5"/>
          <p:cNvSpPr>
            <a:spLocks/>
          </p:cNvSpPr>
          <p:nvPr/>
        </p:nvSpPr>
        <p:spPr bwMode="auto">
          <a:xfrm>
            <a:off x="3657600" y="1981200"/>
            <a:ext cx="685800" cy="1981200"/>
          </a:xfrm>
          <a:prstGeom prst="leftBrace">
            <a:avLst>
              <a:gd name="adj1" fmla="val 24074"/>
              <a:gd name="adj2" fmla="val 50000"/>
            </a:avLst>
          </a:prstGeom>
          <a:noFill/>
          <a:ln w="9525">
            <a:noFill/>
            <a:round/>
            <a:headEnd/>
            <a:tailEnd/>
          </a:ln>
          <a:effectLst/>
        </p:spPr>
        <p:txBody>
          <a:bodyPr wrap="none" anchor="ctr"/>
          <a:lstStyle/>
          <a:p>
            <a:endParaRPr lang="en-US"/>
          </a:p>
        </p:txBody>
      </p:sp>
      <p:grpSp>
        <p:nvGrpSpPr>
          <p:cNvPr id="11" name="Group 10" descr="Open bracket with the following text:&#10;Functioning cognitive system&#10;Knowledge of lenguage rules (grammar, semantic, phonology)&#10;Intact voice and oral structures&#10;Hands (for sign languages)&#10;"/>
          <p:cNvGrpSpPr/>
          <p:nvPr/>
        </p:nvGrpSpPr>
        <p:grpSpPr>
          <a:xfrm>
            <a:off x="3886200" y="1219200"/>
            <a:ext cx="5410200" cy="2667000"/>
            <a:chOff x="3886200" y="1219200"/>
            <a:chExt cx="5410200" cy="2667000"/>
          </a:xfrm>
        </p:grpSpPr>
        <p:sp>
          <p:nvSpPr>
            <p:cNvPr id="5" name="4 Abrir llave"/>
            <p:cNvSpPr/>
            <p:nvPr/>
          </p:nvSpPr>
          <p:spPr>
            <a:xfrm>
              <a:off x="3886200" y="1219200"/>
              <a:ext cx="431800" cy="2667000"/>
            </a:xfrm>
            <a:prstGeom prst="leftBrac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fontAlgn="auto">
                <a:spcBef>
                  <a:spcPts val="0"/>
                </a:spcBef>
                <a:spcAft>
                  <a:spcPts val="0"/>
                </a:spcAft>
                <a:defRPr/>
              </a:pPr>
              <a:endParaRPr lang="es-ES"/>
            </a:p>
          </p:txBody>
        </p:sp>
        <p:sp>
          <p:nvSpPr>
            <p:cNvPr id="78856" name="Text Box 8"/>
            <p:cNvSpPr txBox="1">
              <a:spLocks noChangeArrowheads="1"/>
            </p:cNvSpPr>
            <p:nvPr/>
          </p:nvSpPr>
          <p:spPr bwMode="auto">
            <a:xfrm>
              <a:off x="4114800" y="1219200"/>
              <a:ext cx="5181600" cy="2530475"/>
            </a:xfrm>
            <a:prstGeom prst="rect">
              <a:avLst/>
            </a:prstGeom>
            <a:noFill/>
            <a:ln w="9525" algn="ctr">
              <a:noFill/>
              <a:miter lim="800000"/>
              <a:headEnd/>
              <a:tailEnd/>
            </a:ln>
            <a:effectLst/>
          </p:spPr>
          <p:txBody>
            <a:bodyPr>
              <a:spAutoFit/>
            </a:bodyPr>
            <a:lstStyle/>
            <a:p>
              <a:pPr marL="363538" indent="-363538" algn="l"/>
              <a:r>
                <a:rPr lang="es-ES" sz="2000" dirty="0" err="1">
                  <a:latin typeface="Lucida Sans Unicode" pitchFamily="34" charset="0"/>
                </a:rPr>
                <a:t>Functioning</a:t>
              </a:r>
              <a:r>
                <a:rPr lang="es-ES" sz="2000" dirty="0">
                  <a:latin typeface="Lucida Sans Unicode" pitchFamily="34" charset="0"/>
                </a:rPr>
                <a:t> </a:t>
              </a:r>
              <a:r>
                <a:rPr lang="es-ES" sz="2000" dirty="0" err="1">
                  <a:latin typeface="Lucida Sans Unicode" pitchFamily="34" charset="0"/>
                </a:rPr>
                <a:t>cognitive</a:t>
              </a:r>
              <a:r>
                <a:rPr lang="es-ES" sz="2000" dirty="0">
                  <a:latin typeface="Lucida Sans Unicode" pitchFamily="34" charset="0"/>
                </a:rPr>
                <a:t> </a:t>
              </a:r>
              <a:r>
                <a:rPr lang="es-ES" sz="2000" dirty="0" err="1">
                  <a:latin typeface="Lucida Sans Unicode" pitchFamily="34" charset="0"/>
                </a:rPr>
                <a:t>system</a:t>
              </a:r>
              <a:endParaRPr lang="es-ES" sz="2000" dirty="0">
                <a:latin typeface="Lucida Sans Unicode" pitchFamily="34" charset="0"/>
              </a:endParaRPr>
            </a:p>
            <a:p>
              <a:pPr marL="363538" indent="-363538" algn="l"/>
              <a:endParaRPr lang="es-ES" sz="2000" dirty="0">
                <a:latin typeface="Lucida Sans Unicode" pitchFamily="34" charset="0"/>
              </a:endParaRPr>
            </a:p>
            <a:p>
              <a:pPr marL="363538" indent="-363538" algn="l"/>
              <a:r>
                <a:rPr lang="es-ES" sz="2000" dirty="0" err="1">
                  <a:latin typeface="Lucida Sans Unicode" pitchFamily="34" charset="0"/>
                </a:rPr>
                <a:t>Knowledge</a:t>
              </a:r>
              <a:r>
                <a:rPr lang="es-ES" sz="2000" dirty="0">
                  <a:latin typeface="Lucida Sans Unicode" pitchFamily="34" charset="0"/>
                </a:rPr>
                <a:t> of </a:t>
              </a:r>
              <a:r>
                <a:rPr lang="es-ES" sz="2000" dirty="0" err="1">
                  <a:latin typeface="Lucida Sans Unicode" pitchFamily="34" charset="0"/>
                </a:rPr>
                <a:t>lenguage</a:t>
              </a:r>
              <a:r>
                <a:rPr lang="es-ES" sz="2000" dirty="0">
                  <a:latin typeface="Lucida Sans Unicode" pitchFamily="34" charset="0"/>
                </a:rPr>
                <a:t> rules (</a:t>
              </a:r>
              <a:r>
                <a:rPr lang="es-ES" sz="2000" dirty="0" err="1">
                  <a:latin typeface="Lucida Sans Unicode" pitchFamily="34" charset="0"/>
                </a:rPr>
                <a:t>grammar</a:t>
              </a:r>
              <a:r>
                <a:rPr lang="es-ES" sz="2000" dirty="0">
                  <a:latin typeface="Lucida Sans Unicode" pitchFamily="34" charset="0"/>
                </a:rPr>
                <a:t>, </a:t>
              </a:r>
              <a:r>
                <a:rPr lang="es-ES" sz="2000" dirty="0" err="1">
                  <a:latin typeface="Lucida Sans Unicode" pitchFamily="34" charset="0"/>
                </a:rPr>
                <a:t>semantic</a:t>
              </a:r>
              <a:r>
                <a:rPr lang="es-ES" sz="2000" dirty="0">
                  <a:latin typeface="Lucida Sans Unicode" pitchFamily="34" charset="0"/>
                </a:rPr>
                <a:t>, </a:t>
              </a:r>
              <a:r>
                <a:rPr lang="es-ES" sz="2000" dirty="0" err="1" smtClean="0">
                  <a:latin typeface="Lucida Sans Unicode" pitchFamily="34" charset="0"/>
                </a:rPr>
                <a:t>phonology</a:t>
              </a:r>
              <a:r>
                <a:rPr lang="es-ES" sz="2000" dirty="0" smtClean="0">
                  <a:latin typeface="Lucida Sans Unicode" pitchFamily="34" charset="0"/>
                </a:rPr>
                <a:t>)</a:t>
              </a:r>
              <a:endParaRPr lang="es-ES" sz="2000" dirty="0">
                <a:latin typeface="Lucida Sans Unicode" pitchFamily="34" charset="0"/>
              </a:endParaRPr>
            </a:p>
            <a:p>
              <a:pPr marL="363538" indent="-363538" algn="l"/>
              <a:endParaRPr lang="es-ES" sz="2000" dirty="0">
                <a:latin typeface="Lucida Sans Unicode" pitchFamily="34" charset="0"/>
              </a:endParaRPr>
            </a:p>
            <a:p>
              <a:pPr marL="363538" indent="-363538" algn="l"/>
              <a:r>
                <a:rPr lang="es-ES" sz="2000" dirty="0" err="1">
                  <a:latin typeface="Lucida Sans Unicode" pitchFamily="34" charset="0"/>
                </a:rPr>
                <a:t>Intact</a:t>
              </a:r>
              <a:r>
                <a:rPr lang="es-ES" sz="2000" dirty="0">
                  <a:latin typeface="Lucida Sans Unicode" pitchFamily="34" charset="0"/>
                </a:rPr>
                <a:t> </a:t>
              </a:r>
              <a:r>
                <a:rPr lang="es-ES" sz="2000" dirty="0" err="1">
                  <a:latin typeface="Lucida Sans Unicode" pitchFamily="34" charset="0"/>
                </a:rPr>
                <a:t>voice</a:t>
              </a:r>
              <a:r>
                <a:rPr lang="es-ES" sz="2000" dirty="0">
                  <a:latin typeface="Lucida Sans Unicode" pitchFamily="34" charset="0"/>
                </a:rPr>
                <a:t> and oral </a:t>
              </a:r>
              <a:r>
                <a:rPr lang="es-ES" sz="2000" dirty="0" err="1">
                  <a:latin typeface="Lucida Sans Unicode" pitchFamily="34" charset="0"/>
                </a:rPr>
                <a:t>structures</a:t>
              </a:r>
              <a:endParaRPr lang="es-ES" sz="2000" dirty="0">
                <a:latin typeface="Lucida Sans Unicode" pitchFamily="34" charset="0"/>
              </a:endParaRPr>
            </a:p>
            <a:p>
              <a:pPr marL="363538" indent="-363538" algn="l"/>
              <a:endParaRPr lang="es-ES" sz="2000" dirty="0">
                <a:latin typeface="Lucida Sans Unicode" pitchFamily="34" charset="0"/>
              </a:endParaRPr>
            </a:p>
            <a:p>
              <a:pPr marL="363538" indent="-363538" algn="l"/>
              <a:r>
                <a:rPr lang="es-ES" sz="2000" dirty="0" err="1">
                  <a:latin typeface="Lucida Sans Unicode" pitchFamily="34" charset="0"/>
                </a:rPr>
                <a:t>Hands</a:t>
              </a:r>
              <a:r>
                <a:rPr lang="es-ES" sz="2000" dirty="0">
                  <a:latin typeface="Lucida Sans Unicode" pitchFamily="34" charset="0"/>
                </a:rPr>
                <a:t> (</a:t>
              </a:r>
              <a:r>
                <a:rPr lang="es-ES" sz="2000" dirty="0" err="1">
                  <a:latin typeface="Lucida Sans Unicode" pitchFamily="34" charset="0"/>
                </a:rPr>
                <a:t>for</a:t>
              </a:r>
              <a:r>
                <a:rPr lang="es-ES" sz="2000" dirty="0">
                  <a:latin typeface="Lucida Sans Unicode" pitchFamily="34" charset="0"/>
                </a:rPr>
                <a:t> </a:t>
              </a:r>
              <a:r>
                <a:rPr lang="es-ES" sz="2000" dirty="0" err="1">
                  <a:latin typeface="Lucida Sans Unicode" pitchFamily="34" charset="0"/>
                </a:rPr>
                <a:t>sign</a:t>
              </a:r>
              <a:r>
                <a:rPr lang="es-ES" sz="2000" dirty="0">
                  <a:latin typeface="Lucida Sans Unicode" pitchFamily="34" charset="0"/>
                </a:rPr>
                <a:t> </a:t>
              </a:r>
              <a:r>
                <a:rPr lang="es-ES" sz="2000" dirty="0" err="1">
                  <a:latin typeface="Lucida Sans Unicode" pitchFamily="34" charset="0"/>
                </a:rPr>
                <a:t>languages</a:t>
              </a:r>
              <a:r>
                <a:rPr lang="es-ES" sz="2000" dirty="0">
                  <a:latin typeface="Lucida Sans Unicode" pitchFamily="34" charset="0"/>
                </a:rPr>
                <a:t>)</a:t>
              </a:r>
            </a:p>
          </p:txBody>
        </p:sp>
      </p:grpSp>
      <p:grpSp>
        <p:nvGrpSpPr>
          <p:cNvPr id="12" name="Group 11" descr="Open bracket with the following text:&#10;Functioning cognitive system&#10;Hearing of communication segments&#10;Ability // Knowledge of language rule&#10;Seeing for sign language&#10;"/>
          <p:cNvGrpSpPr/>
          <p:nvPr/>
        </p:nvGrpSpPr>
        <p:grpSpPr>
          <a:xfrm>
            <a:off x="3657600" y="4191000"/>
            <a:ext cx="5486400" cy="2378075"/>
            <a:chOff x="3657600" y="4191000"/>
            <a:chExt cx="5486400" cy="2378075"/>
          </a:xfrm>
        </p:grpSpPr>
        <p:sp>
          <p:nvSpPr>
            <p:cNvPr id="2" name="4 Abrir llave"/>
            <p:cNvSpPr/>
            <p:nvPr/>
          </p:nvSpPr>
          <p:spPr>
            <a:xfrm>
              <a:off x="3657600" y="4191000"/>
              <a:ext cx="431800" cy="2286000"/>
            </a:xfrm>
            <a:prstGeom prst="leftBrac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fontAlgn="auto">
                <a:spcBef>
                  <a:spcPts val="0"/>
                </a:spcBef>
                <a:spcAft>
                  <a:spcPts val="0"/>
                </a:spcAft>
                <a:defRPr/>
              </a:pPr>
              <a:endParaRPr lang="es-ES"/>
            </a:p>
          </p:txBody>
        </p:sp>
        <p:sp>
          <p:nvSpPr>
            <p:cNvPr id="78858" name="Text Box 10"/>
            <p:cNvSpPr txBox="1">
              <a:spLocks noChangeArrowheads="1"/>
            </p:cNvSpPr>
            <p:nvPr/>
          </p:nvSpPr>
          <p:spPr bwMode="auto">
            <a:xfrm>
              <a:off x="3810000" y="4343400"/>
              <a:ext cx="5334000" cy="2225675"/>
            </a:xfrm>
            <a:prstGeom prst="rect">
              <a:avLst/>
            </a:prstGeom>
            <a:noFill/>
            <a:ln w="9525" algn="ctr">
              <a:noFill/>
              <a:miter lim="800000"/>
              <a:headEnd/>
              <a:tailEnd/>
            </a:ln>
            <a:effectLst/>
          </p:spPr>
          <p:txBody>
            <a:bodyPr>
              <a:spAutoFit/>
            </a:bodyPr>
            <a:lstStyle/>
            <a:p>
              <a:pPr marL="363538" indent="-363538" algn="l"/>
              <a:r>
                <a:rPr lang="es-ES" sz="2000" dirty="0" err="1">
                  <a:latin typeface="Lucida Sans Unicode" pitchFamily="34" charset="0"/>
                </a:rPr>
                <a:t>Functioning</a:t>
              </a:r>
              <a:r>
                <a:rPr lang="es-ES" sz="2000" dirty="0">
                  <a:latin typeface="Lucida Sans Unicode" pitchFamily="34" charset="0"/>
                </a:rPr>
                <a:t> </a:t>
              </a:r>
              <a:r>
                <a:rPr lang="es-ES" sz="2000" dirty="0" err="1">
                  <a:latin typeface="Lucida Sans Unicode" pitchFamily="34" charset="0"/>
                </a:rPr>
                <a:t>cognitive</a:t>
              </a:r>
              <a:r>
                <a:rPr lang="es-ES" sz="2000" dirty="0">
                  <a:latin typeface="Lucida Sans Unicode" pitchFamily="34" charset="0"/>
                </a:rPr>
                <a:t> </a:t>
              </a:r>
              <a:r>
                <a:rPr lang="es-ES" sz="2000" dirty="0" err="1">
                  <a:latin typeface="Lucida Sans Unicode" pitchFamily="34" charset="0"/>
                </a:rPr>
                <a:t>system</a:t>
              </a:r>
              <a:endParaRPr lang="es-ES" sz="2000" dirty="0">
                <a:latin typeface="Lucida Sans Unicode" pitchFamily="34" charset="0"/>
              </a:endParaRPr>
            </a:p>
            <a:p>
              <a:pPr marL="363538" indent="-363538" algn="l"/>
              <a:endParaRPr lang="es-ES" sz="2000" dirty="0">
                <a:latin typeface="Lucida Sans Unicode" pitchFamily="34" charset="0"/>
              </a:endParaRPr>
            </a:p>
            <a:p>
              <a:pPr marL="363538" indent="-363538" algn="l"/>
              <a:r>
                <a:rPr lang="es-ES" sz="2000" dirty="0" err="1">
                  <a:latin typeface="Lucida Sans Unicode" pitchFamily="34" charset="0"/>
                </a:rPr>
                <a:t>Hearing</a:t>
              </a:r>
              <a:r>
                <a:rPr lang="es-ES" sz="2000" dirty="0">
                  <a:latin typeface="Lucida Sans Unicode" pitchFamily="34" charset="0"/>
                </a:rPr>
                <a:t> of </a:t>
              </a:r>
              <a:r>
                <a:rPr lang="es-ES" sz="2000" dirty="0" err="1">
                  <a:latin typeface="Lucida Sans Unicode" pitchFamily="34" charset="0"/>
                </a:rPr>
                <a:t>communication</a:t>
              </a:r>
              <a:r>
                <a:rPr lang="es-ES" sz="2000" dirty="0">
                  <a:latin typeface="Lucida Sans Unicode" pitchFamily="34" charset="0"/>
                </a:rPr>
                <a:t> </a:t>
              </a:r>
              <a:r>
                <a:rPr lang="es-ES" sz="2000" dirty="0" err="1">
                  <a:latin typeface="Lucida Sans Unicode" pitchFamily="34" charset="0"/>
                </a:rPr>
                <a:t>segments</a:t>
              </a:r>
              <a:endParaRPr lang="es-ES" sz="2000" dirty="0">
                <a:latin typeface="Lucida Sans Unicode" pitchFamily="34" charset="0"/>
              </a:endParaRPr>
            </a:p>
            <a:p>
              <a:pPr marL="363538" indent="-363538" algn="l"/>
              <a:endParaRPr lang="es-ES" sz="2000" dirty="0">
                <a:latin typeface="Lucida Sans Unicode" pitchFamily="34" charset="0"/>
              </a:endParaRPr>
            </a:p>
            <a:p>
              <a:pPr marL="363538" indent="-363538" algn="l"/>
              <a:r>
                <a:rPr lang="es-ES" sz="2000" dirty="0" err="1">
                  <a:latin typeface="Lucida Sans Unicode" pitchFamily="34" charset="0"/>
                </a:rPr>
                <a:t>Ability</a:t>
              </a:r>
              <a:r>
                <a:rPr lang="es-ES" sz="2000" dirty="0">
                  <a:latin typeface="Lucida Sans Unicode" pitchFamily="34" charset="0"/>
                </a:rPr>
                <a:t> // </a:t>
              </a:r>
              <a:r>
                <a:rPr lang="es-ES" sz="2000" dirty="0" err="1">
                  <a:latin typeface="Lucida Sans Unicode" pitchFamily="34" charset="0"/>
                </a:rPr>
                <a:t>Knowledge</a:t>
              </a:r>
              <a:r>
                <a:rPr lang="es-ES" sz="2000" dirty="0">
                  <a:latin typeface="Lucida Sans Unicode" pitchFamily="34" charset="0"/>
                </a:rPr>
                <a:t> of </a:t>
              </a:r>
              <a:r>
                <a:rPr lang="es-ES" sz="2000" dirty="0" err="1" smtClean="0">
                  <a:latin typeface="Lucida Sans Unicode" pitchFamily="34" charset="0"/>
                </a:rPr>
                <a:t>language</a:t>
              </a:r>
              <a:r>
                <a:rPr lang="es-ES" sz="2000" dirty="0" smtClean="0">
                  <a:latin typeface="Lucida Sans Unicode" pitchFamily="34" charset="0"/>
                </a:rPr>
                <a:t> </a:t>
              </a:r>
              <a:r>
                <a:rPr lang="es-ES" sz="2000" dirty="0">
                  <a:latin typeface="Lucida Sans Unicode" pitchFamily="34" charset="0"/>
                </a:rPr>
                <a:t>rule</a:t>
              </a:r>
            </a:p>
            <a:p>
              <a:pPr marL="363538" indent="-363538" algn="l"/>
              <a:endParaRPr lang="es-ES" sz="2000" dirty="0">
                <a:latin typeface="Lucida Sans Unicode" pitchFamily="34" charset="0"/>
              </a:endParaRPr>
            </a:p>
            <a:p>
              <a:pPr marL="363538" indent="-363538" algn="l"/>
              <a:r>
                <a:rPr lang="es-ES" sz="2000" dirty="0" err="1">
                  <a:latin typeface="Lucida Sans Unicode" pitchFamily="34" charset="0"/>
                </a:rPr>
                <a:t>Seeing</a:t>
              </a:r>
              <a:r>
                <a:rPr lang="es-ES" sz="2000" dirty="0">
                  <a:latin typeface="Lucida Sans Unicode" pitchFamily="34" charset="0"/>
                </a:rPr>
                <a:t> </a:t>
              </a:r>
              <a:r>
                <a:rPr lang="es-ES" sz="2000" dirty="0" err="1">
                  <a:latin typeface="Lucida Sans Unicode" pitchFamily="34" charset="0"/>
                </a:rPr>
                <a:t>for</a:t>
              </a:r>
              <a:r>
                <a:rPr lang="es-ES" sz="2000" dirty="0">
                  <a:latin typeface="Lucida Sans Unicode" pitchFamily="34" charset="0"/>
                </a:rPr>
                <a:t> </a:t>
              </a:r>
              <a:r>
                <a:rPr lang="es-ES" sz="2000" dirty="0" err="1">
                  <a:latin typeface="Lucida Sans Unicode" pitchFamily="34" charset="0"/>
                </a:rPr>
                <a:t>sign</a:t>
              </a:r>
              <a:r>
                <a:rPr lang="es-ES" sz="2000" dirty="0">
                  <a:latin typeface="Lucida Sans Unicode" pitchFamily="34" charset="0"/>
                </a:rPr>
                <a:t> </a:t>
              </a:r>
              <a:r>
                <a:rPr lang="es-ES" sz="2000" dirty="0" err="1" smtClean="0">
                  <a:latin typeface="Lucida Sans Unicode" pitchFamily="34" charset="0"/>
                </a:rPr>
                <a:t>language</a:t>
              </a:r>
              <a:endParaRPr lang="es-ES" sz="2000" dirty="0">
                <a:latin typeface="Lucida Sans Unicode" pitchFamily="34" charset="0"/>
              </a:endParaRPr>
            </a:p>
          </p:txBody>
        </p:sp>
      </p:grpSp>
      <p:cxnSp>
        <p:nvCxnSpPr>
          <p:cNvPr id="10" name="9 Conector recto"/>
          <p:cNvCxnSpPr/>
          <p:nvPr/>
        </p:nvCxnSpPr>
        <p:spPr>
          <a:xfrm>
            <a:off x="0" y="6096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bwMode="auto">
          <a:xfrm>
            <a:off x="0" y="0"/>
            <a:ext cx="8686800" cy="792163"/>
          </a:xfrm>
          <a:noFill/>
        </p:spPr>
        <p:txBody>
          <a:bodyPr wrap="square" lIns="91440" tIns="45720" rIns="91440" bIns="45720" numCol="1" anchorCtr="0" compatLnSpc="1">
            <a:prstTxWarp prst="textNoShape">
              <a:avLst/>
            </a:prstTxWarp>
          </a:bodyPr>
          <a:lstStyle/>
          <a:p>
            <a:r>
              <a:rPr lang="es-ES" sz="2800" dirty="0" err="1" smtClean="0">
                <a:solidFill>
                  <a:schemeClr val="accent1"/>
                </a:solidFill>
                <a:effectLst/>
              </a:rPr>
              <a:t>Introduction</a:t>
            </a:r>
            <a:r>
              <a:rPr lang="es-ES" sz="2800" dirty="0" smtClean="0">
                <a:solidFill>
                  <a:schemeClr val="accent1"/>
                </a:solidFill>
                <a:effectLst/>
              </a:rPr>
              <a:t>: </a:t>
            </a:r>
            <a:r>
              <a:rPr lang="es-ES" sz="2800" dirty="0" err="1" smtClean="0">
                <a:solidFill>
                  <a:schemeClr val="accent1"/>
                </a:solidFill>
                <a:effectLst/>
              </a:rPr>
              <a:t>The</a:t>
            </a:r>
            <a:r>
              <a:rPr lang="es-ES" sz="2800" dirty="0" smtClean="0">
                <a:solidFill>
                  <a:schemeClr val="accent1"/>
                </a:solidFill>
                <a:effectLst/>
              </a:rPr>
              <a:t> “</a:t>
            </a:r>
            <a:r>
              <a:rPr lang="es-ES" sz="2800" dirty="0" err="1" smtClean="0">
                <a:solidFill>
                  <a:schemeClr val="accent1"/>
                </a:solidFill>
                <a:effectLst/>
              </a:rPr>
              <a:t>Comunication</a:t>
            </a:r>
            <a:r>
              <a:rPr lang="es-ES" sz="2800" dirty="0" smtClean="0">
                <a:solidFill>
                  <a:schemeClr val="accent1"/>
                </a:solidFill>
                <a:effectLst/>
              </a:rPr>
              <a:t>” </a:t>
            </a:r>
            <a:r>
              <a:rPr lang="es-ES" sz="2800" dirty="0" err="1" smtClean="0">
                <a:solidFill>
                  <a:schemeClr val="accent1"/>
                </a:solidFill>
                <a:effectLst/>
              </a:rPr>
              <a:t>construct</a:t>
            </a:r>
            <a:r>
              <a:rPr lang="es-ES" sz="2800" dirty="0" smtClean="0">
                <a:solidFill>
                  <a:schemeClr val="accent1"/>
                </a:solidFill>
                <a:effectLst/>
              </a:rPr>
              <a:t> (&amp;2)</a:t>
            </a:r>
          </a:p>
        </p:txBody>
      </p:sp>
      <p:sp>
        <p:nvSpPr>
          <p:cNvPr id="80899" name="Rectangle 3"/>
          <p:cNvSpPr>
            <a:spLocks noGrp="1"/>
          </p:cNvSpPr>
          <p:nvPr>
            <p:ph idx="1"/>
          </p:nvPr>
        </p:nvSpPr>
        <p:spPr>
          <a:xfrm>
            <a:off x="0" y="1143000"/>
            <a:ext cx="8915400" cy="5029200"/>
          </a:xfrm>
        </p:spPr>
        <p:txBody>
          <a:bodyPr/>
          <a:lstStyle/>
          <a:p>
            <a:pPr>
              <a:lnSpc>
                <a:spcPct val="90000"/>
              </a:lnSpc>
            </a:pPr>
            <a:r>
              <a:rPr lang="en-GB" sz="2800" dirty="0" smtClean="0"/>
              <a:t>Which kinds of problems are </a:t>
            </a:r>
            <a:r>
              <a:rPr lang="en-GB" sz="2800" b="1" dirty="0" smtClean="0">
                <a:solidFill>
                  <a:srgbClr val="0000FF"/>
                </a:solidFill>
              </a:rPr>
              <a:t>intended</a:t>
            </a:r>
            <a:r>
              <a:rPr lang="en-GB" sz="2800" dirty="0" smtClean="0"/>
              <a:t>?</a:t>
            </a:r>
          </a:p>
          <a:p>
            <a:pPr>
              <a:lnSpc>
                <a:spcPct val="90000"/>
              </a:lnSpc>
            </a:pPr>
            <a:endParaRPr lang="en-GB" sz="2800" dirty="0" smtClean="0"/>
          </a:p>
          <a:p>
            <a:pPr lvl="1">
              <a:lnSpc>
                <a:spcPct val="90000"/>
              </a:lnSpc>
            </a:pPr>
            <a:r>
              <a:rPr lang="en-GB" dirty="0" smtClean="0"/>
              <a:t>Physical impairments: problems with the tongue or mouth.</a:t>
            </a:r>
          </a:p>
          <a:p>
            <a:pPr lvl="1">
              <a:lnSpc>
                <a:spcPct val="90000"/>
              </a:lnSpc>
            </a:pPr>
            <a:r>
              <a:rPr lang="en-GB" dirty="0" smtClean="0"/>
              <a:t>Cognition-related problems: difficulties focusing on what other are saying or to speak</a:t>
            </a:r>
          </a:p>
          <a:p>
            <a:pPr lvl="1">
              <a:lnSpc>
                <a:spcPct val="90000"/>
              </a:lnSpc>
            </a:pPr>
            <a:r>
              <a:rPr lang="en-GB" dirty="0" smtClean="0"/>
              <a:t>Hearing-related problems.</a:t>
            </a:r>
          </a:p>
          <a:p>
            <a:pPr lvl="1">
              <a:lnSpc>
                <a:spcPct val="90000"/>
              </a:lnSpc>
            </a:pPr>
            <a:endParaRPr lang="en-GB" dirty="0" smtClean="0"/>
          </a:p>
          <a:p>
            <a:pPr>
              <a:lnSpc>
                <a:spcPct val="90000"/>
              </a:lnSpc>
            </a:pPr>
            <a:r>
              <a:rPr lang="en-GB" sz="2800" dirty="0" smtClean="0"/>
              <a:t>Which are “</a:t>
            </a:r>
            <a:r>
              <a:rPr lang="en-GB" sz="2800" b="1" dirty="0" smtClean="0">
                <a:solidFill>
                  <a:schemeClr val="accent2"/>
                </a:solidFill>
              </a:rPr>
              <a:t>out-of-scope</a:t>
            </a:r>
            <a:r>
              <a:rPr lang="en-GB" sz="2800" dirty="0" smtClean="0"/>
              <a:t>” problems?</a:t>
            </a:r>
          </a:p>
          <a:p>
            <a:pPr>
              <a:lnSpc>
                <a:spcPct val="90000"/>
              </a:lnSpc>
            </a:pPr>
            <a:endParaRPr lang="en-GB" sz="2800" dirty="0" smtClean="0"/>
          </a:p>
          <a:p>
            <a:pPr lvl="1">
              <a:lnSpc>
                <a:spcPct val="90000"/>
              </a:lnSpc>
            </a:pPr>
            <a:r>
              <a:rPr lang="en-GB" dirty="0" smtClean="0"/>
              <a:t>Social or interactional difficulties: “Shyness”, “Fast talking”, “Interpersonal problems”, “Education”  and “Language”.</a:t>
            </a:r>
          </a:p>
          <a:p>
            <a:pPr>
              <a:lnSpc>
                <a:spcPct val="90000"/>
              </a:lnSpc>
            </a:pPr>
            <a:endParaRPr lang="en-GB" dirty="0" smtClean="0"/>
          </a:p>
          <a:p>
            <a:pPr>
              <a:lnSpc>
                <a:spcPct val="90000"/>
              </a:lnSpc>
              <a:buFont typeface="Wingdings 3" pitchFamily="18" charset="2"/>
              <a:buNone/>
            </a:pPr>
            <a:endParaRPr lang="en-GB" dirty="0" smtClean="0"/>
          </a:p>
        </p:txBody>
      </p:sp>
      <p:sp>
        <p:nvSpPr>
          <p:cNvPr id="80900" name="AutoShape 4"/>
          <p:cNvSpPr>
            <a:spLocks/>
          </p:cNvSpPr>
          <p:nvPr/>
        </p:nvSpPr>
        <p:spPr bwMode="auto">
          <a:xfrm>
            <a:off x="4114800" y="1981200"/>
            <a:ext cx="152400" cy="1676400"/>
          </a:xfrm>
          <a:prstGeom prst="leftBrace">
            <a:avLst>
              <a:gd name="adj1" fmla="val 91667"/>
              <a:gd name="adj2" fmla="val 50000"/>
            </a:avLst>
          </a:prstGeom>
          <a:noFill/>
          <a:ln w="9525">
            <a:noFill/>
            <a:round/>
            <a:headEnd/>
            <a:tailEnd/>
          </a:ln>
          <a:effectLst/>
        </p:spPr>
        <p:txBody>
          <a:bodyPr wrap="none" anchor="ctr"/>
          <a:lstStyle/>
          <a:p>
            <a:pPr algn="l"/>
            <a:endParaRPr lang="en-GB"/>
          </a:p>
        </p:txBody>
      </p:sp>
      <p:sp>
        <p:nvSpPr>
          <p:cNvPr id="80901" name="AutoShape 5"/>
          <p:cNvSpPr>
            <a:spLocks/>
          </p:cNvSpPr>
          <p:nvPr/>
        </p:nvSpPr>
        <p:spPr bwMode="auto">
          <a:xfrm>
            <a:off x="3657600" y="1981200"/>
            <a:ext cx="685800" cy="1981200"/>
          </a:xfrm>
          <a:prstGeom prst="leftBrace">
            <a:avLst>
              <a:gd name="adj1" fmla="val 24074"/>
              <a:gd name="adj2" fmla="val 50000"/>
            </a:avLst>
          </a:prstGeom>
          <a:noFill/>
          <a:ln w="9525">
            <a:noFill/>
            <a:round/>
            <a:headEnd/>
            <a:tailEnd/>
          </a:ln>
          <a:effectLst/>
        </p:spPr>
        <p:txBody>
          <a:bodyPr wrap="none" anchor="ctr"/>
          <a:lstStyle/>
          <a:p>
            <a:endParaRPr lang="en-US"/>
          </a:p>
        </p:txBody>
      </p:sp>
      <p:cxnSp>
        <p:nvCxnSpPr>
          <p:cNvPr id="10" name="9 Conector recto"/>
          <p:cNvCxnSpPr/>
          <p:nvPr/>
        </p:nvCxnSpPr>
        <p:spPr>
          <a:xfrm>
            <a:off x="0" y="6096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p:nvPr>
        </p:nvSpPr>
        <p:spPr bwMode="auto">
          <a:xfrm>
            <a:off x="381000" y="0"/>
            <a:ext cx="8229600" cy="792163"/>
          </a:xfrm>
          <a:noFill/>
        </p:spPr>
        <p:txBody>
          <a:bodyPr wrap="square" lIns="91440" tIns="45720" rIns="91440" bIns="45720" numCol="1" anchorCtr="0" compatLnSpc="1">
            <a:prstTxWarp prst="textNoShape">
              <a:avLst/>
            </a:prstTxWarp>
          </a:bodyPr>
          <a:lstStyle/>
          <a:p>
            <a:r>
              <a:rPr lang="es-ES" sz="2800" dirty="0" err="1" smtClean="0">
                <a:solidFill>
                  <a:schemeClr val="accent1"/>
                </a:solidFill>
                <a:effectLst/>
              </a:rPr>
              <a:t>Aims</a:t>
            </a:r>
            <a:r>
              <a:rPr lang="es-ES" sz="2800" dirty="0" smtClean="0">
                <a:solidFill>
                  <a:schemeClr val="accent1"/>
                </a:solidFill>
                <a:effectLst/>
              </a:rPr>
              <a:t> of </a:t>
            </a:r>
            <a:r>
              <a:rPr lang="es-ES" sz="2800" dirty="0" err="1" smtClean="0">
                <a:solidFill>
                  <a:schemeClr val="accent1"/>
                </a:solidFill>
                <a:effectLst/>
              </a:rPr>
              <a:t>the</a:t>
            </a:r>
            <a:r>
              <a:rPr lang="es-ES" sz="2800" dirty="0" smtClean="0">
                <a:solidFill>
                  <a:schemeClr val="accent1"/>
                </a:solidFill>
                <a:effectLst/>
              </a:rPr>
              <a:t> </a:t>
            </a:r>
            <a:r>
              <a:rPr lang="es-ES" sz="2800" dirty="0" err="1" smtClean="0">
                <a:solidFill>
                  <a:schemeClr val="accent1"/>
                </a:solidFill>
                <a:effectLst/>
              </a:rPr>
              <a:t>cognitive</a:t>
            </a:r>
            <a:r>
              <a:rPr lang="es-ES" sz="2800" dirty="0" smtClean="0">
                <a:solidFill>
                  <a:schemeClr val="accent1"/>
                </a:solidFill>
                <a:effectLst/>
              </a:rPr>
              <a:t> </a:t>
            </a:r>
            <a:r>
              <a:rPr lang="es-ES" sz="2800" dirty="0" err="1" smtClean="0">
                <a:solidFill>
                  <a:schemeClr val="accent1"/>
                </a:solidFill>
                <a:effectLst/>
              </a:rPr>
              <a:t>testing</a:t>
            </a:r>
            <a:r>
              <a:rPr lang="es-ES" sz="2800" dirty="0" smtClean="0">
                <a:solidFill>
                  <a:schemeClr val="accent1"/>
                </a:solidFill>
                <a:effectLst/>
              </a:rPr>
              <a:t> and </a:t>
            </a:r>
            <a:r>
              <a:rPr lang="es-ES" sz="2800" dirty="0" err="1" smtClean="0">
                <a:solidFill>
                  <a:schemeClr val="accent1"/>
                </a:solidFill>
                <a:effectLst/>
              </a:rPr>
              <a:t>field</a:t>
            </a:r>
            <a:r>
              <a:rPr lang="es-ES" sz="2800" dirty="0" smtClean="0">
                <a:solidFill>
                  <a:schemeClr val="accent1"/>
                </a:solidFill>
                <a:effectLst/>
              </a:rPr>
              <a:t> test</a:t>
            </a:r>
          </a:p>
        </p:txBody>
      </p:sp>
      <p:sp>
        <p:nvSpPr>
          <p:cNvPr id="82947" name="Rectangle 3"/>
          <p:cNvSpPr>
            <a:spLocks noGrp="1"/>
          </p:cNvSpPr>
          <p:nvPr>
            <p:ph idx="1"/>
          </p:nvPr>
        </p:nvSpPr>
        <p:spPr>
          <a:xfrm>
            <a:off x="0" y="1447800"/>
            <a:ext cx="8915400" cy="4525963"/>
          </a:xfrm>
        </p:spPr>
        <p:txBody>
          <a:bodyPr/>
          <a:lstStyle/>
          <a:p>
            <a:r>
              <a:rPr lang="en-GB" dirty="0" smtClean="0"/>
              <a:t>To study how well questions tapped into the intended construct of communication</a:t>
            </a:r>
          </a:p>
          <a:p>
            <a:endParaRPr lang="en-GB" dirty="0" smtClean="0"/>
          </a:p>
          <a:p>
            <a:r>
              <a:rPr lang="en-GB" dirty="0" smtClean="0"/>
              <a:t>To find out the extent to which the second and third (only for ESCAP), questions were able to add additional information about those difficulties.</a:t>
            </a:r>
          </a:p>
          <a:p>
            <a:endParaRPr lang="en-GB" dirty="0" smtClean="0"/>
          </a:p>
          <a:p>
            <a:r>
              <a:rPr lang="en-GB" dirty="0" smtClean="0"/>
              <a:t>To examine the questions’ performance across countries to identify potential biases.</a:t>
            </a:r>
          </a:p>
          <a:p>
            <a:endParaRPr lang="en-GB" dirty="0" smtClean="0"/>
          </a:p>
          <a:p>
            <a:pPr>
              <a:buFont typeface="Wingdings 3" pitchFamily="18" charset="2"/>
              <a:buNone/>
            </a:pPr>
            <a:endParaRPr lang="en-GB" dirty="0" smtClean="0"/>
          </a:p>
        </p:txBody>
      </p:sp>
      <p:cxnSp>
        <p:nvCxnSpPr>
          <p:cNvPr id="10" name="9 Conector recto"/>
          <p:cNvCxnSpPr/>
          <p:nvPr/>
        </p:nvCxnSpPr>
        <p:spPr>
          <a:xfrm>
            <a:off x="0" y="6858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p:nvPr>
        </p:nvSpPr>
        <p:spPr bwMode="auto">
          <a:xfrm>
            <a:off x="0" y="228600"/>
            <a:ext cx="9144000" cy="792163"/>
          </a:xfrm>
          <a:noFill/>
        </p:spPr>
        <p:txBody>
          <a:bodyPr wrap="square" lIns="91440" tIns="45720" rIns="91440" bIns="45720" numCol="1" anchorCtr="0" compatLnSpc="1">
            <a:prstTxWarp prst="textNoShape">
              <a:avLst/>
            </a:prstTxWarp>
            <a:normAutofit fontScale="90000"/>
          </a:bodyPr>
          <a:lstStyle/>
          <a:p>
            <a:r>
              <a:rPr lang="es-ES" sz="3200" dirty="0" err="1" smtClean="0">
                <a:solidFill>
                  <a:schemeClr val="accent1"/>
                </a:solidFill>
                <a:effectLst/>
              </a:rPr>
              <a:t>The</a:t>
            </a:r>
            <a:r>
              <a:rPr lang="es-ES" sz="3200" dirty="0" smtClean="0">
                <a:solidFill>
                  <a:schemeClr val="accent1"/>
                </a:solidFill>
                <a:effectLst/>
              </a:rPr>
              <a:t> WG </a:t>
            </a:r>
            <a:r>
              <a:rPr lang="es-ES" sz="3200" dirty="0" err="1" smtClean="0">
                <a:solidFill>
                  <a:schemeClr val="accent1"/>
                </a:solidFill>
                <a:effectLst/>
              </a:rPr>
              <a:t>quetions</a:t>
            </a:r>
            <a:r>
              <a:rPr lang="es-ES" sz="3200" dirty="0" smtClean="0">
                <a:solidFill>
                  <a:schemeClr val="accent1"/>
                </a:solidFill>
                <a:effectLst/>
              </a:rPr>
              <a:t> </a:t>
            </a:r>
            <a:r>
              <a:rPr lang="es-ES" sz="3200" dirty="0" err="1" smtClean="0">
                <a:solidFill>
                  <a:schemeClr val="accent1"/>
                </a:solidFill>
                <a:effectLst/>
              </a:rPr>
              <a:t>for</a:t>
            </a:r>
            <a:r>
              <a:rPr lang="es-ES" sz="3200" dirty="0" smtClean="0">
                <a:solidFill>
                  <a:schemeClr val="accent1"/>
                </a:solidFill>
                <a:effectLst/>
              </a:rPr>
              <a:t> </a:t>
            </a:r>
            <a:r>
              <a:rPr lang="es-ES" sz="3200" dirty="0" err="1" smtClean="0">
                <a:solidFill>
                  <a:schemeClr val="accent1"/>
                </a:solidFill>
                <a:effectLst/>
              </a:rPr>
              <a:t>the</a:t>
            </a:r>
            <a:r>
              <a:rPr lang="es-ES" sz="3200" dirty="0" smtClean="0">
                <a:solidFill>
                  <a:schemeClr val="accent1"/>
                </a:solidFill>
                <a:effectLst/>
              </a:rPr>
              <a:t> </a:t>
            </a:r>
            <a:r>
              <a:rPr lang="es-ES" sz="3200" dirty="0" err="1" smtClean="0">
                <a:solidFill>
                  <a:schemeClr val="accent1"/>
                </a:solidFill>
                <a:effectLst/>
              </a:rPr>
              <a:t>comunication</a:t>
            </a:r>
            <a:r>
              <a:rPr lang="es-ES" sz="3200" dirty="0" smtClean="0">
                <a:solidFill>
                  <a:schemeClr val="accent1"/>
                </a:solidFill>
                <a:effectLst/>
              </a:rPr>
              <a:t> </a:t>
            </a:r>
            <a:r>
              <a:rPr lang="es-ES" sz="3200" dirty="0" err="1" smtClean="0">
                <a:solidFill>
                  <a:schemeClr val="accent1"/>
                </a:solidFill>
                <a:effectLst/>
              </a:rPr>
              <a:t>domain</a:t>
            </a:r>
            <a:endParaRPr lang="es-ES" sz="3200" dirty="0" smtClean="0">
              <a:solidFill>
                <a:schemeClr val="accent1"/>
              </a:solidFill>
              <a:effectLst/>
            </a:endParaRPr>
          </a:p>
        </p:txBody>
      </p:sp>
      <p:sp>
        <p:nvSpPr>
          <p:cNvPr id="84995" name="Rectangle 3"/>
          <p:cNvSpPr>
            <a:spLocks noGrp="1"/>
          </p:cNvSpPr>
          <p:nvPr>
            <p:ph idx="1"/>
          </p:nvPr>
        </p:nvSpPr>
        <p:spPr>
          <a:xfrm>
            <a:off x="0" y="1447800"/>
            <a:ext cx="8915400" cy="4525963"/>
          </a:xfrm>
        </p:spPr>
        <p:txBody>
          <a:bodyPr/>
          <a:lstStyle/>
          <a:p>
            <a:r>
              <a:rPr lang="en-GB" sz="2300" b="1" dirty="0" smtClean="0">
                <a:solidFill>
                  <a:schemeClr val="accent2"/>
                </a:solidFill>
              </a:rPr>
              <a:t>COM_SS</a:t>
            </a:r>
            <a:r>
              <a:rPr lang="en-GB" sz="2300" dirty="0" smtClean="0"/>
              <a:t>: Using your usual language, do you have difficulty communicating, for example understanding or being understood?</a:t>
            </a:r>
          </a:p>
          <a:p>
            <a:endParaRPr lang="en-GB" sz="2300" dirty="0" smtClean="0"/>
          </a:p>
          <a:p>
            <a:pPr lvl="1">
              <a:buFont typeface="Verdana" pitchFamily="34" charset="0"/>
              <a:buNone/>
            </a:pPr>
            <a:r>
              <a:rPr lang="es-ES" sz="2100" dirty="0" smtClean="0"/>
              <a:t>1. No </a:t>
            </a:r>
            <a:r>
              <a:rPr lang="es-ES" sz="2100" dirty="0" err="1" smtClean="0"/>
              <a:t>difficulty</a:t>
            </a:r>
            <a:r>
              <a:rPr lang="es-ES" sz="2100" dirty="0" smtClean="0"/>
              <a:t> 2. </a:t>
            </a:r>
            <a:r>
              <a:rPr lang="es-ES" sz="2100" dirty="0" err="1" smtClean="0"/>
              <a:t>Some</a:t>
            </a:r>
            <a:r>
              <a:rPr lang="es-ES" sz="2100" dirty="0" smtClean="0"/>
              <a:t> </a:t>
            </a:r>
            <a:r>
              <a:rPr lang="es-ES" sz="2100" dirty="0" err="1" smtClean="0"/>
              <a:t>difficulty</a:t>
            </a:r>
            <a:r>
              <a:rPr lang="es-ES" sz="2100" dirty="0" smtClean="0"/>
              <a:t> 3. </a:t>
            </a:r>
            <a:r>
              <a:rPr lang="en-GB" sz="2100" dirty="0" smtClean="0"/>
              <a:t>A </a:t>
            </a:r>
            <a:r>
              <a:rPr lang="en-GB" sz="2100" dirty="0" err="1" smtClean="0"/>
              <a:t>loto</a:t>
            </a:r>
            <a:r>
              <a:rPr lang="en-GB" sz="2100" dirty="0" smtClean="0"/>
              <a:t> f difficulty 4. Cannot do at all/ Unable to do</a:t>
            </a:r>
            <a:r>
              <a:rPr lang="es-ES" sz="2100" dirty="0" smtClean="0"/>
              <a:t> </a:t>
            </a:r>
            <a:endParaRPr lang="en-GB" sz="2100" dirty="0" smtClean="0"/>
          </a:p>
          <a:p>
            <a:endParaRPr lang="en-GB" sz="2300" dirty="0" smtClean="0"/>
          </a:p>
          <a:p>
            <a:r>
              <a:rPr lang="en-GB" sz="2300" b="1" dirty="0" smtClean="0">
                <a:solidFill>
                  <a:schemeClr val="accent2"/>
                </a:solidFill>
              </a:rPr>
              <a:t>COM_ES</a:t>
            </a:r>
            <a:r>
              <a:rPr lang="en-GB" sz="2300" dirty="0" smtClean="0"/>
              <a:t>: Do people have difficulty understanding you when you speak?</a:t>
            </a:r>
          </a:p>
          <a:p>
            <a:endParaRPr lang="en-GB" sz="2300" dirty="0" smtClean="0"/>
          </a:p>
          <a:p>
            <a:pPr lvl="1">
              <a:buFont typeface="Verdana" pitchFamily="34" charset="0"/>
              <a:buNone/>
            </a:pPr>
            <a:r>
              <a:rPr lang="en-GB" sz="2100" dirty="0" smtClean="0"/>
              <a:t>1. No difficulty 2. Some difficulty 3. A </a:t>
            </a:r>
            <a:r>
              <a:rPr lang="en-GB" sz="2100" dirty="0" err="1" smtClean="0"/>
              <a:t>loto</a:t>
            </a:r>
            <a:r>
              <a:rPr lang="en-GB" sz="2100" dirty="0" smtClean="0"/>
              <a:t> f difficulty 4. </a:t>
            </a:r>
            <a:r>
              <a:rPr lang="es-ES" sz="2100" dirty="0" err="1" smtClean="0"/>
              <a:t>Cannot</a:t>
            </a:r>
            <a:r>
              <a:rPr lang="es-ES" sz="2100" dirty="0" smtClean="0"/>
              <a:t> do at </a:t>
            </a:r>
            <a:r>
              <a:rPr lang="es-ES" sz="2100" dirty="0" err="1" smtClean="0"/>
              <a:t>all</a:t>
            </a:r>
            <a:r>
              <a:rPr lang="es-ES" sz="2100" dirty="0" smtClean="0"/>
              <a:t>/ </a:t>
            </a:r>
            <a:r>
              <a:rPr lang="es-ES" sz="2100" dirty="0" err="1" smtClean="0"/>
              <a:t>Unable</a:t>
            </a:r>
            <a:r>
              <a:rPr lang="es-ES" sz="2100" dirty="0" smtClean="0"/>
              <a:t> </a:t>
            </a:r>
            <a:r>
              <a:rPr lang="es-ES" sz="2100" dirty="0" err="1" smtClean="0"/>
              <a:t>to</a:t>
            </a:r>
            <a:r>
              <a:rPr lang="es-ES" sz="2100" dirty="0" smtClean="0"/>
              <a:t> do </a:t>
            </a:r>
            <a:endParaRPr lang="en-GB" sz="2100" dirty="0" smtClean="0"/>
          </a:p>
          <a:p>
            <a:endParaRPr lang="en-GB" sz="2300" dirty="0" smtClean="0"/>
          </a:p>
          <a:p>
            <a:pPr>
              <a:buFont typeface="Wingdings 3" pitchFamily="18" charset="2"/>
              <a:buNone/>
            </a:pPr>
            <a:endParaRPr lang="en-GB" sz="2300" dirty="0" smtClean="0"/>
          </a:p>
        </p:txBody>
      </p:sp>
      <p:sp>
        <p:nvSpPr>
          <p:cNvPr id="84996" name="AutoShape 4"/>
          <p:cNvSpPr>
            <a:spLocks/>
          </p:cNvSpPr>
          <p:nvPr/>
        </p:nvSpPr>
        <p:spPr bwMode="auto">
          <a:xfrm>
            <a:off x="4114800" y="1981200"/>
            <a:ext cx="152400" cy="1676400"/>
          </a:xfrm>
          <a:prstGeom prst="leftBrace">
            <a:avLst>
              <a:gd name="adj1" fmla="val 91667"/>
              <a:gd name="adj2" fmla="val 50000"/>
            </a:avLst>
          </a:prstGeom>
          <a:noFill/>
          <a:ln w="9525">
            <a:noFill/>
            <a:round/>
            <a:headEnd/>
            <a:tailEnd/>
          </a:ln>
          <a:effectLst/>
        </p:spPr>
        <p:txBody>
          <a:bodyPr wrap="none" anchor="ctr"/>
          <a:lstStyle/>
          <a:p>
            <a:pPr algn="l"/>
            <a:endParaRPr lang="en-GB"/>
          </a:p>
        </p:txBody>
      </p:sp>
      <p:sp>
        <p:nvSpPr>
          <p:cNvPr id="84997" name="AutoShape 5"/>
          <p:cNvSpPr>
            <a:spLocks/>
          </p:cNvSpPr>
          <p:nvPr/>
        </p:nvSpPr>
        <p:spPr bwMode="auto">
          <a:xfrm>
            <a:off x="3657600" y="1981200"/>
            <a:ext cx="685800" cy="1981200"/>
          </a:xfrm>
          <a:prstGeom prst="leftBrace">
            <a:avLst>
              <a:gd name="adj1" fmla="val 24074"/>
              <a:gd name="adj2" fmla="val 50000"/>
            </a:avLst>
          </a:prstGeom>
          <a:noFill/>
          <a:ln w="9525">
            <a:noFill/>
            <a:round/>
            <a:headEnd/>
            <a:tailEnd/>
          </a:ln>
          <a:effectLst/>
        </p:spPr>
        <p:txBody>
          <a:bodyPr wrap="none" anchor="ctr"/>
          <a:lstStyle/>
          <a:p>
            <a:endParaRPr lang="en-US"/>
          </a:p>
        </p:txBody>
      </p:sp>
      <p:cxnSp>
        <p:nvCxnSpPr>
          <p:cNvPr id="10" name="9 Conector recto"/>
          <p:cNvCxnSpPr/>
          <p:nvPr/>
        </p:nvCxnSpPr>
        <p:spPr>
          <a:xfrm>
            <a:off x="0" y="10668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68" name="Rectangle 128"/>
          <p:cNvSpPr>
            <a:spLocks noGrp="1"/>
          </p:cNvSpPr>
          <p:nvPr>
            <p:ph type="title"/>
          </p:nvPr>
        </p:nvSpPr>
        <p:spPr bwMode="auto">
          <a:xfrm>
            <a:off x="0" y="609600"/>
            <a:ext cx="8229600" cy="792163"/>
          </a:xfrm>
          <a:noFill/>
        </p:spPr>
        <p:txBody>
          <a:bodyPr wrap="square" lIns="91440" tIns="45720" rIns="91440" bIns="45720" numCol="1" anchorCtr="0" compatLnSpc="1">
            <a:prstTxWarp prst="textNoShape">
              <a:avLst/>
            </a:prstTxWarp>
            <a:normAutofit fontScale="90000"/>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s-ES" sz="3200" dirty="0" err="1" smtClean="0">
                <a:solidFill>
                  <a:schemeClr val="accent1"/>
                </a:solidFill>
                <a:effectLst/>
              </a:rPr>
              <a:t>Cognitive</a:t>
            </a:r>
            <a:r>
              <a:rPr lang="es-ES" sz="3200" dirty="0" smtClean="0">
                <a:solidFill>
                  <a:schemeClr val="accent1"/>
                </a:solidFill>
                <a:effectLst/>
              </a:rPr>
              <a:t> </a:t>
            </a:r>
            <a:r>
              <a:rPr lang="es-ES" sz="3200" dirty="0" err="1" smtClean="0">
                <a:solidFill>
                  <a:schemeClr val="accent1"/>
                </a:solidFill>
                <a:effectLst/>
              </a:rPr>
              <a:t>testing</a:t>
            </a:r>
            <a:r>
              <a:rPr lang="es-ES" sz="3200" dirty="0" smtClean="0">
                <a:solidFill>
                  <a:schemeClr val="accent1"/>
                </a:solidFill>
                <a:effectLst/>
              </a:rPr>
              <a:t> </a:t>
            </a:r>
            <a:r>
              <a:rPr lang="es-ES" sz="3200" dirty="0" err="1" smtClean="0">
                <a:solidFill>
                  <a:schemeClr val="accent1"/>
                </a:solidFill>
                <a:effectLst/>
              </a:rPr>
              <a:t>findings</a:t>
            </a:r>
            <a:r>
              <a:rPr lang="es-ES" sz="3200" dirty="0" smtClean="0">
                <a:solidFill>
                  <a:schemeClr val="accent1"/>
                </a:solidFill>
                <a:effectLst/>
              </a:rPr>
              <a:t/>
            </a:r>
            <a:br>
              <a:rPr lang="es-ES" sz="3200" dirty="0" smtClean="0">
                <a:solidFill>
                  <a:schemeClr val="accent1"/>
                </a:solidFill>
                <a:effectLst/>
              </a:rPr>
            </a:br>
            <a:r>
              <a:rPr lang="es-ES" sz="2700" b="1" kern="1200" dirty="0" smtClean="0">
                <a:solidFill>
                  <a:schemeClr val="tx1"/>
                </a:solidFill>
                <a:effectLst/>
                <a:latin typeface="+mj-lt"/>
                <a:ea typeface="+mj-ea"/>
                <a:cs typeface="+mj-cs"/>
              </a:rPr>
              <a:t>Table1. Responses </a:t>
            </a:r>
            <a:r>
              <a:rPr lang="es-ES" sz="2700" b="1" kern="1200" dirty="0" err="1" smtClean="0">
                <a:solidFill>
                  <a:schemeClr val="tx1"/>
                </a:solidFill>
                <a:effectLst/>
                <a:latin typeface="+mj-lt"/>
                <a:ea typeface="+mj-ea"/>
                <a:cs typeface="+mj-cs"/>
              </a:rPr>
              <a:t>for</a:t>
            </a:r>
            <a:r>
              <a:rPr lang="es-ES" sz="2700" b="1" kern="1200" dirty="0" smtClean="0">
                <a:solidFill>
                  <a:schemeClr val="tx1"/>
                </a:solidFill>
                <a:effectLst/>
                <a:latin typeface="+mj-lt"/>
                <a:ea typeface="+mj-ea"/>
                <a:cs typeface="+mj-cs"/>
              </a:rPr>
              <a:t> </a:t>
            </a:r>
            <a:r>
              <a:rPr lang="es-ES" sz="2700" b="1" kern="1200" dirty="0" err="1" smtClean="0">
                <a:solidFill>
                  <a:schemeClr val="tx1"/>
                </a:solidFill>
                <a:effectLst/>
                <a:latin typeface="+mj-lt"/>
                <a:ea typeface="+mj-ea"/>
                <a:cs typeface="+mj-cs"/>
              </a:rPr>
              <a:t>the</a:t>
            </a:r>
            <a:r>
              <a:rPr lang="es-ES" sz="2700" b="1" kern="1200" dirty="0" smtClean="0">
                <a:solidFill>
                  <a:schemeClr val="tx1"/>
                </a:solidFill>
                <a:effectLst/>
                <a:latin typeface="+mj-lt"/>
                <a:ea typeface="+mj-ea"/>
                <a:cs typeface="+mj-cs"/>
              </a:rPr>
              <a:t> Granada </a:t>
            </a:r>
            <a:r>
              <a:rPr lang="es-ES" sz="2700" b="1" kern="1200" dirty="0" err="1" smtClean="0">
                <a:solidFill>
                  <a:schemeClr val="tx1"/>
                </a:solidFill>
                <a:effectLst/>
                <a:latin typeface="+mj-lt"/>
                <a:ea typeface="+mj-ea"/>
                <a:cs typeface="+mj-cs"/>
              </a:rPr>
              <a:t>Group</a:t>
            </a:r>
            <a:r>
              <a:rPr lang="es-ES" sz="2700" b="1" kern="1200" dirty="0" smtClean="0">
                <a:solidFill>
                  <a:schemeClr val="tx1"/>
                </a:solidFill>
                <a:effectLst/>
                <a:latin typeface="+mj-lt"/>
                <a:ea typeface="+mj-ea"/>
                <a:cs typeface="+mj-cs"/>
              </a:rPr>
              <a:t> and ESCAP </a:t>
            </a:r>
            <a:r>
              <a:rPr lang="es-ES" sz="2700" b="1" kern="1200" dirty="0" err="1" smtClean="0">
                <a:solidFill>
                  <a:schemeClr val="tx1"/>
                </a:solidFill>
                <a:effectLst/>
                <a:latin typeface="+mj-lt"/>
                <a:ea typeface="+mj-ea"/>
                <a:cs typeface="+mj-cs"/>
              </a:rPr>
              <a:t>project</a:t>
            </a:r>
            <a:r>
              <a:rPr lang="es-ES" sz="2700" b="1" kern="1200" dirty="0" smtClean="0">
                <a:solidFill>
                  <a:schemeClr val="tx1"/>
                </a:solidFill>
                <a:effectLst/>
                <a:latin typeface="+mj-lt"/>
                <a:ea typeface="+mj-ea"/>
                <a:cs typeface="+mj-cs"/>
              </a:rPr>
              <a:t> </a:t>
            </a:r>
            <a:r>
              <a:rPr lang="es-ES" sz="2700" b="1" kern="1200" dirty="0" err="1" smtClean="0">
                <a:solidFill>
                  <a:schemeClr val="tx1"/>
                </a:solidFill>
                <a:effectLst/>
                <a:latin typeface="+mj-lt"/>
                <a:ea typeface="+mj-ea"/>
                <a:cs typeface="+mj-cs"/>
              </a:rPr>
              <a:t>on</a:t>
            </a:r>
            <a:r>
              <a:rPr lang="es-ES" sz="2700" b="1" kern="1200" dirty="0" smtClean="0">
                <a:solidFill>
                  <a:schemeClr val="tx1"/>
                </a:solidFill>
                <a:effectLst/>
                <a:latin typeface="+mj-lt"/>
                <a:ea typeface="+mj-ea"/>
                <a:cs typeface="+mj-cs"/>
              </a:rPr>
              <a:t> Q1</a:t>
            </a:r>
            <a:endParaRPr lang="en-US" sz="2700" dirty="0" smtClean="0">
              <a:solidFill>
                <a:schemeClr val="tx1"/>
              </a:solidFill>
              <a:effectLst/>
            </a:endParaRPr>
          </a:p>
          <a:p>
            <a:endParaRPr lang="es-ES" sz="3200" dirty="0" smtClean="0">
              <a:solidFill>
                <a:schemeClr val="accent1"/>
              </a:solidFill>
              <a:effectLst/>
            </a:endParaRPr>
          </a:p>
        </p:txBody>
      </p:sp>
      <p:graphicFrame>
        <p:nvGraphicFramePr>
          <p:cNvPr id="87177" name="Group 137"/>
          <p:cNvGraphicFramePr>
            <a:graphicFrameLocks noGrp="1"/>
          </p:cNvGraphicFramePr>
          <p:nvPr>
            <p:ph idx="1"/>
          </p:nvPr>
        </p:nvGraphicFramePr>
        <p:xfrm>
          <a:off x="228600" y="1524000"/>
          <a:ext cx="8610600" cy="4876801"/>
        </p:xfrm>
        <a:graphic>
          <a:graphicData uri="http://schemas.openxmlformats.org/drawingml/2006/table">
            <a:tbl>
              <a:tblPr/>
              <a:tblGrid>
                <a:gridCol w="2152650"/>
                <a:gridCol w="2152650"/>
                <a:gridCol w="2152650"/>
                <a:gridCol w="2152650"/>
              </a:tblGrid>
              <a:tr h="1189038">
                <a:tc>
                  <a:txBody>
                    <a:bodyPr/>
                    <a:lstStyle/>
                    <a:p>
                      <a:pPr marL="109538"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1" i="0" u="none" strike="noStrike" cap="none" normalizeH="0" baseline="0" dirty="0" smtClean="0">
                          <a:ln>
                            <a:noFill/>
                          </a:ln>
                          <a:solidFill>
                            <a:schemeClr val="tx1"/>
                          </a:solidFill>
                          <a:effectLst/>
                          <a:latin typeface="Lucida Sans Unicode" pitchFamily="34" charset="0"/>
                        </a:rPr>
                        <a:t>COM_SS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109538" marR="0" lvl="0" indent="0" algn="ct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1" i="0" u="none" strike="noStrike" cap="none" normalizeH="0" baseline="0" dirty="0" smtClean="0">
                          <a:ln>
                            <a:noFill/>
                          </a:ln>
                          <a:solidFill>
                            <a:schemeClr val="tx1"/>
                          </a:solidFill>
                          <a:effectLst/>
                          <a:latin typeface="Times New Roman" pitchFamily="18" charset="0"/>
                        </a:rPr>
                        <a:t>Response </a:t>
                      </a:r>
                      <a:r>
                        <a:rPr kumimoji="0" lang="es-ES" sz="2400" b="1" i="0" u="none" strike="noStrike" cap="none" normalizeH="0" baseline="0" dirty="0" err="1" smtClean="0">
                          <a:ln>
                            <a:noFill/>
                          </a:ln>
                          <a:solidFill>
                            <a:schemeClr val="tx1"/>
                          </a:solidFill>
                          <a:effectLst/>
                          <a:latin typeface="Times New Roman" pitchFamily="18" charset="0"/>
                        </a:rPr>
                        <a:t>categories</a:t>
                      </a:r>
                      <a:endParaRPr kumimoji="0" lang="es-ES" sz="2400" b="1"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87313" marR="0" lvl="0" indent="0" algn="ctr"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cs typeface="Times New Roman" pitchFamily="18" charset="0"/>
                        </a:rPr>
                        <a:t>Granada Group</a:t>
                      </a:r>
                      <a:endParaRPr kumimoji="0" lang="en-GB" sz="24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65125" marR="0" lvl="0" indent="-255588" algn="ctr"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cs typeface="Times New Roman" pitchFamily="18" charset="0"/>
                        </a:rPr>
                        <a:t>ESCAP</a:t>
                      </a:r>
                      <a:endParaRPr kumimoji="0" lang="en-GB" sz="2400" b="1"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828675">
                <a:tc row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1" u="none" strike="noStrike" cap="none" normalizeH="0" baseline="0" smtClean="0">
                          <a:ln>
                            <a:noFill/>
                          </a:ln>
                          <a:solidFill>
                            <a:schemeClr val="tx1"/>
                          </a:solidFill>
                          <a:effectLst/>
                          <a:latin typeface="Times New Roman" pitchFamily="18" charset="0"/>
                          <a:cs typeface="Times New Roman" pitchFamily="18" charset="0"/>
                        </a:rPr>
                        <a:t>Using your usual language, do you have difficulty communicating, for example understanding or being understood?</a:t>
                      </a:r>
                      <a:endParaRPr kumimoji="0" lang="en-GB" sz="2400" b="0" i="1"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No difficulty</a:t>
                      </a:r>
                      <a:endParaRPr kumimoji="0" lang="en-GB"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59.1 (55)</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80.0 (103)</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7088">
                <a:tc vMerge="1">
                  <a:txBody>
                    <a:bodyPr/>
                    <a:lstStyle/>
                    <a:p>
                      <a:endParaRPr lang="en-US"/>
                    </a:p>
                  </a:txBody>
                  <a:tcPr/>
                </a:tc>
                <a:tc>
                  <a:txBody>
                    <a:bodyPr/>
                    <a:lstStyle/>
                    <a:p>
                      <a:pPr marL="87313"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Some difficulty</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35.4 (33)</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12.4 (16)</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5500">
                <a:tc vMerge="1">
                  <a:txBody>
                    <a:bodyPr/>
                    <a:lstStyle/>
                    <a:p>
                      <a:endParaRPr lang="en-US"/>
                    </a:p>
                  </a:txBody>
                  <a:tcPr/>
                </a:tc>
                <a:tc>
                  <a:txBody>
                    <a:bodyPr/>
                    <a:lstStyle/>
                    <a:p>
                      <a:pPr marL="87313"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A lot of difficulty</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3.2 (3)</a:t>
                      </a:r>
                      <a:endParaRPr kumimoji="0" lang="en-GB"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7.7 (10)</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06500">
                <a:tc vMerge="1">
                  <a:txBody>
                    <a:bodyPr/>
                    <a:lstStyle/>
                    <a:p>
                      <a:endParaRPr lang="en-US"/>
                    </a:p>
                  </a:txBody>
                  <a:tcPr/>
                </a:tc>
                <a:tc>
                  <a:txBody>
                    <a:bodyPr/>
                    <a:lstStyle/>
                    <a:p>
                      <a:pPr marL="87313"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Unable to do</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2.1 (2)</a:t>
                      </a:r>
                      <a:endParaRPr kumimoji="0" lang="en-GB"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0.0 (0)</a:t>
                      </a:r>
                      <a:endParaRPr kumimoji="0" lang="en-GB"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7178" name="Oval 138" descr="Red line circling &quot;No difficulty&quot; row"/>
          <p:cNvSpPr>
            <a:spLocks noChangeArrowheads="1"/>
          </p:cNvSpPr>
          <p:nvPr/>
        </p:nvSpPr>
        <p:spPr bwMode="auto">
          <a:xfrm>
            <a:off x="5029200" y="2743200"/>
            <a:ext cx="3886200" cy="762000"/>
          </a:xfrm>
          <a:prstGeom prst="ellipse">
            <a:avLst/>
          </a:prstGeom>
          <a:noFill/>
          <a:ln w="38100" algn="ctr">
            <a:solidFill>
              <a:srgbClr val="FF0000"/>
            </a:solidFill>
            <a:round/>
            <a:headEnd/>
            <a:tailEnd/>
          </a:ln>
          <a:effectLst/>
        </p:spPr>
        <p:txBody>
          <a:bodyPr wrap="none" anchor="ctr"/>
          <a:lstStyle/>
          <a:p>
            <a:endParaRPr lang="en-US"/>
          </a:p>
        </p:txBody>
      </p:sp>
      <p:cxnSp>
        <p:nvCxnSpPr>
          <p:cNvPr id="10" name="9 Conector recto"/>
          <p:cNvCxnSpPr/>
          <p:nvPr/>
        </p:nvCxnSpPr>
        <p:spPr>
          <a:xfrm>
            <a:off x="0" y="6096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1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17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85800"/>
            <a:ext cx="8229600" cy="1143000"/>
          </a:xfrm>
        </p:spPr>
        <p:txBody>
          <a:bodyPr>
            <a:normAutofit fontScale="90000"/>
          </a:bodyPr>
          <a:lstStyle/>
          <a:p>
            <a:r>
              <a:rPr lang="es-ES" sz="3200" b="1" kern="1200" dirty="0" err="1" smtClean="0">
                <a:solidFill>
                  <a:schemeClr val="accent1"/>
                </a:solidFill>
                <a:effectLst/>
                <a:latin typeface="Lucida Sans Unicode"/>
                <a:ea typeface="+mn-ea"/>
                <a:cs typeface="Arial"/>
              </a:rPr>
              <a:t>Cognitive</a:t>
            </a:r>
            <a:r>
              <a:rPr lang="es-ES" sz="3200" b="1" kern="1200" dirty="0" smtClean="0">
                <a:solidFill>
                  <a:schemeClr val="accent1"/>
                </a:solidFill>
                <a:effectLst/>
                <a:latin typeface="Lucida Sans Unicode"/>
                <a:ea typeface="+mn-ea"/>
                <a:cs typeface="Arial"/>
              </a:rPr>
              <a:t> </a:t>
            </a:r>
            <a:r>
              <a:rPr lang="es-ES" sz="3200" b="1" kern="1200" dirty="0" err="1" smtClean="0">
                <a:solidFill>
                  <a:schemeClr val="accent1"/>
                </a:solidFill>
                <a:effectLst/>
                <a:latin typeface="Lucida Sans Unicode"/>
                <a:ea typeface="+mn-ea"/>
                <a:cs typeface="Arial"/>
              </a:rPr>
              <a:t>testing</a:t>
            </a:r>
            <a:r>
              <a:rPr lang="es-ES" sz="3200" b="1" kern="1200" dirty="0" smtClean="0">
                <a:solidFill>
                  <a:schemeClr val="accent1"/>
                </a:solidFill>
                <a:effectLst/>
                <a:latin typeface="Lucida Sans Unicode"/>
                <a:ea typeface="+mn-ea"/>
                <a:cs typeface="Arial"/>
              </a:rPr>
              <a:t> </a:t>
            </a:r>
            <a:r>
              <a:rPr lang="es-ES" sz="3200" b="1" kern="1200" dirty="0" err="1" smtClean="0">
                <a:solidFill>
                  <a:schemeClr val="accent1"/>
                </a:solidFill>
                <a:effectLst/>
                <a:latin typeface="Lucida Sans Unicode"/>
                <a:ea typeface="+mn-ea"/>
                <a:cs typeface="Arial"/>
              </a:rPr>
              <a:t>findings</a:t>
            </a:r>
            <a:r>
              <a:rPr lang="es-ES" sz="3200" b="1" kern="1200" dirty="0" smtClean="0">
                <a:solidFill>
                  <a:schemeClr val="accent1"/>
                </a:solidFill>
                <a:latin typeface="Lucida Sans Unicode"/>
                <a:ea typeface="+mn-ea"/>
                <a:cs typeface="Arial"/>
              </a:rPr>
              <a:t/>
            </a:r>
            <a:br>
              <a:rPr lang="es-ES" sz="3200" b="1" kern="1200" dirty="0" smtClean="0">
                <a:solidFill>
                  <a:schemeClr val="accent1"/>
                </a:solidFill>
                <a:latin typeface="Lucida Sans Unicode"/>
                <a:ea typeface="+mn-ea"/>
                <a:cs typeface="Arial"/>
              </a:rPr>
            </a:br>
            <a:r>
              <a:rPr lang="es-ES" sz="2700" dirty="0" err="1" smtClean="0">
                <a:solidFill>
                  <a:schemeClr val="tx1"/>
                </a:solidFill>
              </a:rPr>
              <a:t>Table</a:t>
            </a:r>
            <a:r>
              <a:rPr lang="es-ES" sz="2700" dirty="0" smtClean="0">
                <a:solidFill>
                  <a:schemeClr val="tx1"/>
                </a:solidFill>
              </a:rPr>
              <a:t> 2. Responses </a:t>
            </a:r>
            <a:r>
              <a:rPr lang="es-ES" sz="2700" dirty="0" err="1" smtClean="0">
                <a:solidFill>
                  <a:schemeClr val="tx1"/>
                </a:solidFill>
              </a:rPr>
              <a:t>for</a:t>
            </a:r>
            <a:r>
              <a:rPr lang="es-ES" sz="2700" dirty="0" smtClean="0">
                <a:solidFill>
                  <a:schemeClr val="tx1"/>
                </a:solidFill>
              </a:rPr>
              <a:t> </a:t>
            </a:r>
            <a:r>
              <a:rPr lang="es-ES" sz="2700" dirty="0" err="1" smtClean="0">
                <a:solidFill>
                  <a:schemeClr val="tx1"/>
                </a:solidFill>
              </a:rPr>
              <a:t>the</a:t>
            </a:r>
            <a:r>
              <a:rPr lang="es-ES" sz="2700" dirty="0" smtClean="0">
                <a:solidFill>
                  <a:schemeClr val="tx1"/>
                </a:solidFill>
              </a:rPr>
              <a:t> Granada </a:t>
            </a:r>
            <a:r>
              <a:rPr lang="es-ES" sz="2700" dirty="0" err="1" smtClean="0">
                <a:solidFill>
                  <a:schemeClr val="tx1"/>
                </a:solidFill>
              </a:rPr>
              <a:t>Group</a:t>
            </a:r>
            <a:r>
              <a:rPr lang="es-ES" sz="2700" dirty="0" smtClean="0">
                <a:solidFill>
                  <a:schemeClr val="tx1"/>
                </a:solidFill>
              </a:rPr>
              <a:t> and ESCAP </a:t>
            </a:r>
            <a:r>
              <a:rPr lang="es-ES" sz="2700" dirty="0" err="1" smtClean="0">
                <a:solidFill>
                  <a:schemeClr val="tx1"/>
                </a:solidFill>
              </a:rPr>
              <a:t>project</a:t>
            </a:r>
            <a:r>
              <a:rPr lang="es-ES" sz="2700" dirty="0" smtClean="0">
                <a:solidFill>
                  <a:schemeClr val="tx1"/>
                </a:solidFill>
              </a:rPr>
              <a:t> </a:t>
            </a:r>
            <a:r>
              <a:rPr lang="es-ES" sz="2700" dirty="0" err="1" smtClean="0">
                <a:solidFill>
                  <a:schemeClr val="tx1"/>
                </a:solidFill>
              </a:rPr>
              <a:t>on</a:t>
            </a:r>
            <a:r>
              <a:rPr lang="es-ES" sz="2700" dirty="0" smtClean="0">
                <a:solidFill>
                  <a:schemeClr val="tx1"/>
                </a:solidFill>
              </a:rPr>
              <a:t> Q2</a:t>
            </a:r>
            <a:r>
              <a:rPr lang="es-ES" sz="3200" dirty="0" smtClean="0"/>
              <a:t/>
            </a:r>
            <a:br>
              <a:rPr lang="es-ES" sz="3200" dirty="0" smtClean="0"/>
            </a:br>
            <a:endParaRPr lang="es-ES" sz="3200" b="1" kern="1200" dirty="0" smtClean="0">
              <a:solidFill>
                <a:schemeClr val="accent1"/>
              </a:solidFill>
              <a:latin typeface="Lucida Sans Unicode"/>
              <a:ea typeface="+mn-ea"/>
              <a:cs typeface="Arial"/>
            </a:endParaRPr>
          </a:p>
          <a:p>
            <a:endParaRPr lang="en-US" dirty="0"/>
          </a:p>
        </p:txBody>
      </p:sp>
      <p:graphicFrame>
        <p:nvGraphicFramePr>
          <p:cNvPr id="89222" name="Group 134"/>
          <p:cNvGraphicFramePr>
            <a:graphicFrameLocks noGrp="1"/>
          </p:cNvGraphicFramePr>
          <p:nvPr>
            <p:ph idx="1"/>
          </p:nvPr>
        </p:nvGraphicFramePr>
        <p:xfrm>
          <a:off x="457200" y="1600200"/>
          <a:ext cx="8229600" cy="4525963"/>
        </p:xfrm>
        <a:graphic>
          <a:graphicData uri="http://schemas.openxmlformats.org/drawingml/2006/table">
            <a:tbl>
              <a:tblPr/>
              <a:tblGrid>
                <a:gridCol w="2057400"/>
                <a:gridCol w="2057400"/>
                <a:gridCol w="2057400"/>
                <a:gridCol w="2057400"/>
              </a:tblGrid>
              <a:tr h="1196975">
                <a:tc>
                  <a:txBody>
                    <a:bodyPr/>
                    <a:lstStyle/>
                    <a:p>
                      <a:pPr marL="109538" marR="0" lvl="0" indent="0" algn="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1" i="0" u="none" strike="noStrike" cap="none" normalizeH="0" baseline="0" dirty="0" smtClean="0">
                          <a:ln>
                            <a:noFill/>
                          </a:ln>
                          <a:solidFill>
                            <a:schemeClr val="tx1"/>
                          </a:solidFill>
                          <a:effectLst/>
                          <a:latin typeface="Times New Roman" pitchFamily="18" charset="0"/>
                        </a:rPr>
                        <a:t>COM_ES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109538" marR="0" lvl="0" indent="0" algn="r" defTabSz="914400" rtl="0" eaLnBrk="0" fontAlgn="base" latinLnBrk="0" hangingPunct="0">
                        <a:lnSpc>
                          <a:spcPct val="100000"/>
                        </a:lnSpc>
                        <a:spcBef>
                          <a:spcPts val="400"/>
                        </a:spcBef>
                        <a:spcAft>
                          <a:spcPct val="0"/>
                        </a:spcAft>
                        <a:buClr>
                          <a:schemeClr val="accent1"/>
                        </a:buClr>
                        <a:buSzPct val="68000"/>
                        <a:buFont typeface="Wingdings 3" pitchFamily="18" charset="2"/>
                        <a:buNone/>
                        <a:tabLst/>
                      </a:pPr>
                      <a:r>
                        <a:rPr kumimoji="0" lang="es-ES" sz="2400" b="1" i="0" u="none" strike="noStrike" cap="none" normalizeH="0" baseline="0" dirty="0" smtClean="0">
                          <a:ln>
                            <a:noFill/>
                          </a:ln>
                          <a:solidFill>
                            <a:schemeClr val="tx1"/>
                          </a:solidFill>
                          <a:effectLst/>
                          <a:latin typeface="Times New Roman" pitchFamily="18" charset="0"/>
                        </a:rPr>
                        <a:t>Response </a:t>
                      </a:r>
                      <a:r>
                        <a:rPr kumimoji="0" lang="es-ES" sz="2400" b="1" i="0" u="none" strike="noStrike" cap="none" normalizeH="0" baseline="0" dirty="0" err="1" smtClean="0">
                          <a:ln>
                            <a:noFill/>
                          </a:ln>
                          <a:solidFill>
                            <a:schemeClr val="tx1"/>
                          </a:solidFill>
                          <a:effectLst/>
                          <a:latin typeface="Times New Roman" pitchFamily="18" charset="0"/>
                        </a:rPr>
                        <a:t>categories</a:t>
                      </a:r>
                      <a:endParaRPr kumimoji="0" lang="es-ES" sz="2400" b="1"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cs typeface="Times New Roman" pitchFamily="18" charset="0"/>
                        </a:rPr>
                        <a:t>Granada Group</a:t>
                      </a:r>
                      <a:endParaRPr kumimoji="0" lang="en-GB" sz="2400" b="1" i="0" u="none" strike="noStrike" cap="none" normalizeH="0" baseline="0" dirty="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Times New Roman" pitchFamily="18" charset="0"/>
                          <a:cs typeface="Times New Roman" pitchFamily="18" charset="0"/>
                        </a:rPr>
                        <a:t>ESCAP</a:t>
                      </a:r>
                      <a:endParaRPr kumimoji="0" lang="en-GB" sz="2400" b="1" i="0" u="none" strike="noStrike" cap="none" normalizeH="0" baseline="0" dirty="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33"/>
                    </a:solidFill>
                  </a:tcPr>
                </a:tc>
              </a:tr>
              <a:tr h="835025">
                <a:tc row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1" u="none" strike="noStrike" cap="none" normalizeH="0" baseline="0" smtClean="0">
                          <a:ln>
                            <a:noFill/>
                          </a:ln>
                          <a:solidFill>
                            <a:schemeClr val="tx1"/>
                          </a:solidFill>
                          <a:effectLst/>
                          <a:latin typeface="Times New Roman" pitchFamily="18" charset="0"/>
                          <a:cs typeface="Times New Roman" pitchFamily="18" charset="0"/>
                        </a:rPr>
                        <a:t>Do people have difficulty understanding you when you speak?</a:t>
                      </a:r>
                      <a:endParaRPr kumimoji="0" lang="en-GB" sz="2400" b="0" i="1"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No difficulty</a:t>
                      </a:r>
                      <a:endParaRPr kumimoji="0" lang="en-GB" sz="24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52.9 (45)</a:t>
                      </a:r>
                      <a:endParaRPr kumimoji="0" lang="en-GB" sz="2400" b="0" i="0" u="none" strike="noStrike" cap="none" normalizeH="0" baseline="0" dirty="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72.5 (95)</a:t>
                      </a:r>
                      <a:endParaRPr kumimoji="0" lang="en-GB" sz="24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1850">
                <a:tc vMerge="1">
                  <a:txBody>
                    <a:bodyPr/>
                    <a:lstStyle/>
                    <a:p>
                      <a:endParaRPr lang="en-US"/>
                    </a:p>
                  </a:txBody>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Some difficulty</a:t>
                      </a:r>
                      <a:endParaRPr kumimoji="0" lang="en-GB" sz="24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41.1 (37)</a:t>
                      </a:r>
                      <a:endParaRPr kumimoji="0" lang="en-GB" sz="24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21.4 (28)</a:t>
                      </a:r>
                      <a:endParaRPr kumimoji="0" lang="en-GB" sz="24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0263">
                <a:tc vMerge="1">
                  <a:txBody>
                    <a:bodyPr/>
                    <a:lstStyle/>
                    <a:p>
                      <a:endParaRPr lang="en-US"/>
                    </a:p>
                  </a:txBody>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A lot of difficulty</a:t>
                      </a:r>
                      <a:endParaRPr kumimoji="0" lang="en-GB" sz="24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2.3 (2)</a:t>
                      </a:r>
                      <a:endParaRPr kumimoji="0" lang="en-GB" sz="24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4.5 (6)</a:t>
                      </a:r>
                      <a:endParaRPr kumimoji="0" lang="en-GB" sz="24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31850">
                <a:tc vMerge="1">
                  <a:txBody>
                    <a:bodyPr/>
                    <a:lstStyle/>
                    <a:p>
                      <a:endParaRPr lang="en-US"/>
                    </a:p>
                  </a:txBody>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Unable to do</a:t>
                      </a:r>
                      <a:endParaRPr kumimoji="0" lang="en-GB" sz="24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1.1 (1)</a:t>
                      </a:r>
                      <a:endParaRPr kumimoji="0" lang="en-GB" sz="24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65125" marR="0" lvl="0" indent="-255588" algn="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smtClean="0">
                          <a:ln>
                            <a:noFill/>
                          </a:ln>
                          <a:solidFill>
                            <a:schemeClr val="tx1"/>
                          </a:solidFill>
                          <a:effectLst/>
                          <a:latin typeface="Times New Roman" pitchFamily="18" charset="0"/>
                          <a:cs typeface="Times New Roman" pitchFamily="18" charset="0"/>
                        </a:rPr>
                        <a:t>1.5 (2)</a:t>
                      </a:r>
                      <a:endParaRPr kumimoji="0" lang="en-GB" sz="2400" b="0" i="0" u="none" strike="noStrike" cap="none" normalizeH="0" baseline="0" smtClean="0">
                        <a:ln>
                          <a:noFill/>
                        </a:ln>
                        <a:solidFill>
                          <a:schemeClr val="tx1"/>
                        </a:solidFill>
                        <a:effectLst/>
                        <a:latin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9221" name="Oval 133" descr="Red line circling &quot;No difficulty&quot; row"/>
          <p:cNvSpPr>
            <a:spLocks noChangeArrowheads="1"/>
          </p:cNvSpPr>
          <p:nvPr/>
        </p:nvSpPr>
        <p:spPr bwMode="auto">
          <a:xfrm>
            <a:off x="5029200" y="2819400"/>
            <a:ext cx="3886200" cy="762000"/>
          </a:xfrm>
          <a:prstGeom prst="ellipse">
            <a:avLst/>
          </a:prstGeom>
          <a:noFill/>
          <a:ln w="38100" algn="ctr">
            <a:solidFill>
              <a:srgbClr val="FF0000"/>
            </a:solidFill>
            <a:round/>
            <a:headEnd/>
            <a:tailEnd/>
          </a:ln>
          <a:effectLst/>
        </p:spPr>
        <p:txBody>
          <a:bodyPr wrap="none" anchor="ctr"/>
          <a:lstStyle/>
          <a:p>
            <a:endParaRPr lang="en-US"/>
          </a:p>
        </p:txBody>
      </p:sp>
      <p:cxnSp>
        <p:nvCxnSpPr>
          <p:cNvPr id="10" name="9 Conector recto"/>
          <p:cNvCxnSpPr/>
          <p:nvPr/>
        </p:nvCxnSpPr>
        <p:spPr>
          <a:xfrm>
            <a:off x="0" y="609600"/>
            <a:ext cx="8915400" cy="0"/>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2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221" grpId="0" animBg="1"/>
    </p:bldLst>
  </p:timing>
</p:sld>
</file>

<file path=ppt/theme/theme1.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1907</TotalTime>
  <Words>2339</Words>
  <Application>Microsoft Office PowerPoint</Application>
  <PresentationFormat>On-screen Show (4:3)</PresentationFormat>
  <Paragraphs>488</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Diseño personalizado</vt:lpstr>
      <vt:lpstr>10th Washington Group meeting </vt:lpstr>
      <vt:lpstr>Contents</vt:lpstr>
      <vt:lpstr>Introduction: Importance of “comunication”</vt:lpstr>
      <vt:lpstr>Introduction: The “Comunication” construct</vt:lpstr>
      <vt:lpstr>Introduction: The “Comunication” construct (&amp;2)</vt:lpstr>
      <vt:lpstr>Aims of the cognitive testing and field test</vt:lpstr>
      <vt:lpstr>The WG quetions for the comunication domain</vt:lpstr>
      <vt:lpstr>Cognitive testing findings Table1. Responses for the Granada Group and ESCAP project on Q1 </vt:lpstr>
      <vt:lpstr>Cognitive testing findings Table 2. Responses for the Granada Group and ESCAP project on Q2  </vt:lpstr>
      <vt:lpstr>Difficulties responding</vt:lpstr>
      <vt:lpstr>Cognitive testing findings: Interpretations Table 3. Frequency of “intended” communication problems (Q1)  </vt:lpstr>
      <vt:lpstr>Cognitive testing findings: Interpretations Table 4. Frequency of “out-of-scope” communication problems (Q1)  </vt:lpstr>
      <vt:lpstr>Cognitive testing findings: Comparing Interpretations  Table 5. Comparing “intended” communication problems Granada and ESCAP  </vt:lpstr>
      <vt:lpstr>Cognitive testing findings: Comparing Interpretations  Table 6. Comparing “out-of-scope” communication  problems Granada and ESCAP  </vt:lpstr>
      <vt:lpstr>Cognitive testing findings: Comparing Interpretations  Table 7. Comparison of responses for Q1 and Q2 (GG and ESCAP respondents)  </vt:lpstr>
      <vt:lpstr>ESCAP Field Testing: Aims and main findings </vt:lpstr>
      <vt:lpstr>ESCAP Field Testing: Aims and main findings  Table 8. Difficulty communicating by country (Q1)  </vt:lpstr>
      <vt:lpstr>ESCAP Field Testing: Aims and main findings  Table 9. Difficulty communicating by country (Q2)  </vt:lpstr>
      <vt:lpstr>ESCAP Field Testing: Main findings  Table 9. Reasons for communicating problems and chosing response categories  </vt:lpstr>
      <vt:lpstr>Discussion: Are COM_SS and COM_ES tapping the intended construct? </vt:lpstr>
      <vt:lpstr>Discussion: Are COM_SS and COM_ES getting at the same construct? </vt:lpstr>
      <vt:lpstr>Discussion: Are there country biases? </vt:lpstr>
      <vt:lpstr>Recommendations for WG short set </vt:lpstr>
      <vt:lpstr>Recommendation for COM_SS (question 1) </vt:lpstr>
      <vt:lpstr>10th Washington Group meeting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Isabel Benítez Baena</dc:creator>
  <cp:lastModifiedBy>Centers for Disease Control &amp; Prevention</cp:lastModifiedBy>
  <cp:revision>163</cp:revision>
  <dcterms:created xsi:type="dcterms:W3CDTF">2010-10-13T13:09:13Z</dcterms:created>
  <dcterms:modified xsi:type="dcterms:W3CDTF">2011-03-07T18:40:00Z</dcterms:modified>
</cp:coreProperties>
</file>