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4" r:id="rId2"/>
    <p:sldId id="329" r:id="rId3"/>
    <p:sldId id="262" r:id="rId4"/>
    <p:sldId id="263" r:id="rId5"/>
    <p:sldId id="324" r:id="rId6"/>
    <p:sldId id="322" r:id="rId7"/>
    <p:sldId id="321" r:id="rId8"/>
    <p:sldId id="326" r:id="rId9"/>
    <p:sldId id="327" r:id="rId10"/>
    <p:sldId id="328" r:id="rId11"/>
    <p:sldId id="33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se, Jonaki (CDC/DDPHSS/NCHS/DHIS)" initials="pkx2" lastIdx="39" clrIdx="0">
    <p:extLst>
      <p:ext uri="{19B8F6BF-5375-455C-9EA6-DF929625EA0E}">
        <p15:presenceInfo xmlns:p15="http://schemas.microsoft.com/office/powerpoint/2012/main" userId="Bose, Jonaki (CDC/DDPHSS/NCHS/DHIS)" providerId="None"/>
      </p:ext>
    </p:extLst>
  </p:cmAuthor>
  <p:cmAuthor id="2" name="Black, Lindsey (CDC/DDPHSS/NCHS/DHIS)" initials="BL(" lastIdx="1" clrIdx="1">
    <p:extLst>
      <p:ext uri="{19B8F6BF-5375-455C-9EA6-DF929625EA0E}">
        <p15:presenceInfo xmlns:p15="http://schemas.microsoft.com/office/powerpoint/2012/main" userId="S::izf4@cdc.gov::d657b894-2901-4735-a18d-6a7161654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9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2" autoAdjust="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25414-3DAD-49B0-98CD-08E2091A91A6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CE3FD5-3639-4CAE-8351-0929F3C6A13A}">
      <dgm:prSet custT="1"/>
      <dgm:spPr/>
      <dgm:t>
        <a:bodyPr/>
        <a:lstStyle/>
        <a:p>
          <a:r>
            <a:rPr lang="en-US" sz="2600" dirty="0"/>
            <a:t>Determine feasibility of  adolescent-report and online data collection for the NHIS.</a:t>
          </a:r>
        </a:p>
      </dgm:t>
    </dgm:pt>
    <dgm:pt modelId="{FB218947-2F0C-444B-8C07-3EC3D2EB8871}" type="parTrans" cxnId="{0CFBF399-394F-49FC-91B1-DE389943CB56}">
      <dgm:prSet/>
      <dgm:spPr/>
      <dgm:t>
        <a:bodyPr/>
        <a:lstStyle/>
        <a:p>
          <a:endParaRPr lang="en-US"/>
        </a:p>
      </dgm:t>
    </dgm:pt>
    <dgm:pt modelId="{589E89B4-3EDD-4D1F-97E2-9E50CA1B4018}" type="sibTrans" cxnId="{0CFBF399-394F-49FC-91B1-DE389943CB5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B47B4DF5-E57B-4B7B-88BB-FCC447E18571}">
      <dgm:prSet custT="1"/>
      <dgm:spPr/>
      <dgm:t>
        <a:bodyPr/>
        <a:lstStyle/>
        <a:p>
          <a:r>
            <a:rPr lang="en-US" sz="2600" dirty="0"/>
            <a:t>Obtain information about adolescent health directly from adolescents.</a:t>
          </a:r>
        </a:p>
      </dgm:t>
    </dgm:pt>
    <dgm:pt modelId="{E636A388-7FF7-4832-879E-468497505883}" type="parTrans" cxnId="{F51DD855-C304-4C0B-BADC-087AE7FA5F6B}">
      <dgm:prSet/>
      <dgm:spPr/>
      <dgm:t>
        <a:bodyPr/>
        <a:lstStyle/>
        <a:p>
          <a:endParaRPr lang="en-US"/>
        </a:p>
      </dgm:t>
    </dgm:pt>
    <dgm:pt modelId="{7688E4CF-D349-46A6-970F-C104ADEB3C36}" type="sibTrans" cxnId="{F51DD855-C304-4C0B-BADC-087AE7FA5F6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6E248193-3B5E-4F74-8CEB-6C4289C13EE0}">
      <dgm:prSet custT="1"/>
      <dgm:spPr/>
      <dgm:t>
        <a:bodyPr/>
        <a:lstStyle/>
        <a:p>
          <a:r>
            <a:rPr lang="en-US" sz="2600" dirty="0"/>
            <a:t>Evaluate concordance between parent and adolescent-report on health topics.</a:t>
          </a:r>
        </a:p>
      </dgm:t>
    </dgm:pt>
    <dgm:pt modelId="{67D203DF-E832-4ACF-8D30-BF3209EA0E95}" type="parTrans" cxnId="{6F56B7B6-8968-4D5D-94A7-04F7DE809FA8}">
      <dgm:prSet/>
      <dgm:spPr/>
      <dgm:t>
        <a:bodyPr/>
        <a:lstStyle/>
        <a:p>
          <a:endParaRPr lang="en-US"/>
        </a:p>
      </dgm:t>
    </dgm:pt>
    <dgm:pt modelId="{F8D09AC0-CE99-4BA6-9DAF-97C002C18256}" type="sibTrans" cxnId="{6F56B7B6-8968-4D5D-94A7-04F7DE809FA8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89A73DCD-C279-47AC-8DEB-370A777AEC85}" type="pres">
      <dgm:prSet presAssocID="{BC825414-3DAD-49B0-98CD-08E2091A91A6}" presName="Name0" presStyleCnt="0">
        <dgm:presLayoutVars>
          <dgm:animLvl val="lvl"/>
          <dgm:resizeHandles val="exact"/>
        </dgm:presLayoutVars>
      </dgm:prSet>
      <dgm:spPr/>
    </dgm:pt>
    <dgm:pt modelId="{CEE23598-AD61-4649-8C87-53B65E1FF88F}" type="pres">
      <dgm:prSet presAssocID="{9ECE3FD5-3639-4CAE-8351-0929F3C6A13A}" presName="compositeNode" presStyleCnt="0">
        <dgm:presLayoutVars>
          <dgm:bulletEnabled val="1"/>
        </dgm:presLayoutVars>
      </dgm:prSet>
      <dgm:spPr/>
    </dgm:pt>
    <dgm:pt modelId="{ADEA7FD2-5BB5-490B-8084-CF479A9A208C}" type="pres">
      <dgm:prSet presAssocID="{9ECE3FD5-3639-4CAE-8351-0929F3C6A13A}" presName="bgRect" presStyleLbl="alignNode1" presStyleIdx="0" presStyleCnt="3" custLinFactNeighborX="-25" custLinFactNeighborY="586"/>
      <dgm:spPr/>
    </dgm:pt>
    <dgm:pt modelId="{3395CBFC-A883-4485-A8ED-4D0D27820425}" type="pres">
      <dgm:prSet presAssocID="{589E89B4-3EDD-4D1F-97E2-9E50CA1B4018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7A830FC-A83C-45E7-8896-2DEEDA4F5783}" type="pres">
      <dgm:prSet presAssocID="{9ECE3FD5-3639-4CAE-8351-0929F3C6A13A}" presName="nodeRect" presStyleLbl="alignNode1" presStyleIdx="0" presStyleCnt="3">
        <dgm:presLayoutVars>
          <dgm:bulletEnabled val="1"/>
        </dgm:presLayoutVars>
      </dgm:prSet>
      <dgm:spPr/>
    </dgm:pt>
    <dgm:pt modelId="{0706A5B9-1D60-4689-A3AB-BB052C6C190C}" type="pres">
      <dgm:prSet presAssocID="{589E89B4-3EDD-4D1F-97E2-9E50CA1B4018}" presName="sibTrans" presStyleCnt="0"/>
      <dgm:spPr/>
    </dgm:pt>
    <dgm:pt modelId="{2E381DBB-ED0F-441B-96C9-7C5B4E244D37}" type="pres">
      <dgm:prSet presAssocID="{B47B4DF5-E57B-4B7B-88BB-FCC447E18571}" presName="compositeNode" presStyleCnt="0">
        <dgm:presLayoutVars>
          <dgm:bulletEnabled val="1"/>
        </dgm:presLayoutVars>
      </dgm:prSet>
      <dgm:spPr/>
    </dgm:pt>
    <dgm:pt modelId="{59355871-B891-40EA-82FA-FEBD23F427B3}" type="pres">
      <dgm:prSet presAssocID="{B47B4DF5-E57B-4B7B-88BB-FCC447E18571}" presName="bgRect" presStyleLbl="alignNode1" presStyleIdx="1" presStyleCnt="3"/>
      <dgm:spPr/>
    </dgm:pt>
    <dgm:pt modelId="{C563137E-59BB-4FBC-9841-9E1D92C33F8B}" type="pres">
      <dgm:prSet presAssocID="{7688E4CF-D349-46A6-970F-C104ADEB3C36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1DB23596-3219-47A1-A851-28B253BC509B}" type="pres">
      <dgm:prSet presAssocID="{B47B4DF5-E57B-4B7B-88BB-FCC447E18571}" presName="nodeRect" presStyleLbl="alignNode1" presStyleIdx="1" presStyleCnt="3">
        <dgm:presLayoutVars>
          <dgm:bulletEnabled val="1"/>
        </dgm:presLayoutVars>
      </dgm:prSet>
      <dgm:spPr/>
    </dgm:pt>
    <dgm:pt modelId="{6E0F6DB9-5094-4684-8A4D-86D5998F4D85}" type="pres">
      <dgm:prSet presAssocID="{7688E4CF-D349-46A6-970F-C104ADEB3C36}" presName="sibTrans" presStyleCnt="0"/>
      <dgm:spPr/>
    </dgm:pt>
    <dgm:pt modelId="{492AF84D-0666-42D8-B65B-C6112768354A}" type="pres">
      <dgm:prSet presAssocID="{6E248193-3B5E-4F74-8CEB-6C4289C13EE0}" presName="compositeNode" presStyleCnt="0">
        <dgm:presLayoutVars>
          <dgm:bulletEnabled val="1"/>
        </dgm:presLayoutVars>
      </dgm:prSet>
      <dgm:spPr/>
    </dgm:pt>
    <dgm:pt modelId="{3085AC4C-A1BC-4008-B0E7-E2D849CE4962}" type="pres">
      <dgm:prSet presAssocID="{6E248193-3B5E-4F74-8CEB-6C4289C13EE0}" presName="bgRect" presStyleLbl="alignNode1" presStyleIdx="2" presStyleCnt="3"/>
      <dgm:spPr/>
    </dgm:pt>
    <dgm:pt modelId="{C88B2E98-B182-468C-90CE-601E9F2475AC}" type="pres">
      <dgm:prSet presAssocID="{F8D09AC0-CE99-4BA6-9DAF-97C002C18256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299E01D-8312-41EF-904F-12DD147A0B84}" type="pres">
      <dgm:prSet presAssocID="{6E248193-3B5E-4F74-8CEB-6C4289C13EE0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C6F3700B-C87C-47E7-BAB9-43E072336DDB}" type="presOf" srcId="{6E248193-3B5E-4F74-8CEB-6C4289C13EE0}" destId="{E299E01D-8312-41EF-904F-12DD147A0B84}" srcOrd="1" destOrd="0" presId="urn:microsoft.com/office/officeart/2016/7/layout/LinearBlockProcessNumbered"/>
    <dgm:cxn modelId="{A80F8D11-DCC1-4822-809E-BBA15C30262E}" type="presOf" srcId="{B47B4DF5-E57B-4B7B-88BB-FCC447E18571}" destId="{59355871-B891-40EA-82FA-FEBD23F427B3}" srcOrd="0" destOrd="0" presId="urn:microsoft.com/office/officeart/2016/7/layout/LinearBlockProcessNumbered"/>
    <dgm:cxn modelId="{92E39C5E-6BB2-4FAD-A855-6A3673F8B55B}" type="presOf" srcId="{589E89B4-3EDD-4D1F-97E2-9E50CA1B4018}" destId="{3395CBFC-A883-4485-A8ED-4D0D27820425}" srcOrd="0" destOrd="0" presId="urn:microsoft.com/office/officeart/2016/7/layout/LinearBlockProcessNumbered"/>
    <dgm:cxn modelId="{8F869549-AFC4-4703-AC6E-442206E805A6}" type="presOf" srcId="{6E248193-3B5E-4F74-8CEB-6C4289C13EE0}" destId="{3085AC4C-A1BC-4008-B0E7-E2D849CE4962}" srcOrd="0" destOrd="0" presId="urn:microsoft.com/office/officeart/2016/7/layout/LinearBlockProcessNumbered"/>
    <dgm:cxn modelId="{F51DD855-C304-4C0B-BADC-087AE7FA5F6B}" srcId="{BC825414-3DAD-49B0-98CD-08E2091A91A6}" destId="{B47B4DF5-E57B-4B7B-88BB-FCC447E18571}" srcOrd="1" destOrd="0" parTransId="{E636A388-7FF7-4832-879E-468497505883}" sibTransId="{7688E4CF-D349-46A6-970F-C104ADEB3C36}"/>
    <dgm:cxn modelId="{61903F99-E2AB-4A76-A2BE-712AD9D72AA5}" type="presOf" srcId="{F8D09AC0-CE99-4BA6-9DAF-97C002C18256}" destId="{C88B2E98-B182-468C-90CE-601E9F2475AC}" srcOrd="0" destOrd="0" presId="urn:microsoft.com/office/officeart/2016/7/layout/LinearBlockProcessNumbered"/>
    <dgm:cxn modelId="{0CFBF399-394F-49FC-91B1-DE389943CB56}" srcId="{BC825414-3DAD-49B0-98CD-08E2091A91A6}" destId="{9ECE3FD5-3639-4CAE-8351-0929F3C6A13A}" srcOrd="0" destOrd="0" parTransId="{FB218947-2F0C-444B-8C07-3EC3D2EB8871}" sibTransId="{589E89B4-3EDD-4D1F-97E2-9E50CA1B4018}"/>
    <dgm:cxn modelId="{5315259B-7521-48B9-B33F-01BC80C6F20D}" type="presOf" srcId="{B47B4DF5-E57B-4B7B-88BB-FCC447E18571}" destId="{1DB23596-3219-47A1-A851-28B253BC509B}" srcOrd="1" destOrd="0" presId="urn:microsoft.com/office/officeart/2016/7/layout/LinearBlockProcessNumbered"/>
    <dgm:cxn modelId="{6F56B7B6-8968-4D5D-94A7-04F7DE809FA8}" srcId="{BC825414-3DAD-49B0-98CD-08E2091A91A6}" destId="{6E248193-3B5E-4F74-8CEB-6C4289C13EE0}" srcOrd="2" destOrd="0" parTransId="{67D203DF-E832-4ACF-8D30-BF3209EA0E95}" sibTransId="{F8D09AC0-CE99-4BA6-9DAF-97C002C18256}"/>
    <dgm:cxn modelId="{E9D89CC1-EF70-484C-BFCB-224E918906EB}" type="presOf" srcId="{9ECE3FD5-3639-4CAE-8351-0929F3C6A13A}" destId="{ADEA7FD2-5BB5-490B-8084-CF479A9A208C}" srcOrd="0" destOrd="0" presId="urn:microsoft.com/office/officeart/2016/7/layout/LinearBlockProcessNumbered"/>
    <dgm:cxn modelId="{E39CFBC9-5881-43C8-8AB3-1E2ED36B5832}" type="presOf" srcId="{9ECE3FD5-3639-4CAE-8351-0929F3C6A13A}" destId="{57A830FC-A83C-45E7-8896-2DEEDA4F5783}" srcOrd="1" destOrd="0" presId="urn:microsoft.com/office/officeart/2016/7/layout/LinearBlockProcessNumbered"/>
    <dgm:cxn modelId="{FC3C27CC-DF6A-4100-82C9-601E178A649C}" type="presOf" srcId="{7688E4CF-D349-46A6-970F-C104ADEB3C36}" destId="{C563137E-59BB-4FBC-9841-9E1D92C33F8B}" srcOrd="0" destOrd="0" presId="urn:microsoft.com/office/officeart/2016/7/layout/LinearBlockProcessNumbered"/>
    <dgm:cxn modelId="{D24FA7D1-29EE-4AB7-9EC7-DE621FD91F7B}" type="presOf" srcId="{BC825414-3DAD-49B0-98CD-08E2091A91A6}" destId="{89A73DCD-C279-47AC-8DEB-370A777AEC85}" srcOrd="0" destOrd="0" presId="urn:microsoft.com/office/officeart/2016/7/layout/LinearBlockProcessNumbered"/>
    <dgm:cxn modelId="{455C0B2E-865A-4068-AC38-A36F55271042}" type="presParOf" srcId="{89A73DCD-C279-47AC-8DEB-370A777AEC85}" destId="{CEE23598-AD61-4649-8C87-53B65E1FF88F}" srcOrd="0" destOrd="0" presId="urn:microsoft.com/office/officeart/2016/7/layout/LinearBlockProcessNumbered"/>
    <dgm:cxn modelId="{A38DF49A-80C7-4BC8-8DD0-48912582CBD5}" type="presParOf" srcId="{CEE23598-AD61-4649-8C87-53B65E1FF88F}" destId="{ADEA7FD2-5BB5-490B-8084-CF479A9A208C}" srcOrd="0" destOrd="0" presId="urn:microsoft.com/office/officeart/2016/7/layout/LinearBlockProcessNumbered"/>
    <dgm:cxn modelId="{D344888C-A393-4662-B3F8-0AD273480F58}" type="presParOf" srcId="{CEE23598-AD61-4649-8C87-53B65E1FF88F}" destId="{3395CBFC-A883-4485-A8ED-4D0D27820425}" srcOrd="1" destOrd="0" presId="urn:microsoft.com/office/officeart/2016/7/layout/LinearBlockProcessNumbered"/>
    <dgm:cxn modelId="{4F927116-0706-4526-B225-CDD94B6205D5}" type="presParOf" srcId="{CEE23598-AD61-4649-8C87-53B65E1FF88F}" destId="{57A830FC-A83C-45E7-8896-2DEEDA4F5783}" srcOrd="2" destOrd="0" presId="urn:microsoft.com/office/officeart/2016/7/layout/LinearBlockProcessNumbered"/>
    <dgm:cxn modelId="{B6026D67-2EA5-45D3-93FD-5A290B3F665C}" type="presParOf" srcId="{89A73DCD-C279-47AC-8DEB-370A777AEC85}" destId="{0706A5B9-1D60-4689-A3AB-BB052C6C190C}" srcOrd="1" destOrd="0" presId="urn:microsoft.com/office/officeart/2016/7/layout/LinearBlockProcessNumbered"/>
    <dgm:cxn modelId="{61E34247-E758-40F0-BE93-E4083041547E}" type="presParOf" srcId="{89A73DCD-C279-47AC-8DEB-370A777AEC85}" destId="{2E381DBB-ED0F-441B-96C9-7C5B4E244D37}" srcOrd="2" destOrd="0" presId="urn:microsoft.com/office/officeart/2016/7/layout/LinearBlockProcessNumbered"/>
    <dgm:cxn modelId="{5395E7A7-42E7-4BE9-8444-75C331E05276}" type="presParOf" srcId="{2E381DBB-ED0F-441B-96C9-7C5B4E244D37}" destId="{59355871-B891-40EA-82FA-FEBD23F427B3}" srcOrd="0" destOrd="0" presId="urn:microsoft.com/office/officeart/2016/7/layout/LinearBlockProcessNumbered"/>
    <dgm:cxn modelId="{43AB6902-80A1-449E-8FF5-5AADF5E340C3}" type="presParOf" srcId="{2E381DBB-ED0F-441B-96C9-7C5B4E244D37}" destId="{C563137E-59BB-4FBC-9841-9E1D92C33F8B}" srcOrd="1" destOrd="0" presId="urn:microsoft.com/office/officeart/2016/7/layout/LinearBlockProcessNumbered"/>
    <dgm:cxn modelId="{2823E880-4AB3-4BD4-9ADD-92CB9EE1C4D6}" type="presParOf" srcId="{2E381DBB-ED0F-441B-96C9-7C5B4E244D37}" destId="{1DB23596-3219-47A1-A851-28B253BC509B}" srcOrd="2" destOrd="0" presId="urn:microsoft.com/office/officeart/2016/7/layout/LinearBlockProcessNumbered"/>
    <dgm:cxn modelId="{6CA65459-21A4-480F-89AE-3B8D1EA913B9}" type="presParOf" srcId="{89A73DCD-C279-47AC-8DEB-370A777AEC85}" destId="{6E0F6DB9-5094-4684-8A4D-86D5998F4D85}" srcOrd="3" destOrd="0" presId="urn:microsoft.com/office/officeart/2016/7/layout/LinearBlockProcessNumbered"/>
    <dgm:cxn modelId="{A83610A1-B75B-4416-864E-C4FE0F457387}" type="presParOf" srcId="{89A73DCD-C279-47AC-8DEB-370A777AEC85}" destId="{492AF84D-0666-42D8-B65B-C6112768354A}" srcOrd="4" destOrd="0" presId="urn:microsoft.com/office/officeart/2016/7/layout/LinearBlockProcessNumbered"/>
    <dgm:cxn modelId="{53918E51-EE7D-43C8-9EF6-2893B4D48E05}" type="presParOf" srcId="{492AF84D-0666-42D8-B65B-C6112768354A}" destId="{3085AC4C-A1BC-4008-B0E7-E2D849CE4962}" srcOrd="0" destOrd="0" presId="urn:microsoft.com/office/officeart/2016/7/layout/LinearBlockProcessNumbered"/>
    <dgm:cxn modelId="{397B8E83-A616-4592-A822-260EE7A8E912}" type="presParOf" srcId="{492AF84D-0666-42D8-B65B-C6112768354A}" destId="{C88B2E98-B182-468C-90CE-601E9F2475AC}" srcOrd="1" destOrd="0" presId="urn:microsoft.com/office/officeart/2016/7/layout/LinearBlockProcessNumbered"/>
    <dgm:cxn modelId="{1DC96757-E889-4DC3-BB09-91C2D79B6C2A}" type="presParOf" srcId="{492AF84D-0666-42D8-B65B-C6112768354A}" destId="{E299E01D-8312-41EF-904F-12DD147A0B8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A7FD2-5BB5-490B-8084-CF479A9A208C}">
      <dsp:nvSpPr>
        <dsp:cNvPr id="0" name=""/>
        <dsp:cNvSpPr/>
      </dsp:nvSpPr>
      <dsp:spPr>
        <a:xfrm>
          <a:off x="0" y="97301"/>
          <a:ext cx="3095643" cy="3714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781" tIns="0" rIns="30578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Determine feasibility of  adolescent-report and online data collection for the NHIS.</a:t>
          </a:r>
        </a:p>
      </dsp:txBody>
      <dsp:txXfrm>
        <a:off x="0" y="1583210"/>
        <a:ext cx="3095643" cy="2228863"/>
      </dsp:txXfrm>
    </dsp:sp>
    <dsp:sp modelId="{3395CBFC-A883-4485-A8ED-4D0D27820425}">
      <dsp:nvSpPr>
        <dsp:cNvPr id="0" name=""/>
        <dsp:cNvSpPr/>
      </dsp:nvSpPr>
      <dsp:spPr>
        <a:xfrm>
          <a:off x="764" y="75533"/>
          <a:ext cx="3095643" cy="148590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781" tIns="165100" rIns="30578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764" y="75533"/>
        <a:ext cx="3095643" cy="1485909"/>
      </dsp:txXfrm>
    </dsp:sp>
    <dsp:sp modelId="{59355871-B891-40EA-82FA-FEBD23F427B3}">
      <dsp:nvSpPr>
        <dsp:cNvPr id="0" name=""/>
        <dsp:cNvSpPr/>
      </dsp:nvSpPr>
      <dsp:spPr>
        <a:xfrm>
          <a:off x="3344059" y="75533"/>
          <a:ext cx="3095643" cy="3714772"/>
        </a:xfrm>
        <a:prstGeom prst="rect">
          <a:avLst/>
        </a:prstGeom>
        <a:solidFill>
          <a:schemeClr val="accent2">
            <a:hueOff val="-638687"/>
            <a:satOff val="1755"/>
            <a:lumOff val="1176"/>
            <a:alphaOff val="0"/>
          </a:schemeClr>
        </a:solidFill>
        <a:ln w="12700" cap="flat" cmpd="sng" algn="ctr">
          <a:solidFill>
            <a:schemeClr val="accent2">
              <a:hueOff val="-638687"/>
              <a:satOff val="1755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781" tIns="0" rIns="30578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Obtain information about adolescent health directly from adolescents.</a:t>
          </a:r>
        </a:p>
      </dsp:txBody>
      <dsp:txXfrm>
        <a:off x="3344059" y="1561442"/>
        <a:ext cx="3095643" cy="2228863"/>
      </dsp:txXfrm>
    </dsp:sp>
    <dsp:sp modelId="{C563137E-59BB-4FBC-9841-9E1D92C33F8B}">
      <dsp:nvSpPr>
        <dsp:cNvPr id="0" name=""/>
        <dsp:cNvSpPr/>
      </dsp:nvSpPr>
      <dsp:spPr>
        <a:xfrm>
          <a:off x="3344059" y="75533"/>
          <a:ext cx="3095643" cy="148590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781" tIns="165100" rIns="30578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344059" y="75533"/>
        <a:ext cx="3095643" cy="1485909"/>
      </dsp:txXfrm>
    </dsp:sp>
    <dsp:sp modelId="{3085AC4C-A1BC-4008-B0E7-E2D849CE4962}">
      <dsp:nvSpPr>
        <dsp:cNvPr id="0" name=""/>
        <dsp:cNvSpPr/>
      </dsp:nvSpPr>
      <dsp:spPr>
        <a:xfrm>
          <a:off x="6687354" y="75533"/>
          <a:ext cx="3095643" cy="3714772"/>
        </a:xfrm>
        <a:prstGeom prst="rect">
          <a:avLst/>
        </a:prstGeom>
        <a:solidFill>
          <a:schemeClr val="accent2">
            <a:hueOff val="-1277375"/>
            <a:satOff val="3509"/>
            <a:lumOff val="2352"/>
            <a:alphaOff val="0"/>
          </a:schemeClr>
        </a:solidFill>
        <a:ln w="12700" cap="flat" cmpd="sng" algn="ctr">
          <a:solidFill>
            <a:schemeClr val="accent2">
              <a:hueOff val="-1277375"/>
              <a:satOff val="3509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781" tIns="0" rIns="30578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Evaluate concordance between parent and adolescent-report on health topics.</a:t>
          </a:r>
        </a:p>
      </dsp:txBody>
      <dsp:txXfrm>
        <a:off x="6687354" y="1561442"/>
        <a:ext cx="3095643" cy="2228863"/>
      </dsp:txXfrm>
    </dsp:sp>
    <dsp:sp modelId="{C88B2E98-B182-468C-90CE-601E9F2475AC}">
      <dsp:nvSpPr>
        <dsp:cNvPr id="0" name=""/>
        <dsp:cNvSpPr/>
      </dsp:nvSpPr>
      <dsp:spPr>
        <a:xfrm>
          <a:off x="6687354" y="75533"/>
          <a:ext cx="3095643" cy="148590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781" tIns="165100" rIns="30578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  <a:endParaRPr lang="en-US" sz="6600" kern="1200" dirty="0"/>
        </a:p>
      </dsp:txBody>
      <dsp:txXfrm>
        <a:off x="6687354" y="75533"/>
        <a:ext cx="3095643" cy="1485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D0F0-37E8-4732-A58B-87AE5EFBB93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D36FE-0560-482F-B8C1-FADAF114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D36FE-0560-482F-B8C1-FADAF114D4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D36FE-0560-482F-B8C1-FADAF114D4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67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D36FE-0560-482F-B8C1-FADAF114D4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6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1D36FE-0560-482F-B8C1-FADAF114D4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2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D36FE-0560-482F-B8C1-FADAF114D4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D36FE-0560-482F-B8C1-FADAF114D4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6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D36FE-0560-482F-B8C1-FADAF114D4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6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D36FE-0560-482F-B8C1-FADAF114D4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3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D36FE-0560-482F-B8C1-FADAF114D4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24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1D36FE-0560-482F-B8C1-FADAF114D4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797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1D36FE-0560-482F-B8C1-FADAF114D4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67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C487-81F1-48BA-BC67-2AA8E534033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02D-8378-432A-BDD0-85525D0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C487-81F1-48BA-BC67-2AA8E534033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02D-8378-432A-BDD0-85525D0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C44C487-81F1-48BA-BC67-2AA8E534033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79AC02D-8378-432A-BDD0-85525D0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4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C487-81F1-48BA-BC67-2AA8E534033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02D-8378-432A-BDD0-85525D0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44C487-81F1-48BA-BC67-2AA8E534033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9AC02D-8378-432A-BDD0-85525D0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5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C487-81F1-48BA-BC67-2AA8E534033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02D-8378-432A-BDD0-85525D0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C487-81F1-48BA-BC67-2AA8E534033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02D-8378-432A-BDD0-85525D0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4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C487-81F1-48BA-BC67-2AA8E534033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02D-8378-432A-BDD0-85525D0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7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C487-81F1-48BA-BC67-2AA8E534033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02D-8378-432A-BDD0-85525D0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C487-81F1-48BA-BC67-2AA8E534033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02D-8378-432A-BDD0-85525D0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7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C487-81F1-48BA-BC67-2AA8E534033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02D-8378-432A-BDD0-85525D0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8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C44C487-81F1-48BA-BC67-2AA8E534033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79AC02D-8378-432A-BDD0-85525D0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6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4B3A732-BD30-43B3-B22F-86F94190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5978F0-8D3C-4B12-B071-F1254173E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1600"/>
            <a:ext cx="121920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4E515-9C7D-4ABE-8B5A-E23D9A5B2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693334"/>
            <a:ext cx="8821199" cy="3471334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/>
              <a:t>NHIS-TEEN 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AF8C89B-F2CC-4DCB-B781-2318B945B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93" y="1854231"/>
            <a:ext cx="3894548" cy="27644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629DFF-362A-4095-A3D6-1AABDF0DEFD6}"/>
              </a:ext>
            </a:extLst>
          </p:cNvPr>
          <p:cNvSpPr/>
          <p:nvPr/>
        </p:nvSpPr>
        <p:spPr>
          <a:xfrm>
            <a:off x="8494239" y="4028303"/>
            <a:ext cx="2785520" cy="1072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BED1A-CC87-4E6D-B2FF-CA5A35277317}"/>
              </a:ext>
            </a:extLst>
          </p:cNvPr>
          <p:cNvSpPr txBox="1"/>
          <p:nvPr/>
        </p:nvSpPr>
        <p:spPr>
          <a:xfrm>
            <a:off x="10218383" y="3429000"/>
            <a:ext cx="19736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Aaron Maitland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Amanda 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Ben Zablotsky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Jessica Jones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Jonaki Bose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Lindsey Black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Stephen Blumberg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5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9CC0-9877-4E7F-A5CD-C2C0E3A8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7FD2C-9A71-4350-82AA-FB86B131F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369665"/>
          </a:xfrm>
        </p:spPr>
        <p:txBody>
          <a:bodyPr>
            <a:normAutofit/>
          </a:bodyPr>
          <a:lstStyle/>
          <a:p>
            <a:r>
              <a:rPr lang="en-US" sz="2600" dirty="0"/>
              <a:t>Obtaining parental permission</a:t>
            </a:r>
          </a:p>
          <a:p>
            <a:pPr lvl="2"/>
            <a:r>
              <a:rPr lang="en-US" sz="2400" dirty="0"/>
              <a:t>In-person vs. telephone Sample Child interviews</a:t>
            </a:r>
          </a:p>
          <a:p>
            <a:pPr lvl="2"/>
            <a:r>
              <a:rPr lang="en-US" sz="2400" dirty="0"/>
              <a:t>Parental assumptions</a:t>
            </a:r>
          </a:p>
          <a:p>
            <a:pPr lvl="2"/>
            <a:endParaRPr lang="en-US" dirty="0"/>
          </a:p>
          <a:p>
            <a:r>
              <a:rPr lang="en-US" sz="2600" dirty="0"/>
              <a:t>Obtaining teenager participation </a:t>
            </a:r>
          </a:p>
          <a:p>
            <a:pPr lvl="2"/>
            <a:r>
              <a:rPr lang="en-US" sz="2400" dirty="0"/>
              <a:t>Inability to e-mail and text at the time of launch</a:t>
            </a:r>
          </a:p>
          <a:p>
            <a:pPr lvl="2"/>
            <a:r>
              <a:rPr lang="en-US" sz="2400" dirty="0"/>
              <a:t>Teenagers with disabilities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49A840A-79D7-43FA-9A00-FA166B3A6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3" y="277118"/>
            <a:ext cx="1938747" cy="13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4B3A732-BD30-43B3-B22F-86F94190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5978F0-8D3C-4B12-B071-F1254173E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1600"/>
            <a:ext cx="121920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4E515-9C7D-4ABE-8B5A-E23D9A5B2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693334"/>
            <a:ext cx="8821199" cy="3471334"/>
          </a:xfrm>
        </p:spPr>
        <p:txBody>
          <a:bodyPr anchor="ctr">
            <a:normAutofit/>
          </a:bodyPr>
          <a:lstStyle/>
          <a:p>
            <a:r>
              <a:rPr lang="en-US" sz="8000" dirty="0" err="1"/>
              <a:t>ThANK</a:t>
            </a:r>
            <a:r>
              <a:rPr lang="en-US" sz="8000" dirty="0"/>
              <a:t> YOU!</a:t>
            </a:r>
            <a:br>
              <a:rPr lang="en-US" sz="8000" dirty="0"/>
            </a:br>
            <a:br>
              <a:rPr lang="en-US" sz="8000" dirty="0"/>
            </a:br>
            <a:r>
              <a:rPr lang="en-US" sz="3000" dirty="0"/>
              <a:t>QUESTIONS: BZABLOTSKY@CDC.GOV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AF8C89B-F2CC-4DCB-B781-2318B945B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79" y="3071813"/>
            <a:ext cx="3175054" cy="22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6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0A457-D228-4772-B968-7637369D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646"/>
            <a:ext cx="4654293" cy="518070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BACKGROUND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C0156-5216-4504-8783-A993ED3A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584" y="127732"/>
            <a:ext cx="6623124" cy="518070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600" b="1" dirty="0">
                <a:solidFill>
                  <a:schemeClr val="tx2"/>
                </a:solidFill>
              </a:rPr>
              <a:t>There is a dearth of surveys on the health of adolescents in the United States, both self-reported and parent-reported.</a:t>
            </a:r>
          </a:p>
          <a:p>
            <a:endParaRPr lang="en-US" sz="2600" b="1" dirty="0">
              <a:solidFill>
                <a:schemeClr val="tx2"/>
              </a:solidFill>
            </a:endParaRPr>
          </a:p>
          <a:p>
            <a:r>
              <a:rPr lang="en-US" sz="2600" b="1" dirty="0">
                <a:solidFill>
                  <a:schemeClr val="tx2"/>
                </a:solidFill>
              </a:rPr>
              <a:t>Surveys which rely on parental report for adolescent health have greater measurement error on items parents are less knowledgeable about.</a:t>
            </a:r>
          </a:p>
          <a:p>
            <a:endParaRPr lang="en-US" sz="2600" b="1" dirty="0">
              <a:solidFill>
                <a:schemeClr val="tx2"/>
              </a:solidFill>
            </a:endParaRPr>
          </a:p>
          <a:p>
            <a:r>
              <a:rPr lang="en-US" sz="2600" b="1" dirty="0">
                <a:solidFill>
                  <a:schemeClr val="tx2"/>
                </a:solidFill>
              </a:rPr>
              <a:t>Few adolescent self-reported health surveys are linked to robust parent-reported data.</a:t>
            </a:r>
            <a:endParaRPr lang="en-US" sz="2600" dirty="0">
              <a:solidFill>
                <a:schemeClr val="tx2"/>
              </a:solidFill>
            </a:endParaRPr>
          </a:p>
          <a:p>
            <a:pPr marL="228600" lvl="1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62535A6-0523-4ADD-B00C-70A0BE437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38" y="5932742"/>
            <a:ext cx="5148262" cy="9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30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B08B-068D-4A79-8C6C-126295E0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GOALS OF NHIS-TEEN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752D4ED-0EC4-4445-9714-60DD53D49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004438"/>
              </p:ext>
            </p:extLst>
          </p:nvPr>
        </p:nvGraphicFramePr>
        <p:xfrm>
          <a:off x="1203325" y="2476595"/>
          <a:ext cx="9783763" cy="386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1F4079E-8C8F-48BE-96A6-46E3E818FA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3" y="277118"/>
            <a:ext cx="1938747" cy="13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9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D6C2-4D67-487E-9725-C28458F5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EF1D-FBCC-4D1E-820E-4DA774126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84" y="2017704"/>
            <a:ext cx="10219060" cy="4699363"/>
          </a:xfrm>
        </p:spPr>
        <p:txBody>
          <a:bodyPr>
            <a:noAutofit/>
          </a:bodyPr>
          <a:lstStyle/>
          <a:p>
            <a:r>
              <a:rPr lang="en-US" sz="2600" b="1" dirty="0"/>
              <a:t>Study Period: </a:t>
            </a:r>
            <a:r>
              <a:rPr lang="en-US" sz="2600" dirty="0"/>
              <a:t>July 1</a:t>
            </a:r>
            <a:r>
              <a:rPr lang="en-US" sz="2600" baseline="30000" dirty="0"/>
              <a:t>st</a:t>
            </a:r>
            <a:r>
              <a:rPr lang="en-US" sz="2600" dirty="0"/>
              <a:t> 2021 – December 31</a:t>
            </a:r>
            <a:r>
              <a:rPr lang="en-US" sz="2600" baseline="30000" dirty="0"/>
              <a:t>st</a:t>
            </a:r>
            <a:r>
              <a:rPr lang="en-US" sz="2600" dirty="0"/>
              <a:t> 2022</a:t>
            </a:r>
            <a:endParaRPr lang="en-US" sz="2600" b="1" dirty="0"/>
          </a:p>
          <a:p>
            <a:r>
              <a:rPr lang="en-US" sz="2600" b="1" dirty="0"/>
              <a:t>Sample</a:t>
            </a:r>
            <a:r>
              <a:rPr lang="en-US" sz="2600" dirty="0"/>
              <a:t>: Adolescents between the ages of 12-17 whose parents or guardians completed the Sample Child interview and provided permission (in-person or over telephone) for their adolescent to be contacted </a:t>
            </a:r>
          </a:p>
          <a:p>
            <a:r>
              <a:rPr lang="en-US" sz="2600" b="1" dirty="0"/>
              <a:t>Target Completed Interviews</a:t>
            </a:r>
            <a:r>
              <a:rPr lang="en-US" sz="2600" dirty="0"/>
              <a:t>: 3,600 </a:t>
            </a:r>
          </a:p>
          <a:p>
            <a:r>
              <a:rPr lang="en-US" sz="2600" b="1" dirty="0"/>
              <a:t>Mode</a:t>
            </a:r>
            <a:r>
              <a:rPr lang="en-US" sz="2600" dirty="0"/>
              <a:t>: Web </a:t>
            </a:r>
          </a:p>
          <a:p>
            <a:r>
              <a:rPr lang="en-US" sz="2600" b="1" dirty="0"/>
              <a:t>Length</a:t>
            </a:r>
            <a:r>
              <a:rPr lang="en-US" sz="2600" dirty="0"/>
              <a:t>: 95 questions, ~15 minutes to complete</a:t>
            </a:r>
          </a:p>
          <a:p>
            <a:r>
              <a:rPr lang="en-US" sz="2600" b="1" dirty="0"/>
              <a:t>Language</a:t>
            </a:r>
            <a:r>
              <a:rPr lang="en-US" sz="2600" dirty="0"/>
              <a:t>: English</a:t>
            </a:r>
          </a:p>
          <a:p>
            <a:r>
              <a:rPr lang="en-US" sz="2600" b="1" dirty="0"/>
              <a:t>Incentive</a:t>
            </a:r>
            <a:r>
              <a:rPr lang="en-US" sz="2600" dirty="0"/>
              <a:t>: $5</a:t>
            </a:r>
            <a:endParaRPr lang="en-US" sz="2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7F1132B-73F8-42E1-B7AE-DE1E4502E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3" y="277118"/>
            <a:ext cx="1938747" cy="13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0C4F-6BD4-4C86-A1F3-3DB50FDD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C9CAD-83B5-45A6-A5C8-813AB695D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02" y="1799994"/>
            <a:ext cx="4893081" cy="4206240"/>
          </a:xfrm>
        </p:spPr>
        <p:txBody>
          <a:bodyPr/>
          <a:lstStyle/>
          <a:p>
            <a:endParaRPr lang="en-US" sz="2600" dirty="0"/>
          </a:p>
          <a:p>
            <a:endParaRPr lang="en-US" sz="2600" b="1" dirty="0"/>
          </a:p>
          <a:p>
            <a:r>
              <a:rPr lang="en-US" sz="2600" dirty="0"/>
              <a:t>Physical activity and sleep</a:t>
            </a:r>
          </a:p>
          <a:p>
            <a:r>
              <a:rPr lang="en-US" sz="2600" dirty="0"/>
              <a:t>Injuries </a:t>
            </a:r>
          </a:p>
          <a:p>
            <a:r>
              <a:rPr lang="en-US" sz="2600" dirty="0"/>
              <a:t>Mental health</a:t>
            </a:r>
          </a:p>
          <a:p>
            <a:r>
              <a:rPr lang="en-US" sz="2600" dirty="0"/>
              <a:t>Social and emotional supports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20480E-E8ED-49EF-8161-E67E8CFC852C}"/>
              </a:ext>
            </a:extLst>
          </p:cNvPr>
          <p:cNvSpPr txBox="1">
            <a:spLocks/>
          </p:cNvSpPr>
          <p:nvPr/>
        </p:nvSpPr>
        <p:spPr>
          <a:xfrm>
            <a:off x="6471018" y="1790078"/>
            <a:ext cx="4893081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Doctor visits and content of care</a:t>
            </a:r>
          </a:p>
          <a:p>
            <a:r>
              <a:rPr lang="en-US" sz="2600" dirty="0"/>
              <a:t>Meditation and yoga</a:t>
            </a:r>
          </a:p>
          <a:p>
            <a:r>
              <a:rPr lang="en-US" sz="2600" dirty="0"/>
              <a:t>Stressful life events</a:t>
            </a:r>
          </a:p>
          <a:p>
            <a:r>
              <a:rPr lang="en-US" sz="2600" dirty="0"/>
              <a:t>Bullying and discrimination </a:t>
            </a:r>
          </a:p>
          <a:p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65A6BA3-4FE4-4844-804B-64A0970BA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3" y="277118"/>
            <a:ext cx="1938747" cy="13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6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9CC0-9877-4E7F-A5CD-C2C0E3A8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RECRUITMENT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3A9714-B0D3-463B-850A-924C892AFFC5}"/>
              </a:ext>
            </a:extLst>
          </p:cNvPr>
          <p:cNvSpPr/>
          <p:nvPr/>
        </p:nvSpPr>
        <p:spPr>
          <a:xfrm>
            <a:off x="26282" y="2982179"/>
            <a:ext cx="2132100" cy="17936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Parent Permission to Contact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orbel" panose="020B0503020204020204"/>
              </a:rPr>
              <a:t>Teen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AC505C-6F7F-4335-B33F-3993D32A12C1}"/>
              </a:ext>
            </a:extLst>
          </p:cNvPr>
          <p:cNvSpPr/>
          <p:nvPr/>
        </p:nvSpPr>
        <p:spPr>
          <a:xfrm>
            <a:off x="2835997" y="2982179"/>
            <a:ext cx="2132100" cy="17936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Request </a:t>
            </a:r>
            <a:r>
              <a:rPr lang="en-US" sz="2200" dirty="0">
                <a:solidFill>
                  <a:prstClr val="black"/>
                </a:solidFill>
                <a:latin typeface="Corbel" panose="020B0503020204020204"/>
              </a:rPr>
              <a:t>Teen’s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Cell Number and Email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83858F-ED37-4E35-B68D-C4D8F8D78C0C}"/>
              </a:ext>
            </a:extLst>
          </p:cNvPr>
          <p:cNvSpPr/>
          <p:nvPr/>
        </p:nvSpPr>
        <p:spPr>
          <a:xfrm>
            <a:off x="5562904" y="4339744"/>
            <a:ext cx="3223844" cy="196294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Mail Postcard to Parent;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Mail Initial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Letter to Teen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E4DDD6F-56AD-4E25-955E-B4CEA4F00CCD}"/>
              </a:ext>
            </a:extLst>
          </p:cNvPr>
          <p:cNvSpPr/>
          <p:nvPr/>
        </p:nvSpPr>
        <p:spPr>
          <a:xfrm>
            <a:off x="5562903" y="1894980"/>
            <a:ext cx="3223843" cy="19629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Hand Postcard to Parent</a:t>
            </a:r>
            <a:r>
              <a:rPr lang="en-US" sz="2200" dirty="0">
                <a:solidFill>
                  <a:prstClr val="black"/>
                </a:solidFill>
                <a:latin typeface="Corbel" panose="020B0503020204020204"/>
              </a:rPr>
              <a:t>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Leave Initial Letter for Teen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66ED3E6-B82C-4CD7-820D-7BDB5D7FDEE4}"/>
              </a:ext>
            </a:extLst>
          </p:cNvPr>
          <p:cNvSpPr/>
          <p:nvPr/>
        </p:nvSpPr>
        <p:spPr>
          <a:xfrm>
            <a:off x="2219421" y="3626589"/>
            <a:ext cx="533767" cy="482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E1A9A8F-F520-431E-9623-9F19B966A350}"/>
              </a:ext>
            </a:extLst>
          </p:cNvPr>
          <p:cNvSpPr/>
          <p:nvPr/>
        </p:nvSpPr>
        <p:spPr>
          <a:xfrm rot="19766320">
            <a:off x="5000268" y="2964444"/>
            <a:ext cx="533767" cy="482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EFCFC22-19C4-4611-B5F7-7C917DC8E255}"/>
              </a:ext>
            </a:extLst>
          </p:cNvPr>
          <p:cNvSpPr/>
          <p:nvPr/>
        </p:nvSpPr>
        <p:spPr>
          <a:xfrm rot="2132614">
            <a:off x="5005196" y="4252878"/>
            <a:ext cx="533767" cy="482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C5DC90-6116-4E42-9957-A9954B33BA87}"/>
              </a:ext>
            </a:extLst>
          </p:cNvPr>
          <p:cNvSpPr txBox="1"/>
          <p:nvPr/>
        </p:nvSpPr>
        <p:spPr>
          <a:xfrm>
            <a:off x="5956381" y="3883390"/>
            <a:ext cx="2436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In-person interview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CF5F24-C669-4314-971D-5B804DB5D08F}"/>
              </a:ext>
            </a:extLst>
          </p:cNvPr>
          <p:cNvSpPr txBox="1"/>
          <p:nvPr/>
        </p:nvSpPr>
        <p:spPr>
          <a:xfrm>
            <a:off x="6241824" y="6328156"/>
            <a:ext cx="2077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Phone interview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8DA610-9DA2-4109-BFA9-22F5A9DBD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317" y="3102120"/>
            <a:ext cx="3282683" cy="1962945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6084FD26-5ADE-49B8-9B38-53C1570D3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3" y="277118"/>
            <a:ext cx="1938747" cy="13761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E766428-CCCA-4127-A47B-E8A15FE89A20}"/>
              </a:ext>
            </a:extLst>
          </p:cNvPr>
          <p:cNvSpPr txBox="1"/>
          <p:nvPr/>
        </p:nvSpPr>
        <p:spPr>
          <a:xfrm>
            <a:off x="9497100" y="5065065"/>
            <a:ext cx="2107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Front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English Postcard</a:t>
            </a:r>
          </a:p>
        </p:txBody>
      </p:sp>
    </p:spTree>
    <p:extLst>
      <p:ext uri="{BB962C8B-B14F-4D97-AF65-F5344CB8AC3E}">
        <p14:creationId xmlns:p14="http://schemas.microsoft.com/office/powerpoint/2010/main" val="137528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EC5AFA-2951-4769-B471-DC41AA2DA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73266">
            <a:off x="9099387" y="2288188"/>
            <a:ext cx="2438249" cy="29916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69CC0-9877-4E7F-A5CD-C2C0E3A8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TEEN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7FD2C-9A71-4350-82AA-FB86B131F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3" y="2171056"/>
            <a:ext cx="6120041" cy="4402768"/>
          </a:xfrm>
        </p:spPr>
        <p:txBody>
          <a:bodyPr>
            <a:normAutofit/>
          </a:bodyPr>
          <a:lstStyle/>
          <a:p>
            <a:r>
              <a:rPr lang="en-US" sz="2600" b="1" dirty="0"/>
              <a:t>Physical mailings – JULY START</a:t>
            </a:r>
          </a:p>
          <a:p>
            <a:pPr lvl="2"/>
            <a:r>
              <a:rPr lang="en-US" sz="2400" dirty="0"/>
              <a:t>Initial letter</a:t>
            </a:r>
          </a:p>
          <a:p>
            <a:pPr lvl="2"/>
            <a:r>
              <a:rPr lang="en-US" sz="2400" dirty="0"/>
              <a:t>Non-responder reminder letter</a:t>
            </a:r>
          </a:p>
          <a:p>
            <a:pPr lvl="2"/>
            <a:r>
              <a:rPr lang="en-US" sz="2400" dirty="0"/>
              <a:t>Final postcard reminder</a:t>
            </a:r>
          </a:p>
          <a:p>
            <a:r>
              <a:rPr lang="en-US" sz="2600" b="1" dirty="0"/>
              <a:t>E-mail messages – SEPTEMBER START</a:t>
            </a:r>
          </a:p>
          <a:p>
            <a:pPr lvl="2"/>
            <a:r>
              <a:rPr lang="en-US" sz="2400" dirty="0"/>
              <a:t>Initial invitation and first reminder</a:t>
            </a:r>
          </a:p>
          <a:p>
            <a:pPr lvl="2"/>
            <a:r>
              <a:rPr lang="en-US" sz="2400" dirty="0"/>
              <a:t>Two additional reminders</a:t>
            </a:r>
          </a:p>
          <a:p>
            <a:r>
              <a:rPr lang="en-US" sz="2600" b="1" dirty="0"/>
              <a:t>Text messages – COMING SOON</a:t>
            </a:r>
          </a:p>
          <a:p>
            <a:pPr lvl="2"/>
            <a:r>
              <a:rPr lang="en-US" sz="2400" dirty="0"/>
              <a:t>Initial invitation and first reminder</a:t>
            </a:r>
          </a:p>
          <a:p>
            <a:pPr lvl="2"/>
            <a:r>
              <a:rPr lang="en-US" sz="2400" dirty="0"/>
              <a:t>Two additional reminders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711C6-7D88-4C60-B15F-7CBF9DEE7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59721">
            <a:off x="7330589" y="2473476"/>
            <a:ext cx="2988521" cy="308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C16F78-EAB7-460A-AC9A-508A4FBD4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18574">
            <a:off x="6863681" y="3055390"/>
            <a:ext cx="2828825" cy="327751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E4EA20D-366E-41D6-B841-57455759A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3" y="277118"/>
            <a:ext cx="1938747" cy="13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6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0A457-D228-4772-B968-7637369D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646"/>
            <a:ext cx="4654293" cy="518070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EARLY RESULTS (1)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C0156-5216-4504-8783-A993ED3A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853" y="1381125"/>
            <a:ext cx="6872135" cy="3868737"/>
          </a:xfrm>
        </p:spPr>
        <p:txBody>
          <a:bodyPr anchor="ctr">
            <a:normAutofit/>
          </a:bodyPr>
          <a:lstStyle/>
          <a:p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600" b="1" dirty="0">
                <a:solidFill>
                  <a:schemeClr val="tx2"/>
                </a:solidFill>
              </a:rPr>
              <a:t>Permission rate (parents): </a:t>
            </a:r>
            <a:r>
              <a:rPr lang="en-US" sz="2600" dirty="0">
                <a:solidFill>
                  <a:schemeClr val="tx2"/>
                </a:solidFill>
              </a:rPr>
              <a:t>65%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Higher for Sample Child in-person interviews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Half give permission to e-mail and/or text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600" b="1" dirty="0">
                <a:solidFill>
                  <a:schemeClr val="tx2"/>
                </a:solidFill>
              </a:rPr>
              <a:t>Survey submission rate (teenagers): </a:t>
            </a:r>
            <a:r>
              <a:rPr lang="en-US" sz="2600" dirty="0">
                <a:solidFill>
                  <a:schemeClr val="tx2"/>
                </a:solidFill>
              </a:rPr>
              <a:t>38%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Higher among those receiving e-mails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Half complete with a smart phone</a:t>
            </a:r>
            <a:endParaRPr lang="en-US" sz="2600" b="1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3A311-4543-4B62-90BA-8ABBC675BD49}"/>
              </a:ext>
            </a:extLst>
          </p:cNvPr>
          <p:cNvSpPr txBox="1"/>
          <p:nvPr/>
        </p:nvSpPr>
        <p:spPr>
          <a:xfrm>
            <a:off x="10753401" y="6581001"/>
            <a:ext cx="1438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through October 5</a:t>
            </a:r>
            <a:r>
              <a:rPr lang="en-US" sz="1200" baseline="30000" dirty="0"/>
              <a:t>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6808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C0156-5216-4504-8783-A993ED3A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587" y="2157413"/>
            <a:ext cx="6637413" cy="4326340"/>
          </a:xfrm>
        </p:spPr>
        <p:txBody>
          <a:bodyPr anchor="ctr">
            <a:normAutofit/>
          </a:bodyPr>
          <a:lstStyle/>
          <a:p>
            <a:r>
              <a:rPr lang="en-US" sz="2600" b="1" dirty="0">
                <a:solidFill>
                  <a:schemeClr val="tx2"/>
                </a:solidFill>
              </a:rPr>
              <a:t>NHIS-Teen statistics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Median interview length: 16 minutes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Completion rate: 96%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Average item non-response: 0.45%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Half submit answers within 7 days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endParaRPr lang="en-US" sz="2400" b="1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511064-E56F-4715-991C-A22575CFCE9F}"/>
              </a:ext>
            </a:extLst>
          </p:cNvPr>
          <p:cNvSpPr txBox="1">
            <a:spLocks/>
          </p:cNvSpPr>
          <p:nvPr/>
        </p:nvSpPr>
        <p:spPr>
          <a:xfrm>
            <a:off x="0" y="838646"/>
            <a:ext cx="4654296" cy="5180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EARLY RESULTS 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BE604B-ED3B-48A1-A86E-A43F2E345D7C}"/>
              </a:ext>
            </a:extLst>
          </p:cNvPr>
          <p:cNvSpPr txBox="1"/>
          <p:nvPr/>
        </p:nvSpPr>
        <p:spPr>
          <a:xfrm>
            <a:off x="10753401" y="6581001"/>
            <a:ext cx="1438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through October 5</a:t>
            </a:r>
            <a:r>
              <a:rPr lang="en-US" sz="1200" baseline="30000" dirty="0"/>
              <a:t>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1210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421</Words>
  <Application>Microsoft Office PowerPoint</Application>
  <PresentationFormat>Widescreen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Corbel</vt:lpstr>
      <vt:lpstr>Wingdings</vt:lpstr>
      <vt:lpstr>Banded</vt:lpstr>
      <vt:lpstr>NHIS-TEEN </vt:lpstr>
      <vt:lpstr>BACKGROUND</vt:lpstr>
      <vt:lpstr>GOALS OF NHIS-TEEN</vt:lpstr>
      <vt:lpstr>study DESIGN</vt:lpstr>
      <vt:lpstr>TOPIC AREAS</vt:lpstr>
      <vt:lpstr>PARENTAL RECRUITMENT</vt:lpstr>
      <vt:lpstr>TEEN RECRUITMENT</vt:lpstr>
      <vt:lpstr>EARLY RESULTS (1)</vt:lpstr>
      <vt:lpstr>PowerPoint Presentation</vt:lpstr>
      <vt:lpstr>challenges</vt:lpstr>
      <vt:lpstr>ThANK YOU!  QUESTIONS: BZABLOTSKY@CDC.GOV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NHIS-T</dc:title>
  <dc:creator>Ng, Amanda (CDC/DDPHSS/NCHS/DHIS)</dc:creator>
  <cp:lastModifiedBy>Zablotsky, Benjamin (CDC/DDPHSS/NCHS/DHIS)</cp:lastModifiedBy>
  <cp:revision>178</cp:revision>
  <dcterms:created xsi:type="dcterms:W3CDTF">2021-02-02T17:13:44Z</dcterms:created>
  <dcterms:modified xsi:type="dcterms:W3CDTF">2021-10-20T13:30:37Z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2021-02-02T18:13:57Z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596c594e-f484-404f-896d-45bcc5a18544</vt:lpwstr>
  </property>
  <property fmtid="{D5CDD505-2E9C-101B-9397-08002B2CF9AE}" pid="8" name="MSIP_Label_7b94a7b8-f06c-4dfe-bdcc-9b548fd58c31_ContentBits">
    <vt:lpwstr>0</vt:lpwstr>
  </property>
</Properties>
</file>