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mp" ContentType="image/p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Lst>
  <p:notesMasterIdLst>
    <p:notesMasterId r:id="rId15"/>
  </p:notesMasterIdLst>
  <p:handoutMasterIdLst>
    <p:handoutMasterId r:id="rId16"/>
  </p:handoutMasterIdLst>
  <p:sldIdLst>
    <p:sldId id="257" r:id="rId5"/>
    <p:sldId id="448" r:id="rId6"/>
    <p:sldId id="319" r:id="rId7"/>
    <p:sldId id="320" r:id="rId8"/>
    <p:sldId id="316" r:id="rId9"/>
    <p:sldId id="318" r:id="rId10"/>
    <p:sldId id="322" r:id="rId11"/>
    <p:sldId id="451" r:id="rId12"/>
    <p:sldId id="453" r:id="rId13"/>
    <p:sldId id="317" r:id="rId14"/>
  </p:sldIdLst>
  <p:sldSz cx="9144000" cy="5143500" type="screen16x9"/>
  <p:notesSz cx="7315200" cy="9601200"/>
  <p:embeddedFontLst>
    <p:embeddedFont>
      <p:font typeface="Calibri" panose="020F0502020204030204" pitchFamily="34" charset="0"/>
      <p:regular r:id="rId17"/>
      <p:bold r:id="rId18"/>
      <p:italic r:id="rId19"/>
      <p:boldItalic r:id="rId20"/>
    </p:embeddedFont>
    <p:embeddedFont>
      <p:font typeface="Myriad Web Pro" panose="020B0604020202020204" charset="0"/>
      <p:regular r:id="rId21"/>
      <p:bold r:id="rId22"/>
      <p:italic r:id="rId23"/>
      <p:boldItalic r:id="rId24"/>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B0"/>
    <a:srgbClr val="695E4A"/>
    <a:srgbClr val="006858"/>
    <a:srgbClr val="0088B7"/>
    <a:srgbClr val="B45340"/>
    <a:srgbClr val="9A4E9E"/>
    <a:srgbClr val="FFFFFF"/>
    <a:srgbClr val="006166"/>
    <a:srgbClr val="618E7C"/>
    <a:srgbClr val="5A4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81356" autoAdjust="0"/>
  </p:normalViewPr>
  <p:slideViewPr>
    <p:cSldViewPr snapToGrid="0">
      <p:cViewPr varScale="1">
        <p:scale>
          <a:sx n="102" d="100"/>
          <a:sy n="102" d="100"/>
        </p:scale>
        <p:origin x="346" y="67"/>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605605084767793E-2"/>
          <c:y val="5.518716577540108E-2"/>
          <c:w val="0.8952441060615467"/>
          <c:h val="0.80187941747923219"/>
        </c:manualLayout>
      </c:layout>
      <c:barChart>
        <c:barDir val="col"/>
        <c:grouping val="clustered"/>
        <c:varyColors val="0"/>
        <c:ser>
          <c:idx val="0"/>
          <c:order val="0"/>
          <c:spPr>
            <a:solidFill>
              <a:schemeClr val="tx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Data!$A$2:$A$11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Data!$B$2:$B$11</c:f>
              <c:numCache>
                <c:formatCode>General</c:formatCode>
                <c:ptCount val="10"/>
                <c:pt idx="0">
                  <c:v>11</c:v>
                </c:pt>
                <c:pt idx="1">
                  <c:v>14</c:v>
                </c:pt>
                <c:pt idx="2">
                  <c:v>18</c:v>
                </c:pt>
                <c:pt idx="3">
                  <c:v>27</c:v>
                </c:pt>
                <c:pt idx="4">
                  <c:v>36</c:v>
                </c:pt>
                <c:pt idx="5">
                  <c:v>44</c:v>
                </c:pt>
                <c:pt idx="6">
                  <c:v>52</c:v>
                </c:pt>
                <c:pt idx="7">
                  <c:v>59</c:v>
                </c:pt>
                <c:pt idx="8">
                  <c:v>61</c:v>
                </c:pt>
                <c:pt idx="9">
                  <c:v>67</c:v>
                </c:pt>
              </c:numCache>
            </c:numRef>
          </c:val>
          <c:extLst>
            <c:ext xmlns:c16="http://schemas.microsoft.com/office/drawing/2014/chart" uri="{C3380CC4-5D6E-409C-BE32-E72D297353CC}">
              <c16:uniqueId val="{00000000-3AB7-499A-B194-CFF5068B09B2}"/>
            </c:ext>
          </c:extLst>
        </c:ser>
        <c:dLbls>
          <c:showLegendKey val="0"/>
          <c:showVal val="0"/>
          <c:showCatName val="0"/>
          <c:showSerName val="0"/>
          <c:showPercent val="0"/>
          <c:showBubbleSize val="0"/>
        </c:dLbls>
        <c:gapWidth val="150"/>
        <c:overlap val="-100"/>
        <c:axId val="111300864"/>
        <c:axId val="154163296"/>
      </c:barChart>
      <c:lineChart>
        <c:grouping val="standard"/>
        <c:varyColors val="0"/>
        <c:ser>
          <c:idx val="1"/>
          <c:order val="1"/>
          <c:tx>
            <c:v>Target</c:v>
          </c:tx>
          <c:spPr>
            <a:ln w="34925" cap="rnd">
              <a:solidFill>
                <a:schemeClr val="accent2"/>
              </a:solidFill>
              <a:round/>
            </a:ln>
            <a:effectLst>
              <a:outerShdw blurRad="40000" dist="23000" dir="5400000" rotWithShape="0">
                <a:srgbClr val="000000">
                  <a:alpha val="35000"/>
                </a:srgbClr>
              </a:outerShdw>
            </a:effectLst>
          </c:spPr>
          <c:marker>
            <c:symbol val="none"/>
          </c:marker>
          <c:cat>
            <c:numRef>
              <c:f>Data!$A$2:$A$5</c:f>
              <c:numCache>
                <c:formatCode>General</c:formatCode>
                <c:ptCount val="4"/>
                <c:pt idx="0">
                  <c:v>2011</c:v>
                </c:pt>
                <c:pt idx="1">
                  <c:v>2012</c:v>
                </c:pt>
                <c:pt idx="2">
                  <c:v>2013</c:v>
                </c:pt>
                <c:pt idx="3">
                  <c:v>2014</c:v>
                </c:pt>
              </c:numCache>
            </c:numRef>
          </c:cat>
          <c:val>
            <c:numRef>
              <c:f>Data!$C$2:$C$10</c:f>
              <c:numCache>
                <c:formatCode>General</c:formatCode>
                <c:ptCount val="9"/>
                <c:pt idx="0">
                  <c:v>80</c:v>
                </c:pt>
                <c:pt idx="1">
                  <c:v>80</c:v>
                </c:pt>
                <c:pt idx="2">
                  <c:v>80</c:v>
                </c:pt>
                <c:pt idx="3">
                  <c:v>80</c:v>
                </c:pt>
                <c:pt idx="4">
                  <c:v>80</c:v>
                </c:pt>
                <c:pt idx="5">
                  <c:v>80</c:v>
                </c:pt>
                <c:pt idx="6">
                  <c:v>80</c:v>
                </c:pt>
                <c:pt idx="7">
                  <c:v>80</c:v>
                </c:pt>
                <c:pt idx="8">
                  <c:v>80</c:v>
                </c:pt>
              </c:numCache>
            </c:numRef>
          </c:val>
          <c:smooth val="0"/>
          <c:extLst>
            <c:ext xmlns:c16="http://schemas.microsoft.com/office/drawing/2014/chart" uri="{C3380CC4-5D6E-409C-BE32-E72D297353CC}">
              <c16:uniqueId val="{00000001-3AB7-499A-B194-CFF5068B09B2}"/>
            </c:ext>
          </c:extLst>
        </c:ser>
        <c:dLbls>
          <c:showLegendKey val="0"/>
          <c:showVal val="0"/>
          <c:showCatName val="0"/>
          <c:showSerName val="0"/>
          <c:showPercent val="0"/>
          <c:showBubbleSize val="0"/>
        </c:dLbls>
        <c:marker val="1"/>
        <c:smooth val="0"/>
        <c:axId val="154161728"/>
        <c:axId val="154163688"/>
      </c:lineChart>
      <c:catAx>
        <c:axId val="111300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4163296"/>
        <c:crosses val="autoZero"/>
        <c:auto val="1"/>
        <c:lblAlgn val="ctr"/>
        <c:lblOffset val="100"/>
        <c:noMultiLvlLbl val="0"/>
      </c:catAx>
      <c:valAx>
        <c:axId val="15416329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300864"/>
        <c:crosses val="autoZero"/>
        <c:crossBetween val="between"/>
        <c:majorUnit val="10"/>
      </c:valAx>
      <c:valAx>
        <c:axId val="154163688"/>
        <c:scaling>
          <c:orientation val="minMax"/>
        </c:scaling>
        <c:delete val="1"/>
        <c:axPos val="r"/>
        <c:numFmt formatCode="General" sourceLinked="1"/>
        <c:majorTickMark val="none"/>
        <c:minorTickMark val="none"/>
        <c:tickLblPos val="nextTo"/>
        <c:crossAx val="154161728"/>
        <c:crosses val="max"/>
        <c:crossBetween val="midCat"/>
      </c:valAx>
      <c:catAx>
        <c:axId val="154161728"/>
        <c:scaling>
          <c:orientation val="minMax"/>
        </c:scaling>
        <c:delete val="0"/>
        <c:axPos val="t"/>
        <c:numFmt formatCode="General" sourceLinked="1"/>
        <c:majorTickMark val="none"/>
        <c:minorTickMark val="none"/>
        <c:tickLblPos val="none"/>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4163688"/>
        <c:crosses val="max"/>
        <c:auto val="1"/>
        <c:lblAlgn val="ctr"/>
        <c:lblOffset val="100"/>
        <c:noMultiLvlLbl val="0"/>
      </c:cat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6/14/2021</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6/14/2021</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1331537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2155199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21464672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3860"/>
          <a:stretch/>
        </p:blipFill>
        <p:spPr>
          <a:xfrm>
            <a:off x="0" y="0"/>
            <a:ext cx="9144000" cy="920839"/>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6858"/>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10866720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r>
              <a:rPr lang="en-US" dirty="0"/>
              <a:t>Bottom band: NCHS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122"/>
          <a:stretch/>
        </p:blipFill>
        <p:spPr>
          <a:xfrm>
            <a:off x="0" y="5005830"/>
            <a:ext cx="9144000" cy="137670"/>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008BB0"/>
              </a:buClr>
              <a:defRPr sz="2000">
                <a:solidFill>
                  <a:schemeClr val="accent4">
                    <a:lumMod val="75000"/>
                  </a:schemeClr>
                </a:solidFill>
              </a:defRPr>
            </a:lvl2pPr>
            <a:lvl3pPr>
              <a:buClr>
                <a:srgbClr val="695E4A"/>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8695636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5683"/>
          <a:stretch/>
        </p:blipFill>
        <p:spPr>
          <a:xfrm>
            <a:off x="0" y="4998203"/>
            <a:ext cx="9144000" cy="153046"/>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52" r:id="rId3"/>
    <p:sldLayoutId id="2147483823" r:id="rId4"/>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tm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r>
              <a:rPr lang="it-IT" altLang="en-US" dirty="0"/>
              <a:t>Innovation in Data Dissemination: Provisional Data</a:t>
            </a:r>
            <a:endParaRPr lang="en-US" altLang="en-US" dirty="0"/>
          </a:p>
        </p:txBody>
      </p:sp>
      <p:sp>
        <p:nvSpPr>
          <p:cNvPr id="2" name="Subtitle 1"/>
          <p:cNvSpPr>
            <a:spLocks noGrp="1"/>
          </p:cNvSpPr>
          <p:nvPr>
            <p:ph type="subTitle" idx="1"/>
          </p:nvPr>
        </p:nvSpPr>
        <p:spPr/>
        <p:txBody>
          <a:bodyPr/>
          <a:lstStyle/>
          <a:p>
            <a:r>
              <a:rPr lang="en-US" dirty="0"/>
              <a:t>Paul D. Sutton, Ph.D.</a:t>
            </a:r>
          </a:p>
          <a:p>
            <a:r>
              <a:rPr lang="en-US" dirty="0"/>
              <a:t>Deputy Director, Division of Vital Statistics</a:t>
            </a:r>
          </a:p>
          <a:p>
            <a:endParaRPr lang="en-US" dirty="0"/>
          </a:p>
          <a:p>
            <a:endParaRPr lang="en-US" dirty="0"/>
          </a:p>
        </p:txBody>
      </p:sp>
      <p:sp>
        <p:nvSpPr>
          <p:cNvPr id="6" name="Text Placeholder 5"/>
          <p:cNvSpPr>
            <a:spLocks noGrp="1"/>
          </p:cNvSpPr>
          <p:nvPr>
            <p:ph type="body" sz="quarter" idx="10"/>
          </p:nvPr>
        </p:nvSpPr>
        <p:spPr>
          <a:xfrm>
            <a:off x="457200" y="3675619"/>
            <a:ext cx="6400800" cy="971550"/>
          </a:xfrm>
        </p:spPr>
        <p:txBody>
          <a:bodyPr/>
          <a:lstStyle/>
          <a:p>
            <a:r>
              <a:rPr lang="en-US" dirty="0"/>
              <a:t>Board of Scientific Counselors Meeting | May 19, 2021</a:t>
            </a:r>
          </a:p>
          <a:p>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7826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41DDC-C9D3-4924-8F31-E61E71A50D00}"/>
              </a:ext>
            </a:extLst>
          </p:cNvPr>
          <p:cNvSpPr>
            <a:spLocks noGrp="1"/>
          </p:cNvSpPr>
          <p:nvPr>
            <p:ph type="title"/>
          </p:nvPr>
        </p:nvSpPr>
        <p:spPr/>
        <p:txBody>
          <a:bodyPr/>
          <a:lstStyle/>
          <a:p>
            <a:r>
              <a:rPr lang="en-US" dirty="0"/>
              <a:t>What we are still thinking about…</a:t>
            </a:r>
          </a:p>
        </p:txBody>
      </p:sp>
      <p:sp>
        <p:nvSpPr>
          <p:cNvPr id="3" name="Text Placeholder 2">
            <a:extLst>
              <a:ext uri="{FF2B5EF4-FFF2-40B4-BE49-F238E27FC236}">
                <a16:creationId xmlns:a16="http://schemas.microsoft.com/office/drawing/2014/main" id="{AA87A307-B7C3-4315-8754-63D7B47DD819}"/>
              </a:ext>
            </a:extLst>
          </p:cNvPr>
          <p:cNvSpPr>
            <a:spLocks noGrp="1"/>
          </p:cNvSpPr>
          <p:nvPr>
            <p:ph type="body" sz="quarter" idx="10"/>
          </p:nvPr>
        </p:nvSpPr>
        <p:spPr/>
        <p:txBody>
          <a:bodyPr/>
          <a:lstStyle/>
          <a:p>
            <a:r>
              <a:rPr lang="en-US" dirty="0"/>
              <a:t>Reporting lags generally… provisional data are incomplete.</a:t>
            </a:r>
          </a:p>
          <a:p>
            <a:r>
              <a:rPr lang="en-US" dirty="0"/>
              <a:t>Reporting lags differ by Jurisdiction and Cause of Death</a:t>
            </a:r>
          </a:p>
          <a:p>
            <a:r>
              <a:rPr lang="en-US" dirty="0"/>
              <a:t>Optimum update frequency</a:t>
            </a:r>
          </a:p>
          <a:p>
            <a:r>
              <a:rPr lang="en-US" dirty="0"/>
              <a:t>Provisional data have had limited quality review and will have higher levels of unknowns, </a:t>
            </a:r>
            <a:r>
              <a:rPr lang="en-US" dirty="0" err="1"/>
              <a:t>pendings</a:t>
            </a:r>
            <a:r>
              <a:rPr lang="en-US" dirty="0"/>
              <a:t>, and other errors than final data</a:t>
            </a:r>
          </a:p>
          <a:p>
            <a:r>
              <a:rPr lang="en-US" dirty="0"/>
              <a:t>How much descriptive analysis is needed to accompany provisional data releases</a:t>
            </a:r>
          </a:p>
          <a:p>
            <a:r>
              <a:rPr lang="en-US" dirty="0"/>
              <a:t>Other issues</a:t>
            </a:r>
          </a:p>
        </p:txBody>
      </p:sp>
    </p:spTree>
    <p:extLst>
      <p:ext uri="{BB962C8B-B14F-4D97-AF65-F5344CB8AC3E}">
        <p14:creationId xmlns:p14="http://schemas.microsoft.com/office/powerpoint/2010/main" val="1158752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77AD7-8A34-435F-BCBD-3EDC753D7C25}"/>
              </a:ext>
            </a:extLst>
          </p:cNvPr>
          <p:cNvSpPr>
            <a:spLocks noGrp="1"/>
          </p:cNvSpPr>
          <p:nvPr>
            <p:ph type="title"/>
          </p:nvPr>
        </p:nvSpPr>
        <p:spPr/>
        <p:txBody>
          <a:bodyPr/>
          <a:lstStyle/>
          <a:p>
            <a:r>
              <a:rPr lang="en-US" dirty="0"/>
              <a:t>Proportion of U.S. Mortality Records Received Within 10 Days of the Date of the Event by Year</a:t>
            </a:r>
          </a:p>
        </p:txBody>
      </p:sp>
      <p:graphicFrame>
        <p:nvGraphicFramePr>
          <p:cNvPr id="4" name="Chart 3" descr="Bar chart showing improvement in timeliness of mortality reporting to NCHS between 2011 and 2020.  Between 2011 and 2020 the percent of death records received by NCHS within 10 days increased from 11% to 67%.">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503579113"/>
              </p:ext>
            </p:extLst>
          </p:nvPr>
        </p:nvGraphicFramePr>
        <p:xfrm>
          <a:off x="457199" y="1155406"/>
          <a:ext cx="8229599" cy="36717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0365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385B6-8DAE-41C4-95D3-075DF548EDC1}"/>
              </a:ext>
            </a:extLst>
          </p:cNvPr>
          <p:cNvSpPr>
            <a:spLocks noGrp="1"/>
          </p:cNvSpPr>
          <p:nvPr>
            <p:ph type="title"/>
          </p:nvPr>
        </p:nvSpPr>
        <p:spPr/>
        <p:txBody>
          <a:bodyPr/>
          <a:lstStyle/>
          <a:p>
            <a:r>
              <a:rPr lang="en-US" dirty="0"/>
              <a:t>Quarterly Provisional Estimates: Mortality</a:t>
            </a:r>
          </a:p>
        </p:txBody>
      </p:sp>
      <p:pic>
        <p:nvPicPr>
          <p:cNvPr id="5" name="Picture 4" descr="Line chart showing crude death rates for suicide.  The crude death rate for suicide decreased from the 3-month period ending with 2019 Q2 to the same period in 2020 Q2 for the following age group(s):&#10;15-24 years (14.1 to 13.1)&#10;25-34 years (18.1 to 17.4)&#10;35-44 years (17.9 to 17.0)&#10;45-54 years (20.4 to 17.4)">
            <a:extLst>
              <a:ext uri="{FF2B5EF4-FFF2-40B4-BE49-F238E27FC236}">
                <a16:creationId xmlns:a16="http://schemas.microsoft.com/office/drawing/2014/main" id="{C4D63462-D43E-40F0-9E60-55295C31A1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899" y="1063229"/>
            <a:ext cx="7798201" cy="3636372"/>
          </a:xfrm>
          <a:prstGeom prst="rect">
            <a:avLst/>
          </a:prstGeom>
        </p:spPr>
      </p:pic>
      <p:sp>
        <p:nvSpPr>
          <p:cNvPr id="6" name="Rectangle 5">
            <a:extLst>
              <a:ext uri="{FF2B5EF4-FFF2-40B4-BE49-F238E27FC236}">
                <a16:creationId xmlns:a16="http://schemas.microsoft.com/office/drawing/2014/main" id="{57F42A17-FCD6-4723-9D5E-15C64F95E49D}"/>
              </a:ext>
            </a:extLst>
          </p:cNvPr>
          <p:cNvSpPr/>
          <p:nvPr/>
        </p:nvSpPr>
        <p:spPr>
          <a:xfrm>
            <a:off x="583893" y="4699601"/>
            <a:ext cx="7386810" cy="369332"/>
          </a:xfrm>
          <a:prstGeom prst="rect">
            <a:avLst/>
          </a:prstGeom>
        </p:spPr>
        <p:txBody>
          <a:bodyPr wrap="square">
            <a:spAutoFit/>
          </a:bodyPr>
          <a:lstStyle/>
          <a:p>
            <a:r>
              <a:rPr lang="en-US" dirty="0"/>
              <a:t>https://www.cdc.gov/nchs/nvss/vsrr/mortality-dashboard.htm#</a:t>
            </a:r>
          </a:p>
        </p:txBody>
      </p:sp>
    </p:spTree>
    <p:extLst>
      <p:ext uri="{BB962C8B-B14F-4D97-AF65-F5344CB8AC3E}">
        <p14:creationId xmlns:p14="http://schemas.microsoft.com/office/powerpoint/2010/main" val="225370282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7D02C-B811-46C0-9C27-0A9913F29827}"/>
              </a:ext>
            </a:extLst>
          </p:cNvPr>
          <p:cNvSpPr>
            <a:spLocks noGrp="1"/>
          </p:cNvSpPr>
          <p:nvPr>
            <p:ph type="title"/>
          </p:nvPr>
        </p:nvSpPr>
        <p:spPr/>
        <p:txBody>
          <a:bodyPr/>
          <a:lstStyle/>
          <a:p>
            <a:r>
              <a:rPr lang="en-US" dirty="0"/>
              <a:t>COVID-19 Provisional Data – Updated Daily </a:t>
            </a:r>
          </a:p>
        </p:txBody>
      </p:sp>
      <p:pic>
        <p:nvPicPr>
          <p:cNvPr id="5" name="Picture 4" descr="Table of counts of deaths involving COVID-19, pneumonia, and influenza by week in the United States as of 5/13/2021.">
            <a:extLst>
              <a:ext uri="{FF2B5EF4-FFF2-40B4-BE49-F238E27FC236}">
                <a16:creationId xmlns:a16="http://schemas.microsoft.com/office/drawing/2014/main" id="{49063F1B-9465-4DC5-A822-1B7ED6E18F82}"/>
              </a:ext>
            </a:extLst>
          </p:cNvPr>
          <p:cNvPicPr>
            <a:picLocks noChangeAspect="1"/>
          </p:cNvPicPr>
          <p:nvPr/>
        </p:nvPicPr>
        <p:blipFill rotWithShape="1">
          <a:blip r:embed="rId2">
            <a:extLst>
              <a:ext uri="{28A0092B-C50C-407E-A947-70E740481C1C}">
                <a14:useLocalDpi xmlns:a14="http://schemas.microsoft.com/office/drawing/2010/main" val="0"/>
              </a:ext>
            </a:extLst>
          </a:blip>
          <a:srcRect b="9444"/>
          <a:stretch/>
        </p:blipFill>
        <p:spPr>
          <a:xfrm>
            <a:off x="691950" y="1063229"/>
            <a:ext cx="7760099" cy="3875905"/>
          </a:xfrm>
          <a:prstGeom prst="rect">
            <a:avLst/>
          </a:prstGeom>
        </p:spPr>
      </p:pic>
    </p:spTree>
    <p:extLst>
      <p:ext uri="{BB962C8B-B14F-4D97-AF65-F5344CB8AC3E}">
        <p14:creationId xmlns:p14="http://schemas.microsoft.com/office/powerpoint/2010/main" val="376851614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85EC8-0757-43B2-AA44-EDCCA9C1721C}"/>
              </a:ext>
            </a:extLst>
          </p:cNvPr>
          <p:cNvSpPr>
            <a:spLocks noGrp="1"/>
          </p:cNvSpPr>
          <p:nvPr>
            <p:ph type="title"/>
          </p:nvPr>
        </p:nvSpPr>
        <p:spPr/>
        <p:txBody>
          <a:bodyPr/>
          <a:lstStyle/>
          <a:p>
            <a:r>
              <a:rPr lang="en-US" dirty="0"/>
              <a:t>Provisional COVID-19 Death Counts: Demographic and Geographic Detail</a:t>
            </a:r>
          </a:p>
        </p:txBody>
      </p:sp>
      <p:sp>
        <p:nvSpPr>
          <p:cNvPr id="3" name="Text Placeholder 2">
            <a:extLst>
              <a:ext uri="{FF2B5EF4-FFF2-40B4-BE49-F238E27FC236}">
                <a16:creationId xmlns:a16="http://schemas.microsoft.com/office/drawing/2014/main" id="{89691B23-6867-4CC2-8AED-41F8314B52E7}"/>
              </a:ext>
            </a:extLst>
          </p:cNvPr>
          <p:cNvSpPr>
            <a:spLocks noGrp="1"/>
          </p:cNvSpPr>
          <p:nvPr>
            <p:ph type="body" sz="quarter" idx="10"/>
          </p:nvPr>
        </p:nvSpPr>
        <p:spPr>
          <a:xfrm>
            <a:off x="457199" y="1103791"/>
            <a:ext cx="8229599" cy="3712383"/>
          </a:xfrm>
        </p:spPr>
        <p:txBody>
          <a:bodyPr>
            <a:normAutofit fontScale="85000" lnSpcReduction="20000"/>
          </a:bodyPr>
          <a:lstStyle/>
          <a:p>
            <a:pPr marL="0" indent="0">
              <a:buNone/>
            </a:pPr>
            <a:r>
              <a:rPr lang="en-US" b="1" u="sng" dirty="0"/>
              <a:t>Tabulated Data </a:t>
            </a:r>
            <a:r>
              <a:rPr lang="en-US" dirty="0"/>
              <a:t>(counts and/or percentages)</a:t>
            </a:r>
          </a:p>
          <a:p>
            <a:r>
              <a:rPr lang="en-US" dirty="0"/>
              <a:t>COVID-19</a:t>
            </a:r>
          </a:p>
          <a:p>
            <a:r>
              <a:rPr lang="en-US" dirty="0"/>
              <a:t>Pneumonia and Influenza </a:t>
            </a:r>
          </a:p>
          <a:p>
            <a:r>
              <a:rPr lang="en-US" dirty="0"/>
              <a:t>Other Causes of Death (with and without COVID-19)</a:t>
            </a:r>
          </a:p>
          <a:p>
            <a:pPr marL="0" indent="0">
              <a:buNone/>
            </a:pPr>
            <a:endParaRPr lang="en-US" dirty="0"/>
          </a:p>
          <a:p>
            <a:pPr marL="0" indent="0">
              <a:buNone/>
            </a:pPr>
            <a:r>
              <a:rPr lang="en-US" b="1" u="sng" dirty="0"/>
              <a:t>Demographic Detail</a:t>
            </a:r>
          </a:p>
          <a:p>
            <a:r>
              <a:rPr lang="en-US" dirty="0"/>
              <a:t>Sex</a:t>
            </a:r>
          </a:p>
          <a:p>
            <a:r>
              <a:rPr lang="en-US" dirty="0"/>
              <a:t>Age</a:t>
            </a:r>
          </a:p>
          <a:p>
            <a:r>
              <a:rPr lang="en-US" dirty="0"/>
              <a:t>Race/Hispanic origin</a:t>
            </a:r>
          </a:p>
          <a:p>
            <a:endParaRPr lang="en-US" dirty="0"/>
          </a:p>
          <a:p>
            <a:pPr marL="0" indent="0">
              <a:buNone/>
            </a:pPr>
            <a:r>
              <a:rPr lang="en-US" b="1" u="sng" dirty="0"/>
              <a:t>Geographic Detail</a:t>
            </a:r>
          </a:p>
          <a:p>
            <a:r>
              <a:rPr lang="en-US" dirty="0"/>
              <a:t>National</a:t>
            </a:r>
          </a:p>
          <a:p>
            <a:r>
              <a:rPr lang="en-US" dirty="0"/>
              <a:t>Jurisdiction/state</a:t>
            </a:r>
          </a:p>
          <a:p>
            <a:r>
              <a:rPr lang="en-US" dirty="0"/>
              <a:t>County</a:t>
            </a:r>
          </a:p>
          <a:p>
            <a:pPr marL="0" indent="0">
              <a:buNone/>
            </a:pPr>
            <a:endParaRPr lang="en-US" dirty="0"/>
          </a:p>
        </p:txBody>
      </p:sp>
      <p:grpSp>
        <p:nvGrpSpPr>
          <p:cNvPr id="11" name="Group 10">
            <a:extLst>
              <a:ext uri="{FF2B5EF4-FFF2-40B4-BE49-F238E27FC236}">
                <a16:creationId xmlns:a16="http://schemas.microsoft.com/office/drawing/2014/main" id="{92D1B019-68C2-4E27-86B3-ADCBA5C02BCE}"/>
              </a:ext>
              <a:ext uri="{C183D7F6-B498-43B3-948B-1728B52AA6E4}">
                <adec:decorative xmlns:adec="http://schemas.microsoft.com/office/drawing/2017/decorative" val="1"/>
              </a:ext>
            </a:extLst>
          </p:cNvPr>
          <p:cNvGrpSpPr/>
          <p:nvPr/>
        </p:nvGrpSpPr>
        <p:grpSpPr>
          <a:xfrm>
            <a:off x="2504633" y="4269637"/>
            <a:ext cx="2370050" cy="490451"/>
            <a:chOff x="2504633" y="4269637"/>
            <a:chExt cx="2370050" cy="490451"/>
          </a:xfrm>
        </p:grpSpPr>
        <p:sp>
          <p:nvSpPr>
            <p:cNvPr id="4" name="Right Brace 3">
              <a:extLst>
                <a:ext uri="{FF2B5EF4-FFF2-40B4-BE49-F238E27FC236}">
                  <a16:creationId xmlns:a16="http://schemas.microsoft.com/office/drawing/2014/main" id="{2073A6DA-4EC8-4F81-99B0-31086C0B759B}"/>
                </a:ext>
              </a:extLst>
            </p:cNvPr>
            <p:cNvSpPr/>
            <p:nvPr/>
          </p:nvSpPr>
          <p:spPr>
            <a:xfrm>
              <a:off x="2504633" y="4269637"/>
              <a:ext cx="207819" cy="490451"/>
            </a:xfrm>
            <a:prstGeom prst="rightBrace">
              <a:avLst/>
            </a:prstGeom>
            <a:ln>
              <a:solidFill>
                <a:srgbClr val="695E4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695E4A"/>
                </a:solidFill>
              </a:endParaRPr>
            </a:p>
          </p:txBody>
        </p:sp>
        <p:sp>
          <p:nvSpPr>
            <p:cNvPr id="5" name="TextBox 4">
              <a:extLst>
                <a:ext uri="{FF2B5EF4-FFF2-40B4-BE49-F238E27FC236}">
                  <a16:creationId xmlns:a16="http://schemas.microsoft.com/office/drawing/2014/main" id="{7D1CA1F4-B3C5-491F-9590-CD6FA96FF720}"/>
                </a:ext>
              </a:extLst>
            </p:cNvPr>
            <p:cNvSpPr txBox="1"/>
            <p:nvPr/>
          </p:nvSpPr>
          <p:spPr>
            <a:xfrm>
              <a:off x="2671809" y="4303384"/>
              <a:ext cx="2202874" cy="323165"/>
            </a:xfrm>
            <a:prstGeom prst="rect">
              <a:avLst/>
            </a:prstGeom>
            <a:noFill/>
          </p:spPr>
          <p:txBody>
            <a:bodyPr wrap="square" rtlCol="0">
              <a:spAutoFit/>
            </a:bodyPr>
            <a:lstStyle/>
            <a:p>
              <a:r>
                <a:rPr lang="en-US" sz="1500" dirty="0">
                  <a:solidFill>
                    <a:srgbClr val="000000"/>
                  </a:solidFill>
                  <a:latin typeface="Calibri" panose="020F0502020204030204" pitchFamily="34" charset="0"/>
                </a:rPr>
                <a:t>Counts 1-9 suppressed </a:t>
              </a:r>
            </a:p>
          </p:txBody>
        </p:sp>
      </p:grpSp>
    </p:spTree>
    <p:extLst>
      <p:ext uri="{BB962C8B-B14F-4D97-AF65-F5344CB8AC3E}">
        <p14:creationId xmlns:p14="http://schemas.microsoft.com/office/powerpoint/2010/main" val="360864142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0C0E0-02D9-4957-B711-167DC8D97D65}"/>
              </a:ext>
            </a:extLst>
          </p:cNvPr>
          <p:cNvSpPr>
            <a:spLocks noGrp="1"/>
          </p:cNvSpPr>
          <p:nvPr>
            <p:ph type="title"/>
          </p:nvPr>
        </p:nvSpPr>
        <p:spPr>
          <a:xfrm>
            <a:off x="457200" y="150894"/>
            <a:ext cx="8229600" cy="857250"/>
          </a:xfrm>
        </p:spPr>
        <p:txBody>
          <a:bodyPr/>
          <a:lstStyle/>
          <a:p>
            <a:r>
              <a:rPr lang="en-US" dirty="0"/>
              <a:t>CDC WONDER - </a:t>
            </a:r>
            <a:r>
              <a:rPr lang="en-US" dirty="0">
                <a:hlinkClick r:id="rId3"/>
              </a:rPr>
              <a:t>https://wonder.cdc.gov/</a:t>
            </a:r>
            <a:r>
              <a:rPr lang="en-US" dirty="0"/>
              <a:t> </a:t>
            </a:r>
          </a:p>
        </p:txBody>
      </p:sp>
      <p:pic>
        <p:nvPicPr>
          <p:cNvPr id="5" name="Picture 4" descr="Image of CDC WONDER online query request form.">
            <a:extLst>
              <a:ext uri="{FF2B5EF4-FFF2-40B4-BE49-F238E27FC236}">
                <a16:creationId xmlns:a16="http://schemas.microsoft.com/office/drawing/2014/main" id="{0D357F4D-B3B3-4BE1-8704-8D722850A6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67" y="1101686"/>
            <a:ext cx="7557465" cy="3721345"/>
          </a:xfrm>
          <a:prstGeom prst="rect">
            <a:avLst/>
          </a:prstGeom>
        </p:spPr>
      </p:pic>
    </p:spTree>
    <p:extLst>
      <p:ext uri="{BB962C8B-B14F-4D97-AF65-F5344CB8AC3E}">
        <p14:creationId xmlns:p14="http://schemas.microsoft.com/office/powerpoint/2010/main" val="23058303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0DCE6-709F-43D2-9ACE-F40F3449559A}"/>
              </a:ext>
            </a:extLst>
          </p:cNvPr>
          <p:cNvSpPr>
            <a:spLocks noGrp="1"/>
          </p:cNvSpPr>
          <p:nvPr>
            <p:ph type="title"/>
          </p:nvPr>
        </p:nvSpPr>
        <p:spPr/>
        <p:txBody>
          <a:bodyPr/>
          <a:lstStyle/>
          <a:p>
            <a:r>
              <a:rPr lang="en-US" dirty="0"/>
              <a:t>CDC WONDER and Provisional Data</a:t>
            </a:r>
          </a:p>
        </p:txBody>
      </p:sp>
      <p:sp>
        <p:nvSpPr>
          <p:cNvPr id="3" name="Text Placeholder 2">
            <a:extLst>
              <a:ext uri="{FF2B5EF4-FFF2-40B4-BE49-F238E27FC236}">
                <a16:creationId xmlns:a16="http://schemas.microsoft.com/office/drawing/2014/main" id="{D5197C29-B9A6-4644-8CA1-7983ED42CE5B}"/>
              </a:ext>
            </a:extLst>
          </p:cNvPr>
          <p:cNvSpPr>
            <a:spLocks noGrp="1"/>
          </p:cNvSpPr>
          <p:nvPr>
            <p:ph type="body" sz="quarter" idx="10"/>
          </p:nvPr>
        </p:nvSpPr>
        <p:spPr/>
        <p:txBody>
          <a:bodyPr/>
          <a:lstStyle/>
          <a:p>
            <a:r>
              <a:rPr lang="en-US" dirty="0"/>
              <a:t>New query screen similar to those used for final mortality data</a:t>
            </a:r>
          </a:p>
          <a:p>
            <a:r>
              <a:rPr lang="en-US" dirty="0"/>
              <a:t>Add week of death</a:t>
            </a:r>
          </a:p>
          <a:p>
            <a:r>
              <a:rPr lang="en-US" dirty="0"/>
              <a:t>Add state of death occurrence (currently only by residence)</a:t>
            </a:r>
          </a:p>
          <a:p>
            <a:r>
              <a:rPr lang="en-US" dirty="0"/>
              <a:t>Improved Boolean logic for queries</a:t>
            </a:r>
          </a:p>
          <a:p>
            <a:r>
              <a:rPr lang="en-US" dirty="0"/>
              <a:t>Modernized and enhanced API</a:t>
            </a:r>
          </a:p>
        </p:txBody>
      </p:sp>
    </p:spTree>
    <p:extLst>
      <p:ext uri="{BB962C8B-B14F-4D97-AF65-F5344CB8AC3E}">
        <p14:creationId xmlns:p14="http://schemas.microsoft.com/office/powerpoint/2010/main" val="349372985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731D5-2041-4939-821E-B9AAB8BCF778}"/>
              </a:ext>
            </a:extLst>
          </p:cNvPr>
          <p:cNvSpPr>
            <a:spLocks noGrp="1"/>
          </p:cNvSpPr>
          <p:nvPr>
            <p:ph type="title"/>
          </p:nvPr>
        </p:nvSpPr>
        <p:spPr/>
        <p:txBody>
          <a:bodyPr>
            <a:normAutofit fontScale="90000"/>
          </a:bodyPr>
          <a:lstStyle/>
          <a:p>
            <a:r>
              <a:rPr lang="en-US" dirty="0"/>
              <a:t>Mean percentage of death certificate records available for analysis, by cause of death: United States, 2017 </a:t>
            </a:r>
          </a:p>
        </p:txBody>
      </p:sp>
      <p:sp>
        <p:nvSpPr>
          <p:cNvPr id="6" name="Rectangle 5" descr="Bar chart showing the mean percentage of death certificate records available for analysis, by cause of death: United States, 2017. “">
            <a:extLst>
              <a:ext uri="{FF2B5EF4-FFF2-40B4-BE49-F238E27FC236}">
                <a16:creationId xmlns:a16="http://schemas.microsoft.com/office/drawing/2014/main" id="{0A13530E-C273-40DE-B158-6FD6581F4AE1}"/>
              </a:ext>
            </a:extLst>
          </p:cNvPr>
          <p:cNvSpPr/>
          <p:nvPr/>
        </p:nvSpPr>
        <p:spPr>
          <a:xfrm>
            <a:off x="457200" y="4291413"/>
            <a:ext cx="8317735" cy="738664"/>
          </a:xfrm>
          <a:prstGeom prst="rect">
            <a:avLst/>
          </a:prstGeom>
        </p:spPr>
        <p:txBody>
          <a:bodyPr wrap="square">
            <a:spAutoFit/>
          </a:bodyPr>
          <a:lstStyle/>
          <a:p>
            <a:r>
              <a:rPr lang="en-US" sz="1400" dirty="0">
                <a:solidFill>
                  <a:schemeClr val="accent6"/>
                </a:solidFill>
              </a:rPr>
              <a:t>Ahmad FB, </a:t>
            </a:r>
            <a:r>
              <a:rPr lang="en-US" sz="1400" dirty="0" err="1">
                <a:solidFill>
                  <a:schemeClr val="accent6"/>
                </a:solidFill>
              </a:rPr>
              <a:t>Dokpesi</a:t>
            </a:r>
            <a:r>
              <a:rPr lang="en-US" sz="1400" dirty="0">
                <a:solidFill>
                  <a:schemeClr val="accent6"/>
                </a:solidFill>
              </a:rPr>
              <a:t> P, Escobedo L, Rossen L. Timeliness of death certificate data by sex, age, and geography.  Vital Statistics Rapid Release; no 9.  Hyattsville, MD: National Center for Health Statistics. June 2020.  Available from: </a:t>
            </a:r>
            <a:r>
              <a:rPr lang="en-US" sz="1400" dirty="0"/>
              <a:t>https://www.cdc.gov/nchs/data/vsrr/vsrr009-508.pdf </a:t>
            </a:r>
          </a:p>
        </p:txBody>
      </p:sp>
      <p:pic>
        <p:nvPicPr>
          <p:cNvPr id="5" name="Picture 4" descr="Bar chart showing the mean percentage of death certificate records available for analysis, by cause of death: United States, 2017. “&#10;Description automatically generated">
            <a:extLst>
              <a:ext uri="{FF2B5EF4-FFF2-40B4-BE49-F238E27FC236}">
                <a16:creationId xmlns:a16="http://schemas.microsoft.com/office/drawing/2014/main" id="{901EE56E-1D72-41D3-A870-FC344202B376}"/>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212" y="1063229"/>
            <a:ext cx="7315576" cy="3201403"/>
          </a:xfrm>
          <a:prstGeom prst="rect">
            <a:avLst/>
          </a:prstGeom>
        </p:spPr>
      </p:pic>
    </p:spTree>
    <p:extLst>
      <p:ext uri="{BB962C8B-B14F-4D97-AF65-F5344CB8AC3E}">
        <p14:creationId xmlns:p14="http://schemas.microsoft.com/office/powerpoint/2010/main" val="192816234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731D5-2041-4939-821E-B9AAB8BCF778}"/>
              </a:ext>
            </a:extLst>
          </p:cNvPr>
          <p:cNvSpPr>
            <a:spLocks noGrp="1"/>
          </p:cNvSpPr>
          <p:nvPr>
            <p:ph type="title"/>
          </p:nvPr>
        </p:nvSpPr>
        <p:spPr/>
        <p:txBody>
          <a:bodyPr>
            <a:normAutofit fontScale="90000"/>
          </a:bodyPr>
          <a:lstStyle/>
          <a:p>
            <a:r>
              <a:rPr lang="en-US" dirty="0"/>
              <a:t>Mean percentage of death certificate records available for analysis, by jurisdiction: United States, 2017</a:t>
            </a:r>
          </a:p>
        </p:txBody>
      </p:sp>
      <p:sp>
        <p:nvSpPr>
          <p:cNvPr id="6" name="Rectangle 5">
            <a:extLst>
              <a:ext uri="{FF2B5EF4-FFF2-40B4-BE49-F238E27FC236}">
                <a16:creationId xmlns:a16="http://schemas.microsoft.com/office/drawing/2014/main" id="{0A13530E-C273-40DE-B158-6FD6581F4AE1}"/>
              </a:ext>
            </a:extLst>
          </p:cNvPr>
          <p:cNvSpPr/>
          <p:nvPr/>
        </p:nvSpPr>
        <p:spPr>
          <a:xfrm>
            <a:off x="457200" y="4400663"/>
            <a:ext cx="8317735" cy="646331"/>
          </a:xfrm>
          <a:prstGeom prst="rect">
            <a:avLst/>
          </a:prstGeom>
        </p:spPr>
        <p:txBody>
          <a:bodyPr wrap="square">
            <a:spAutoFit/>
          </a:bodyPr>
          <a:lstStyle/>
          <a:p>
            <a:r>
              <a:rPr lang="en-US" sz="1200" dirty="0">
                <a:solidFill>
                  <a:schemeClr val="accent6"/>
                </a:solidFill>
              </a:rPr>
              <a:t>Ahmad FB, </a:t>
            </a:r>
            <a:r>
              <a:rPr lang="en-US" sz="1200" dirty="0" err="1">
                <a:solidFill>
                  <a:schemeClr val="accent6"/>
                </a:solidFill>
              </a:rPr>
              <a:t>Dokpesi</a:t>
            </a:r>
            <a:r>
              <a:rPr lang="en-US" sz="1200" dirty="0">
                <a:solidFill>
                  <a:schemeClr val="accent6"/>
                </a:solidFill>
              </a:rPr>
              <a:t> P, Escobedo L, Rossen L. Timeliness of death certificate data by sex, age, and geography.  Vital Statistics Rapid Release; no 9.  Hyattsville, MD: National Center for Health Statistics. June 2020.  Available from: </a:t>
            </a:r>
            <a:r>
              <a:rPr lang="en-US" sz="1200" dirty="0"/>
              <a:t>https://www.cdc.gov/nchs/data/vsrr/vsrr009-508.pdf </a:t>
            </a:r>
          </a:p>
        </p:txBody>
      </p:sp>
      <p:pic>
        <p:nvPicPr>
          <p:cNvPr id="4" name="Picture 3" descr="State map showing the mean percentage of death certificate records available for analysis, by jurisdiction: United States, 2017.">
            <a:extLst>
              <a:ext uri="{FF2B5EF4-FFF2-40B4-BE49-F238E27FC236}">
                <a16:creationId xmlns:a16="http://schemas.microsoft.com/office/drawing/2014/main" id="{CB783C74-BC74-4687-848C-21860A5BA5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0834" y="1063230"/>
            <a:ext cx="5442333" cy="3337434"/>
          </a:xfrm>
          <a:prstGeom prst="rect">
            <a:avLst/>
          </a:prstGeom>
        </p:spPr>
      </p:pic>
    </p:spTree>
    <p:extLst>
      <p:ext uri="{BB962C8B-B14F-4D97-AF65-F5344CB8AC3E}">
        <p14:creationId xmlns:p14="http://schemas.microsoft.com/office/powerpoint/2010/main" val="1762253626"/>
      </p:ext>
    </p:extLst>
  </p:cSld>
  <p:clrMapOvr>
    <a:masterClrMapping/>
  </p:clrMapOvr>
  <p:transition>
    <p:fade/>
  </p:transition>
</p:sld>
</file>

<file path=ppt/theme/theme1.xml><?xml version="1.0" encoding="utf-8"?>
<a:theme xmlns:a="http://schemas.openxmlformats.org/drawingml/2006/main" name="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11798AB5217849912631DAF75A3B79" ma:contentTypeVersion="12" ma:contentTypeDescription="Create a new document." ma:contentTypeScope="" ma:versionID="d7fe43b9dcc54b8e644095d8ea83a98c">
  <xsd:schema xmlns:xsd="http://www.w3.org/2001/XMLSchema" xmlns:xs="http://www.w3.org/2001/XMLSchema" xmlns:p="http://schemas.microsoft.com/office/2006/metadata/properties" xmlns:ns3="a0d95979-b78d-4456-a83d-a4e89158df7f" xmlns:ns4="508508a9-2d59-4074-9a0f-ccfddcb81bc1" targetNamespace="http://schemas.microsoft.com/office/2006/metadata/properties" ma:root="true" ma:fieldsID="7299ccf4c320618762db19dc6ad82768" ns3:_="" ns4:_="">
    <xsd:import namespace="a0d95979-b78d-4456-a83d-a4e89158df7f"/>
    <xsd:import namespace="508508a9-2d59-4074-9a0f-ccfddcb81bc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d95979-b78d-4456-a83d-a4e89158df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8508a9-2d59-4074-9a0f-ccfddcb81bc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69959C-2BF3-485A-8A5A-F000E48FB1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d95979-b78d-4456-a83d-a4e89158df7f"/>
    <ds:schemaRef ds:uri="508508a9-2d59-4074-9a0f-ccfddcb81b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19AC68-D299-4075-B7AE-D329FC8ABF29}">
  <ds:schemaRefs>
    <ds:schemaRef ds:uri="http://schemas.microsoft.com/sharepoint/v3/contenttype/forms"/>
  </ds:schemaRefs>
</ds:datastoreItem>
</file>

<file path=customXml/itemProps3.xml><?xml version="1.0" encoding="utf-8"?>
<ds:datastoreItem xmlns:ds="http://schemas.openxmlformats.org/officeDocument/2006/customXml" ds:itemID="{AE1EB05B-9A18-4AA7-97A8-BB0D4BA7C18E}">
  <ds:schemaRefs>
    <ds:schemaRef ds:uri="http://purl.org/dc/dcmitype/"/>
    <ds:schemaRef ds:uri="a0d95979-b78d-4456-a83d-a4e89158df7f"/>
    <ds:schemaRef ds:uri="http://www.w3.org/XML/1998/namespac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508508a9-2d59-4074-9a0f-ccfddcb81bc1"/>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2773</TotalTime>
  <Words>420</Words>
  <Application>Microsoft Office PowerPoint</Application>
  <PresentationFormat>On-screen Show (16:9)</PresentationFormat>
  <Paragraphs>47</Paragraphs>
  <Slides>10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Courier New</vt:lpstr>
      <vt:lpstr>Arial</vt:lpstr>
      <vt:lpstr>Wingdings</vt:lpstr>
      <vt:lpstr>Myriad Web Pro</vt:lpstr>
      <vt:lpstr>NCEH_ATSDR_combined</vt:lpstr>
      <vt:lpstr>Innovation in Data Dissemination: Provisional Data</vt:lpstr>
      <vt:lpstr>Proportion of U.S. Mortality Records Received Within 10 Days of the Date of the Event by Year</vt:lpstr>
      <vt:lpstr>Quarterly Provisional Estimates: Mortality</vt:lpstr>
      <vt:lpstr>COVID-19 Provisional Data – Updated Daily </vt:lpstr>
      <vt:lpstr>Provisional COVID-19 Death Counts: Demographic and Geographic Detail</vt:lpstr>
      <vt:lpstr>CDC WONDER - https://wonder.cdc.gov/ </vt:lpstr>
      <vt:lpstr>CDC WONDER and Provisional Data</vt:lpstr>
      <vt:lpstr>Mean percentage of death certificate records available for analysis, by cause of death: United States, 2017 </vt:lpstr>
      <vt:lpstr>Mean percentage of death certificate records available for analysis, by jurisdiction: United States, 2017</vt:lpstr>
      <vt:lpstr>What we are still thinking about…</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Moore, Jennifer A. (CDC/DDPHSS/NCHS/OD)</cp:lastModifiedBy>
  <cp:revision>203</cp:revision>
  <dcterms:created xsi:type="dcterms:W3CDTF">2011-03-17T17:43:16Z</dcterms:created>
  <dcterms:modified xsi:type="dcterms:W3CDTF">2021-06-14T20:14:04Z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2021-05-13T12:10:07Z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9c6e2bfc-2425-4eac-a178-6726a7af2b35</vt:lpwstr>
  </property>
  <property fmtid="{D5CDD505-2E9C-101B-9397-08002B2CF9AE}" pid="9" name="MSIP_Label_7b94a7b8-f06c-4dfe-bdcc-9b548fd58c31_ContentBits">
    <vt:lpwstr>0</vt:lpwstr>
  </property>
  <property fmtid="{D5CDD505-2E9C-101B-9397-08002B2CF9AE}" pid="10" name="ContentTypeId">
    <vt:lpwstr>0x010100EE11798AB5217849912631DAF75A3B79</vt:lpwstr>
  </property>
</Properties>
</file>