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8" r:id="rId4"/>
  </p:sldMasterIdLst>
  <p:notesMasterIdLst>
    <p:notesMasterId r:id="rId19"/>
  </p:notesMasterIdLst>
  <p:handoutMasterIdLst>
    <p:handoutMasterId r:id="rId20"/>
  </p:handoutMasterIdLst>
  <p:sldIdLst>
    <p:sldId id="308" r:id="rId5"/>
    <p:sldId id="2444" r:id="rId6"/>
    <p:sldId id="2457" r:id="rId7"/>
    <p:sldId id="2442" r:id="rId8"/>
    <p:sldId id="2443" r:id="rId9"/>
    <p:sldId id="2451" r:id="rId10"/>
    <p:sldId id="2454" r:id="rId11"/>
    <p:sldId id="257" r:id="rId12"/>
    <p:sldId id="2455" r:id="rId13"/>
    <p:sldId id="459" r:id="rId14"/>
    <p:sldId id="463" r:id="rId15"/>
    <p:sldId id="2449" r:id="rId16"/>
    <p:sldId id="2448" r:id="rId17"/>
    <p:sldId id="2456" r:id="rId18"/>
  </p:sldIdLst>
  <p:sldSz cx="9144000" cy="5143500" type="screen16x9"/>
  <p:notesSz cx="7102475" cy="9388475"/>
  <p:embeddedFontLst>
    <p:embeddedFont>
      <p:font typeface="Calibri" panose="020F0502020204030204" pitchFamily="34" charset="0"/>
      <p:regular r:id="rId21"/>
      <p:bold r:id="rId22"/>
      <p:italic r:id="rId23"/>
      <p:boldItalic r:id="rId24"/>
    </p:embeddedFont>
    <p:embeddedFont>
      <p:font typeface="Myriad Web Pro" panose="020B0604020202020204" charset="0"/>
      <p:regular r:id="rId25"/>
      <p:bold r:id="rId26"/>
      <p:italic r:id="rId27"/>
      <p:boldItalic r:id="rId28"/>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0"/>
    <a:srgbClr val="695E4A"/>
    <a:srgbClr val="006858"/>
    <a:srgbClr val="0088B7"/>
    <a:srgbClr val="B45340"/>
    <a:srgbClr val="9A4E9E"/>
    <a:srgbClr val="FFFFFF"/>
    <a:srgbClr val="006166"/>
    <a:srgbClr val="618E7C"/>
    <a:srgbClr val="5A4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5226" autoAdjust="0"/>
  </p:normalViewPr>
  <p:slideViewPr>
    <p:cSldViewPr snapToGrid="0">
      <p:cViewPr varScale="1">
        <p:scale>
          <a:sx n="83" d="100"/>
          <a:sy n="83" d="100"/>
        </p:scale>
        <p:origin x="892" y="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tton, Paul D. (CDC/DDPHSS/NCHS/DVS)" userId="d161da0d-a77a-4879-8ec7-9d29ec72ec46" providerId="ADAL" clId="{CB3E5E98-4197-4B66-943C-A7A5EC7DD01C}"/>
    <pc:docChg chg="modSld">
      <pc:chgData name="Sutton, Paul D. (CDC/DDPHSS/NCHS/DVS)" userId="d161da0d-a77a-4879-8ec7-9d29ec72ec46" providerId="ADAL" clId="{CB3E5E98-4197-4B66-943C-A7A5EC7DD01C}" dt="2021-10-22T13:45:59.839" v="13" actId="20577"/>
      <pc:docMkLst>
        <pc:docMk/>
      </pc:docMkLst>
      <pc:sldChg chg="modSp mod">
        <pc:chgData name="Sutton, Paul D. (CDC/DDPHSS/NCHS/DVS)" userId="d161da0d-a77a-4879-8ec7-9d29ec72ec46" providerId="ADAL" clId="{CB3E5E98-4197-4B66-943C-A7A5EC7DD01C}" dt="2021-10-22T13:45:49.146" v="11" actId="20577"/>
        <pc:sldMkLst>
          <pc:docMk/>
          <pc:sldMk cId="1609322413" sldId="2456"/>
        </pc:sldMkLst>
        <pc:spChg chg="mod">
          <ac:chgData name="Sutton, Paul D. (CDC/DDPHSS/NCHS/DVS)" userId="d161da0d-a77a-4879-8ec7-9d29ec72ec46" providerId="ADAL" clId="{CB3E5E98-4197-4B66-943C-A7A5EC7DD01C}" dt="2021-10-22T13:45:49.146" v="11" actId="20577"/>
          <ac:spMkLst>
            <pc:docMk/>
            <pc:sldMk cId="1609322413" sldId="2456"/>
            <ac:spMk id="3" creationId="{C9870C33-BAED-4222-8EED-1214D3C4D1DE}"/>
          </ac:spMkLst>
        </pc:spChg>
      </pc:sldChg>
      <pc:sldChg chg="modSp mod">
        <pc:chgData name="Sutton, Paul D. (CDC/DDPHSS/NCHS/DVS)" userId="d161da0d-a77a-4879-8ec7-9d29ec72ec46" providerId="ADAL" clId="{CB3E5E98-4197-4B66-943C-A7A5EC7DD01C}" dt="2021-10-22T13:45:59.839" v="13" actId="20577"/>
        <pc:sldMkLst>
          <pc:docMk/>
          <pc:sldMk cId="3903863984" sldId="2457"/>
        </pc:sldMkLst>
        <pc:spChg chg="mod">
          <ac:chgData name="Sutton, Paul D. (CDC/DDPHSS/NCHS/DVS)" userId="d161da0d-a77a-4879-8ec7-9d29ec72ec46" providerId="ADAL" clId="{CB3E5E98-4197-4B66-943C-A7A5EC7DD01C}" dt="2021-10-22T13:45:59.839" v="13" actId="20577"/>
          <ac:spMkLst>
            <pc:docMk/>
            <pc:sldMk cId="3903863984" sldId="2457"/>
            <ac:spMk id="3" creationId="{C9870C33-BAED-4222-8EED-1214D3C4D1D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48" cy="470356"/>
          </a:xfrm>
          <a:prstGeom prst="rect">
            <a:avLst/>
          </a:prstGeom>
        </p:spPr>
        <p:txBody>
          <a:bodyPr vert="horz" lIns="89136" tIns="44568" rIns="89136" bIns="44568" rtlCol="0"/>
          <a:lstStyle>
            <a:lvl1pPr algn="l">
              <a:defRPr sz="1200"/>
            </a:lvl1pPr>
          </a:lstStyle>
          <a:p>
            <a:endParaRPr lang="en-US" dirty="0"/>
          </a:p>
        </p:txBody>
      </p:sp>
      <p:sp>
        <p:nvSpPr>
          <p:cNvPr id="3" name="Date Placeholder 2"/>
          <p:cNvSpPr>
            <a:spLocks noGrp="1"/>
          </p:cNvSpPr>
          <p:nvPr>
            <p:ph type="dt" sz="quarter" idx="1"/>
          </p:nvPr>
        </p:nvSpPr>
        <p:spPr>
          <a:xfrm>
            <a:off x="4022886" y="0"/>
            <a:ext cx="3078048" cy="470356"/>
          </a:xfrm>
          <a:prstGeom prst="rect">
            <a:avLst/>
          </a:prstGeom>
        </p:spPr>
        <p:txBody>
          <a:bodyPr vert="horz" lIns="89136" tIns="44568" rIns="89136" bIns="44568" rtlCol="0"/>
          <a:lstStyle>
            <a:lvl1pPr algn="r">
              <a:defRPr sz="1200"/>
            </a:lvl1pPr>
          </a:lstStyle>
          <a:p>
            <a:fld id="{CCD9D4F3-1CB6-4E57-BC6A-8FDD6DF1AC39}" type="datetimeFigureOut">
              <a:rPr lang="en-US" smtClean="0"/>
              <a:t>10/22/2021</a:t>
            </a:fld>
            <a:endParaRPr lang="en-US" dirty="0"/>
          </a:p>
        </p:txBody>
      </p:sp>
      <p:sp>
        <p:nvSpPr>
          <p:cNvPr id="4" name="Footer Placeholder 3"/>
          <p:cNvSpPr>
            <a:spLocks noGrp="1"/>
          </p:cNvSpPr>
          <p:nvPr>
            <p:ph type="ftr" sz="quarter" idx="2"/>
          </p:nvPr>
        </p:nvSpPr>
        <p:spPr>
          <a:xfrm>
            <a:off x="0" y="8918120"/>
            <a:ext cx="3078048" cy="470355"/>
          </a:xfrm>
          <a:prstGeom prst="rect">
            <a:avLst/>
          </a:prstGeom>
        </p:spPr>
        <p:txBody>
          <a:bodyPr vert="horz" lIns="89136" tIns="44568" rIns="89136" bIns="445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886" y="8918120"/>
            <a:ext cx="3078048" cy="470355"/>
          </a:xfrm>
          <a:prstGeom prst="rect">
            <a:avLst/>
          </a:prstGeom>
        </p:spPr>
        <p:txBody>
          <a:bodyPr vert="horz" lIns="89136" tIns="44568" rIns="89136" bIns="44568"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48" cy="468803"/>
          </a:xfrm>
          <a:prstGeom prst="rect">
            <a:avLst/>
          </a:prstGeom>
        </p:spPr>
        <p:txBody>
          <a:bodyPr vert="horz" lIns="89136" tIns="44568" rIns="89136" bIns="44568"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022886" y="0"/>
            <a:ext cx="3078048" cy="468803"/>
          </a:xfrm>
          <a:prstGeom prst="rect">
            <a:avLst/>
          </a:prstGeom>
        </p:spPr>
        <p:txBody>
          <a:bodyPr vert="horz" lIns="89136" tIns="44568" rIns="89136" bIns="44568"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10/22/2021</a:t>
            </a:fld>
            <a:endParaRPr lang="en-US" dirty="0"/>
          </a:p>
        </p:txBody>
      </p:sp>
      <p:sp>
        <p:nvSpPr>
          <p:cNvPr id="4" name="Slide Image Placeholder 3"/>
          <p:cNvSpPr>
            <a:spLocks noGrp="1" noRot="1" noChangeAspect="1"/>
          </p:cNvSpPr>
          <p:nvPr>
            <p:ph type="sldImg" idx="2"/>
          </p:nvPr>
        </p:nvSpPr>
        <p:spPr>
          <a:xfrm>
            <a:off x="422275" y="704850"/>
            <a:ext cx="6257925" cy="3521075"/>
          </a:xfrm>
          <a:prstGeom prst="rect">
            <a:avLst/>
          </a:prstGeom>
          <a:noFill/>
          <a:ln w="12700">
            <a:solidFill>
              <a:prstClr val="black"/>
            </a:solidFill>
          </a:ln>
        </p:spPr>
        <p:txBody>
          <a:bodyPr vert="horz" lIns="89136" tIns="44568" rIns="89136" bIns="44568" rtlCol="0" anchor="ctr"/>
          <a:lstStyle/>
          <a:p>
            <a:pPr lvl="0"/>
            <a:endParaRPr lang="en-US" noProof="0" dirty="0"/>
          </a:p>
        </p:txBody>
      </p:sp>
      <p:sp>
        <p:nvSpPr>
          <p:cNvPr id="5" name="Notes Placeholder 4"/>
          <p:cNvSpPr>
            <a:spLocks noGrp="1"/>
          </p:cNvSpPr>
          <p:nvPr>
            <p:ph type="body" sz="quarter" idx="3"/>
          </p:nvPr>
        </p:nvSpPr>
        <p:spPr>
          <a:xfrm>
            <a:off x="710557" y="4459837"/>
            <a:ext cx="5681363" cy="4223882"/>
          </a:xfrm>
          <a:prstGeom prst="rect">
            <a:avLst/>
          </a:prstGeom>
        </p:spPr>
        <p:txBody>
          <a:bodyPr vert="horz" lIns="89136" tIns="44568" rIns="89136" bIns="445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8121"/>
            <a:ext cx="3078048" cy="468803"/>
          </a:xfrm>
          <a:prstGeom prst="rect">
            <a:avLst/>
          </a:prstGeom>
        </p:spPr>
        <p:txBody>
          <a:bodyPr vert="horz" lIns="89136" tIns="44568" rIns="89136" bIns="44568"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022886" y="8918121"/>
            <a:ext cx="3078048" cy="468803"/>
          </a:xfrm>
          <a:prstGeom prst="rect">
            <a:avLst/>
          </a:prstGeom>
        </p:spPr>
        <p:txBody>
          <a:bodyPr vert="horz" lIns="89136" tIns="44568" rIns="89136" bIns="44568"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this is a Cooperative Agreement through the ELC program, with Tier 3 directed to the 57 vital records jurisdictions.</a:t>
            </a:r>
          </a:p>
          <a:p>
            <a:r>
              <a:rPr lang="en-US" dirty="0"/>
              <a:t>A total of 77 million dollars is allocated for vital statistics, and each of the 57 jurisdictions will receive on average, $1,350,000.</a:t>
            </a:r>
          </a:p>
          <a:p>
            <a:r>
              <a:rPr lang="en-US" dirty="0"/>
              <a:t>And there is a 24-month performance period.</a:t>
            </a:r>
          </a:p>
          <a:p>
            <a:endParaRPr lang="en-US" dirty="0"/>
          </a:p>
          <a:p>
            <a:r>
              <a:rPr lang="en-US" dirty="0"/>
              <a:t>The goal of the funding is for all 57 vital records jurisdictions to move closer to providing data to NCHS using FHIR-based interoperability, with the initial focus on mortality.</a:t>
            </a:r>
          </a:p>
        </p:txBody>
      </p:sp>
      <p:sp>
        <p:nvSpPr>
          <p:cNvPr id="4" name="Slide Number Placeholder 3"/>
          <p:cNvSpPr>
            <a:spLocks noGrp="1"/>
          </p:cNvSpPr>
          <p:nvPr>
            <p:ph type="sldNum" sz="quarter" idx="5"/>
          </p:nvPr>
        </p:nvSpPr>
        <p:spPr/>
        <p:txBody>
          <a:bodyPr/>
          <a:lstStyle/>
          <a:p>
            <a:fld id="{04D01FFF-0D92-460B-ACB8-DAC8D118E1C8}" type="slidenum">
              <a:rPr lang="en-US" smtClean="0"/>
              <a:t>8</a:t>
            </a:fld>
            <a:endParaRPr lang="en-US"/>
          </a:p>
        </p:txBody>
      </p:sp>
    </p:spTree>
    <p:extLst>
      <p:ext uri="{BB962C8B-B14F-4D97-AF65-F5344CB8AC3E}">
        <p14:creationId xmlns:p14="http://schemas.microsoft.com/office/powerpoint/2010/main" val="4141969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required task is to develop and maintain the technical capacity and systems needed to implement FHIR-based interoperability with NCHS, as well as any optional modernization work undertaken with the funding.</a:t>
            </a:r>
          </a:p>
          <a:p>
            <a:endParaRPr lang="en-US" dirty="0"/>
          </a:p>
          <a:p>
            <a:r>
              <a:rPr lang="en-US" dirty="0"/>
              <a:t>Development is to be conducted in a phased approach that aligns with the timeline each jurisdiction developed in conjunction with NCHS.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96134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jurisdiction can meet the required activities; they may also propose optional activities in their project plan. CDC must approve these optional activities.</a:t>
            </a:r>
          </a:p>
          <a:p>
            <a:endParaRPr lang="en-US" dirty="0"/>
          </a:p>
          <a:p>
            <a:r>
              <a:rPr lang="en-US" dirty="0"/>
              <a:t>Some possible optional activities are listed on the slide here:</a:t>
            </a:r>
          </a:p>
          <a:p>
            <a:pPr lvl="1"/>
            <a:r>
              <a:rPr lang="en-US" dirty="0"/>
              <a:t>FHIR-based interoperability between medical examiner/coroner case management systems and EDRS</a:t>
            </a:r>
          </a:p>
          <a:p>
            <a:pPr lvl="1"/>
            <a:r>
              <a:rPr lang="en-US" dirty="0"/>
              <a:t>Pilot interoperability between hospital EHR and recipient electronic birth/death registration systems</a:t>
            </a:r>
          </a:p>
          <a:p>
            <a:pPr lvl="1"/>
            <a:r>
              <a:rPr lang="en-US" dirty="0"/>
              <a:t>Interoperability between recipient’s EDRS and one or more surveillance systems or registries</a:t>
            </a:r>
          </a:p>
          <a:p>
            <a:pPr lvl="1"/>
            <a:r>
              <a:rPr lang="en-US" dirty="0"/>
              <a:t>Maintain existing system, including personnel and operating environment and supporting software necessary for them to function</a:t>
            </a:r>
          </a:p>
          <a:p>
            <a:r>
              <a:rPr lang="en-US" dirty="0"/>
              <a: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742493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3860"/>
          <a:stretch/>
        </p:blipFill>
        <p:spPr>
          <a:xfrm>
            <a:off x="-7129" y="4"/>
            <a:ext cx="9151129" cy="748555"/>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2250"/>
              </a:lnSpc>
              <a:defRPr sz="21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6858"/>
                </a:solidFill>
                <a:effectLst/>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343123" y="249504"/>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r>
              <a:rPr lang="en-US" dirty="0"/>
              <a:t>Bottom band: NCHS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257168" indent="-257168">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257168" indent="-257168">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99" indent="-214308">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683"/>
          <a:stretch/>
        </p:blipFill>
        <p:spPr>
          <a:xfrm>
            <a:off x="0" y="4998203"/>
            <a:ext cx="9144000" cy="153046"/>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41" y="5018218"/>
            <a:ext cx="9144001" cy="186744"/>
          </a:xfrm>
          <a:prstGeom prst="rect">
            <a:avLst/>
          </a:prstGeom>
        </p:spPr>
      </p:pic>
      <p:sp>
        <p:nvSpPr>
          <p:cNvPr id="5" name="Text Placeholder 7"/>
          <p:cNvSpPr>
            <a:spLocks noGrp="1"/>
          </p:cNvSpPr>
          <p:nvPr>
            <p:ph type="body" sz="quarter" idx="10"/>
          </p:nvPr>
        </p:nvSpPr>
        <p:spPr>
          <a:xfrm>
            <a:off x="457200" y="1158875"/>
            <a:ext cx="8229600" cy="3341688"/>
          </a:xfrm>
        </p:spPr>
        <p:txBody>
          <a:bodyPr/>
          <a:lstStyle>
            <a:lvl1pPr marL="342875" indent="-342875">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9058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 id="2147483861" r:id="rId5"/>
  </p:sldLayoutIdLst>
  <p:transition>
    <p:fad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892" algn="ctr" rtl="0" fontAlgn="base">
        <a:spcBef>
          <a:spcPct val="0"/>
        </a:spcBef>
        <a:spcAft>
          <a:spcPct val="0"/>
        </a:spcAft>
        <a:defRPr sz="3300">
          <a:solidFill>
            <a:schemeClr val="tx1"/>
          </a:solidFill>
          <a:latin typeface="Myriad Web Pro" panose="020B0503030403020204" pitchFamily="34" charset="0"/>
        </a:defRPr>
      </a:lvl6pPr>
      <a:lvl7pPr marL="685783" algn="ctr" rtl="0" fontAlgn="base">
        <a:spcBef>
          <a:spcPct val="0"/>
        </a:spcBef>
        <a:spcAft>
          <a:spcPct val="0"/>
        </a:spcAft>
        <a:defRPr sz="3300">
          <a:solidFill>
            <a:schemeClr val="tx1"/>
          </a:solidFill>
          <a:latin typeface="Myriad Web Pro" panose="020B0503030403020204" pitchFamily="34" charset="0"/>
        </a:defRPr>
      </a:lvl7pPr>
      <a:lvl8pPr marL="1028675" algn="ctr" rtl="0" fontAlgn="base">
        <a:spcBef>
          <a:spcPct val="0"/>
        </a:spcBef>
        <a:spcAft>
          <a:spcPct val="0"/>
        </a:spcAft>
        <a:defRPr sz="3300">
          <a:solidFill>
            <a:schemeClr val="tx1"/>
          </a:solidFill>
          <a:latin typeface="Myriad Web Pro" panose="020B0503030403020204" pitchFamily="34" charset="0"/>
        </a:defRPr>
      </a:lvl8pPr>
      <a:lvl9pPr marL="1371566" algn="ctr" rtl="0" fontAlgn="base">
        <a:spcBef>
          <a:spcPct val="0"/>
        </a:spcBef>
        <a:spcAft>
          <a:spcPct val="0"/>
        </a:spcAft>
        <a:defRPr sz="3300">
          <a:solidFill>
            <a:schemeClr val="tx1"/>
          </a:solidFill>
          <a:latin typeface="Myriad Web Pro" panose="020B0503030403020204" pitchFamily="34"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199" indent="-214308"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28" indent="-171446"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20"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12" indent="-171446"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2800" dirty="0"/>
              <a:t>Data Modernization Initiative: Updates from the National Vital Statistics System (NVSS)</a:t>
            </a:r>
          </a:p>
        </p:txBody>
      </p:sp>
      <p:sp>
        <p:nvSpPr>
          <p:cNvPr id="6" name="Text Placeholder 5"/>
          <p:cNvSpPr>
            <a:spLocks noGrp="1"/>
          </p:cNvSpPr>
          <p:nvPr>
            <p:ph type="body" sz="quarter" idx="10"/>
          </p:nvPr>
        </p:nvSpPr>
        <p:spPr>
          <a:xfrm>
            <a:off x="457200" y="4246822"/>
            <a:ext cx="5543550" cy="342900"/>
          </a:xfrm>
        </p:spPr>
        <p:txBody>
          <a:bodyPr/>
          <a:lstStyle/>
          <a:p>
            <a:r>
              <a:rPr lang="en-US" dirty="0"/>
              <a:t>Board of Scientific Counselors | October 22, 2021</a:t>
            </a:r>
          </a:p>
        </p:txBody>
      </p:sp>
      <p:sp>
        <p:nvSpPr>
          <p:cNvPr id="5" name="Subtitle 1">
            <a:extLst>
              <a:ext uri="{FF2B5EF4-FFF2-40B4-BE49-F238E27FC236}">
                <a16:creationId xmlns:a16="http://schemas.microsoft.com/office/drawing/2014/main" id="{88C37EE2-6D90-45E9-9464-8E1474CC0DF4}"/>
              </a:ext>
            </a:extLst>
          </p:cNvPr>
          <p:cNvSpPr>
            <a:spLocks noGrp="1"/>
          </p:cNvSpPr>
          <p:nvPr>
            <p:ph type="subTitle" idx="1"/>
          </p:nvPr>
        </p:nvSpPr>
        <p:spPr>
          <a:xfrm>
            <a:off x="457200" y="2505660"/>
            <a:ext cx="6400800" cy="342900"/>
          </a:xfrm>
        </p:spPr>
        <p:txBody>
          <a:bodyPr/>
          <a:lstStyle/>
          <a:p>
            <a:r>
              <a:rPr lang="en-US" dirty="0"/>
              <a:t>Paul D. Sutton, Ph.D.</a:t>
            </a:r>
          </a:p>
          <a:p>
            <a:r>
              <a:rPr lang="en-US" dirty="0"/>
              <a:t>Deputy Director, Division of Vital Statistics</a:t>
            </a:r>
          </a:p>
          <a:p>
            <a:endParaRPr lang="en-US" dirty="0"/>
          </a:p>
          <a:p>
            <a:endParaRPr lang="en-US" dirty="0"/>
          </a:p>
        </p:txBody>
      </p:sp>
    </p:spTree>
    <p:extLst>
      <p:ext uri="{BB962C8B-B14F-4D97-AF65-F5344CB8AC3E}">
        <p14:creationId xmlns:p14="http://schemas.microsoft.com/office/powerpoint/2010/main" val="61535833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9A72-DEAA-4C9F-A506-C4B4FEE99C8A}"/>
              </a:ext>
            </a:extLst>
          </p:cNvPr>
          <p:cNvSpPr>
            <a:spLocks noGrp="1"/>
          </p:cNvSpPr>
          <p:nvPr>
            <p:ph type="title"/>
          </p:nvPr>
        </p:nvSpPr>
        <p:spPr/>
        <p:txBody>
          <a:bodyPr/>
          <a:lstStyle/>
          <a:p>
            <a:r>
              <a:rPr lang="en-US" sz="2400" dirty="0"/>
              <a:t>What specifically will jurisdictions be working on…</a:t>
            </a:r>
            <a:endParaRPr lang="en-US" dirty="0"/>
          </a:p>
        </p:txBody>
      </p:sp>
      <p:sp>
        <p:nvSpPr>
          <p:cNvPr id="3" name="Content Placeholder 2">
            <a:extLst>
              <a:ext uri="{FF2B5EF4-FFF2-40B4-BE49-F238E27FC236}">
                <a16:creationId xmlns:a16="http://schemas.microsoft.com/office/drawing/2014/main" id="{9F0BFD62-1FBA-4C5E-BA09-C8387210E5D0}"/>
              </a:ext>
            </a:extLst>
          </p:cNvPr>
          <p:cNvSpPr>
            <a:spLocks noGrp="1"/>
          </p:cNvSpPr>
          <p:nvPr>
            <p:ph type="body" sz="quarter" idx="10"/>
          </p:nvPr>
        </p:nvSpPr>
        <p:spPr>
          <a:xfrm>
            <a:off x="457200" y="1272163"/>
            <a:ext cx="8229600" cy="3341688"/>
          </a:xfrm>
        </p:spPr>
        <p:txBody>
          <a:bodyPr>
            <a:normAutofit/>
          </a:bodyPr>
          <a:lstStyle/>
          <a:p>
            <a:r>
              <a:rPr lang="en-US" sz="2000" dirty="0"/>
              <a:t>Make necessary upgrades to existing systems to support FHIR standards and record-level messaging</a:t>
            </a:r>
          </a:p>
          <a:p>
            <a:r>
              <a:rPr lang="en-US" sz="2000" dirty="0"/>
              <a:t>Implement application programing interfaces (API’s) to support sending and receipt of FHIR messages</a:t>
            </a:r>
          </a:p>
          <a:p>
            <a:r>
              <a:rPr lang="en-US" sz="2000" dirty="0"/>
              <a:t>Engage in testing and piloting between EDRS and NCHS</a:t>
            </a:r>
          </a:p>
          <a:p>
            <a:pPr marL="0" indent="0">
              <a:buNone/>
            </a:pPr>
            <a:endParaRPr lang="en-US" sz="2200" dirty="0">
              <a:highlight>
                <a:srgbClr val="FFFFFF"/>
              </a:highlight>
            </a:endParaRPr>
          </a:p>
        </p:txBody>
      </p:sp>
    </p:spTree>
    <p:extLst>
      <p:ext uri="{BB962C8B-B14F-4D97-AF65-F5344CB8AC3E}">
        <p14:creationId xmlns:p14="http://schemas.microsoft.com/office/powerpoint/2010/main" val="282476760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7B1C8-288E-4876-A843-D5B9889ADA77}"/>
              </a:ext>
            </a:extLst>
          </p:cNvPr>
          <p:cNvSpPr>
            <a:spLocks noGrp="1"/>
          </p:cNvSpPr>
          <p:nvPr>
            <p:ph type="title"/>
          </p:nvPr>
        </p:nvSpPr>
        <p:spPr/>
        <p:txBody>
          <a:bodyPr/>
          <a:lstStyle/>
          <a:p>
            <a:r>
              <a:rPr lang="en-US" dirty="0"/>
              <a:t>Other things jurisdictions might choose to do (optional activities)</a:t>
            </a:r>
          </a:p>
        </p:txBody>
      </p:sp>
      <p:sp>
        <p:nvSpPr>
          <p:cNvPr id="3" name="Content Placeholder 2">
            <a:extLst>
              <a:ext uri="{FF2B5EF4-FFF2-40B4-BE49-F238E27FC236}">
                <a16:creationId xmlns:a16="http://schemas.microsoft.com/office/drawing/2014/main" id="{BA8A2FEB-EE95-4BB8-841C-F1E0F5665182}"/>
              </a:ext>
            </a:extLst>
          </p:cNvPr>
          <p:cNvSpPr>
            <a:spLocks noGrp="1"/>
          </p:cNvSpPr>
          <p:nvPr>
            <p:ph type="body" sz="quarter" idx="10"/>
          </p:nvPr>
        </p:nvSpPr>
        <p:spPr/>
        <p:txBody>
          <a:bodyPr>
            <a:normAutofit/>
          </a:bodyPr>
          <a:lstStyle/>
          <a:p>
            <a:r>
              <a:rPr lang="en-US" sz="1800" dirty="0"/>
              <a:t>Propose and implement additional projects, with CDC approval.  </a:t>
            </a:r>
          </a:p>
          <a:p>
            <a:r>
              <a:rPr lang="en-US" sz="1800" dirty="0"/>
              <a:t>Examples:</a:t>
            </a:r>
          </a:p>
          <a:p>
            <a:pPr lvl="1"/>
            <a:r>
              <a:rPr lang="en-US" sz="1800" dirty="0"/>
              <a:t>FHIR-based interoperability between medical examiner/coroner case management systems and EDRS</a:t>
            </a:r>
          </a:p>
          <a:p>
            <a:pPr lvl="1"/>
            <a:r>
              <a:rPr lang="en-US" sz="1800" dirty="0"/>
              <a:t>Pilot interoperability between hospital EHR and recipient electronic birth/death registration systems</a:t>
            </a:r>
          </a:p>
          <a:p>
            <a:pPr lvl="1"/>
            <a:r>
              <a:rPr lang="en-US" sz="1800" dirty="0"/>
              <a:t>Interoperability between recipient’s EDRS and one or more surveillance systems or registries</a:t>
            </a:r>
          </a:p>
          <a:p>
            <a:pPr lvl="1"/>
            <a:r>
              <a:rPr lang="en-US" sz="1800" dirty="0"/>
              <a:t>Maintain existing system, including personnel and operating environment and supporting software necessary for them to function</a:t>
            </a:r>
          </a:p>
          <a:p>
            <a:pPr lvl="1"/>
            <a:endParaRPr lang="en-US" dirty="0"/>
          </a:p>
        </p:txBody>
      </p:sp>
    </p:spTree>
    <p:extLst>
      <p:ext uri="{BB962C8B-B14F-4D97-AF65-F5344CB8AC3E}">
        <p14:creationId xmlns:p14="http://schemas.microsoft.com/office/powerpoint/2010/main" val="324152778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38C6-B85C-4C17-B12D-FB575091EDD3}"/>
              </a:ext>
            </a:extLst>
          </p:cNvPr>
          <p:cNvSpPr>
            <a:spLocks noGrp="1"/>
          </p:cNvSpPr>
          <p:nvPr>
            <p:ph type="title"/>
          </p:nvPr>
        </p:nvSpPr>
        <p:spPr/>
        <p:txBody>
          <a:bodyPr/>
          <a:lstStyle/>
          <a:p>
            <a:r>
              <a:rPr lang="en-US" dirty="0"/>
              <a:t>Other NVSS Modernization Focus Areas</a:t>
            </a:r>
          </a:p>
        </p:txBody>
      </p:sp>
      <p:sp>
        <p:nvSpPr>
          <p:cNvPr id="3" name="Text Placeholder 2">
            <a:extLst>
              <a:ext uri="{FF2B5EF4-FFF2-40B4-BE49-F238E27FC236}">
                <a16:creationId xmlns:a16="http://schemas.microsoft.com/office/drawing/2014/main" id="{76F9E4D8-C34E-4EDC-B29A-143EAA7F59DF}"/>
              </a:ext>
            </a:extLst>
          </p:cNvPr>
          <p:cNvSpPr>
            <a:spLocks noGrp="1"/>
          </p:cNvSpPr>
          <p:nvPr>
            <p:ph type="body" sz="quarter" idx="10"/>
          </p:nvPr>
        </p:nvSpPr>
        <p:spPr/>
        <p:txBody>
          <a:bodyPr/>
          <a:lstStyle/>
          <a:p>
            <a:pPr lvl="0"/>
            <a:r>
              <a:rPr lang="en-US" sz="1800" dirty="0"/>
              <a:t>A geocoding service that can code address on birth and death records as they are received by NCHS and return to jurisdictions</a:t>
            </a:r>
          </a:p>
          <a:p>
            <a:pPr lvl="0"/>
            <a:endParaRPr lang="en-US" sz="1800" dirty="0"/>
          </a:p>
          <a:p>
            <a:pPr lvl="0"/>
            <a:r>
              <a:rPr lang="en-US" sz="1800" dirty="0"/>
              <a:t>Develop FHIR standards for birth data and for medical death investigation</a:t>
            </a:r>
          </a:p>
          <a:p>
            <a:pPr lvl="0"/>
            <a:endParaRPr lang="en-US" sz="1800" dirty="0"/>
          </a:p>
          <a:p>
            <a:pPr lvl="0"/>
            <a:r>
              <a:rPr lang="en-US" sz="1800" dirty="0"/>
              <a:t>Expanded and improve training and materials to support jurisdictional modernization efforts</a:t>
            </a:r>
          </a:p>
          <a:p>
            <a:pPr lvl="0"/>
            <a:endParaRPr lang="en-US" sz="1800" dirty="0"/>
          </a:p>
          <a:p>
            <a:r>
              <a:rPr lang="en-US" sz="1800" dirty="0"/>
              <a:t>Query system for public release of provisional death data.</a:t>
            </a:r>
            <a:endParaRPr lang="en-US" sz="2400" dirty="0"/>
          </a:p>
        </p:txBody>
      </p:sp>
    </p:spTree>
    <p:extLst>
      <p:ext uri="{BB962C8B-B14F-4D97-AF65-F5344CB8AC3E}">
        <p14:creationId xmlns:p14="http://schemas.microsoft.com/office/powerpoint/2010/main" val="325679615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9A34-A91A-4A13-95B0-2B201168EB72}"/>
              </a:ext>
            </a:extLst>
          </p:cNvPr>
          <p:cNvSpPr>
            <a:spLocks noGrp="1"/>
          </p:cNvSpPr>
          <p:nvPr>
            <p:ph type="title"/>
          </p:nvPr>
        </p:nvSpPr>
        <p:spPr/>
        <p:txBody>
          <a:bodyPr/>
          <a:lstStyle/>
          <a:p>
            <a:r>
              <a:rPr lang="en-US" dirty="0"/>
              <a:t>Enhanced External Access to Provisional Mortality Data</a:t>
            </a:r>
          </a:p>
        </p:txBody>
      </p:sp>
      <p:sp>
        <p:nvSpPr>
          <p:cNvPr id="3" name="Text Placeholder 2">
            <a:extLst>
              <a:ext uri="{FF2B5EF4-FFF2-40B4-BE49-F238E27FC236}">
                <a16:creationId xmlns:a16="http://schemas.microsoft.com/office/drawing/2014/main" id="{745F83C9-126F-4635-8ADC-53238822AB31}"/>
              </a:ext>
            </a:extLst>
          </p:cNvPr>
          <p:cNvSpPr>
            <a:spLocks noGrp="1"/>
          </p:cNvSpPr>
          <p:nvPr>
            <p:ph type="body" sz="quarter" idx="10"/>
          </p:nvPr>
        </p:nvSpPr>
        <p:spPr>
          <a:xfrm>
            <a:off x="457200" y="1158875"/>
            <a:ext cx="4299098" cy="3341688"/>
          </a:xfrm>
        </p:spPr>
        <p:txBody>
          <a:bodyPr/>
          <a:lstStyle/>
          <a:p>
            <a:r>
              <a:rPr lang="en-US" sz="2000" dirty="0"/>
              <a:t>CDC WONDER Enhancements</a:t>
            </a:r>
          </a:p>
          <a:p>
            <a:pPr lvl="1"/>
            <a:r>
              <a:rPr lang="en-US" sz="2000" dirty="0"/>
              <a:t>New query screen for provisional data</a:t>
            </a:r>
          </a:p>
          <a:p>
            <a:pPr lvl="1"/>
            <a:r>
              <a:rPr lang="en-US" sz="2000" dirty="0"/>
              <a:t>Add week of death</a:t>
            </a:r>
          </a:p>
          <a:p>
            <a:pPr lvl="1"/>
            <a:r>
              <a:rPr lang="en-US" sz="2000" dirty="0"/>
              <a:t>Add state of death occurrence (currently only by residence)</a:t>
            </a:r>
          </a:p>
          <a:p>
            <a:pPr lvl="1"/>
            <a:r>
              <a:rPr lang="en-US" sz="2000" dirty="0"/>
              <a:t>Modernized and enhanced API</a:t>
            </a:r>
          </a:p>
          <a:p>
            <a:pPr lvl="1"/>
            <a:r>
              <a:rPr lang="en-US" sz="2000" dirty="0"/>
              <a:t>Updated Monthly</a:t>
            </a:r>
          </a:p>
          <a:p>
            <a:endParaRPr lang="en-US" dirty="0"/>
          </a:p>
        </p:txBody>
      </p:sp>
      <p:grpSp>
        <p:nvGrpSpPr>
          <p:cNvPr id="4" name="Group 3" descr="Diagram showing release of mortality data between by NCHS for surveillance, public, and restricted use data.">
            <a:extLst>
              <a:ext uri="{FF2B5EF4-FFF2-40B4-BE49-F238E27FC236}">
                <a16:creationId xmlns:a16="http://schemas.microsoft.com/office/drawing/2014/main" id="{69A36B00-458F-4A6C-A213-5ACA4EDBE424}"/>
              </a:ext>
            </a:extLst>
          </p:cNvPr>
          <p:cNvGrpSpPr/>
          <p:nvPr/>
        </p:nvGrpSpPr>
        <p:grpSpPr>
          <a:xfrm>
            <a:off x="5537248" y="1288699"/>
            <a:ext cx="2878735" cy="2566102"/>
            <a:chOff x="5755362" y="2050268"/>
            <a:chExt cx="2878735" cy="2566102"/>
          </a:xfrm>
        </p:grpSpPr>
        <p:pic>
          <p:nvPicPr>
            <p:cNvPr id="19" name="Picture 18">
              <a:extLst>
                <a:ext uri="{FF2B5EF4-FFF2-40B4-BE49-F238E27FC236}">
                  <a16:creationId xmlns:a16="http://schemas.microsoft.com/office/drawing/2014/main" id="{D34E0B26-1BDA-464E-8DDA-900F0FBBF6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6017" y="2168355"/>
              <a:ext cx="728155" cy="670810"/>
            </a:xfrm>
            <a:prstGeom prst="rect">
              <a:avLst/>
            </a:prstGeom>
          </p:spPr>
        </p:pic>
        <p:pic>
          <p:nvPicPr>
            <p:cNvPr id="20" name="Picture 19">
              <a:extLst>
                <a:ext uri="{FF2B5EF4-FFF2-40B4-BE49-F238E27FC236}">
                  <a16:creationId xmlns:a16="http://schemas.microsoft.com/office/drawing/2014/main" id="{B84BCB4A-F903-4958-97FF-D22F5033D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5736" y="2194512"/>
              <a:ext cx="406540" cy="406378"/>
            </a:xfrm>
            <a:prstGeom prst="rect">
              <a:avLst/>
            </a:prstGeom>
          </p:spPr>
        </p:pic>
        <p:sp>
          <p:nvSpPr>
            <p:cNvPr id="21" name="TextBox 20">
              <a:extLst>
                <a:ext uri="{FF2B5EF4-FFF2-40B4-BE49-F238E27FC236}">
                  <a16:creationId xmlns:a16="http://schemas.microsoft.com/office/drawing/2014/main" id="{95773EF2-5799-496E-BACA-307B01FD20EB}"/>
                </a:ext>
              </a:extLst>
            </p:cNvPr>
            <p:cNvSpPr txBox="1"/>
            <p:nvPr/>
          </p:nvSpPr>
          <p:spPr>
            <a:xfrm>
              <a:off x="5755362" y="2563375"/>
              <a:ext cx="814836" cy="600164"/>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Director of Division of Vital Statistics</a:t>
              </a:r>
            </a:p>
          </p:txBody>
        </p:sp>
        <p:pic>
          <p:nvPicPr>
            <p:cNvPr id="23" name="Picture 22">
              <a:extLst>
                <a:ext uri="{FF2B5EF4-FFF2-40B4-BE49-F238E27FC236}">
                  <a16:creationId xmlns:a16="http://schemas.microsoft.com/office/drawing/2014/main" id="{E3BF54B8-DC46-494F-B9D9-75520FDCED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5481" y="3493543"/>
              <a:ext cx="862774" cy="485117"/>
            </a:xfrm>
            <a:prstGeom prst="rect">
              <a:avLst/>
            </a:prstGeom>
          </p:spPr>
        </p:pic>
        <p:sp>
          <p:nvSpPr>
            <p:cNvPr id="24" name="TextBox 23">
              <a:extLst>
                <a:ext uri="{FF2B5EF4-FFF2-40B4-BE49-F238E27FC236}">
                  <a16:creationId xmlns:a16="http://schemas.microsoft.com/office/drawing/2014/main" id="{FA6ADEF3-E9C6-4C88-BFE9-95AE8AC8201B}"/>
                </a:ext>
              </a:extLst>
            </p:cNvPr>
            <p:cNvSpPr txBox="1"/>
            <p:nvPr/>
          </p:nvSpPr>
          <p:spPr>
            <a:xfrm>
              <a:off x="7644693" y="4016206"/>
              <a:ext cx="989404" cy="600164"/>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National Surveillance, Public Use, and Restricted Data</a:t>
              </a:r>
            </a:p>
          </p:txBody>
        </p:sp>
        <p:cxnSp>
          <p:nvCxnSpPr>
            <p:cNvPr id="25" name="Straight Connector 24">
              <a:extLst>
                <a:ext uri="{FF2B5EF4-FFF2-40B4-BE49-F238E27FC236}">
                  <a16:creationId xmlns:a16="http://schemas.microsoft.com/office/drawing/2014/main" id="{8002FC81-F3C7-46ED-AB55-FE050BEA0BA4}"/>
                </a:ext>
              </a:extLst>
            </p:cNvPr>
            <p:cNvCxnSpPr>
              <a:cxnSpLocks/>
            </p:cNvCxnSpPr>
            <p:nvPr/>
          </p:nvCxnSpPr>
          <p:spPr>
            <a:xfrm>
              <a:off x="6878670" y="3241750"/>
              <a:ext cx="0" cy="385667"/>
            </a:xfrm>
            <a:prstGeom prst="line">
              <a:avLst/>
            </a:prstGeom>
            <a:ln/>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DD97435C-959C-47A2-9D40-43342F607770}"/>
                </a:ext>
              </a:extLst>
            </p:cNvPr>
            <p:cNvCxnSpPr/>
            <p:nvPr/>
          </p:nvCxnSpPr>
          <p:spPr>
            <a:xfrm flipH="1" flipV="1">
              <a:off x="6867468" y="3637020"/>
              <a:ext cx="779464" cy="8889"/>
            </a:xfrm>
            <a:prstGeom prst="line">
              <a:avLst/>
            </a:prstGeom>
            <a:ln>
              <a:headEnd type="triangle"/>
            </a:ln>
          </p:spPr>
          <p:style>
            <a:lnRef idx="3">
              <a:schemeClr val="dk1"/>
            </a:lnRef>
            <a:fillRef idx="0">
              <a:schemeClr val="dk1"/>
            </a:fillRef>
            <a:effectRef idx="2">
              <a:schemeClr val="dk1"/>
            </a:effectRef>
            <a:fontRef idx="minor">
              <a:schemeClr val="tx1"/>
            </a:fontRef>
          </p:style>
        </p:cxnSp>
        <p:pic>
          <p:nvPicPr>
            <p:cNvPr id="28" name="Picture 27">
              <a:extLst>
                <a:ext uri="{FF2B5EF4-FFF2-40B4-BE49-F238E27FC236}">
                  <a16:creationId xmlns:a16="http://schemas.microsoft.com/office/drawing/2014/main" id="{8A05A881-02ED-49CD-A202-20CE34449D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9153" y="2260834"/>
              <a:ext cx="412227" cy="412062"/>
            </a:xfrm>
            <a:prstGeom prst="rect">
              <a:avLst/>
            </a:prstGeom>
          </p:spPr>
        </p:pic>
        <p:sp>
          <p:nvSpPr>
            <p:cNvPr id="40" name="Rounded Rectangle 69">
              <a:extLst>
                <a:ext uri="{FF2B5EF4-FFF2-40B4-BE49-F238E27FC236}">
                  <a16:creationId xmlns:a16="http://schemas.microsoft.com/office/drawing/2014/main" id="{169BF92F-53B5-488C-9781-52D6B886A7BE}"/>
                </a:ext>
              </a:extLst>
            </p:cNvPr>
            <p:cNvSpPr/>
            <p:nvPr/>
          </p:nvSpPr>
          <p:spPr>
            <a:xfrm>
              <a:off x="5810526" y="2050268"/>
              <a:ext cx="1645556" cy="1202479"/>
            </a:xfrm>
            <a:prstGeom prst="roundRect">
              <a:avLst/>
            </a:prstGeom>
            <a:noFill/>
            <a:ln w="12700" cap="flat" cmpd="sng" algn="ctr">
              <a:solidFill>
                <a:sysClr val="windowText" lastClr="000000"/>
              </a:solidFill>
              <a:prstDash val="solid"/>
              <a:miter lim="800000"/>
            </a:ln>
            <a:effectLst/>
          </p:spPr>
          <p:txBody>
            <a:bodyPr rtlCol="0" anchor="ctr"/>
            <a:lstStyle/>
            <a:p>
              <a:pPr algn="ctr" defTabSz="685732">
                <a:defRPr/>
              </a:pPr>
              <a:endParaRPr lang="en-US" kern="0">
                <a:solidFill>
                  <a:prstClr val="white"/>
                </a:solidFill>
                <a:latin typeface="Calibri" panose="020F0502020204030204"/>
              </a:endParaRPr>
            </a:p>
          </p:txBody>
        </p:sp>
        <p:sp>
          <p:nvSpPr>
            <p:cNvPr id="41" name="TextBox 40">
              <a:extLst>
                <a:ext uri="{FF2B5EF4-FFF2-40B4-BE49-F238E27FC236}">
                  <a16:creationId xmlns:a16="http://schemas.microsoft.com/office/drawing/2014/main" id="{9A6E905B-A8BD-41AE-BD32-CD9032A741B8}"/>
                </a:ext>
              </a:extLst>
            </p:cNvPr>
            <p:cNvSpPr txBox="1"/>
            <p:nvPr/>
          </p:nvSpPr>
          <p:spPr>
            <a:xfrm>
              <a:off x="6435912" y="2768544"/>
              <a:ext cx="950530" cy="473206"/>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National Vital Statistics System</a:t>
              </a:r>
            </a:p>
          </p:txBody>
        </p:sp>
      </p:grpSp>
    </p:spTree>
    <p:extLst>
      <p:ext uri="{BB962C8B-B14F-4D97-AF65-F5344CB8AC3E}">
        <p14:creationId xmlns:p14="http://schemas.microsoft.com/office/powerpoint/2010/main" val="36199481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C561-932E-420A-9025-AB049606FA7B}"/>
              </a:ext>
            </a:extLst>
          </p:cNvPr>
          <p:cNvSpPr>
            <a:spLocks noGrp="1"/>
          </p:cNvSpPr>
          <p:nvPr>
            <p:ph type="title"/>
          </p:nvPr>
        </p:nvSpPr>
        <p:spPr/>
        <p:txBody>
          <a:bodyPr/>
          <a:lstStyle/>
          <a:p>
            <a:r>
              <a:rPr lang="en-US" dirty="0"/>
              <a:t>NVSS Modernization Discussion Questions</a:t>
            </a:r>
          </a:p>
        </p:txBody>
      </p:sp>
      <p:sp>
        <p:nvSpPr>
          <p:cNvPr id="3" name="Text Placeholder 2">
            <a:extLst>
              <a:ext uri="{FF2B5EF4-FFF2-40B4-BE49-F238E27FC236}">
                <a16:creationId xmlns:a16="http://schemas.microsoft.com/office/drawing/2014/main" id="{C9870C33-BAED-4222-8EED-1214D3C4D1DE}"/>
              </a:ext>
            </a:extLst>
          </p:cNvPr>
          <p:cNvSpPr>
            <a:spLocks noGrp="1"/>
          </p:cNvSpPr>
          <p:nvPr>
            <p:ph type="body" sz="quarter" idx="10"/>
          </p:nvPr>
        </p:nvSpPr>
        <p:spPr/>
        <p:txBody>
          <a:bodyPr/>
          <a:lstStyle/>
          <a:p>
            <a:endParaRPr lang="en-US" dirty="0"/>
          </a:p>
          <a:p>
            <a:r>
              <a:rPr lang="en-US" dirty="0"/>
              <a:t>Are our goals and focus areas consistent with the needs of the public health surveillance and research community?</a:t>
            </a:r>
          </a:p>
          <a:p>
            <a:endParaRPr lang="en-US" dirty="0"/>
          </a:p>
          <a:p>
            <a:endParaRPr lang="en-US" dirty="0"/>
          </a:p>
          <a:p>
            <a:r>
              <a:rPr lang="en-US" dirty="0"/>
              <a:t>What are we missing in our data modernization efforts (i.e., what should we be doing that we aren’t)?</a:t>
            </a:r>
          </a:p>
          <a:p>
            <a:endParaRPr lang="en-US" dirty="0"/>
          </a:p>
          <a:p>
            <a:endParaRPr lang="en-US" dirty="0"/>
          </a:p>
          <a:p>
            <a:r>
              <a:rPr lang="en-US" dirty="0"/>
              <a:t>Conversely, are there things we are doing that we shouldn’t (i.e., are we on the wrong track with anything)?</a:t>
            </a:r>
          </a:p>
        </p:txBody>
      </p:sp>
    </p:spTree>
    <p:extLst>
      <p:ext uri="{BB962C8B-B14F-4D97-AF65-F5344CB8AC3E}">
        <p14:creationId xmlns:p14="http://schemas.microsoft.com/office/powerpoint/2010/main" val="16093224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029D-AF02-4540-8FDA-6BE38715BB13}"/>
              </a:ext>
            </a:extLst>
          </p:cNvPr>
          <p:cNvSpPr>
            <a:spLocks noGrp="1"/>
          </p:cNvSpPr>
          <p:nvPr>
            <p:ph type="title"/>
          </p:nvPr>
        </p:nvSpPr>
        <p:spPr>
          <a:xfrm>
            <a:off x="457200" y="190611"/>
            <a:ext cx="8229600" cy="857250"/>
          </a:xfrm>
        </p:spPr>
        <p:txBody>
          <a:bodyPr/>
          <a:lstStyle/>
          <a:p>
            <a:r>
              <a:rPr lang="en-US" dirty="0"/>
              <a:t>What does a modernized NVSS look like?</a:t>
            </a:r>
          </a:p>
        </p:txBody>
      </p:sp>
      <p:sp>
        <p:nvSpPr>
          <p:cNvPr id="3" name="Text Placeholder 2">
            <a:extLst>
              <a:ext uri="{FF2B5EF4-FFF2-40B4-BE49-F238E27FC236}">
                <a16:creationId xmlns:a16="http://schemas.microsoft.com/office/drawing/2014/main" id="{881662B0-081B-4680-88A8-37C7023934E3}"/>
              </a:ext>
            </a:extLst>
          </p:cNvPr>
          <p:cNvSpPr>
            <a:spLocks noGrp="1"/>
          </p:cNvSpPr>
          <p:nvPr>
            <p:ph type="body" sz="quarter" idx="10"/>
          </p:nvPr>
        </p:nvSpPr>
        <p:spPr>
          <a:xfrm>
            <a:off x="457200" y="1404410"/>
            <a:ext cx="8229600" cy="969602"/>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en-US" sz="2000" dirty="0"/>
              <a:t>A modern NVSS will be reliable, efficient, and able to provide timely high-quality data for public health research and surveillance to inform policy and emergency response.</a:t>
            </a:r>
          </a:p>
          <a:p>
            <a:pPr marL="0" indent="0">
              <a:buNone/>
            </a:pPr>
            <a:endParaRPr lang="en-US" dirty="0"/>
          </a:p>
        </p:txBody>
      </p:sp>
    </p:spTree>
    <p:extLst>
      <p:ext uri="{BB962C8B-B14F-4D97-AF65-F5344CB8AC3E}">
        <p14:creationId xmlns:p14="http://schemas.microsoft.com/office/powerpoint/2010/main" val="148651194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C561-932E-420A-9025-AB049606FA7B}"/>
              </a:ext>
            </a:extLst>
          </p:cNvPr>
          <p:cNvSpPr>
            <a:spLocks noGrp="1"/>
          </p:cNvSpPr>
          <p:nvPr>
            <p:ph type="title"/>
          </p:nvPr>
        </p:nvSpPr>
        <p:spPr/>
        <p:txBody>
          <a:bodyPr/>
          <a:lstStyle/>
          <a:p>
            <a:r>
              <a:rPr lang="en-US" dirty="0"/>
              <a:t>NVSS Modernization… Questions for BSC Consideration</a:t>
            </a:r>
          </a:p>
        </p:txBody>
      </p:sp>
      <p:sp>
        <p:nvSpPr>
          <p:cNvPr id="3" name="Text Placeholder 2">
            <a:extLst>
              <a:ext uri="{FF2B5EF4-FFF2-40B4-BE49-F238E27FC236}">
                <a16:creationId xmlns:a16="http://schemas.microsoft.com/office/drawing/2014/main" id="{C9870C33-BAED-4222-8EED-1214D3C4D1DE}"/>
              </a:ext>
            </a:extLst>
          </p:cNvPr>
          <p:cNvSpPr>
            <a:spLocks noGrp="1"/>
          </p:cNvSpPr>
          <p:nvPr>
            <p:ph type="body" sz="quarter" idx="10"/>
          </p:nvPr>
        </p:nvSpPr>
        <p:spPr/>
        <p:txBody>
          <a:bodyPr/>
          <a:lstStyle/>
          <a:p>
            <a:endParaRPr lang="en-US" dirty="0"/>
          </a:p>
          <a:p>
            <a:r>
              <a:rPr lang="en-US" dirty="0"/>
              <a:t>Are our goals </a:t>
            </a:r>
            <a:r>
              <a:rPr lang="en-US"/>
              <a:t>and focus </a:t>
            </a:r>
            <a:r>
              <a:rPr lang="en-US" dirty="0"/>
              <a:t>areas consistent with the needs of the public health surveillance and research community?</a:t>
            </a:r>
          </a:p>
          <a:p>
            <a:endParaRPr lang="en-US" dirty="0"/>
          </a:p>
          <a:p>
            <a:endParaRPr lang="en-US" dirty="0"/>
          </a:p>
          <a:p>
            <a:r>
              <a:rPr lang="en-US" dirty="0"/>
              <a:t>What are we missing in our data modernization efforts (i.e., what should we be doing that we aren’t)?</a:t>
            </a:r>
          </a:p>
          <a:p>
            <a:endParaRPr lang="en-US" dirty="0"/>
          </a:p>
          <a:p>
            <a:endParaRPr lang="en-US" dirty="0"/>
          </a:p>
          <a:p>
            <a:r>
              <a:rPr lang="en-US" dirty="0"/>
              <a:t>Conversely, are there things we are doing that we shouldn’t (i.e., are we on the wrong track with anything)?</a:t>
            </a:r>
          </a:p>
        </p:txBody>
      </p:sp>
    </p:spTree>
    <p:extLst>
      <p:ext uri="{BB962C8B-B14F-4D97-AF65-F5344CB8AC3E}">
        <p14:creationId xmlns:p14="http://schemas.microsoft.com/office/powerpoint/2010/main" val="390386398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3C30-34EB-4697-A2FD-5491195E1869}"/>
              </a:ext>
            </a:extLst>
          </p:cNvPr>
          <p:cNvSpPr>
            <a:spLocks noGrp="1"/>
          </p:cNvSpPr>
          <p:nvPr>
            <p:ph type="title"/>
          </p:nvPr>
        </p:nvSpPr>
        <p:spPr>
          <a:xfrm>
            <a:off x="3734988" y="205979"/>
            <a:ext cx="4951811" cy="857250"/>
          </a:xfrm>
        </p:spPr>
        <p:txBody>
          <a:bodyPr/>
          <a:lstStyle/>
          <a:p>
            <a:r>
              <a:rPr lang="en-US" dirty="0"/>
              <a:t>National Vital Statistics System (NVSS) Mortality Data Flow</a:t>
            </a:r>
          </a:p>
        </p:txBody>
      </p:sp>
      <p:grpSp>
        <p:nvGrpSpPr>
          <p:cNvPr id="4" name="Group 3" descr="Diagram of NVSS mortality data flow showing flow of data from providers (physicians, medical examiners and coroners, and funeral homes) to state electronic death registration systems and on to NCHS for release in reports and data files.">
            <a:extLst>
              <a:ext uri="{FF2B5EF4-FFF2-40B4-BE49-F238E27FC236}">
                <a16:creationId xmlns:a16="http://schemas.microsoft.com/office/drawing/2014/main" id="{CB255ACF-3E38-4925-80DF-899D12A0F45C}"/>
              </a:ext>
            </a:extLst>
          </p:cNvPr>
          <p:cNvGrpSpPr/>
          <p:nvPr/>
        </p:nvGrpSpPr>
        <p:grpSpPr>
          <a:xfrm>
            <a:off x="509903" y="205979"/>
            <a:ext cx="8124194" cy="4733594"/>
            <a:chOff x="509903" y="264763"/>
            <a:chExt cx="8124194" cy="4733594"/>
          </a:xfrm>
        </p:grpSpPr>
        <p:grpSp>
          <p:nvGrpSpPr>
            <p:cNvPr id="91" name="Group 90">
              <a:extLst>
                <a:ext uri="{FF2B5EF4-FFF2-40B4-BE49-F238E27FC236}">
                  <a16:creationId xmlns:a16="http://schemas.microsoft.com/office/drawing/2014/main" id="{B47ECB95-C74F-48C2-B7C4-9091591E1107}"/>
                </a:ext>
              </a:extLst>
            </p:cNvPr>
            <p:cNvGrpSpPr/>
            <p:nvPr/>
          </p:nvGrpSpPr>
          <p:grpSpPr>
            <a:xfrm>
              <a:off x="3726356" y="2091073"/>
              <a:ext cx="1576783" cy="1242078"/>
              <a:chOff x="3726356" y="2091073"/>
              <a:chExt cx="1576783" cy="1242078"/>
            </a:xfrm>
          </p:grpSpPr>
          <p:pic>
            <p:nvPicPr>
              <p:cNvPr id="14" name="Picture 13">
                <a:extLst>
                  <a:ext uri="{FF2B5EF4-FFF2-40B4-BE49-F238E27FC236}">
                    <a16:creationId xmlns:a16="http://schemas.microsoft.com/office/drawing/2014/main" id="{BAB59F57-6BCB-4CA9-A083-DC0450FE34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3990" y="2243351"/>
                <a:ext cx="728155" cy="670812"/>
              </a:xfrm>
              <a:prstGeom prst="rect">
                <a:avLst/>
              </a:prstGeom>
            </p:spPr>
          </p:pic>
          <p:pic>
            <p:nvPicPr>
              <p:cNvPr id="31" name="Picture 30">
                <a:extLst>
                  <a:ext uri="{FF2B5EF4-FFF2-40B4-BE49-F238E27FC236}">
                    <a16:creationId xmlns:a16="http://schemas.microsoft.com/office/drawing/2014/main" id="{407A5816-78A0-43C5-A731-23D4ADEB7E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790" y="2324708"/>
                <a:ext cx="406540" cy="406378"/>
              </a:xfrm>
              <a:prstGeom prst="rect">
                <a:avLst/>
              </a:prstGeom>
            </p:spPr>
          </p:pic>
          <p:sp>
            <p:nvSpPr>
              <p:cNvPr id="32" name="TextBox 31">
                <a:extLst>
                  <a:ext uri="{FF2B5EF4-FFF2-40B4-BE49-F238E27FC236}">
                    <a16:creationId xmlns:a16="http://schemas.microsoft.com/office/drawing/2014/main" id="{3EC9AAD8-1F67-406E-B41E-103202FF1EBD}"/>
                  </a:ext>
                </a:extLst>
              </p:cNvPr>
              <p:cNvSpPr txBox="1"/>
              <p:nvPr/>
            </p:nvSpPr>
            <p:spPr>
              <a:xfrm>
                <a:off x="3734989" y="2719562"/>
                <a:ext cx="718075" cy="346249"/>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State</a:t>
                </a:r>
              </a:p>
              <a:p>
                <a:pPr algn="ctr" defTabSz="685732">
                  <a:defRPr/>
                </a:pPr>
                <a:r>
                  <a:rPr lang="en-US" sz="825" b="1" dirty="0">
                    <a:solidFill>
                      <a:srgbClr val="000000"/>
                    </a:solidFill>
                    <a:latin typeface="Arial" panose="020B0604020202020204" pitchFamily="34" charset="0"/>
                    <a:cs typeface="Arial" panose="020B0604020202020204" pitchFamily="34" charset="0"/>
                  </a:rPr>
                  <a:t>Registrars</a:t>
                </a:r>
              </a:p>
            </p:txBody>
          </p:sp>
          <p:sp>
            <p:nvSpPr>
              <p:cNvPr id="33" name="Rounded Rectangle 109">
                <a:extLst>
                  <a:ext uri="{FF2B5EF4-FFF2-40B4-BE49-F238E27FC236}">
                    <a16:creationId xmlns:a16="http://schemas.microsoft.com/office/drawing/2014/main" id="{5D09D3B2-B4E9-4C03-B1B3-847CC427FDA5}"/>
                  </a:ext>
                </a:extLst>
              </p:cNvPr>
              <p:cNvSpPr/>
              <p:nvPr/>
            </p:nvSpPr>
            <p:spPr>
              <a:xfrm>
                <a:off x="3726356" y="2091073"/>
                <a:ext cx="1576783" cy="1219577"/>
              </a:xfrm>
              <a:prstGeom prst="roundRect">
                <a:avLst/>
              </a:prstGeom>
              <a:noFill/>
              <a:ln w="12700" cap="flat" cmpd="sng" algn="ctr">
                <a:solidFill>
                  <a:sysClr val="windowText" lastClr="000000"/>
                </a:solidFill>
                <a:prstDash val="solid"/>
                <a:miter lim="800000"/>
              </a:ln>
              <a:effectLst/>
            </p:spPr>
            <p:txBody>
              <a:bodyPr rtlCol="0" anchor="ctr"/>
              <a:lstStyle/>
              <a:p>
                <a:pPr algn="ctr" defTabSz="685732">
                  <a:defRPr/>
                </a:pPr>
                <a:endParaRPr lang="en-US" kern="0">
                  <a:solidFill>
                    <a:prstClr val="white"/>
                  </a:solidFill>
                  <a:latin typeface="Calibri" panose="020F0502020204030204"/>
                </a:endParaRPr>
              </a:p>
            </p:txBody>
          </p:sp>
          <p:pic>
            <p:nvPicPr>
              <p:cNvPr id="49" name="Picture 48" descr="File:Diploma-256.png - Wikimedia Commons">
                <a:extLst>
                  <a:ext uri="{FF2B5EF4-FFF2-40B4-BE49-F238E27FC236}">
                    <a16:creationId xmlns:a16="http://schemas.microsoft.com/office/drawing/2014/main" id="{38367126-2804-4988-BB22-5D2469D6C5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5037" y="2361706"/>
                <a:ext cx="462147" cy="461962"/>
              </a:xfrm>
              <a:prstGeom prst="rect">
                <a:avLst/>
              </a:prstGeom>
            </p:spPr>
          </p:pic>
          <p:sp>
            <p:nvSpPr>
              <p:cNvPr id="51" name="TextBox 50">
                <a:extLst>
                  <a:ext uri="{FF2B5EF4-FFF2-40B4-BE49-F238E27FC236}">
                    <a16:creationId xmlns:a16="http://schemas.microsoft.com/office/drawing/2014/main" id="{48328BE5-52EC-4324-BD1E-9A0EBC7F9BF5}"/>
                  </a:ext>
                </a:extLst>
              </p:cNvPr>
              <p:cNvSpPr txBox="1"/>
              <p:nvPr/>
            </p:nvSpPr>
            <p:spPr>
              <a:xfrm>
                <a:off x="4323889" y="2859945"/>
                <a:ext cx="950530" cy="473206"/>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Death Registration Systems</a:t>
                </a:r>
              </a:p>
            </p:txBody>
          </p:sp>
        </p:grpSp>
        <p:grpSp>
          <p:nvGrpSpPr>
            <p:cNvPr id="3" name="Group 2">
              <a:extLst>
                <a:ext uri="{FF2B5EF4-FFF2-40B4-BE49-F238E27FC236}">
                  <a16:creationId xmlns:a16="http://schemas.microsoft.com/office/drawing/2014/main" id="{2BB53463-D2A3-4892-83D3-8302E1BA65BE}"/>
                </a:ext>
              </a:extLst>
            </p:cNvPr>
            <p:cNvGrpSpPr/>
            <p:nvPr/>
          </p:nvGrpSpPr>
          <p:grpSpPr>
            <a:xfrm>
              <a:off x="509903" y="264763"/>
              <a:ext cx="8124194" cy="4680500"/>
              <a:chOff x="509903" y="264763"/>
              <a:chExt cx="8124194" cy="4680500"/>
            </a:xfrm>
          </p:grpSpPr>
          <p:sp>
            <p:nvSpPr>
              <p:cNvPr id="5" name="Rounded Rectangle 143">
                <a:extLst>
                  <a:ext uri="{FF2B5EF4-FFF2-40B4-BE49-F238E27FC236}">
                    <a16:creationId xmlns:a16="http://schemas.microsoft.com/office/drawing/2014/main" id="{4310DD6E-0F89-4A94-B61F-D84BC6E72458}"/>
                  </a:ext>
                </a:extLst>
              </p:cNvPr>
              <p:cNvSpPr/>
              <p:nvPr/>
            </p:nvSpPr>
            <p:spPr>
              <a:xfrm>
                <a:off x="905988" y="3693780"/>
                <a:ext cx="2462163" cy="1158088"/>
              </a:xfrm>
              <a:prstGeom prst="roundRect">
                <a:avLst/>
              </a:prstGeom>
              <a:noFill/>
              <a:ln w="12700" cap="flat" cmpd="sng" algn="ctr">
                <a:solidFill>
                  <a:sysClr val="windowText" lastClr="000000"/>
                </a:solidFill>
                <a:prstDash val="solid"/>
                <a:miter lim="800000"/>
              </a:ln>
              <a:effectLst/>
            </p:spPr>
            <p:txBody>
              <a:bodyPr rtlCol="0" anchor="ctr"/>
              <a:lstStyle/>
              <a:p>
                <a:pPr algn="ctr" defTabSz="685732">
                  <a:defRPr/>
                </a:pPr>
                <a:endParaRPr lang="en-US" kern="0">
                  <a:solidFill>
                    <a:prstClr val="white"/>
                  </a:solidFill>
                  <a:latin typeface="Calibri" panose="020F0502020204030204"/>
                </a:endParaRPr>
              </a:p>
            </p:txBody>
          </p:sp>
          <p:pic>
            <p:nvPicPr>
              <p:cNvPr id="8" name="Picture 7">
                <a:extLst>
                  <a:ext uri="{FF2B5EF4-FFF2-40B4-BE49-F238E27FC236}">
                    <a16:creationId xmlns:a16="http://schemas.microsoft.com/office/drawing/2014/main" id="{B72756B3-0ED2-4735-9CC1-A09620284331}"/>
                  </a:ext>
                </a:extLst>
              </p:cNvPr>
              <p:cNvPicPr>
                <a:picLocks noChangeAspect="1"/>
              </p:cNvPicPr>
              <p:nvPr/>
            </p:nvPicPr>
            <p:blipFill>
              <a:blip r:embed="rId5"/>
              <a:stretch>
                <a:fillRect/>
              </a:stretch>
            </p:blipFill>
            <p:spPr>
              <a:xfrm>
                <a:off x="1691363" y="1622040"/>
                <a:ext cx="430350" cy="469285"/>
              </a:xfrm>
              <a:prstGeom prst="rect">
                <a:avLst/>
              </a:prstGeom>
            </p:spPr>
          </p:pic>
          <p:pic>
            <p:nvPicPr>
              <p:cNvPr id="9" name="Picture 8">
                <a:extLst>
                  <a:ext uri="{FF2B5EF4-FFF2-40B4-BE49-F238E27FC236}">
                    <a16:creationId xmlns:a16="http://schemas.microsoft.com/office/drawing/2014/main" id="{F34571EC-CBAD-4C2B-A2F1-2DF5A460E1F9}"/>
                  </a:ext>
                </a:extLst>
              </p:cNvPr>
              <p:cNvPicPr>
                <a:picLocks noChangeAspect="1"/>
              </p:cNvPicPr>
              <p:nvPr/>
            </p:nvPicPr>
            <p:blipFill>
              <a:blip r:embed="rId6"/>
              <a:stretch>
                <a:fillRect/>
              </a:stretch>
            </p:blipFill>
            <p:spPr>
              <a:xfrm>
                <a:off x="1615288" y="2293175"/>
                <a:ext cx="603546" cy="371790"/>
              </a:xfrm>
              <a:prstGeom prst="rect">
                <a:avLst/>
              </a:prstGeom>
            </p:spPr>
          </p:pic>
          <p:pic>
            <p:nvPicPr>
              <p:cNvPr id="10" name="Picture 9">
                <a:extLst>
                  <a:ext uri="{FF2B5EF4-FFF2-40B4-BE49-F238E27FC236}">
                    <a16:creationId xmlns:a16="http://schemas.microsoft.com/office/drawing/2014/main" id="{109978D2-8E0E-43D1-B619-A94DBD51C14C}"/>
                  </a:ext>
                </a:extLst>
              </p:cNvPr>
              <p:cNvPicPr>
                <a:picLocks noChangeAspect="1"/>
              </p:cNvPicPr>
              <p:nvPr/>
            </p:nvPicPr>
            <p:blipFill>
              <a:blip r:embed="rId7"/>
              <a:stretch>
                <a:fillRect/>
              </a:stretch>
            </p:blipFill>
            <p:spPr>
              <a:xfrm>
                <a:off x="1657272" y="2909981"/>
                <a:ext cx="498821" cy="434696"/>
              </a:xfrm>
              <a:prstGeom prst="rect">
                <a:avLst/>
              </a:prstGeom>
            </p:spPr>
          </p:pic>
          <p:grpSp>
            <p:nvGrpSpPr>
              <p:cNvPr id="12" name="Group 11">
                <a:extLst>
                  <a:ext uri="{FF2B5EF4-FFF2-40B4-BE49-F238E27FC236}">
                    <a16:creationId xmlns:a16="http://schemas.microsoft.com/office/drawing/2014/main" id="{69F2C35F-4DDD-4AD7-A154-13E35BD3E271}"/>
                  </a:ext>
                </a:extLst>
              </p:cNvPr>
              <p:cNvGrpSpPr/>
              <p:nvPr/>
            </p:nvGrpSpPr>
            <p:grpSpPr>
              <a:xfrm>
                <a:off x="2554320" y="3967576"/>
                <a:ext cx="728155" cy="670812"/>
                <a:chOff x="7306626" y="840396"/>
                <a:chExt cx="1476474" cy="1630618"/>
              </a:xfrm>
            </p:grpSpPr>
            <p:pic>
              <p:nvPicPr>
                <p:cNvPr id="56" name="Picture 55">
                  <a:extLst>
                    <a:ext uri="{FF2B5EF4-FFF2-40B4-BE49-F238E27FC236}">
                      <a16:creationId xmlns:a16="http://schemas.microsoft.com/office/drawing/2014/main" id="{EB1B1F67-6C60-4489-B2D5-601F05CAFB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6626" y="840396"/>
                  <a:ext cx="1476474" cy="1630618"/>
                </a:xfrm>
                <a:prstGeom prst="rect">
                  <a:avLst/>
                </a:prstGeom>
              </p:spPr>
            </p:pic>
            <p:sp>
              <p:nvSpPr>
                <p:cNvPr id="57" name="TextBox 56">
                  <a:extLst>
                    <a:ext uri="{FF2B5EF4-FFF2-40B4-BE49-F238E27FC236}">
                      <a16:creationId xmlns:a16="http://schemas.microsoft.com/office/drawing/2014/main" id="{332A106E-C8C2-4E0D-A13E-17AEFD7043B5}"/>
                    </a:ext>
                  </a:extLst>
                </p:cNvPr>
                <p:cNvSpPr txBox="1"/>
                <p:nvPr/>
              </p:nvSpPr>
              <p:spPr>
                <a:xfrm>
                  <a:off x="7363884" y="1183051"/>
                  <a:ext cx="1308707" cy="1234442"/>
                </a:xfrm>
                <a:prstGeom prst="rect">
                  <a:avLst/>
                </a:prstGeom>
                <a:noFill/>
              </p:spPr>
              <p:txBody>
                <a:bodyPr wrap="square" rtlCol="0">
                  <a:spAutoFit/>
                </a:bodyPr>
                <a:lstStyle/>
                <a:p>
                  <a:pPr algn="ctr" defTabSz="685732">
                    <a:defRPr/>
                  </a:pPr>
                  <a:r>
                    <a:rPr lang="en-US" sz="900" b="1" dirty="0">
                      <a:solidFill>
                        <a:prstClr val="black"/>
                      </a:solidFill>
                      <a:latin typeface="Calibri" panose="020F0502020204030204" pitchFamily="34" charset="0"/>
                    </a:rPr>
                    <a:t>Funeral  Home System</a:t>
                  </a:r>
                </a:p>
              </p:txBody>
            </p:sp>
          </p:grpSp>
          <p:grpSp>
            <p:nvGrpSpPr>
              <p:cNvPr id="13" name="Group 12">
                <a:extLst>
                  <a:ext uri="{FF2B5EF4-FFF2-40B4-BE49-F238E27FC236}">
                    <a16:creationId xmlns:a16="http://schemas.microsoft.com/office/drawing/2014/main" id="{C62E3060-9D2E-4805-AAA5-01C4117FAEDC}"/>
                  </a:ext>
                </a:extLst>
              </p:cNvPr>
              <p:cNvGrpSpPr/>
              <p:nvPr/>
            </p:nvGrpSpPr>
            <p:grpSpPr>
              <a:xfrm>
                <a:off x="2503757" y="2255315"/>
                <a:ext cx="853375" cy="670811"/>
                <a:chOff x="7280701" y="840396"/>
                <a:chExt cx="1522989" cy="1630618"/>
              </a:xfrm>
            </p:grpSpPr>
            <p:pic>
              <p:nvPicPr>
                <p:cNvPr id="54" name="Picture 53">
                  <a:extLst>
                    <a:ext uri="{FF2B5EF4-FFF2-40B4-BE49-F238E27FC236}">
                      <a16:creationId xmlns:a16="http://schemas.microsoft.com/office/drawing/2014/main" id="{CFAADA42-A0F4-4082-8124-635096191F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6626" y="840396"/>
                  <a:ext cx="1476474" cy="1630618"/>
                </a:xfrm>
                <a:prstGeom prst="rect">
                  <a:avLst/>
                </a:prstGeom>
              </p:spPr>
            </p:pic>
            <p:sp>
              <p:nvSpPr>
                <p:cNvPr id="55" name="TextBox 54">
                  <a:extLst>
                    <a:ext uri="{FF2B5EF4-FFF2-40B4-BE49-F238E27FC236}">
                      <a16:creationId xmlns:a16="http://schemas.microsoft.com/office/drawing/2014/main" id="{261FD5D3-BC5B-417A-BDEE-B4C5DBEE398B}"/>
                    </a:ext>
                  </a:extLst>
                </p:cNvPr>
                <p:cNvSpPr txBox="1"/>
                <p:nvPr/>
              </p:nvSpPr>
              <p:spPr>
                <a:xfrm>
                  <a:off x="7280701" y="1205497"/>
                  <a:ext cx="1522989" cy="561110"/>
                </a:xfrm>
                <a:prstGeom prst="rect">
                  <a:avLst/>
                </a:prstGeom>
                <a:noFill/>
              </p:spPr>
              <p:txBody>
                <a:bodyPr wrap="square" rtlCol="0">
                  <a:spAutoFit/>
                </a:bodyPr>
                <a:lstStyle/>
                <a:p>
                  <a:pPr algn="ctr" defTabSz="685732">
                    <a:defRPr/>
                  </a:pPr>
                  <a:endParaRPr lang="en-US" sz="900" b="1" dirty="0">
                    <a:solidFill>
                      <a:prstClr val="black"/>
                    </a:solidFill>
                    <a:latin typeface="Calibri" panose="020F0502020204030204" pitchFamily="34" charset="0"/>
                  </a:endParaRPr>
                </a:p>
              </p:txBody>
            </p:sp>
          </p:grpSp>
          <p:sp>
            <p:nvSpPr>
              <p:cNvPr id="15" name="TextBox 14">
                <a:extLst>
                  <a:ext uri="{FF2B5EF4-FFF2-40B4-BE49-F238E27FC236}">
                    <a16:creationId xmlns:a16="http://schemas.microsoft.com/office/drawing/2014/main" id="{B5EBC260-E481-45C0-8548-5106FFBE2CEB}"/>
                  </a:ext>
                </a:extLst>
              </p:cNvPr>
              <p:cNvSpPr txBox="1"/>
              <p:nvPr/>
            </p:nvSpPr>
            <p:spPr>
              <a:xfrm>
                <a:off x="1583656" y="2677095"/>
                <a:ext cx="650848" cy="219291"/>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Autopsy</a:t>
                </a:r>
              </a:p>
            </p:txBody>
          </p:sp>
          <p:sp>
            <p:nvSpPr>
              <p:cNvPr id="16" name="TextBox 15">
                <a:extLst>
                  <a:ext uri="{FF2B5EF4-FFF2-40B4-BE49-F238E27FC236}">
                    <a16:creationId xmlns:a16="http://schemas.microsoft.com/office/drawing/2014/main" id="{C051F604-7057-475D-904B-E22673650A99}"/>
                  </a:ext>
                </a:extLst>
              </p:cNvPr>
              <p:cNvSpPr txBox="1"/>
              <p:nvPr/>
            </p:nvSpPr>
            <p:spPr>
              <a:xfrm>
                <a:off x="1445107" y="2059077"/>
                <a:ext cx="922861" cy="219291"/>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Death Scene</a:t>
                </a:r>
              </a:p>
            </p:txBody>
          </p:sp>
          <p:sp>
            <p:nvSpPr>
              <p:cNvPr id="17" name="TextBox 16">
                <a:extLst>
                  <a:ext uri="{FF2B5EF4-FFF2-40B4-BE49-F238E27FC236}">
                    <a16:creationId xmlns:a16="http://schemas.microsoft.com/office/drawing/2014/main" id="{046F1F06-C73D-4448-BCD4-A0FE584BCDF0}"/>
                  </a:ext>
                </a:extLst>
              </p:cNvPr>
              <p:cNvSpPr txBox="1"/>
              <p:nvPr/>
            </p:nvSpPr>
            <p:spPr>
              <a:xfrm>
                <a:off x="1507917" y="3313611"/>
                <a:ext cx="797240" cy="219291"/>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Toxicology</a:t>
                </a:r>
              </a:p>
            </p:txBody>
          </p:sp>
          <p:sp>
            <p:nvSpPr>
              <p:cNvPr id="19" name="Flowchart: Delay 18">
                <a:extLst>
                  <a:ext uri="{FF2B5EF4-FFF2-40B4-BE49-F238E27FC236}">
                    <a16:creationId xmlns:a16="http://schemas.microsoft.com/office/drawing/2014/main" id="{1560F561-40E7-4E69-BDF7-17CE70D64DA5}"/>
                  </a:ext>
                </a:extLst>
              </p:cNvPr>
              <p:cNvSpPr/>
              <p:nvPr/>
            </p:nvSpPr>
            <p:spPr>
              <a:xfrm rot="16200000">
                <a:off x="1796399" y="3935969"/>
                <a:ext cx="442412" cy="449077"/>
              </a:xfrm>
              <a:prstGeom prst="flowChartDelay">
                <a:avLst/>
              </a:prstGeom>
              <a:solidFill>
                <a:sysClr val="window" lastClr="FFFFFF">
                  <a:lumMod val="85000"/>
                </a:sysClr>
              </a:solidFill>
              <a:ln w="12700" cap="flat" cmpd="sng" algn="ctr">
                <a:solidFill>
                  <a:sysClr val="windowText" lastClr="000000">
                    <a:lumMod val="95000"/>
                    <a:lumOff val="5000"/>
                  </a:sysClr>
                </a:solidFill>
                <a:prstDash val="solid"/>
                <a:miter lim="800000"/>
              </a:ln>
              <a:effectLst/>
            </p:spPr>
            <p:txBody>
              <a:bodyPr rtlCol="0" anchor="ctr"/>
              <a:lstStyle/>
              <a:p>
                <a:pPr algn="ctr" defTabSz="685732">
                  <a:defRPr/>
                </a:pPr>
                <a:endParaRPr lang="en-US" kern="0">
                  <a:solidFill>
                    <a:prstClr val="white"/>
                  </a:solidFill>
                  <a:latin typeface="Calibri" panose="020F0502020204030204"/>
                </a:endParaRPr>
              </a:p>
            </p:txBody>
          </p:sp>
          <p:sp>
            <p:nvSpPr>
              <p:cNvPr id="20" name="TextBox 19">
                <a:extLst>
                  <a:ext uri="{FF2B5EF4-FFF2-40B4-BE49-F238E27FC236}">
                    <a16:creationId xmlns:a16="http://schemas.microsoft.com/office/drawing/2014/main" id="{037CFF7C-1931-408D-846B-47F27C2AD577}"/>
                  </a:ext>
                </a:extLst>
              </p:cNvPr>
              <p:cNvSpPr txBox="1"/>
              <p:nvPr/>
            </p:nvSpPr>
            <p:spPr>
              <a:xfrm>
                <a:off x="1585212" y="4389133"/>
                <a:ext cx="906323" cy="346249"/>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Demographic</a:t>
                </a:r>
              </a:p>
              <a:p>
                <a:pPr algn="ctr" defTabSz="685732">
                  <a:defRPr/>
                </a:pPr>
                <a:r>
                  <a:rPr lang="en-US" sz="825" b="1" dirty="0">
                    <a:solidFill>
                      <a:srgbClr val="000000"/>
                    </a:solidFill>
                    <a:latin typeface="Arial" panose="020B0604020202020204" pitchFamily="34" charset="0"/>
                    <a:cs typeface="Arial" panose="020B0604020202020204" pitchFamily="34" charset="0"/>
                  </a:rPr>
                  <a:t>Data</a:t>
                </a:r>
              </a:p>
            </p:txBody>
          </p:sp>
          <p:sp>
            <p:nvSpPr>
              <p:cNvPr id="21" name="TextBox 20">
                <a:extLst>
                  <a:ext uri="{FF2B5EF4-FFF2-40B4-BE49-F238E27FC236}">
                    <a16:creationId xmlns:a16="http://schemas.microsoft.com/office/drawing/2014/main" id="{017816D3-54A0-4196-AB86-A9B4FFEDBF2E}"/>
                  </a:ext>
                </a:extLst>
              </p:cNvPr>
              <p:cNvSpPr txBox="1"/>
              <p:nvPr/>
            </p:nvSpPr>
            <p:spPr>
              <a:xfrm>
                <a:off x="1681492" y="4047816"/>
                <a:ext cx="642122" cy="219291"/>
              </a:xfrm>
              <a:prstGeom prst="rect">
                <a:avLst/>
              </a:prstGeom>
              <a:noFill/>
            </p:spPr>
            <p:txBody>
              <a:bodyPr wrap="square" rtlCol="0">
                <a:spAutoFit/>
              </a:bodyPr>
              <a:lstStyle/>
              <a:p>
                <a:pPr algn="ctr" defTabSz="685732">
                  <a:defRPr/>
                </a:pPr>
                <a:r>
                  <a:rPr lang="en-US" sz="825" b="1" dirty="0">
                    <a:solidFill>
                      <a:srgbClr val="000000"/>
                    </a:solidFill>
                    <a:latin typeface="Calibri" panose="020F0502020204030204" pitchFamily="34" charset="0"/>
                  </a:rPr>
                  <a:t>RIP</a:t>
                </a:r>
              </a:p>
            </p:txBody>
          </p:sp>
          <p:pic>
            <p:nvPicPr>
              <p:cNvPr id="22" name="Picture 21">
                <a:extLst>
                  <a:ext uri="{FF2B5EF4-FFF2-40B4-BE49-F238E27FC236}">
                    <a16:creationId xmlns:a16="http://schemas.microsoft.com/office/drawing/2014/main" id="{524E0F45-5BA6-4F41-A4F6-E1ED58C2C3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483" y="2343293"/>
                <a:ext cx="406540" cy="406378"/>
              </a:xfrm>
              <a:prstGeom prst="rect">
                <a:avLst/>
              </a:prstGeom>
            </p:spPr>
          </p:pic>
          <p:pic>
            <p:nvPicPr>
              <p:cNvPr id="23" name="Picture 22">
                <a:extLst>
                  <a:ext uri="{FF2B5EF4-FFF2-40B4-BE49-F238E27FC236}">
                    <a16:creationId xmlns:a16="http://schemas.microsoft.com/office/drawing/2014/main" id="{EAC5DD0E-27F5-47BF-BA53-4AEDA47C12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136" y="3975119"/>
                <a:ext cx="406540" cy="406378"/>
              </a:xfrm>
              <a:prstGeom prst="rect">
                <a:avLst/>
              </a:prstGeom>
            </p:spPr>
          </p:pic>
          <p:sp>
            <p:nvSpPr>
              <p:cNvPr id="25" name="TextBox 24">
                <a:extLst>
                  <a:ext uri="{FF2B5EF4-FFF2-40B4-BE49-F238E27FC236}">
                    <a16:creationId xmlns:a16="http://schemas.microsoft.com/office/drawing/2014/main" id="{7ADB0AD9-5DA1-4E7C-A20F-CA5D3E24B3C3}"/>
                  </a:ext>
                </a:extLst>
              </p:cNvPr>
              <p:cNvSpPr txBox="1"/>
              <p:nvPr/>
            </p:nvSpPr>
            <p:spPr>
              <a:xfrm>
                <a:off x="957731" y="2748297"/>
                <a:ext cx="754579" cy="473206"/>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Medical Examiners &amp; Coroners</a:t>
                </a:r>
              </a:p>
            </p:txBody>
          </p:sp>
          <p:sp>
            <p:nvSpPr>
              <p:cNvPr id="26" name="TextBox 25">
                <a:extLst>
                  <a:ext uri="{FF2B5EF4-FFF2-40B4-BE49-F238E27FC236}">
                    <a16:creationId xmlns:a16="http://schemas.microsoft.com/office/drawing/2014/main" id="{8FA682AC-7045-40DA-975B-1B6752062114}"/>
                  </a:ext>
                </a:extLst>
              </p:cNvPr>
              <p:cNvSpPr txBox="1"/>
              <p:nvPr/>
            </p:nvSpPr>
            <p:spPr>
              <a:xfrm>
                <a:off x="969020" y="4357300"/>
                <a:ext cx="663571" cy="473206"/>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Funeral Home Directors</a:t>
                </a:r>
              </a:p>
            </p:txBody>
          </p:sp>
          <p:sp>
            <p:nvSpPr>
              <p:cNvPr id="28" name="Rounded Rectangle 104">
                <a:extLst>
                  <a:ext uri="{FF2B5EF4-FFF2-40B4-BE49-F238E27FC236}">
                    <a16:creationId xmlns:a16="http://schemas.microsoft.com/office/drawing/2014/main" id="{82CC5DD1-04D7-43D6-B950-3D02610DBFDB}"/>
                  </a:ext>
                </a:extLst>
              </p:cNvPr>
              <p:cNvSpPr/>
              <p:nvPr/>
            </p:nvSpPr>
            <p:spPr>
              <a:xfrm>
                <a:off x="902544" y="1580479"/>
                <a:ext cx="2532994" cy="1926509"/>
              </a:xfrm>
              <a:prstGeom prst="roundRect">
                <a:avLst/>
              </a:prstGeom>
              <a:noFill/>
              <a:ln w="12700" cap="flat" cmpd="sng" algn="ctr">
                <a:solidFill>
                  <a:sysClr val="windowText" lastClr="000000"/>
                </a:solidFill>
                <a:prstDash val="solid"/>
                <a:miter lim="800000"/>
              </a:ln>
              <a:effectLst/>
            </p:spPr>
            <p:txBody>
              <a:bodyPr rtlCol="0" anchor="ctr"/>
              <a:lstStyle/>
              <a:p>
                <a:pPr algn="ctr" defTabSz="685732">
                  <a:defRPr/>
                </a:pPr>
                <a:endParaRPr lang="en-US" kern="0">
                  <a:solidFill>
                    <a:prstClr val="white"/>
                  </a:solidFill>
                  <a:latin typeface="Calibri" panose="020F0502020204030204"/>
                </a:endParaRPr>
              </a:p>
            </p:txBody>
          </p:sp>
          <p:sp>
            <p:nvSpPr>
              <p:cNvPr id="29" name="TextBox 28">
                <a:extLst>
                  <a:ext uri="{FF2B5EF4-FFF2-40B4-BE49-F238E27FC236}">
                    <a16:creationId xmlns:a16="http://schemas.microsoft.com/office/drawing/2014/main" id="{C9CA1348-85DA-4563-841F-A01168CD79C8}"/>
                  </a:ext>
                </a:extLst>
              </p:cNvPr>
              <p:cNvSpPr txBox="1"/>
              <p:nvPr/>
            </p:nvSpPr>
            <p:spPr>
              <a:xfrm>
                <a:off x="513837" y="264763"/>
                <a:ext cx="461665" cy="3228780"/>
              </a:xfrm>
              <a:prstGeom prst="rect">
                <a:avLst/>
              </a:prstGeom>
              <a:solidFill>
                <a:srgbClr val="C00000"/>
              </a:solidFill>
            </p:spPr>
            <p:txBody>
              <a:bodyPr vert="vert270" wrap="square" rtlCol="0">
                <a:spAutoFit/>
              </a:bodyPr>
              <a:lstStyle/>
              <a:p>
                <a:pPr algn="ctr" defTabSz="685732">
                  <a:defRPr/>
                </a:pPr>
                <a:r>
                  <a:rPr lang="en-US" b="1" dirty="0">
                    <a:solidFill>
                      <a:prstClr val="white"/>
                    </a:solidFill>
                    <a:latin typeface="Calibri" panose="020F0502020204030204"/>
                  </a:rPr>
                  <a:t>Medical</a:t>
                </a:r>
                <a:r>
                  <a:rPr lang="en-US" dirty="0">
                    <a:solidFill>
                      <a:prstClr val="black"/>
                    </a:solidFill>
                    <a:latin typeface="Calibri" panose="020F0502020204030204"/>
                  </a:rPr>
                  <a:t> </a:t>
                </a:r>
              </a:p>
            </p:txBody>
          </p:sp>
          <p:sp>
            <p:nvSpPr>
              <p:cNvPr id="30" name="TextBox 29">
                <a:extLst>
                  <a:ext uri="{FF2B5EF4-FFF2-40B4-BE49-F238E27FC236}">
                    <a16:creationId xmlns:a16="http://schemas.microsoft.com/office/drawing/2014/main" id="{9BCC4B30-54DB-4B3B-8E52-A055316C64B5}"/>
                  </a:ext>
                </a:extLst>
              </p:cNvPr>
              <p:cNvSpPr txBox="1"/>
              <p:nvPr/>
            </p:nvSpPr>
            <p:spPr>
              <a:xfrm>
                <a:off x="509903" y="3493544"/>
                <a:ext cx="461665" cy="1451719"/>
              </a:xfrm>
              <a:prstGeom prst="rect">
                <a:avLst/>
              </a:prstGeom>
              <a:solidFill>
                <a:srgbClr val="4472C4">
                  <a:lumMod val="50000"/>
                </a:srgbClr>
              </a:solidFill>
            </p:spPr>
            <p:txBody>
              <a:bodyPr vert="vert270" wrap="square" rtlCol="0">
                <a:spAutoFit/>
              </a:bodyPr>
              <a:lstStyle/>
              <a:p>
                <a:pPr algn="ctr" defTabSz="685732">
                  <a:defRPr/>
                </a:pPr>
                <a:r>
                  <a:rPr lang="en-US" b="1" kern="0" dirty="0">
                    <a:solidFill>
                      <a:prstClr val="white"/>
                    </a:solidFill>
                    <a:latin typeface="Calibri" panose="020F0502020204030204"/>
                  </a:rPr>
                  <a:t>Demographic</a:t>
                </a:r>
                <a:r>
                  <a:rPr lang="en-US" kern="0" dirty="0">
                    <a:solidFill>
                      <a:prstClr val="black"/>
                    </a:solidFill>
                    <a:latin typeface="Calibri" panose="020F0502020204030204"/>
                  </a:rPr>
                  <a:t> </a:t>
                </a:r>
              </a:p>
            </p:txBody>
          </p:sp>
          <p:pic>
            <p:nvPicPr>
              <p:cNvPr id="34" name="Picture 33">
                <a:extLst>
                  <a:ext uri="{FF2B5EF4-FFF2-40B4-BE49-F238E27FC236}">
                    <a16:creationId xmlns:a16="http://schemas.microsoft.com/office/drawing/2014/main" id="{B66643CF-09EC-49D6-AF8A-97158B5D2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6017" y="2168355"/>
                <a:ext cx="728155" cy="670810"/>
              </a:xfrm>
              <a:prstGeom prst="rect">
                <a:avLst/>
              </a:prstGeom>
            </p:spPr>
          </p:pic>
          <p:pic>
            <p:nvPicPr>
              <p:cNvPr id="35" name="Picture 34">
                <a:extLst>
                  <a:ext uri="{FF2B5EF4-FFF2-40B4-BE49-F238E27FC236}">
                    <a16:creationId xmlns:a16="http://schemas.microsoft.com/office/drawing/2014/main" id="{47711280-46DB-4395-ADA5-5945558AC1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5736" y="2194512"/>
                <a:ext cx="406540" cy="406378"/>
              </a:xfrm>
              <a:prstGeom prst="rect">
                <a:avLst/>
              </a:prstGeom>
            </p:spPr>
          </p:pic>
          <p:sp>
            <p:nvSpPr>
              <p:cNvPr id="36" name="TextBox 35">
                <a:extLst>
                  <a:ext uri="{FF2B5EF4-FFF2-40B4-BE49-F238E27FC236}">
                    <a16:creationId xmlns:a16="http://schemas.microsoft.com/office/drawing/2014/main" id="{8072DADA-A204-40BD-B654-1C176DE0BFB0}"/>
                  </a:ext>
                </a:extLst>
              </p:cNvPr>
              <p:cNvSpPr txBox="1"/>
              <p:nvPr/>
            </p:nvSpPr>
            <p:spPr>
              <a:xfrm>
                <a:off x="5755362" y="2563375"/>
                <a:ext cx="814836" cy="600164"/>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Director of Division of Vital Statistics</a:t>
                </a:r>
              </a:p>
            </p:txBody>
          </p:sp>
          <p:pic>
            <p:nvPicPr>
              <p:cNvPr id="37" name="Picture 36">
                <a:extLst>
                  <a:ext uri="{FF2B5EF4-FFF2-40B4-BE49-F238E27FC236}">
                    <a16:creationId xmlns:a16="http://schemas.microsoft.com/office/drawing/2014/main" id="{34421F5B-B14D-4CEC-AA67-8BBB52DF2E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4103" y="923186"/>
                <a:ext cx="688017" cy="687743"/>
              </a:xfrm>
              <a:prstGeom prst="rect">
                <a:avLst/>
              </a:prstGeom>
            </p:spPr>
          </p:pic>
          <p:pic>
            <p:nvPicPr>
              <p:cNvPr id="38" name="Picture 37">
                <a:extLst>
                  <a:ext uri="{FF2B5EF4-FFF2-40B4-BE49-F238E27FC236}">
                    <a16:creationId xmlns:a16="http://schemas.microsoft.com/office/drawing/2014/main" id="{15020138-B754-47DB-8386-801B5A3A1891}"/>
                  </a:ext>
                </a:extLst>
              </p:cNvPr>
              <p:cNvPicPr>
                <a:picLocks noChangeAspect="1"/>
              </p:cNvPicPr>
              <p:nvPr/>
            </p:nvPicPr>
            <p:blipFill>
              <a:blip r:embed="rId10"/>
              <a:stretch>
                <a:fillRect/>
              </a:stretch>
            </p:blipFill>
            <p:spPr>
              <a:xfrm>
                <a:off x="7644692" y="2247734"/>
                <a:ext cx="946841" cy="542825"/>
              </a:xfrm>
              <a:prstGeom prst="rect">
                <a:avLst/>
              </a:prstGeom>
            </p:spPr>
          </p:pic>
          <p:pic>
            <p:nvPicPr>
              <p:cNvPr id="39" name="Picture 38">
                <a:extLst>
                  <a:ext uri="{FF2B5EF4-FFF2-40B4-BE49-F238E27FC236}">
                    <a16:creationId xmlns:a16="http://schemas.microsoft.com/office/drawing/2014/main" id="{5BE0FDEB-D9C5-4080-9447-4B907C10AB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35481" y="3493543"/>
                <a:ext cx="862774" cy="485117"/>
              </a:xfrm>
              <a:prstGeom prst="rect">
                <a:avLst/>
              </a:prstGeom>
            </p:spPr>
          </p:pic>
          <p:sp>
            <p:nvSpPr>
              <p:cNvPr id="40" name="TextBox 39">
                <a:extLst>
                  <a:ext uri="{FF2B5EF4-FFF2-40B4-BE49-F238E27FC236}">
                    <a16:creationId xmlns:a16="http://schemas.microsoft.com/office/drawing/2014/main" id="{1B058C25-B5C4-4218-BF28-8A73A5DC7A27}"/>
                  </a:ext>
                </a:extLst>
              </p:cNvPr>
              <p:cNvSpPr txBox="1"/>
              <p:nvPr/>
            </p:nvSpPr>
            <p:spPr>
              <a:xfrm>
                <a:off x="7760212" y="1575979"/>
                <a:ext cx="663571" cy="600164"/>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National Analyses and Reports</a:t>
                </a:r>
              </a:p>
            </p:txBody>
          </p:sp>
          <p:sp>
            <p:nvSpPr>
              <p:cNvPr id="41" name="TextBox 40">
                <a:extLst>
                  <a:ext uri="{FF2B5EF4-FFF2-40B4-BE49-F238E27FC236}">
                    <a16:creationId xmlns:a16="http://schemas.microsoft.com/office/drawing/2014/main" id="{D5E178D0-20E7-4826-9AED-56D92BCDF8DE}"/>
                  </a:ext>
                </a:extLst>
              </p:cNvPr>
              <p:cNvSpPr txBox="1"/>
              <p:nvPr/>
            </p:nvSpPr>
            <p:spPr>
              <a:xfrm>
                <a:off x="7644693" y="4016206"/>
                <a:ext cx="989404" cy="600164"/>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National Surveillance, Public Use, and Restricted Data</a:t>
                </a:r>
              </a:p>
            </p:txBody>
          </p:sp>
          <p:cxnSp>
            <p:nvCxnSpPr>
              <p:cNvPr id="42" name="Straight Connector 41">
                <a:extLst>
                  <a:ext uri="{FF2B5EF4-FFF2-40B4-BE49-F238E27FC236}">
                    <a16:creationId xmlns:a16="http://schemas.microsoft.com/office/drawing/2014/main" id="{CFD824FC-7127-4DD1-BEAA-976CC04EA310}"/>
                  </a:ext>
                </a:extLst>
              </p:cNvPr>
              <p:cNvCxnSpPr/>
              <p:nvPr/>
            </p:nvCxnSpPr>
            <p:spPr>
              <a:xfrm>
                <a:off x="6863321" y="1502587"/>
                <a:ext cx="0" cy="456149"/>
              </a:xfrm>
              <a:prstGeom prst="line">
                <a:avLst/>
              </a:prstGeom>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B63D8298-FE69-4EE3-94B5-BBCF1DBAC50F}"/>
                  </a:ext>
                </a:extLst>
              </p:cNvPr>
              <p:cNvCxnSpPr>
                <a:cxnSpLocks/>
              </p:cNvCxnSpPr>
              <p:nvPr/>
            </p:nvCxnSpPr>
            <p:spPr>
              <a:xfrm>
                <a:off x="6878670" y="3241750"/>
                <a:ext cx="0" cy="385667"/>
              </a:xfrm>
              <a:prstGeom prst="line">
                <a:avLst/>
              </a:prstGeom>
              <a:ln/>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E7C95A60-B3C5-462A-8EE1-C021895A26C2}"/>
                  </a:ext>
                </a:extLst>
              </p:cNvPr>
              <p:cNvCxnSpPr/>
              <p:nvPr/>
            </p:nvCxnSpPr>
            <p:spPr>
              <a:xfrm flipH="1" flipV="1">
                <a:off x="6863323" y="1502587"/>
                <a:ext cx="781372" cy="1"/>
              </a:xfrm>
              <a:prstGeom prst="line">
                <a:avLst/>
              </a:prstGeom>
              <a:ln>
                <a:headEnd type="triangle"/>
              </a:ln>
            </p:spPr>
            <p:style>
              <a:lnRef idx="3">
                <a:schemeClr val="dk1"/>
              </a:lnRef>
              <a:fillRef idx="0">
                <a:schemeClr val="dk1"/>
              </a:fillRef>
              <a:effectRef idx="2">
                <a:schemeClr val="dk1"/>
              </a:effectRef>
              <a:fontRef idx="minor">
                <a:schemeClr val="tx1"/>
              </a:fontRef>
            </p:style>
          </p:cxnSp>
          <p:cxnSp>
            <p:nvCxnSpPr>
              <p:cNvPr id="45" name="Straight Connector 44">
                <a:extLst>
                  <a:ext uri="{FF2B5EF4-FFF2-40B4-BE49-F238E27FC236}">
                    <a16:creationId xmlns:a16="http://schemas.microsoft.com/office/drawing/2014/main" id="{46CB00FF-2474-4EB4-9016-1D6A4E1D1236}"/>
                  </a:ext>
                </a:extLst>
              </p:cNvPr>
              <p:cNvCxnSpPr/>
              <p:nvPr/>
            </p:nvCxnSpPr>
            <p:spPr>
              <a:xfrm flipH="1" flipV="1">
                <a:off x="6867468" y="3637020"/>
                <a:ext cx="779464" cy="8889"/>
              </a:xfrm>
              <a:prstGeom prst="line">
                <a:avLst/>
              </a:prstGeom>
              <a:ln>
                <a:headEnd type="triangle"/>
              </a:ln>
            </p:spPr>
            <p:style>
              <a:lnRef idx="3">
                <a:schemeClr val="dk1"/>
              </a:lnRef>
              <a:fillRef idx="0">
                <a:schemeClr val="dk1"/>
              </a:fillRef>
              <a:effectRef idx="2">
                <a:schemeClr val="dk1"/>
              </a:effectRef>
              <a:fontRef idx="minor">
                <a:schemeClr val="tx1"/>
              </a:fontRef>
            </p:style>
          </p:cxnSp>
          <p:cxnSp>
            <p:nvCxnSpPr>
              <p:cNvPr id="46" name="Straight Connector 45">
                <a:extLst>
                  <a:ext uri="{FF2B5EF4-FFF2-40B4-BE49-F238E27FC236}">
                    <a16:creationId xmlns:a16="http://schemas.microsoft.com/office/drawing/2014/main" id="{DD5C6E43-533D-4F11-A9FD-14E0155737E0}"/>
                  </a:ext>
                </a:extLst>
              </p:cNvPr>
              <p:cNvCxnSpPr/>
              <p:nvPr/>
            </p:nvCxnSpPr>
            <p:spPr>
              <a:xfrm flipH="1" flipV="1">
                <a:off x="7480868" y="2551295"/>
                <a:ext cx="259624" cy="2787"/>
              </a:xfrm>
              <a:prstGeom prst="line">
                <a:avLst/>
              </a:prstGeom>
              <a:ln>
                <a:headEnd type="triangle"/>
              </a:ln>
            </p:spPr>
            <p:style>
              <a:lnRef idx="3">
                <a:schemeClr val="dk1"/>
              </a:lnRef>
              <a:fillRef idx="0">
                <a:schemeClr val="dk1"/>
              </a:fillRef>
              <a:effectRef idx="2">
                <a:schemeClr val="dk1"/>
              </a:effectRef>
              <a:fontRef idx="minor">
                <a:schemeClr val="tx1"/>
              </a:fontRef>
            </p:style>
          </p:cxnSp>
          <p:pic>
            <p:nvPicPr>
              <p:cNvPr id="47" name="Picture 46">
                <a:extLst>
                  <a:ext uri="{FF2B5EF4-FFF2-40B4-BE49-F238E27FC236}">
                    <a16:creationId xmlns:a16="http://schemas.microsoft.com/office/drawing/2014/main" id="{39DE51EB-D746-428D-A4B2-411C1AF4918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60609" y="2308612"/>
                <a:ext cx="520119" cy="519911"/>
              </a:xfrm>
              <a:prstGeom prst="rect">
                <a:avLst/>
              </a:prstGeom>
            </p:spPr>
          </p:pic>
          <p:sp>
            <p:nvSpPr>
              <p:cNvPr id="48" name="TextBox 47">
                <a:extLst>
                  <a:ext uri="{FF2B5EF4-FFF2-40B4-BE49-F238E27FC236}">
                    <a16:creationId xmlns:a16="http://schemas.microsoft.com/office/drawing/2014/main" id="{B2D06DF1-88E7-4F3C-B588-39D6D8D7CC54}"/>
                  </a:ext>
                </a:extLst>
              </p:cNvPr>
              <p:cNvSpPr txBox="1"/>
              <p:nvPr/>
            </p:nvSpPr>
            <p:spPr>
              <a:xfrm>
                <a:off x="2547737" y="2889368"/>
                <a:ext cx="896978" cy="473206"/>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ME/C Case Management Systems</a:t>
                </a:r>
              </a:p>
            </p:txBody>
          </p:sp>
          <p:pic>
            <p:nvPicPr>
              <p:cNvPr id="50" name="Picture 49">
                <a:extLst>
                  <a:ext uri="{FF2B5EF4-FFF2-40B4-BE49-F238E27FC236}">
                    <a16:creationId xmlns:a16="http://schemas.microsoft.com/office/drawing/2014/main" id="{39801386-F393-4439-8361-FD4AB1D2194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79153" y="2260834"/>
                <a:ext cx="412227" cy="412062"/>
              </a:xfrm>
              <a:prstGeom prst="rect">
                <a:avLst/>
              </a:prstGeom>
            </p:spPr>
          </p:pic>
          <p:sp>
            <p:nvSpPr>
              <p:cNvPr id="52" name="Rounded Rectangle 69">
                <a:extLst>
                  <a:ext uri="{FF2B5EF4-FFF2-40B4-BE49-F238E27FC236}">
                    <a16:creationId xmlns:a16="http://schemas.microsoft.com/office/drawing/2014/main" id="{AFBD968F-1B0C-48EE-A32A-A2C0B838BE66}"/>
                  </a:ext>
                </a:extLst>
              </p:cNvPr>
              <p:cNvSpPr/>
              <p:nvPr/>
            </p:nvSpPr>
            <p:spPr>
              <a:xfrm>
                <a:off x="5810526" y="2050268"/>
                <a:ext cx="1645556" cy="1202479"/>
              </a:xfrm>
              <a:prstGeom prst="roundRect">
                <a:avLst/>
              </a:prstGeom>
              <a:noFill/>
              <a:ln w="12700" cap="flat" cmpd="sng" algn="ctr">
                <a:solidFill>
                  <a:sysClr val="windowText" lastClr="000000"/>
                </a:solidFill>
                <a:prstDash val="solid"/>
                <a:miter lim="800000"/>
              </a:ln>
              <a:effectLst/>
            </p:spPr>
            <p:txBody>
              <a:bodyPr rtlCol="0" anchor="ctr"/>
              <a:lstStyle/>
              <a:p>
                <a:pPr algn="ctr" defTabSz="685732">
                  <a:defRPr/>
                </a:pPr>
                <a:endParaRPr lang="en-US" kern="0">
                  <a:solidFill>
                    <a:prstClr val="white"/>
                  </a:solidFill>
                  <a:latin typeface="Calibri" panose="020F0502020204030204"/>
                </a:endParaRPr>
              </a:p>
            </p:txBody>
          </p:sp>
          <p:sp>
            <p:nvSpPr>
              <p:cNvPr id="53" name="TextBox 52">
                <a:extLst>
                  <a:ext uri="{FF2B5EF4-FFF2-40B4-BE49-F238E27FC236}">
                    <a16:creationId xmlns:a16="http://schemas.microsoft.com/office/drawing/2014/main" id="{8F2E114C-933D-4111-9102-ABF3681ED6AC}"/>
                  </a:ext>
                </a:extLst>
              </p:cNvPr>
              <p:cNvSpPr txBox="1"/>
              <p:nvPr/>
            </p:nvSpPr>
            <p:spPr>
              <a:xfrm>
                <a:off x="6435912" y="2768544"/>
                <a:ext cx="950530" cy="473206"/>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National Vital Statistics System</a:t>
                </a:r>
              </a:p>
            </p:txBody>
          </p:sp>
        </p:grpSp>
        <p:cxnSp>
          <p:nvCxnSpPr>
            <p:cNvPr id="61" name="Straight Connector 60">
              <a:extLst>
                <a:ext uri="{FF2B5EF4-FFF2-40B4-BE49-F238E27FC236}">
                  <a16:creationId xmlns:a16="http://schemas.microsoft.com/office/drawing/2014/main" id="{19835BEF-5BA0-495E-8A45-980A6DB42E18}"/>
                </a:ext>
              </a:extLst>
            </p:cNvPr>
            <p:cNvCxnSpPr>
              <a:cxnSpLocks/>
            </p:cNvCxnSpPr>
            <p:nvPr/>
          </p:nvCxnSpPr>
          <p:spPr>
            <a:xfrm flipH="1" flipV="1">
              <a:off x="3383888" y="2693603"/>
              <a:ext cx="341908" cy="7258"/>
            </a:xfrm>
            <a:prstGeom prst="line">
              <a:avLst/>
            </a:prstGeom>
            <a:ln>
              <a:headEnd type="triangle"/>
            </a:ln>
          </p:spPr>
          <p:style>
            <a:lnRef idx="3">
              <a:schemeClr val="dk1"/>
            </a:lnRef>
            <a:fillRef idx="0">
              <a:schemeClr val="dk1"/>
            </a:fillRef>
            <a:effectRef idx="2">
              <a:schemeClr val="dk1"/>
            </a:effectRef>
            <a:fontRef idx="minor">
              <a:schemeClr val="tx1"/>
            </a:fontRef>
          </p:style>
        </p:cxnSp>
        <p:grpSp>
          <p:nvGrpSpPr>
            <p:cNvPr id="90" name="Group 89">
              <a:extLst>
                <a:ext uri="{FF2B5EF4-FFF2-40B4-BE49-F238E27FC236}">
                  <a16:creationId xmlns:a16="http://schemas.microsoft.com/office/drawing/2014/main" id="{55276E81-1055-411E-AC08-4E26E441E330}"/>
                </a:ext>
              </a:extLst>
            </p:cNvPr>
            <p:cNvGrpSpPr/>
            <p:nvPr/>
          </p:nvGrpSpPr>
          <p:grpSpPr>
            <a:xfrm>
              <a:off x="969147" y="293171"/>
              <a:ext cx="2462163" cy="1158088"/>
              <a:chOff x="952369" y="309949"/>
              <a:chExt cx="2462163" cy="1158088"/>
            </a:xfrm>
          </p:grpSpPr>
          <p:pic>
            <p:nvPicPr>
              <p:cNvPr id="6" name="Picture 5">
                <a:extLst>
                  <a:ext uri="{FF2B5EF4-FFF2-40B4-BE49-F238E27FC236}">
                    <a16:creationId xmlns:a16="http://schemas.microsoft.com/office/drawing/2014/main" id="{BE4134D3-9DE8-44CE-88E5-D5560E8A6E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871" y="573401"/>
                <a:ext cx="406540" cy="406378"/>
              </a:xfrm>
              <a:prstGeom prst="rect">
                <a:avLst/>
              </a:prstGeom>
            </p:spPr>
          </p:pic>
          <p:grpSp>
            <p:nvGrpSpPr>
              <p:cNvPr id="7" name="Group 6">
                <a:extLst>
                  <a:ext uri="{FF2B5EF4-FFF2-40B4-BE49-F238E27FC236}">
                    <a16:creationId xmlns:a16="http://schemas.microsoft.com/office/drawing/2014/main" id="{57D927CE-C811-4F31-AED2-483D1E2BFD54}"/>
                  </a:ext>
                </a:extLst>
              </p:cNvPr>
              <p:cNvGrpSpPr/>
              <p:nvPr/>
            </p:nvGrpSpPr>
            <p:grpSpPr>
              <a:xfrm>
                <a:off x="2503757" y="502241"/>
                <a:ext cx="728155" cy="670811"/>
                <a:chOff x="7306626" y="840396"/>
                <a:chExt cx="1476474" cy="1630618"/>
              </a:xfrm>
            </p:grpSpPr>
            <p:pic>
              <p:nvPicPr>
                <p:cNvPr id="58" name="Picture 57">
                  <a:extLst>
                    <a:ext uri="{FF2B5EF4-FFF2-40B4-BE49-F238E27FC236}">
                      <a16:creationId xmlns:a16="http://schemas.microsoft.com/office/drawing/2014/main" id="{11E7E16C-3FA2-41E1-B965-91592F96EC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6626" y="840396"/>
                  <a:ext cx="1476474" cy="1630618"/>
                </a:xfrm>
                <a:prstGeom prst="rect">
                  <a:avLst/>
                </a:prstGeom>
              </p:spPr>
            </p:pic>
            <p:sp>
              <p:nvSpPr>
                <p:cNvPr id="59" name="TextBox 58">
                  <a:extLst>
                    <a:ext uri="{FF2B5EF4-FFF2-40B4-BE49-F238E27FC236}">
                      <a16:creationId xmlns:a16="http://schemas.microsoft.com/office/drawing/2014/main" id="{C0232E5A-D8E4-49D8-A5F3-561099992B07}"/>
                    </a:ext>
                  </a:extLst>
                </p:cNvPr>
                <p:cNvSpPr txBox="1"/>
                <p:nvPr/>
              </p:nvSpPr>
              <p:spPr>
                <a:xfrm>
                  <a:off x="7409154" y="1196498"/>
                  <a:ext cx="1309871" cy="1234444"/>
                </a:xfrm>
                <a:prstGeom prst="rect">
                  <a:avLst/>
                </a:prstGeom>
                <a:noFill/>
              </p:spPr>
              <p:txBody>
                <a:bodyPr wrap="square" rtlCol="0">
                  <a:spAutoFit/>
                </a:bodyPr>
                <a:lstStyle/>
                <a:p>
                  <a:pPr algn="ctr" defTabSz="685732">
                    <a:defRPr/>
                  </a:pPr>
                  <a:r>
                    <a:rPr lang="en-US" sz="900" b="1" dirty="0">
                      <a:solidFill>
                        <a:prstClr val="black"/>
                      </a:solidFill>
                      <a:latin typeface="Calibri" panose="020F0502020204030204" pitchFamily="34" charset="0"/>
                    </a:rPr>
                    <a:t>Health Record Systems</a:t>
                  </a:r>
                </a:p>
              </p:txBody>
            </p:sp>
          </p:grpSp>
          <p:pic>
            <p:nvPicPr>
              <p:cNvPr id="11" name="Picture 10">
                <a:extLst>
                  <a:ext uri="{FF2B5EF4-FFF2-40B4-BE49-F238E27FC236}">
                    <a16:creationId xmlns:a16="http://schemas.microsoft.com/office/drawing/2014/main" id="{710EDFC4-0A47-4973-AEEC-02E7787FE06B}"/>
                  </a:ext>
                </a:extLst>
              </p:cNvPr>
              <p:cNvPicPr>
                <a:picLocks noChangeAspect="1"/>
              </p:cNvPicPr>
              <p:nvPr/>
            </p:nvPicPr>
            <p:blipFill>
              <a:blip r:embed="rId14"/>
              <a:stretch>
                <a:fillRect/>
              </a:stretch>
            </p:blipFill>
            <p:spPr>
              <a:xfrm>
                <a:off x="1738723" y="573401"/>
                <a:ext cx="613967" cy="452216"/>
              </a:xfrm>
              <a:prstGeom prst="rect">
                <a:avLst/>
              </a:prstGeom>
            </p:spPr>
          </p:pic>
          <p:sp>
            <p:nvSpPr>
              <p:cNvPr id="18" name="TextBox 17">
                <a:extLst>
                  <a:ext uri="{FF2B5EF4-FFF2-40B4-BE49-F238E27FC236}">
                    <a16:creationId xmlns:a16="http://schemas.microsoft.com/office/drawing/2014/main" id="{4EB6A928-6F76-4222-A4A9-956242F5945C}"/>
                  </a:ext>
                </a:extLst>
              </p:cNvPr>
              <p:cNvSpPr txBox="1"/>
              <p:nvPr/>
            </p:nvSpPr>
            <p:spPr>
              <a:xfrm>
                <a:off x="1681493" y="1038007"/>
                <a:ext cx="663571" cy="346249"/>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Medical History</a:t>
                </a:r>
              </a:p>
            </p:txBody>
          </p:sp>
          <p:sp>
            <p:nvSpPr>
              <p:cNvPr id="24" name="TextBox 23">
                <a:extLst>
                  <a:ext uri="{FF2B5EF4-FFF2-40B4-BE49-F238E27FC236}">
                    <a16:creationId xmlns:a16="http://schemas.microsoft.com/office/drawing/2014/main" id="{C7D359F2-B161-4EE9-93A5-6C47CBB7407F}"/>
                  </a:ext>
                </a:extLst>
              </p:cNvPr>
              <p:cNvSpPr txBox="1"/>
              <p:nvPr/>
            </p:nvSpPr>
            <p:spPr>
              <a:xfrm>
                <a:off x="959310" y="984887"/>
                <a:ext cx="751424" cy="219291"/>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Physicians</a:t>
                </a:r>
              </a:p>
            </p:txBody>
          </p:sp>
          <p:sp>
            <p:nvSpPr>
              <p:cNvPr id="27" name="Rounded Rectangle 103">
                <a:extLst>
                  <a:ext uri="{FF2B5EF4-FFF2-40B4-BE49-F238E27FC236}">
                    <a16:creationId xmlns:a16="http://schemas.microsoft.com/office/drawing/2014/main" id="{79DAD6EB-DE5F-4591-B885-97C15A284DFA}"/>
                  </a:ext>
                </a:extLst>
              </p:cNvPr>
              <p:cNvSpPr/>
              <p:nvPr/>
            </p:nvSpPr>
            <p:spPr>
              <a:xfrm>
                <a:off x="952369" y="309949"/>
                <a:ext cx="2462163" cy="1158088"/>
              </a:xfrm>
              <a:prstGeom prst="roundRect">
                <a:avLst/>
              </a:prstGeom>
              <a:noFill/>
              <a:ln w="12700" cap="flat" cmpd="sng" algn="ctr">
                <a:solidFill>
                  <a:sysClr val="windowText" lastClr="000000"/>
                </a:solidFill>
                <a:prstDash val="solid"/>
                <a:miter lim="800000"/>
              </a:ln>
              <a:effectLst/>
            </p:spPr>
            <p:txBody>
              <a:bodyPr rtlCol="0" anchor="ctr"/>
              <a:lstStyle/>
              <a:p>
                <a:pPr algn="ctr" defTabSz="685732">
                  <a:defRPr/>
                </a:pPr>
                <a:endParaRPr lang="en-US" kern="0">
                  <a:solidFill>
                    <a:prstClr val="white"/>
                  </a:solidFill>
                  <a:latin typeface="Calibri" panose="020F0502020204030204"/>
                </a:endParaRPr>
              </a:p>
            </p:txBody>
          </p:sp>
          <p:sp>
            <p:nvSpPr>
              <p:cNvPr id="63" name="TextBox 62">
                <a:extLst>
                  <a:ext uri="{FF2B5EF4-FFF2-40B4-BE49-F238E27FC236}">
                    <a16:creationId xmlns:a16="http://schemas.microsoft.com/office/drawing/2014/main" id="{33310BAE-A163-4014-A111-B1EC57882EA7}"/>
                  </a:ext>
                </a:extLst>
              </p:cNvPr>
              <p:cNvSpPr txBox="1"/>
              <p:nvPr/>
            </p:nvSpPr>
            <p:spPr>
              <a:xfrm>
                <a:off x="2620220" y="1131815"/>
                <a:ext cx="399468" cy="246221"/>
              </a:xfrm>
              <a:prstGeom prst="rect">
                <a:avLst/>
              </a:prstGeom>
              <a:noFill/>
            </p:spPr>
            <p:txBody>
              <a:bodyPr wrap="none" rtlCol="0">
                <a:spAutoFit/>
              </a:bodyPr>
              <a:lstStyle/>
              <a:p>
                <a:r>
                  <a:rPr lang="en-US" sz="1000" b="1" dirty="0">
                    <a:solidFill>
                      <a:schemeClr val="accent6"/>
                    </a:solidFill>
                    <a:latin typeface="Calibri" panose="020F0502020204030204" pitchFamily="34" charset="0"/>
                  </a:rPr>
                  <a:t>EHR</a:t>
                </a:r>
              </a:p>
            </p:txBody>
          </p:sp>
        </p:grpSp>
        <p:sp>
          <p:nvSpPr>
            <p:cNvPr id="64" name="TextBox 63">
              <a:extLst>
                <a:ext uri="{FF2B5EF4-FFF2-40B4-BE49-F238E27FC236}">
                  <a16:creationId xmlns:a16="http://schemas.microsoft.com/office/drawing/2014/main" id="{18AD783B-B720-4177-A8C5-B2F1499C38E9}"/>
                </a:ext>
              </a:extLst>
            </p:cNvPr>
            <p:cNvSpPr txBox="1"/>
            <p:nvPr/>
          </p:nvSpPr>
          <p:spPr>
            <a:xfrm>
              <a:off x="4100830" y="3317151"/>
              <a:ext cx="460382" cy="246221"/>
            </a:xfrm>
            <a:prstGeom prst="rect">
              <a:avLst/>
            </a:prstGeom>
            <a:noFill/>
          </p:spPr>
          <p:txBody>
            <a:bodyPr wrap="none" rtlCol="0">
              <a:spAutoFit/>
            </a:bodyPr>
            <a:lstStyle/>
            <a:p>
              <a:r>
                <a:rPr lang="en-US" sz="1000" b="1" dirty="0">
                  <a:solidFill>
                    <a:schemeClr val="accent6"/>
                  </a:solidFill>
                  <a:latin typeface="Calibri" panose="020F0502020204030204" pitchFamily="34" charset="0"/>
                </a:rPr>
                <a:t>EDRS</a:t>
              </a:r>
            </a:p>
          </p:txBody>
        </p:sp>
        <p:cxnSp>
          <p:nvCxnSpPr>
            <p:cNvPr id="65" name="Straight Connector 64">
              <a:extLst>
                <a:ext uri="{FF2B5EF4-FFF2-40B4-BE49-F238E27FC236}">
                  <a16:creationId xmlns:a16="http://schemas.microsoft.com/office/drawing/2014/main" id="{D3BCE273-8996-4233-96FD-39EF6F83860C}"/>
                </a:ext>
              </a:extLst>
            </p:cNvPr>
            <p:cNvCxnSpPr>
              <a:cxnSpLocks/>
            </p:cNvCxnSpPr>
            <p:nvPr/>
          </p:nvCxnSpPr>
          <p:spPr>
            <a:xfrm flipH="1">
              <a:off x="2181727" y="2901791"/>
              <a:ext cx="468204" cy="337883"/>
            </a:xfrm>
            <a:prstGeom prst="line">
              <a:avLst/>
            </a:prstGeom>
            <a:ln>
              <a:headEnd type="triangle"/>
            </a:ln>
          </p:spPr>
          <p:style>
            <a:lnRef idx="3">
              <a:schemeClr val="dk1"/>
            </a:lnRef>
            <a:fillRef idx="0">
              <a:schemeClr val="dk1"/>
            </a:fillRef>
            <a:effectRef idx="2">
              <a:schemeClr val="dk1"/>
            </a:effectRef>
            <a:fontRef idx="minor">
              <a:schemeClr val="tx1"/>
            </a:fontRef>
          </p:style>
        </p:cxnSp>
        <p:cxnSp>
          <p:nvCxnSpPr>
            <p:cNvPr id="67" name="Straight Connector 66">
              <a:extLst>
                <a:ext uri="{FF2B5EF4-FFF2-40B4-BE49-F238E27FC236}">
                  <a16:creationId xmlns:a16="http://schemas.microsoft.com/office/drawing/2014/main" id="{1BF9C1CA-2BD4-4EB1-8790-92830840BFF3}"/>
                </a:ext>
              </a:extLst>
            </p:cNvPr>
            <p:cNvCxnSpPr>
              <a:cxnSpLocks/>
            </p:cNvCxnSpPr>
            <p:nvPr/>
          </p:nvCxnSpPr>
          <p:spPr>
            <a:xfrm flipH="1">
              <a:off x="5303139" y="2693604"/>
              <a:ext cx="493838" cy="7257"/>
            </a:xfrm>
            <a:prstGeom prst="line">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69" name="Straight Connector 68">
              <a:extLst>
                <a:ext uri="{FF2B5EF4-FFF2-40B4-BE49-F238E27FC236}">
                  <a16:creationId xmlns:a16="http://schemas.microsoft.com/office/drawing/2014/main" id="{47001E96-F283-458B-936A-695B21BA3A3F}"/>
                </a:ext>
              </a:extLst>
            </p:cNvPr>
            <p:cNvCxnSpPr>
              <a:cxnSpLocks/>
            </p:cNvCxnSpPr>
            <p:nvPr/>
          </p:nvCxnSpPr>
          <p:spPr>
            <a:xfrm flipH="1" flipV="1">
              <a:off x="3339353" y="1025618"/>
              <a:ext cx="1022191" cy="1024387"/>
            </a:xfrm>
            <a:prstGeom prst="line">
              <a:avLst/>
            </a:prstGeom>
            <a:ln>
              <a:solidFill>
                <a:srgbClr val="FFC000"/>
              </a:solidFill>
              <a:headEnd type="triangle"/>
            </a:ln>
          </p:spPr>
          <p:style>
            <a:lnRef idx="3">
              <a:schemeClr val="dk1"/>
            </a:lnRef>
            <a:fillRef idx="0">
              <a:schemeClr val="dk1"/>
            </a:fillRef>
            <a:effectRef idx="2">
              <a:schemeClr val="dk1"/>
            </a:effectRef>
            <a:fontRef idx="minor">
              <a:schemeClr val="tx1"/>
            </a:fontRef>
          </p:style>
        </p:cxnSp>
        <p:cxnSp>
          <p:nvCxnSpPr>
            <p:cNvPr id="71" name="Straight Connector 70">
              <a:extLst>
                <a:ext uri="{FF2B5EF4-FFF2-40B4-BE49-F238E27FC236}">
                  <a16:creationId xmlns:a16="http://schemas.microsoft.com/office/drawing/2014/main" id="{A9015B7E-4826-4255-9752-3E3432C69837}"/>
                </a:ext>
              </a:extLst>
            </p:cNvPr>
            <p:cNvCxnSpPr>
              <a:cxnSpLocks/>
              <a:endCxn id="51" idx="2"/>
            </p:cNvCxnSpPr>
            <p:nvPr/>
          </p:nvCxnSpPr>
          <p:spPr>
            <a:xfrm flipH="1" flipV="1">
              <a:off x="4799154" y="3333151"/>
              <a:ext cx="386074" cy="584340"/>
            </a:xfrm>
            <a:prstGeom prst="line">
              <a:avLst/>
            </a:prstGeom>
            <a:ln>
              <a:headEnd type="triangle"/>
            </a:ln>
          </p:spPr>
          <p:style>
            <a:lnRef idx="3">
              <a:schemeClr val="dk1"/>
            </a:lnRef>
            <a:fillRef idx="0">
              <a:schemeClr val="dk1"/>
            </a:fillRef>
            <a:effectRef idx="2">
              <a:schemeClr val="dk1"/>
            </a:effectRef>
            <a:fontRef idx="minor">
              <a:schemeClr val="tx1"/>
            </a:fontRef>
          </p:style>
        </p:cxnSp>
        <p:cxnSp>
          <p:nvCxnSpPr>
            <p:cNvPr id="74" name="Straight Connector 73">
              <a:extLst>
                <a:ext uri="{FF2B5EF4-FFF2-40B4-BE49-F238E27FC236}">
                  <a16:creationId xmlns:a16="http://schemas.microsoft.com/office/drawing/2014/main" id="{98F50492-44B2-45D9-8C85-CC1B606050A2}"/>
                </a:ext>
              </a:extLst>
            </p:cNvPr>
            <p:cNvCxnSpPr>
              <a:cxnSpLocks/>
              <a:stCxn id="54" idx="0"/>
            </p:cNvCxnSpPr>
            <p:nvPr/>
          </p:nvCxnSpPr>
          <p:spPr>
            <a:xfrm flipV="1">
              <a:off x="2931940" y="1339755"/>
              <a:ext cx="7920" cy="915560"/>
            </a:xfrm>
            <a:prstGeom prst="line">
              <a:avLst/>
            </a:prstGeom>
            <a:ln>
              <a:headEnd type="triangle"/>
            </a:ln>
          </p:spPr>
          <p:style>
            <a:lnRef idx="3">
              <a:schemeClr val="dk1"/>
            </a:lnRef>
            <a:fillRef idx="0">
              <a:schemeClr val="dk1"/>
            </a:fillRef>
            <a:effectRef idx="2">
              <a:schemeClr val="dk1"/>
            </a:effectRef>
            <a:fontRef idx="minor">
              <a:schemeClr val="tx1"/>
            </a:fontRef>
          </p:style>
        </p:cxnSp>
        <p:pic>
          <p:nvPicPr>
            <p:cNvPr id="76" name="Picture 75">
              <a:extLst>
                <a:ext uri="{FF2B5EF4-FFF2-40B4-BE49-F238E27FC236}">
                  <a16:creationId xmlns:a16="http://schemas.microsoft.com/office/drawing/2014/main" id="{DB5648BF-C471-4671-90D6-57BD18A3E61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18462" y="3917490"/>
              <a:ext cx="772123" cy="452996"/>
            </a:xfrm>
            <a:prstGeom prst="rect">
              <a:avLst/>
            </a:prstGeom>
          </p:spPr>
        </p:pic>
        <p:sp>
          <p:nvSpPr>
            <p:cNvPr id="77" name="TextBox 76">
              <a:extLst>
                <a:ext uri="{FF2B5EF4-FFF2-40B4-BE49-F238E27FC236}">
                  <a16:creationId xmlns:a16="http://schemas.microsoft.com/office/drawing/2014/main" id="{F60631DB-DF5B-49FA-AE8B-055CC52AFA62}"/>
                </a:ext>
              </a:extLst>
            </p:cNvPr>
            <p:cNvSpPr txBox="1"/>
            <p:nvPr/>
          </p:nvSpPr>
          <p:spPr>
            <a:xfrm>
              <a:off x="4730766" y="4398193"/>
              <a:ext cx="989404" cy="600164"/>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State Surveillance, Public Use, and Restricted Data</a:t>
              </a:r>
            </a:p>
          </p:txBody>
        </p:sp>
        <p:cxnSp>
          <p:nvCxnSpPr>
            <p:cNvPr id="99" name="Straight Connector 98">
              <a:extLst>
                <a:ext uri="{FF2B5EF4-FFF2-40B4-BE49-F238E27FC236}">
                  <a16:creationId xmlns:a16="http://schemas.microsoft.com/office/drawing/2014/main" id="{82DB21FC-C99E-4396-A144-57E97CD58B3B}"/>
                </a:ext>
              </a:extLst>
            </p:cNvPr>
            <p:cNvCxnSpPr>
              <a:cxnSpLocks/>
            </p:cNvCxnSpPr>
            <p:nvPr/>
          </p:nvCxnSpPr>
          <p:spPr>
            <a:xfrm flipH="1" flipV="1">
              <a:off x="3334061" y="1025617"/>
              <a:ext cx="1022191" cy="1024387"/>
            </a:xfrm>
            <a:prstGeom prst="line">
              <a:avLst/>
            </a:prstGeom>
            <a:ln>
              <a:solidFill>
                <a:srgbClr val="FFC000"/>
              </a:solidFill>
              <a:headEnd type="triangle"/>
            </a:ln>
          </p:spPr>
          <p:style>
            <a:lnRef idx="3">
              <a:schemeClr val="dk1"/>
            </a:lnRef>
            <a:fillRef idx="0">
              <a:schemeClr val="dk1"/>
            </a:fillRef>
            <a:effectRef idx="2">
              <a:schemeClr val="dk1"/>
            </a:effectRef>
            <a:fontRef idx="minor">
              <a:schemeClr val="tx1"/>
            </a:fontRef>
          </p:style>
        </p:cxnSp>
        <p:cxnSp>
          <p:nvCxnSpPr>
            <p:cNvPr id="117" name="Straight Connector 116">
              <a:extLst>
                <a:ext uri="{FF2B5EF4-FFF2-40B4-BE49-F238E27FC236}">
                  <a16:creationId xmlns:a16="http://schemas.microsoft.com/office/drawing/2014/main" id="{F16EAF3F-22D0-430F-9B8A-B76ECB0C6995}"/>
                </a:ext>
              </a:extLst>
            </p:cNvPr>
            <p:cNvCxnSpPr>
              <a:cxnSpLocks/>
            </p:cNvCxnSpPr>
            <p:nvPr/>
          </p:nvCxnSpPr>
          <p:spPr>
            <a:xfrm flipH="1" flipV="1">
              <a:off x="3334061" y="1009548"/>
              <a:ext cx="1022191" cy="1024387"/>
            </a:xfrm>
            <a:prstGeom prst="line">
              <a:avLst/>
            </a:prstGeom>
            <a:ln>
              <a:headEnd type="triangle"/>
            </a:ln>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B4C56BCB-21B7-4880-AA7F-7DA9DF279702}"/>
                </a:ext>
              </a:extLst>
            </p:cNvPr>
            <p:cNvCxnSpPr>
              <a:cxnSpLocks/>
            </p:cNvCxnSpPr>
            <p:nvPr/>
          </p:nvCxnSpPr>
          <p:spPr>
            <a:xfrm flipH="1">
              <a:off x="3332732" y="3334653"/>
              <a:ext cx="649063" cy="871327"/>
            </a:xfrm>
            <a:prstGeom prst="line">
              <a:avLst/>
            </a:prstGeom>
            <a:ln>
              <a:head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83074551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E3F8-3D20-4037-B13A-C380EB8C270C}"/>
              </a:ext>
            </a:extLst>
          </p:cNvPr>
          <p:cNvSpPr>
            <a:spLocks noGrp="1"/>
          </p:cNvSpPr>
          <p:nvPr>
            <p:ph type="title"/>
          </p:nvPr>
        </p:nvSpPr>
        <p:spPr/>
        <p:txBody>
          <a:bodyPr/>
          <a:lstStyle/>
          <a:p>
            <a:r>
              <a:rPr lang="en-US" dirty="0"/>
              <a:t>State Electronic Death Registration System (EDRS) to NCHS Data Flow</a:t>
            </a:r>
          </a:p>
        </p:txBody>
      </p:sp>
      <p:sp>
        <p:nvSpPr>
          <p:cNvPr id="3" name="Text Placeholder 2">
            <a:extLst>
              <a:ext uri="{FF2B5EF4-FFF2-40B4-BE49-F238E27FC236}">
                <a16:creationId xmlns:a16="http://schemas.microsoft.com/office/drawing/2014/main" id="{7EAC0CE2-8C09-406D-B284-17A9A30FB46E}"/>
              </a:ext>
            </a:extLst>
          </p:cNvPr>
          <p:cNvSpPr>
            <a:spLocks noGrp="1"/>
          </p:cNvSpPr>
          <p:nvPr>
            <p:ph type="body" sz="quarter" idx="10"/>
          </p:nvPr>
        </p:nvSpPr>
        <p:spPr>
          <a:xfrm>
            <a:off x="457200" y="1158875"/>
            <a:ext cx="4214996" cy="3341688"/>
          </a:xfrm>
        </p:spPr>
        <p:txBody>
          <a:bodyPr/>
          <a:lstStyle/>
          <a:p>
            <a:r>
              <a:rPr lang="en-US" dirty="0"/>
              <a:t>VRDR FHIR IG (Vital Records Death Reporting, Fast Healthcare Interoperability Resources Implementation Guide) Development</a:t>
            </a:r>
          </a:p>
          <a:p>
            <a:endParaRPr lang="en-US" dirty="0"/>
          </a:p>
          <a:p>
            <a:r>
              <a:rPr lang="en-US" dirty="0"/>
              <a:t>Bidirectional data flow / messaging</a:t>
            </a:r>
          </a:p>
          <a:p>
            <a:pPr lvl="1"/>
            <a:r>
              <a:rPr lang="en-US" dirty="0"/>
              <a:t>API development / implementation</a:t>
            </a:r>
          </a:p>
          <a:p>
            <a:pPr lvl="1"/>
            <a:r>
              <a:rPr lang="en-US" dirty="0"/>
              <a:t>STEVE (NAPHSIS operated system)</a:t>
            </a:r>
          </a:p>
          <a:p>
            <a:pPr lvl="1"/>
            <a:endParaRPr lang="en-US" dirty="0"/>
          </a:p>
          <a:p>
            <a:r>
              <a:rPr lang="en-US" dirty="0"/>
              <a:t>NCHS Internal System Modernization</a:t>
            </a:r>
          </a:p>
          <a:p>
            <a:pPr lvl="1"/>
            <a:r>
              <a:rPr lang="en-US" dirty="0"/>
              <a:t>Modify data tracking / review processes and tools</a:t>
            </a:r>
          </a:p>
        </p:txBody>
      </p:sp>
      <p:grpSp>
        <p:nvGrpSpPr>
          <p:cNvPr id="17" name="Group 16" descr="Diagram showing bi-directional flow of data between state death registration systems and NCHS.">
            <a:extLst>
              <a:ext uri="{FF2B5EF4-FFF2-40B4-BE49-F238E27FC236}">
                <a16:creationId xmlns:a16="http://schemas.microsoft.com/office/drawing/2014/main" id="{1B58C41B-79AC-4C5F-AB1E-97A7AE16588B}"/>
              </a:ext>
            </a:extLst>
          </p:cNvPr>
          <p:cNvGrpSpPr/>
          <p:nvPr/>
        </p:nvGrpSpPr>
        <p:grpSpPr>
          <a:xfrm>
            <a:off x="4754169" y="1587641"/>
            <a:ext cx="3716177" cy="1242078"/>
            <a:chOff x="3726356" y="2091073"/>
            <a:chExt cx="3716177" cy="1242078"/>
          </a:xfrm>
        </p:grpSpPr>
        <p:pic>
          <p:nvPicPr>
            <p:cNvPr id="4" name="Picture 3">
              <a:extLst>
                <a:ext uri="{FF2B5EF4-FFF2-40B4-BE49-F238E27FC236}">
                  <a16:creationId xmlns:a16="http://schemas.microsoft.com/office/drawing/2014/main" id="{0ABC9F98-3A65-4206-A263-F41A9810F6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3990" y="2243351"/>
              <a:ext cx="728155" cy="670812"/>
            </a:xfrm>
            <a:prstGeom prst="rect">
              <a:avLst/>
            </a:prstGeom>
          </p:spPr>
        </p:pic>
        <p:pic>
          <p:nvPicPr>
            <p:cNvPr id="5" name="Picture 4">
              <a:extLst>
                <a:ext uri="{FF2B5EF4-FFF2-40B4-BE49-F238E27FC236}">
                  <a16:creationId xmlns:a16="http://schemas.microsoft.com/office/drawing/2014/main" id="{81CB90A8-277A-4C7B-AA8E-8C05F88C64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790" y="2324708"/>
              <a:ext cx="406540" cy="406378"/>
            </a:xfrm>
            <a:prstGeom prst="rect">
              <a:avLst/>
            </a:prstGeom>
          </p:spPr>
        </p:pic>
        <p:sp>
          <p:nvSpPr>
            <p:cNvPr id="6" name="TextBox 5">
              <a:extLst>
                <a:ext uri="{FF2B5EF4-FFF2-40B4-BE49-F238E27FC236}">
                  <a16:creationId xmlns:a16="http://schemas.microsoft.com/office/drawing/2014/main" id="{4D9AAAE2-5800-41DB-94F4-C7053BE64601}"/>
                </a:ext>
              </a:extLst>
            </p:cNvPr>
            <p:cNvSpPr txBox="1"/>
            <p:nvPr/>
          </p:nvSpPr>
          <p:spPr>
            <a:xfrm>
              <a:off x="3734989" y="2719562"/>
              <a:ext cx="718075" cy="346249"/>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State</a:t>
              </a:r>
            </a:p>
            <a:p>
              <a:pPr algn="ctr" defTabSz="685732">
                <a:defRPr/>
              </a:pPr>
              <a:r>
                <a:rPr lang="en-US" sz="825" b="1" dirty="0">
                  <a:solidFill>
                    <a:srgbClr val="000000"/>
                  </a:solidFill>
                  <a:latin typeface="Arial" panose="020B0604020202020204" pitchFamily="34" charset="0"/>
                  <a:cs typeface="Arial" panose="020B0604020202020204" pitchFamily="34" charset="0"/>
                </a:rPr>
                <a:t>Registrars</a:t>
              </a:r>
            </a:p>
          </p:txBody>
        </p:sp>
        <p:sp>
          <p:nvSpPr>
            <p:cNvPr id="7" name="Rounded Rectangle 109">
              <a:extLst>
                <a:ext uri="{FF2B5EF4-FFF2-40B4-BE49-F238E27FC236}">
                  <a16:creationId xmlns:a16="http://schemas.microsoft.com/office/drawing/2014/main" id="{EA9D229A-BF44-41C4-8F13-F357369209DE}"/>
                </a:ext>
              </a:extLst>
            </p:cNvPr>
            <p:cNvSpPr/>
            <p:nvPr/>
          </p:nvSpPr>
          <p:spPr>
            <a:xfrm>
              <a:off x="3726356" y="2091073"/>
              <a:ext cx="1576783" cy="1219577"/>
            </a:xfrm>
            <a:prstGeom prst="roundRect">
              <a:avLst/>
            </a:prstGeom>
            <a:noFill/>
            <a:ln w="12700" cap="flat" cmpd="sng" algn="ctr">
              <a:solidFill>
                <a:sysClr val="windowText" lastClr="000000"/>
              </a:solidFill>
              <a:prstDash val="solid"/>
              <a:miter lim="800000"/>
            </a:ln>
            <a:effectLst/>
          </p:spPr>
          <p:txBody>
            <a:bodyPr rtlCol="0" anchor="ctr"/>
            <a:lstStyle/>
            <a:p>
              <a:pPr algn="ctr" defTabSz="685732">
                <a:defRPr/>
              </a:pPr>
              <a:endParaRPr lang="en-US" kern="0">
                <a:solidFill>
                  <a:prstClr val="white"/>
                </a:solidFill>
                <a:latin typeface="Calibri" panose="020F0502020204030204"/>
              </a:endParaRPr>
            </a:p>
          </p:txBody>
        </p:sp>
        <p:pic>
          <p:nvPicPr>
            <p:cNvPr id="8" name="Picture 7">
              <a:extLst>
                <a:ext uri="{FF2B5EF4-FFF2-40B4-BE49-F238E27FC236}">
                  <a16:creationId xmlns:a16="http://schemas.microsoft.com/office/drawing/2014/main" id="{115032D9-644F-47A5-AD30-46087D300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6018" y="2221449"/>
              <a:ext cx="728155" cy="670810"/>
            </a:xfrm>
            <a:prstGeom prst="rect">
              <a:avLst/>
            </a:prstGeom>
          </p:spPr>
        </p:pic>
        <p:pic>
          <p:nvPicPr>
            <p:cNvPr id="9" name="Picture 8">
              <a:extLst>
                <a:ext uri="{FF2B5EF4-FFF2-40B4-BE49-F238E27FC236}">
                  <a16:creationId xmlns:a16="http://schemas.microsoft.com/office/drawing/2014/main" id="{60F2FEDC-3C0F-4344-A8B8-B75EB2978D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717" y="2251600"/>
              <a:ext cx="406540" cy="406378"/>
            </a:xfrm>
            <a:prstGeom prst="rect">
              <a:avLst/>
            </a:prstGeom>
          </p:spPr>
        </p:pic>
        <p:sp>
          <p:nvSpPr>
            <p:cNvPr id="10" name="TextBox 9">
              <a:extLst>
                <a:ext uri="{FF2B5EF4-FFF2-40B4-BE49-F238E27FC236}">
                  <a16:creationId xmlns:a16="http://schemas.microsoft.com/office/drawing/2014/main" id="{D54CB2ED-8958-4456-83C1-AAED8ED804AA}"/>
                </a:ext>
              </a:extLst>
            </p:cNvPr>
            <p:cNvSpPr txBox="1"/>
            <p:nvPr/>
          </p:nvSpPr>
          <p:spPr>
            <a:xfrm>
              <a:off x="5741813" y="2616463"/>
              <a:ext cx="814836" cy="600164"/>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Director of Division of Vital Statistics</a:t>
              </a:r>
            </a:p>
          </p:txBody>
        </p:sp>
        <p:pic>
          <p:nvPicPr>
            <p:cNvPr id="11" name="Picture 10" descr="File:Diploma-256.png - Wikimedia Commons">
              <a:extLst>
                <a:ext uri="{FF2B5EF4-FFF2-40B4-BE49-F238E27FC236}">
                  <a16:creationId xmlns:a16="http://schemas.microsoft.com/office/drawing/2014/main" id="{9E088A1B-5E3B-41AC-A92F-AF5BBB056E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5037" y="2361706"/>
              <a:ext cx="462147" cy="461962"/>
            </a:xfrm>
            <a:prstGeom prst="rect">
              <a:avLst/>
            </a:prstGeom>
          </p:spPr>
        </p:pic>
        <p:pic>
          <p:nvPicPr>
            <p:cNvPr id="12" name="Picture 11">
              <a:extLst>
                <a:ext uri="{FF2B5EF4-FFF2-40B4-BE49-F238E27FC236}">
                  <a16:creationId xmlns:a16="http://schemas.microsoft.com/office/drawing/2014/main" id="{2848A933-42A0-47FF-BC78-81936AADE0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2765" y="2317922"/>
              <a:ext cx="412227" cy="412062"/>
            </a:xfrm>
            <a:prstGeom prst="rect">
              <a:avLst/>
            </a:prstGeom>
          </p:spPr>
        </p:pic>
        <p:sp>
          <p:nvSpPr>
            <p:cNvPr id="13" name="TextBox 12">
              <a:extLst>
                <a:ext uri="{FF2B5EF4-FFF2-40B4-BE49-F238E27FC236}">
                  <a16:creationId xmlns:a16="http://schemas.microsoft.com/office/drawing/2014/main" id="{26493B07-F44D-4364-823B-6D56D9D22006}"/>
                </a:ext>
              </a:extLst>
            </p:cNvPr>
            <p:cNvSpPr txBox="1"/>
            <p:nvPr/>
          </p:nvSpPr>
          <p:spPr>
            <a:xfrm>
              <a:off x="4323889" y="2859945"/>
              <a:ext cx="950530" cy="473206"/>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Death Registration Systems</a:t>
              </a:r>
            </a:p>
          </p:txBody>
        </p:sp>
        <p:sp>
          <p:nvSpPr>
            <p:cNvPr id="14" name="Rounded Rectangle 69">
              <a:extLst>
                <a:ext uri="{FF2B5EF4-FFF2-40B4-BE49-F238E27FC236}">
                  <a16:creationId xmlns:a16="http://schemas.microsoft.com/office/drawing/2014/main" id="{9443930D-3ABE-4638-B913-3175DF552775}"/>
                </a:ext>
              </a:extLst>
            </p:cNvPr>
            <p:cNvSpPr/>
            <p:nvPr/>
          </p:nvSpPr>
          <p:spPr>
            <a:xfrm>
              <a:off x="5796977" y="2092365"/>
              <a:ext cx="1645556" cy="1202479"/>
            </a:xfrm>
            <a:prstGeom prst="roundRect">
              <a:avLst/>
            </a:prstGeom>
            <a:noFill/>
            <a:ln w="12700" cap="flat" cmpd="sng" algn="ctr">
              <a:solidFill>
                <a:sysClr val="windowText" lastClr="000000"/>
              </a:solidFill>
              <a:prstDash val="solid"/>
              <a:miter lim="800000"/>
            </a:ln>
            <a:effectLst/>
          </p:spPr>
          <p:txBody>
            <a:bodyPr rtlCol="0" anchor="ctr"/>
            <a:lstStyle/>
            <a:p>
              <a:pPr algn="ctr" defTabSz="685732">
                <a:defRPr/>
              </a:pPr>
              <a:endParaRPr lang="en-US" kern="0">
                <a:solidFill>
                  <a:prstClr val="white"/>
                </a:solidFill>
                <a:latin typeface="Calibri" panose="020F0502020204030204"/>
              </a:endParaRPr>
            </a:p>
          </p:txBody>
        </p:sp>
        <p:sp>
          <p:nvSpPr>
            <p:cNvPr id="15" name="TextBox 14">
              <a:extLst>
                <a:ext uri="{FF2B5EF4-FFF2-40B4-BE49-F238E27FC236}">
                  <a16:creationId xmlns:a16="http://schemas.microsoft.com/office/drawing/2014/main" id="{0BA447F1-7692-4A80-A820-0378BFAF8596}"/>
                </a:ext>
              </a:extLst>
            </p:cNvPr>
            <p:cNvSpPr txBox="1"/>
            <p:nvPr/>
          </p:nvSpPr>
          <p:spPr>
            <a:xfrm>
              <a:off x="6429524" y="2825632"/>
              <a:ext cx="950530" cy="473206"/>
            </a:xfrm>
            <a:prstGeom prst="rect">
              <a:avLst/>
            </a:prstGeom>
            <a:noFill/>
          </p:spPr>
          <p:txBody>
            <a:bodyPr wrap="square" rtlCol="0">
              <a:spAutoFit/>
            </a:bodyPr>
            <a:lstStyle/>
            <a:p>
              <a:pPr algn="ctr" defTabSz="685732">
                <a:defRPr/>
              </a:pPr>
              <a:r>
                <a:rPr lang="en-US" sz="825" b="1" dirty="0">
                  <a:solidFill>
                    <a:srgbClr val="000000"/>
                  </a:solidFill>
                  <a:latin typeface="Arial" panose="020B0604020202020204" pitchFamily="34" charset="0"/>
                  <a:cs typeface="Arial" panose="020B0604020202020204" pitchFamily="34" charset="0"/>
                </a:rPr>
                <a:t>National Vital Statistics System</a:t>
              </a:r>
            </a:p>
          </p:txBody>
        </p:sp>
        <p:cxnSp>
          <p:nvCxnSpPr>
            <p:cNvPr id="16" name="Straight Connector 15">
              <a:extLst>
                <a:ext uri="{FF2B5EF4-FFF2-40B4-BE49-F238E27FC236}">
                  <a16:creationId xmlns:a16="http://schemas.microsoft.com/office/drawing/2014/main" id="{2D792976-15C2-48D3-B7A1-A8F2253214EA}"/>
                </a:ext>
              </a:extLst>
            </p:cNvPr>
            <p:cNvCxnSpPr>
              <a:cxnSpLocks/>
            </p:cNvCxnSpPr>
            <p:nvPr/>
          </p:nvCxnSpPr>
          <p:spPr>
            <a:xfrm flipH="1">
              <a:off x="5303139" y="2693604"/>
              <a:ext cx="493838" cy="7257"/>
            </a:xfrm>
            <a:prstGeom prst="line">
              <a:avLst/>
            </a:prstGeom>
            <a:ln>
              <a:headEnd type="triangle"/>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44898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99AE-7E9D-4470-A65B-6AF5117E5A4E}"/>
              </a:ext>
            </a:extLst>
          </p:cNvPr>
          <p:cNvSpPr>
            <a:spLocks noGrp="1"/>
          </p:cNvSpPr>
          <p:nvPr>
            <p:ph type="title"/>
          </p:nvPr>
        </p:nvSpPr>
        <p:spPr/>
        <p:txBody>
          <a:bodyPr/>
          <a:lstStyle/>
          <a:p>
            <a:r>
              <a:rPr lang="en-US" dirty="0"/>
              <a:t>Accelerating Data Modernization in Jurisdictions</a:t>
            </a:r>
          </a:p>
        </p:txBody>
      </p:sp>
      <p:sp>
        <p:nvSpPr>
          <p:cNvPr id="5" name="Text Placeholder 4">
            <a:extLst>
              <a:ext uri="{FF2B5EF4-FFF2-40B4-BE49-F238E27FC236}">
                <a16:creationId xmlns:a16="http://schemas.microsoft.com/office/drawing/2014/main" id="{7D5DA2FB-1DB4-4D86-8130-DB32A5B2D733}"/>
              </a:ext>
            </a:extLst>
          </p:cNvPr>
          <p:cNvSpPr>
            <a:spLocks noGrp="1"/>
          </p:cNvSpPr>
          <p:nvPr>
            <p:ph type="body" idx="1"/>
          </p:nvPr>
        </p:nvSpPr>
        <p:spPr/>
        <p:txBody>
          <a:bodyPr/>
          <a:lstStyle/>
          <a:p>
            <a:r>
              <a:rPr lang="en-US" dirty="0"/>
              <a:t>Epidemiology and Laboratory Capacity (ELC) Cooperative Agreement Funding</a:t>
            </a:r>
          </a:p>
        </p:txBody>
      </p:sp>
    </p:spTree>
    <p:extLst>
      <p:ext uri="{BB962C8B-B14F-4D97-AF65-F5344CB8AC3E}">
        <p14:creationId xmlns:p14="http://schemas.microsoft.com/office/powerpoint/2010/main" val="33484151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F4579-8B77-4563-BB43-7F7F69BD9F9E}"/>
              </a:ext>
            </a:extLst>
          </p:cNvPr>
          <p:cNvSpPr>
            <a:spLocks noGrp="1"/>
          </p:cNvSpPr>
          <p:nvPr>
            <p:ph type="title"/>
          </p:nvPr>
        </p:nvSpPr>
        <p:spPr/>
        <p:txBody>
          <a:bodyPr/>
          <a:lstStyle/>
          <a:p>
            <a:r>
              <a:rPr lang="en-US" dirty="0"/>
              <a:t>ELC: Accelerating Data Modernization in Jurisdictions - FY21 Funding</a:t>
            </a:r>
          </a:p>
        </p:txBody>
      </p:sp>
      <p:sp>
        <p:nvSpPr>
          <p:cNvPr id="5" name="Text Placeholder 4">
            <a:extLst>
              <a:ext uri="{FF2B5EF4-FFF2-40B4-BE49-F238E27FC236}">
                <a16:creationId xmlns:a16="http://schemas.microsoft.com/office/drawing/2014/main" id="{2E0FE8BE-7E74-414F-BEBF-B570C5D19008}"/>
              </a:ext>
            </a:extLst>
          </p:cNvPr>
          <p:cNvSpPr>
            <a:spLocks noGrp="1"/>
          </p:cNvSpPr>
          <p:nvPr>
            <p:ph type="body" sz="quarter" idx="10"/>
          </p:nvPr>
        </p:nvSpPr>
        <p:spPr/>
        <p:txBody>
          <a:bodyPr/>
          <a:lstStyle/>
          <a:p>
            <a:r>
              <a:rPr lang="en-US" dirty="0"/>
              <a:t>Tier 1 – Core Data Modernization Infrastructure ($46M)</a:t>
            </a:r>
          </a:p>
          <a:p>
            <a:pPr lvl="1"/>
            <a:r>
              <a:rPr lang="en-US" dirty="0"/>
              <a:t>All 64 ELC recipients eligible for funding</a:t>
            </a:r>
          </a:p>
          <a:p>
            <a:endParaRPr lang="en-US" dirty="0"/>
          </a:p>
          <a:p>
            <a:r>
              <a:rPr lang="en-US" dirty="0"/>
              <a:t>Tier 2 – Electronic Case Reporting (eCR) Scale-Up ($77M)</a:t>
            </a:r>
          </a:p>
          <a:p>
            <a:pPr lvl="1"/>
            <a:r>
              <a:rPr lang="en-US" dirty="0"/>
              <a:t>All 64 ELC recipients eligible for funding; amount based on recipient eCR status</a:t>
            </a:r>
          </a:p>
          <a:p>
            <a:pPr lvl="2"/>
            <a:r>
              <a:rPr lang="en-US" dirty="0"/>
              <a:t>Level 1 – Funding Range $200,000 - $810,000</a:t>
            </a:r>
          </a:p>
          <a:p>
            <a:pPr lvl="2"/>
            <a:r>
              <a:rPr lang="en-US" dirty="0"/>
              <a:t>Level 2 – Funding Range $1,100,000 - $1,545,000</a:t>
            </a:r>
          </a:p>
          <a:p>
            <a:endParaRPr lang="en-US" dirty="0"/>
          </a:p>
          <a:p>
            <a:r>
              <a:rPr lang="en-US" sz="1800" b="1" dirty="0">
                <a:solidFill>
                  <a:srgbClr val="008BB0"/>
                </a:solidFill>
              </a:rPr>
              <a:t>Tier 3 – National Vital Statistics (NVSS Modernization)</a:t>
            </a:r>
          </a:p>
          <a:p>
            <a:endParaRPr lang="en-US" dirty="0"/>
          </a:p>
        </p:txBody>
      </p:sp>
    </p:spTree>
    <p:extLst>
      <p:ext uri="{BB962C8B-B14F-4D97-AF65-F5344CB8AC3E}">
        <p14:creationId xmlns:p14="http://schemas.microsoft.com/office/powerpoint/2010/main" val="92095352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88B1-25DF-4E0E-A132-444AAC6BEF56}"/>
              </a:ext>
            </a:extLst>
          </p:cNvPr>
          <p:cNvSpPr>
            <a:spLocks noGrp="1"/>
          </p:cNvSpPr>
          <p:nvPr>
            <p:ph type="title"/>
          </p:nvPr>
        </p:nvSpPr>
        <p:spPr>
          <a:xfrm>
            <a:off x="457200" y="205979"/>
            <a:ext cx="8343900" cy="857250"/>
          </a:xfrm>
        </p:spPr>
        <p:txBody>
          <a:bodyPr>
            <a:noAutofit/>
          </a:bodyPr>
          <a:lstStyle/>
          <a:p>
            <a:r>
              <a:rPr lang="en-US" dirty="0"/>
              <a:t>ELC: Tier 3 Funding</a:t>
            </a:r>
          </a:p>
        </p:txBody>
      </p:sp>
      <p:sp>
        <p:nvSpPr>
          <p:cNvPr id="3" name="Content Placeholder 2">
            <a:extLst>
              <a:ext uri="{FF2B5EF4-FFF2-40B4-BE49-F238E27FC236}">
                <a16:creationId xmlns:a16="http://schemas.microsoft.com/office/drawing/2014/main" id="{5C3E4685-B123-40AF-B691-F7E58B874296}"/>
              </a:ext>
            </a:extLst>
          </p:cNvPr>
          <p:cNvSpPr>
            <a:spLocks noGrp="1"/>
          </p:cNvSpPr>
          <p:nvPr>
            <p:ph type="body" sz="quarter" idx="10"/>
          </p:nvPr>
        </p:nvSpPr>
        <p:spPr>
          <a:xfrm>
            <a:off x="457200" y="1174243"/>
            <a:ext cx="8229600" cy="3341688"/>
          </a:xfrm>
        </p:spPr>
        <p:txBody>
          <a:bodyPr>
            <a:normAutofit/>
          </a:bodyPr>
          <a:lstStyle/>
          <a:p>
            <a:pPr marL="342900" lvl="1" indent="-342900">
              <a:buClr>
                <a:srgbClr val="006A71"/>
              </a:buClr>
              <a:buFont typeface="Wingdings" panose="05000000000000000000" pitchFamily="2" charset="2"/>
              <a:buChar char="§"/>
            </a:pPr>
            <a:r>
              <a:rPr lang="en-US" sz="2000" b="1" dirty="0"/>
              <a:t>$77 Million </a:t>
            </a:r>
            <a:r>
              <a:rPr lang="en-US" sz="2000" dirty="0"/>
              <a:t>for National Vital Statistics System modernization</a:t>
            </a:r>
          </a:p>
          <a:p>
            <a:pPr marL="342900" lvl="1" indent="-342900">
              <a:buClr>
                <a:srgbClr val="006A71"/>
              </a:buClr>
              <a:buFont typeface="Wingdings" panose="05000000000000000000" pitchFamily="2" charset="2"/>
              <a:buChar char="§"/>
            </a:pPr>
            <a:endParaRPr lang="en-US" sz="2000" dirty="0"/>
          </a:p>
          <a:p>
            <a:pPr marL="342900" lvl="1" indent="-342900">
              <a:buClr>
                <a:srgbClr val="006A71"/>
              </a:buClr>
              <a:buFont typeface="Wingdings" panose="05000000000000000000" pitchFamily="2" charset="2"/>
              <a:buChar char="§"/>
            </a:pPr>
            <a:r>
              <a:rPr lang="en-US" sz="2000" dirty="0"/>
              <a:t>57 ELC recipients who are part of the NVSS (i.e., 50 states, NYC, DC, AS, CNMI, GU, PR, USVI) will each receive </a:t>
            </a:r>
            <a:r>
              <a:rPr lang="en-US" sz="2000" b="1" dirty="0"/>
              <a:t>$1,350,000</a:t>
            </a:r>
            <a:r>
              <a:rPr lang="en-US" sz="2000" dirty="0"/>
              <a:t> </a:t>
            </a:r>
          </a:p>
          <a:p>
            <a:pPr marL="342900" lvl="1" indent="-342900">
              <a:buClr>
                <a:srgbClr val="006A71"/>
              </a:buClr>
              <a:buFont typeface="Wingdings" panose="05000000000000000000" pitchFamily="2" charset="2"/>
              <a:buChar char="§"/>
            </a:pPr>
            <a:endParaRPr lang="en-US" sz="2000" dirty="0"/>
          </a:p>
          <a:p>
            <a:pPr marL="342900" lvl="1" indent="-342900">
              <a:buClr>
                <a:srgbClr val="006A71"/>
              </a:buClr>
              <a:buFont typeface="Wingdings" panose="05000000000000000000" pitchFamily="2" charset="2"/>
              <a:buChar char="§"/>
            </a:pPr>
            <a:r>
              <a:rPr lang="en-US" sz="2000" dirty="0"/>
              <a:t>24-month performance period</a:t>
            </a:r>
          </a:p>
          <a:p>
            <a:pPr marL="0" lvl="1" indent="0">
              <a:buClr>
                <a:srgbClr val="006A71"/>
              </a:buClr>
              <a:buNone/>
            </a:pPr>
            <a:endParaRPr lang="en-US" sz="2000" dirty="0">
              <a:highlight>
                <a:srgbClr val="FFFFFF"/>
              </a:highlight>
            </a:endParaRPr>
          </a:p>
          <a:p>
            <a:pPr marL="0" lvl="1" indent="0">
              <a:buClr>
                <a:srgbClr val="006A71"/>
              </a:buClr>
              <a:buNone/>
            </a:pPr>
            <a:endParaRPr lang="en-US" dirty="0">
              <a:highlight>
                <a:srgbClr val="FFFFFF"/>
              </a:highlight>
            </a:endParaRPr>
          </a:p>
          <a:p>
            <a:pPr marL="342900" lvl="1" indent="0">
              <a:buNone/>
            </a:pPr>
            <a:endParaRPr lang="en-US" dirty="0"/>
          </a:p>
        </p:txBody>
      </p:sp>
    </p:spTree>
    <p:extLst>
      <p:ext uri="{BB962C8B-B14F-4D97-AF65-F5344CB8AC3E}">
        <p14:creationId xmlns:p14="http://schemas.microsoft.com/office/powerpoint/2010/main" val="28542691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EFDBC-FA8C-4857-A50E-E422C593E2F8}"/>
              </a:ext>
            </a:extLst>
          </p:cNvPr>
          <p:cNvSpPr>
            <a:spLocks noGrp="1"/>
          </p:cNvSpPr>
          <p:nvPr>
            <p:ph type="title"/>
          </p:nvPr>
        </p:nvSpPr>
        <p:spPr>
          <a:xfrm>
            <a:off x="457200" y="190611"/>
            <a:ext cx="8229600" cy="857250"/>
          </a:xfrm>
        </p:spPr>
        <p:txBody>
          <a:bodyPr/>
          <a:lstStyle/>
          <a:p>
            <a:r>
              <a:rPr lang="en-US" dirty="0"/>
              <a:t>ELC: Tier 3 - Goal</a:t>
            </a:r>
          </a:p>
        </p:txBody>
      </p:sp>
      <p:sp>
        <p:nvSpPr>
          <p:cNvPr id="3" name="Text Placeholder 2">
            <a:extLst>
              <a:ext uri="{FF2B5EF4-FFF2-40B4-BE49-F238E27FC236}">
                <a16:creationId xmlns:a16="http://schemas.microsoft.com/office/drawing/2014/main" id="{F7987BFD-5295-4526-B5EC-0C125BF3F45C}"/>
              </a:ext>
            </a:extLst>
          </p:cNvPr>
          <p:cNvSpPr>
            <a:spLocks noGrp="1"/>
          </p:cNvSpPr>
          <p:nvPr>
            <p:ph type="body" sz="quarter" idx="10"/>
          </p:nvPr>
        </p:nvSpPr>
        <p:spPr/>
        <p:txBody>
          <a:bodyPr/>
          <a:lstStyle/>
          <a:p>
            <a:pPr marL="0" indent="0">
              <a:buNone/>
            </a:pPr>
            <a:r>
              <a:rPr lang="en-US" sz="2000" dirty="0"/>
              <a:t>Move all jurisdictions closer to </a:t>
            </a:r>
            <a:r>
              <a:rPr lang="en-US" sz="2000" dirty="0">
                <a:highlight>
                  <a:srgbClr val="FFFFFF"/>
                </a:highlight>
              </a:rPr>
              <a:t>supporting FHIR-based, bi-directional interoperability between their EDRS and NCHS by July 2023, with the expectations of being ready to fully support within </a:t>
            </a:r>
            <a:r>
              <a:rPr lang="en-US" sz="2000" dirty="0"/>
              <a:t>one year of the end of the project funding period.</a:t>
            </a:r>
          </a:p>
          <a:p>
            <a:endParaRPr lang="en-US" dirty="0"/>
          </a:p>
        </p:txBody>
      </p:sp>
    </p:spTree>
    <p:extLst>
      <p:ext uri="{BB962C8B-B14F-4D97-AF65-F5344CB8AC3E}">
        <p14:creationId xmlns:p14="http://schemas.microsoft.com/office/powerpoint/2010/main" val="99676056"/>
      </p:ext>
    </p:extLst>
  </p:cSld>
  <p:clrMapOvr>
    <a:masterClrMapping/>
  </p:clrMapOvr>
  <p:transition>
    <p:fade/>
  </p:transition>
</p:sld>
</file>

<file path=ppt/theme/theme1.xml><?xml version="1.0" encoding="utf-8"?>
<a:theme xmlns:a="http://schemas.openxmlformats.org/drawingml/2006/main" name="NCEH_ATSDR_combined">
  <a:themeElements>
    <a:clrScheme name="Custom 2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alGovernementApproval xmlns="17dc328d-2e07-4fa3-bd7d-c264236764c9">No</LocalGovernementApproval>
    <Investment_x0020_Name xmlns="17dc328d-2e07-4fa3-bd7d-c264236764c9">National Vital Statistics System (NVSS) Modernization</Investment_x0020_Name>
    <Memo_x0020_Approval xmlns="17dc328d-2e07-4fa3-bd7d-c264236764c9" xsi:nil="true"/>
    <ITDG_x0020_Reviewers xmlns="17dc328d-2e07-4fa3-bd7d-c264236764c9">
      <UserInfo>
        <DisplayName/>
        <AccountId xsi:nil="true"/>
        <AccountType/>
      </UserInfo>
    </ITDG_x0020_Reviewers>
    <ReviewType xmlns="17dc328d-2e07-4fa3-bd7d-c264236764c9">Concept</ReviewType>
    <DocumentType xmlns="17dc328d-2e07-4fa3-bd7d-c264236764c9">Supporting Materials</DocumentType>
    <Memo_x0020_Approval_x0020_Details xmlns="17dc328d-2e07-4fa3-bd7d-c264236764c9" xsi:nil="true"/>
    <DocumentSetDescription xmlns="http://schemas.microsoft.com/sharepoint/v3">A modernized NVSS will be reliable, efficient, and able to provide timely high-quality data for public health surveillance to inform public policy and emergency response. This investment will provide support for bi-directional messaging and data transmission using FHIR standards, enhanced tools for internal data quality review of data received as a continuous stream of individual records rather than as large batches (as is current practice), a geocoding service that can code address on birth and death records as they are received (this is currently envisioned as a webservice), and an API enabled query system for public release of provisional death data.</DocumentSetDescription>
    <Division xmlns="17dc328d-2e07-4fa3-bd7d-c264236764c9" xsi:nil="true"/>
    <Stakeholders xmlns="17dc328d-2e07-4fa3-bd7d-c264236764c9">CDC only</Stakeholders>
    <DateReceived xmlns="17dc328d-2e07-4fa3-bd7d-c264236764c9">2021-03-22T04:00:00+00:00</DateReceived>
    <Investment_x0020_Folder_x0020_URL xmlns="17dc328d-2e07-4fa3-bd7d-c264236764c9">https://cdc.sharepoint.com/:f:/r/teams/ITDG/Reviews/National%20Vital%20Statistics%20System%20(NVSS)%20Modernization?d=w15defa18a21044769bfa308a88a16eff&amp;csf=1&amp;web=1&amp;e=t06ZKa</Investment_x0020_Folder_x0020_URL>
    <Complexity_x0020_of_x0020_Review xmlns="17dc328d-2e07-4fa3-bd7d-c264236764c9">Moderate</Complexity_x0020_of_x0020_Review>
    <New_x0020_ESC_x0020_Entry xmlns="17dc328d-2e07-4fa3-bd7d-c264236764c9">false</New_x0020_ESC_x0020_Entry>
    <DMI_x0020_or_x0020_CARES_x0020_funded xmlns="17dc328d-2e07-4fa3-bd7d-c264236764c9">true</DMI_x0020_or_x0020_CARES_x0020_funded>
    <MemoNumber xmlns="17dc328d-2e07-4fa3-bd7d-c264236764c9">098</MemoNumber>
    <Response_x0020_Related xmlns="17dc328d-2e07-4fa3-bd7d-c264236764c9">true</Response_x0020_Related>
    <DateCompleted xmlns="17dc328d-2e07-4fa3-bd7d-c264236764c9" xsi:nil="true"/>
    <LG_x0020_POC xmlns="17dc328d-2e07-4fa3-bd7d-c264236764c9">
      <UserInfo>
        <DisplayName>Brown-Scoggins, Sherry D. (CDC/DDPHSS/NCHS/OD)</DisplayName>
        <AccountId>276</AccountId>
        <AccountType/>
      </UserInfo>
    </LG_x0020_POC>
    <ITDG_Justification xmlns="17dc328d-2e07-4fa3-bd7d-c264236764c9" xsi:nil="true"/>
    <SOW_x0020_Written xmlns="17dc328d-2e07-4fa3-bd7d-c264236764c9">false</SOW_x0020_Written>
    <PoC xmlns="17dc328d-2e07-4fa3-bd7d-c264236764c9">
      <UserInfo>
        <DisplayName>Craver, James (CDC/DDPHSS/NCHS/OD)</DisplayName>
        <AccountId>852</AccountId>
        <AccountType/>
      </UserInfo>
    </PoC>
    <InvestmentType xmlns="17dc328d-2e07-4fa3-bd7d-c264236764c9">Both IT and Data</InvestmentType>
    <Category xmlns="17dc328d-2e07-4fa3-bd7d-c264236764c9">
      <Value>11</Value>
      <Value>1</Value>
    </Category>
    <FundingAmount xmlns="17dc328d-2e07-4fa3-bd7d-c264236764c9" xsi:nil="true"/>
    <DMI_x0020_Project_x0020_ID xmlns="17dc328d-2e07-4fa3-bd7d-c264236764c9" xsi:nil="true"/>
    <CIO xmlns="17dc328d-2e07-4fa3-bd7d-c264236764c9">NCHS</CIO>
    <InvestmentStatus xmlns="17dc328d-2e07-4fa3-bd7d-c264236764c9">In Process</InvestmentStatus>
    <Expected_x0020_outputs xmlns="17dc328d-2e07-4fa3-bd7d-c264236764c9">
      <Value>9</Value>
    </Expected_x0020_output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C4A5CD9282C5479EC7A4E778BAA974" ma:contentTypeVersion="52" ma:contentTypeDescription="Create a new document." ma:contentTypeScope="" ma:versionID="1ae6aa5ca5f24547eff94c9c54418457">
  <xsd:schema xmlns:xsd="http://www.w3.org/2001/XMLSchema" xmlns:xs="http://www.w3.org/2001/XMLSchema" xmlns:p="http://schemas.microsoft.com/office/2006/metadata/properties" xmlns:ns1="http://schemas.microsoft.com/sharepoint/v3" xmlns:ns2="17dc328d-2e07-4fa3-bd7d-c264236764c9" xmlns:ns3="440e0bed-cb11-447f-bdbc-01a2b95dba9d" targetNamespace="http://schemas.microsoft.com/office/2006/metadata/properties" ma:root="true" ma:fieldsID="223d1ff1266d3299423d786f8164b445" ns1:_="" ns2:_="" ns3:_="">
    <xsd:import namespace="http://schemas.microsoft.com/sharepoint/v3"/>
    <xsd:import namespace="17dc328d-2e07-4fa3-bd7d-c264236764c9"/>
    <xsd:import namespace="440e0bed-cb11-447f-bdbc-01a2b95dba9d"/>
    <xsd:element name="properties">
      <xsd:complexType>
        <xsd:sequence>
          <xsd:element name="documentManagement">
            <xsd:complexType>
              <xsd:all>
                <xsd:element ref="ns2:MemoNumber" minOccurs="0"/>
                <xsd:element ref="ns2:ReviewType" minOccurs="0"/>
                <xsd:element ref="ns2:CIO" minOccurs="0"/>
                <xsd:element ref="ns2:Division" minOccurs="0"/>
                <xsd:element ref="ns2:PoC" minOccurs="0"/>
                <xsd:element ref="ns2:DocumentType" minOccurs="0"/>
                <xsd:element ref="ns2:InvestmentStatus" minOccurs="0"/>
                <xsd:element ref="ns2:Complexity_x0020_of_x0020_Review" minOccurs="0"/>
                <xsd:element ref="ns2:Response_x0020_Related" minOccurs="0"/>
                <xsd:element ref="ns2:Stakeholders" minOccurs="0"/>
                <xsd:element ref="ns2:New_x0020_ESC_x0020_Entry" minOccurs="0"/>
                <xsd:element ref="ns2:Category" minOccurs="0"/>
                <xsd:element ref="ns2:Expected_x0020_outputs" minOccurs="0"/>
                <xsd:element ref="ns2:SOW_x0020_Written" minOccurs="0"/>
                <xsd:element ref="ns2:LG_x0020_POC" minOccurs="0"/>
                <xsd:element ref="ns2:Memo_x0020_Approval" minOccurs="0"/>
                <xsd:element ref="ns2:Memo_x0020_Approval_x0020_Details" minOccurs="0"/>
                <xsd:element ref="ns1:DocumentSetDescription"/>
                <xsd:element ref="ns2:MediaServiceMetadata" minOccurs="0"/>
                <xsd:element ref="ns2:MediaServiceFastMetadata" minOccurs="0"/>
                <xsd:element ref="ns2:ITDG_x0020_Reviewers" minOccurs="0"/>
                <xsd:element ref="ns2:ITDG_Justification" minOccurs="0"/>
                <xsd:element ref="ns2:InvestmentType"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FundingAmount" minOccurs="0"/>
                <xsd:element ref="ns2:LocalGovernementApproval" minOccurs="0"/>
                <xsd:element ref="ns2:DateReceived" minOccurs="0"/>
                <xsd:element ref="ns2:DateCompleted" minOccurs="0"/>
                <xsd:element ref="ns2:Investment_x0020_Name" minOccurs="0"/>
                <xsd:element ref="ns2:Investment_x0020_Folder_x0020_URL" minOccurs="0"/>
                <xsd:element ref="ns2:DMI_x0020_or_x0020_CARES_x0020_funded" minOccurs="0"/>
                <xsd:element ref="ns2:DMI_x0020_Project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9"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dc328d-2e07-4fa3-bd7d-c264236764c9" elementFormDefault="qualified">
    <xsd:import namespace="http://schemas.microsoft.com/office/2006/documentManagement/types"/>
    <xsd:import namespace="http://schemas.microsoft.com/office/infopath/2007/PartnerControls"/>
    <xsd:element name="MemoNumber" ma:index="2" nillable="true" ma:displayName="ReviewNumber" ma:format="Dropdown" ma:internalName="MemoNumber" ma:readOnly="false">
      <xsd:simpleType>
        <xsd:restriction base="dms:Text">
          <xsd:maxLength value="255"/>
        </xsd:restriction>
      </xsd:simpleType>
    </xsd:element>
    <xsd:element name="ReviewType" ma:index="3" nillable="true" ma:displayName="ReviewType" ma:format="Dropdown" ma:internalName="ReviewType" ma:readOnly="false">
      <xsd:simpleType>
        <xsd:restriction base="dms:Choice">
          <xsd:enumeration value="COVID"/>
          <xsd:enumeration value="Concept"/>
          <xsd:enumeration value="Major Modification"/>
        </xsd:restriction>
      </xsd:simpleType>
    </xsd:element>
    <xsd:element name="CIO" ma:index="4" nillable="true" ma:displayName="CIO" ma:internalName="CIO" ma:readOnly="false">
      <xsd:simpleType>
        <xsd:restriction base="dms:Text">
          <xsd:maxLength value="255"/>
        </xsd:restriction>
      </xsd:simpleType>
    </xsd:element>
    <xsd:element name="Division" ma:index="5" nillable="true" ma:displayName="Division" ma:internalName="Division" ma:readOnly="false">
      <xsd:simpleType>
        <xsd:restriction base="dms:Text">
          <xsd:maxLength value="255"/>
        </xsd:restriction>
      </xsd:simpleType>
    </xsd:element>
    <xsd:element name="PoC" ma:index="6" nillable="true" ma:displayName="PoC" ma:list="UserInfo" ma:SharePointGroup="0" ma:internalName="PoC"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Type" ma:index="7" nillable="true" ma:displayName="Document Type" ma:format="Dropdown" ma:internalName="DocumentType">
      <xsd:simpleType>
        <xsd:restriction base="dms:Choice">
          <xsd:enumeration value="Review Request (BNS)"/>
          <xsd:enumeration value="Review Checklist"/>
          <xsd:enumeration value="Decision Memo"/>
          <xsd:enumeration value="Supporting Materials"/>
          <xsd:enumeration value="ICE/STARS Waiver"/>
        </xsd:restriction>
      </xsd:simpleType>
    </xsd:element>
    <xsd:element name="InvestmentStatus" ma:index="8" nillable="true" ma:displayName="InvestmentStatus" ma:default="New" ma:format="Dropdown" ma:internalName="InvestmentStatus" ma:readOnly="false">
      <xsd:simpleType>
        <xsd:restriction base="dms:Choice">
          <xsd:enumeration value="New"/>
          <xsd:enumeration value="On Hold"/>
          <xsd:enumeration value="In Process"/>
          <xsd:enumeration value="Approved"/>
          <xsd:enumeration value="Approved with Conditions"/>
          <xsd:enumeration value="Collaborating with similar effort"/>
          <xsd:enumeration value="Withdrawn"/>
          <xsd:enumeration value="Rejected"/>
          <xsd:enumeration value="Does not require ITDG review"/>
        </xsd:restriction>
      </xsd:simpleType>
    </xsd:element>
    <xsd:element name="Complexity_x0020_of_x0020_Review" ma:index="9" nillable="true" ma:displayName="Complexity of Review" ma:default="Low" ma:format="Dropdown" ma:internalName="Complexity_x0020_of_x0020_Review" ma:readOnly="false">
      <xsd:simpleType>
        <xsd:restriction base="dms:Choice">
          <xsd:enumeration value="Low"/>
          <xsd:enumeration value="Moderate"/>
          <xsd:enumeration value="High"/>
        </xsd:restriction>
      </xsd:simpleType>
    </xsd:element>
    <xsd:element name="Response_x0020_Related" ma:index="10" nillable="true" ma:displayName="Response Related" ma:default="1" ma:internalName="Response_x0020_Related" ma:readOnly="false">
      <xsd:simpleType>
        <xsd:restriction base="dms:Boolean"/>
      </xsd:simpleType>
    </xsd:element>
    <xsd:element name="Stakeholders" ma:index="11" nillable="true" ma:displayName="Stakeholders" ma:default="CDC only" ma:format="Dropdown" ma:internalName="Stakeholders" ma:readOnly="false">
      <xsd:simpleType>
        <xsd:union memberTypes="dms:Text">
          <xsd:simpleType>
            <xsd:restriction base="dms:Choice">
              <xsd:enumeration value="CDC only"/>
              <xsd:enumeration value="APHL"/>
              <xsd:enumeration value="STLT Partners"/>
              <xsd:enumeration value="Laboratories"/>
              <xsd:enumeration value="Hospitals/Healthcare Providers"/>
              <xsd:enumeration value="Other"/>
            </xsd:restriction>
          </xsd:simpleType>
        </xsd:union>
      </xsd:simpleType>
    </xsd:element>
    <xsd:element name="New_x0020_ESC_x0020_Entry" ma:index="12" nillable="true" ma:displayName="New ESC Entry" ma:default="1" ma:internalName="New_x0020_ESC_x0020_Entry" ma:readOnly="false">
      <xsd:simpleType>
        <xsd:restriction base="dms:Boolean"/>
      </xsd:simpleType>
    </xsd:element>
    <xsd:element name="Category" ma:index="13" nillable="true" ma:displayName="Category" ma:list="{82062e26-aeae-4d0e-b6d1-1b6159f3b8fd}" ma:internalName="Category" ma:readOnly="false" ma:showField="Title">
      <xsd:complexType>
        <xsd:complexContent>
          <xsd:extension base="dms:MultiChoiceLookup">
            <xsd:sequence>
              <xsd:element name="Value" type="dms:Lookup" maxOccurs="unbounded" minOccurs="0" nillable="true"/>
            </xsd:sequence>
          </xsd:extension>
        </xsd:complexContent>
      </xsd:complexType>
    </xsd:element>
    <xsd:element name="Expected_x0020_outputs" ma:index="14" nillable="true" ma:displayName="Expected outputs" ma:list="{e127f815-e4e0-46b9-9fab-0eb7cb933a91}" ma:internalName="Expected_x0020_output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SOW_x0020_Written" ma:index="15" nillable="true" ma:displayName="SOW Written" ma:default="0" ma:internalName="SOW_x0020_Written" ma:readOnly="false">
      <xsd:simpleType>
        <xsd:restriction base="dms:Boolean"/>
      </xsd:simpleType>
    </xsd:element>
    <xsd:element name="LG_x0020_POC" ma:index="16" nillable="true" ma:displayName="LG POC" ma:list="UserInfo" ma:SharePointGroup="0" ma:internalName="LG_x0020_POC"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o_x0020_Approval" ma:index="17" nillable="true" ma:displayName="Memo Status" ma:internalName="Memo_x0020_Approval" ma:readOnly="false">
      <xsd:simpleType>
        <xsd:restriction base="dms:Note">
          <xsd:maxLength value="255"/>
        </xsd:restriction>
      </xsd:simpleType>
    </xsd:element>
    <xsd:element name="Memo_x0020_Approval_x0020_Details" ma:index="18" nillable="true" ma:displayName="Memo Approval Details" ma:internalName="Memo_x0020_Approval_x0020_Details" ma:readOnly="false">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ITDG_x0020_Reviewers" ma:index="23" nillable="true" ma:displayName="ITDG Reviewers" ma:hidden="true" ma:list="UserInfo" ma:SharePointGroup="0" ma:internalName="ITDG_x0020_Reviewe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TDG_Justification" ma:index="24" nillable="true" ma:displayName="Comments" ma:description="ITDG Review Process Comments" ma:format="Dropdown" ma:internalName="ITDG_Justification">
      <xsd:simpleType>
        <xsd:restriction base="dms:Note">
          <xsd:maxLength value="255"/>
        </xsd:restriction>
      </xsd:simpleType>
    </xsd:element>
    <xsd:element name="InvestmentType" ma:index="25" nillable="true" ma:displayName="InvestmentType" ma:format="Dropdown" ma:hidden="true" ma:internalName="InvestmentType" ma:readOnly="false">
      <xsd:simpleType>
        <xsd:restriction base="dms:Choice">
          <xsd:enumeration value="IT"/>
          <xsd:enumeration value="Data"/>
          <xsd:enumeration value="Both IT and Data"/>
        </xsd:restriction>
      </xsd:simpleType>
    </xsd:element>
    <xsd:element name="MediaServiceAutoTags" ma:index="28" nillable="true" ma:displayName="Tags" ma:hidden="true" ma:internalName="MediaServiceAutoTags" ma:readOnly="true">
      <xsd:simpleType>
        <xsd:restriction base="dms:Text"/>
      </xsd:simpleType>
    </xsd:element>
    <xsd:element name="MediaServiceOCR" ma:index="29" nillable="true" ma:displayName="Extracted Text" ma:hidden="true" ma:internalName="MediaServiceOCR" ma:readOnly="true">
      <xsd:simpleType>
        <xsd:restriction base="dms:Note"/>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FundingAmount" ma:index="32" nillable="true" ma:displayName="FundingAmount" ma:decimals="0" ma:hidden="true" ma:LCID="1033" ma:internalName="FundingAmount" ma:readOnly="false">
      <xsd:simpleType>
        <xsd:restriction base="dms:Currency"/>
      </xsd:simpleType>
    </xsd:element>
    <xsd:element name="LocalGovernementApproval" ma:index="33" nillable="true" ma:displayName="LocalGovernanceApproval" ma:format="Dropdown" ma:hidden="true" ma:internalName="LocalGovernementApproval" ma:readOnly="false">
      <xsd:simpleType>
        <xsd:restriction base="dms:Choice">
          <xsd:enumeration value="Yes"/>
          <xsd:enumeration value="No"/>
          <xsd:enumeration value="NA"/>
        </xsd:restriction>
      </xsd:simpleType>
    </xsd:element>
    <xsd:element name="DateReceived" ma:index="34" nillable="true" ma:displayName="DateReceived" ma:format="DateOnly" ma:hidden="true" ma:internalName="DateReceived" ma:readOnly="false">
      <xsd:simpleType>
        <xsd:restriction base="dms:DateTime"/>
      </xsd:simpleType>
    </xsd:element>
    <xsd:element name="DateCompleted" ma:index="35" nillable="true" ma:displayName="DateCompleted" ma:format="DateOnly" ma:hidden="true" ma:internalName="DateCompleted" ma:readOnly="false">
      <xsd:simpleType>
        <xsd:restriction base="dms:DateTime"/>
      </xsd:simpleType>
    </xsd:element>
    <xsd:element name="Investment_x0020_Name" ma:index="41" nillable="true" ma:displayName="Investment Name" ma:internalName="Investment_x0020_Name">
      <xsd:simpleType>
        <xsd:restriction base="dms:Text">
          <xsd:maxLength value="255"/>
        </xsd:restriction>
      </xsd:simpleType>
    </xsd:element>
    <xsd:element name="Investment_x0020_Folder_x0020_URL" ma:index="42" nillable="true" ma:displayName="Investment Folder URL" ma:internalName="Investment_x0020_Folder_x0020_URL">
      <xsd:simpleType>
        <xsd:restriction base="dms:Note"/>
      </xsd:simpleType>
    </xsd:element>
    <xsd:element name="DMI_x0020_or_x0020_CARES_x0020_funded" ma:index="43" nillable="true" ma:displayName="DMI or CARES funded" ma:default="1" ma:internalName="DMI_x0020_or_x0020_CARES_x0020_funded">
      <xsd:simpleType>
        <xsd:restriction base="dms:Boolean"/>
      </xsd:simpleType>
    </xsd:element>
    <xsd:element name="DMI_x0020_Project_x0020_ID" ma:index="44" nillable="true" ma:displayName="DMI Project ID" ma:internalName="DMI_x0020_Project_x0020_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0e0bed-cb11-447f-bdbc-01a2b95dba9d" elementFormDefault="qualified">
    <xsd:import namespace="http://schemas.microsoft.com/office/2006/documentManagement/types"/>
    <xsd:import namespace="http://schemas.microsoft.com/office/infopath/2007/PartnerControls"/>
    <xsd:element name="SharedWithUsers" ma:index="26"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FFCB0-B49E-4077-AFCA-EA2165975E2E}">
  <ds:schemaRefs>
    <ds:schemaRef ds:uri="http://schemas.microsoft.com/sharepoint/v3/contenttype/forms"/>
  </ds:schemaRefs>
</ds:datastoreItem>
</file>

<file path=customXml/itemProps2.xml><?xml version="1.0" encoding="utf-8"?>
<ds:datastoreItem xmlns:ds="http://schemas.openxmlformats.org/officeDocument/2006/customXml" ds:itemID="{0EBFDBE7-DF54-4A3A-9C5F-951A7F548822}">
  <ds:schemaRefs>
    <ds:schemaRef ds:uri="http://schemas.microsoft.com/office/2006/documentManagement/types"/>
    <ds:schemaRef ds:uri="http://purl.org/dc/elements/1.1/"/>
    <ds:schemaRef ds:uri="http://purl.org/dc/terms/"/>
    <ds:schemaRef ds:uri="http://schemas.microsoft.com/office/2006/metadata/properties"/>
    <ds:schemaRef ds:uri="440e0bed-cb11-447f-bdbc-01a2b95dba9d"/>
    <ds:schemaRef ds:uri="17dc328d-2e07-4fa3-bd7d-c264236764c9"/>
    <ds:schemaRef ds:uri="http://schemas.microsoft.com/sharepoint/v3"/>
    <ds:schemaRef ds:uri="http://schemas.microsoft.com/office/infopath/2007/PartnerControls"/>
    <ds:schemaRef ds:uri="http://www.w3.org/XML/1998/namespac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6370DBD9-1CB7-4C06-8FA5-ED92B8A355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7dc328d-2e07-4fa3-bd7d-c264236764c9"/>
    <ds:schemaRef ds:uri="440e0bed-cb11-447f-bdbc-01a2b95dba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10437</TotalTime>
  <Words>1048</Words>
  <Application>Microsoft Office PowerPoint</Application>
  <PresentationFormat>On-screen Show (16:9)</PresentationFormat>
  <Paragraphs>133</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Wingdings</vt:lpstr>
      <vt:lpstr>Arial</vt:lpstr>
      <vt:lpstr>Courier New</vt:lpstr>
      <vt:lpstr>Myriad Web Pro</vt:lpstr>
      <vt:lpstr>NCEH_ATSDR_combined</vt:lpstr>
      <vt:lpstr>Data Modernization Initiative: Updates from the National Vital Statistics System (NVSS)</vt:lpstr>
      <vt:lpstr>What does a modernized NVSS look like?</vt:lpstr>
      <vt:lpstr>NVSS Modernization… Questions for BSC Consideration</vt:lpstr>
      <vt:lpstr>National Vital Statistics System (NVSS) Mortality Data Flow</vt:lpstr>
      <vt:lpstr>State Electronic Death Registration System (EDRS) to NCHS Data Flow</vt:lpstr>
      <vt:lpstr>Accelerating Data Modernization in Jurisdictions</vt:lpstr>
      <vt:lpstr>ELC: Accelerating Data Modernization in Jurisdictions - FY21 Funding</vt:lpstr>
      <vt:lpstr>ELC: Tier 3 Funding</vt:lpstr>
      <vt:lpstr>ELC: Tier 3 - Goal</vt:lpstr>
      <vt:lpstr>What specifically will jurisdictions be working on…</vt:lpstr>
      <vt:lpstr>Other things jurisdictions might choose to do (optional activities)</vt:lpstr>
      <vt:lpstr>Other NVSS Modernization Focus Areas</vt:lpstr>
      <vt:lpstr>Enhanced External Access to Provisional Mortality Data</vt:lpstr>
      <vt:lpstr>NVSS Modernization Discussion Questions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Sutton, Paul D. (CDC/DDPHSS/NCHS/DVS)</cp:lastModifiedBy>
  <cp:revision>278</cp:revision>
  <cp:lastPrinted>2019-07-18T01:09:09Z</cp:lastPrinted>
  <dcterms:created xsi:type="dcterms:W3CDTF">2011-03-17T17:43:16Z</dcterms:created>
  <dcterms:modified xsi:type="dcterms:W3CDTF">2021-10-22T13:46:03Z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0x010100E8C4A5CD9282C5479EC7A4E778BAA974</vt:lpwstr>
  </property>
  <property fmtid="{D5CDD505-2E9C-101B-9397-08002B2CF9AE}" pid="4" name="_docset_NoMedatataSyncRequired">
    <vt:lpwstr>True</vt:lpwstr>
  </property>
  <property fmtid="{D5CDD505-2E9C-101B-9397-08002B2CF9AE}" pid="5" name="MSIP_Label_7b94a7b8-f06c-4dfe-bdcc-9b548fd58c31_Enabled">
    <vt:lpwstr>true</vt:lpwstr>
  </property>
  <property fmtid="{D5CDD505-2E9C-101B-9397-08002B2CF9AE}" pid="6" name="MSIP_Label_7b94a7b8-f06c-4dfe-bdcc-9b548fd58c31_SetDate">
    <vt:lpwstr>2021-04-07T13:34:45Z</vt:lpwstr>
  </property>
  <property fmtid="{D5CDD505-2E9C-101B-9397-08002B2CF9AE}" pid="7" name="MSIP_Label_7b94a7b8-f06c-4dfe-bdcc-9b548fd58c31_Method">
    <vt:lpwstr>Privileged</vt:lpwstr>
  </property>
  <property fmtid="{D5CDD505-2E9C-101B-9397-08002B2CF9AE}" pid="8" name="MSIP_Label_7b94a7b8-f06c-4dfe-bdcc-9b548fd58c31_Name">
    <vt:lpwstr>7b94a7b8-f06c-4dfe-bdcc-9b548fd58c31</vt:lpwstr>
  </property>
  <property fmtid="{D5CDD505-2E9C-101B-9397-08002B2CF9AE}" pid="9" name="MSIP_Label_7b94a7b8-f06c-4dfe-bdcc-9b548fd58c31_SiteId">
    <vt:lpwstr>9ce70869-60db-44fd-abe8-d2767077fc8f</vt:lpwstr>
  </property>
  <property fmtid="{D5CDD505-2E9C-101B-9397-08002B2CF9AE}" pid="10" name="MSIP_Label_7b94a7b8-f06c-4dfe-bdcc-9b548fd58c31_ActionId">
    <vt:lpwstr>2fb284b4-9ecb-45af-a0e5-70ad4bdd3176</vt:lpwstr>
  </property>
  <property fmtid="{D5CDD505-2E9C-101B-9397-08002B2CF9AE}" pid="11" name="MSIP_Label_7b94a7b8-f06c-4dfe-bdcc-9b548fd58c31_ContentBits">
    <vt:lpwstr>0</vt:lpwstr>
  </property>
</Properties>
</file>