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21"/>
  </p:notesMasterIdLst>
  <p:sldIdLst>
    <p:sldId id="358" r:id="rId5"/>
    <p:sldId id="1387" r:id="rId6"/>
    <p:sldId id="1404" r:id="rId7"/>
    <p:sldId id="1389" r:id="rId8"/>
    <p:sldId id="1391" r:id="rId9"/>
    <p:sldId id="1392" r:id="rId10"/>
    <p:sldId id="1398" r:id="rId11"/>
    <p:sldId id="1405" r:id="rId12"/>
    <p:sldId id="1390" r:id="rId13"/>
    <p:sldId id="1399" r:id="rId14"/>
    <p:sldId id="1401" r:id="rId15"/>
    <p:sldId id="1402" r:id="rId16"/>
    <p:sldId id="1406" r:id="rId17"/>
    <p:sldId id="1396" r:id="rId18"/>
    <p:sldId id="1397" r:id="rId19"/>
    <p:sldId id="14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guide id="3" pos="1224" userDrawn="1">
          <p15:clr>
            <a:srgbClr val="A4A3A4"/>
          </p15:clr>
        </p15:guide>
        <p15:guide id="4" orient="horz" pos="1968" userDrawn="1">
          <p15:clr>
            <a:srgbClr val="A4A3A4"/>
          </p15:clr>
        </p15:guide>
        <p15:guide id="5" orient="horz" pos="2736" userDrawn="1">
          <p15:clr>
            <a:srgbClr val="A4A3A4"/>
          </p15:clr>
        </p15:guide>
        <p15:guide id="6" orient="horz" pos="312" userDrawn="1">
          <p15:clr>
            <a:srgbClr val="A4A3A4"/>
          </p15:clr>
        </p15:guide>
        <p15:guide id="7" orient="horz" pos="1152" userDrawn="1">
          <p15:clr>
            <a:srgbClr val="A4A3A4"/>
          </p15:clr>
        </p15:guide>
        <p15:guide id="8" orient="horz" pos="1392" userDrawn="1">
          <p15:clr>
            <a:srgbClr val="A4A3A4"/>
          </p15:clr>
        </p15:guide>
        <p15:guide id="9" orient="horz" pos="120" userDrawn="1">
          <p15:clr>
            <a:srgbClr val="A4A3A4"/>
          </p15:clr>
        </p15:guide>
        <p15:guide id="10" pos="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ans, Jennifer H. (CDC/DDPHSS/NCHS/OD)" initials="MJH(" lastIdx="1" clrIdx="0">
    <p:extLst>
      <p:ext uri="{19B8F6BF-5375-455C-9EA6-DF929625EA0E}">
        <p15:presenceInfo xmlns:p15="http://schemas.microsoft.com/office/powerpoint/2012/main" userId="S::jhm4@cdc.gov::7dbadcf9-3c89-4f76-ade1-aad807509308" providerId="AD"/>
      </p:ext>
    </p:extLst>
  </p:cmAuthor>
  <p:cmAuthor id="2" name="Morris, Kiana (CDC/DDPHSS/OS/OD)" initials="MK(" lastIdx="9" clrIdx="1">
    <p:extLst>
      <p:ext uri="{19B8F6BF-5375-455C-9EA6-DF929625EA0E}">
        <p15:presenceInfo xmlns:p15="http://schemas.microsoft.com/office/powerpoint/2012/main" userId="S::inf5@cdc.gov::65a667d4-cabb-4cee-9845-da9f4cdf0a58" providerId="AD"/>
      </p:ext>
    </p:extLst>
  </p:cmAuthor>
  <p:cmAuthor id="3" name="Walters, Meagan (CDC/DDPHSS/NCHS/OD)" initials="WM(" lastIdx="3" clrIdx="2">
    <p:extLst>
      <p:ext uri="{19B8F6BF-5375-455C-9EA6-DF929625EA0E}">
        <p15:presenceInfo xmlns:p15="http://schemas.microsoft.com/office/powerpoint/2012/main" userId="S::qhg7@cdc.gov::0f173902-5f0a-4f96-a7ba-a51e2720142f" providerId="AD"/>
      </p:ext>
    </p:extLst>
  </p:cmAuthor>
  <p:cmAuthor id="4" name="Wagner, Lisa (CDC/DDPHSS/NCHS/OD)" initials="WL(" lastIdx="4" clrIdx="3">
    <p:extLst>
      <p:ext uri="{19B8F6BF-5375-455C-9EA6-DF929625EA0E}">
        <p15:presenceInfo xmlns:p15="http://schemas.microsoft.com/office/powerpoint/2012/main" userId="S::plu6@cdc.gov::754df43b-6e15-433b-816a-22f4515c6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a:srgbClr val="035F7F"/>
    <a:srgbClr val="00A485"/>
    <a:srgbClr val="006959"/>
    <a:srgbClr val="008BB0"/>
    <a:srgbClr val="0E6A59"/>
    <a:srgbClr val="AFEEFF"/>
    <a:srgbClr val="9FEAFF"/>
    <a:srgbClr val="8B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autoAdjust="0"/>
    <p:restoredTop sz="89840" autoAdjust="0"/>
  </p:normalViewPr>
  <p:slideViewPr>
    <p:cSldViewPr snapToGrid="0" showGuides="1">
      <p:cViewPr varScale="1">
        <p:scale>
          <a:sx n="84" d="100"/>
          <a:sy n="84" d="100"/>
        </p:scale>
        <p:origin x="96" y="91"/>
      </p:cViewPr>
      <p:guideLst>
        <p:guide orient="horz" pos="2376"/>
        <p:guide pos="3840"/>
        <p:guide pos="1224"/>
        <p:guide orient="horz" pos="1968"/>
        <p:guide orient="horz" pos="2736"/>
        <p:guide orient="horz" pos="312"/>
        <p:guide orient="horz" pos="1152"/>
        <p:guide orient="horz" pos="1392"/>
        <p:guide orient="horz" pos="120"/>
        <p:guide pos="120"/>
      </p:guideLst>
    </p:cSldViewPr>
  </p:slideViewPr>
  <p:outlineViewPr>
    <p:cViewPr>
      <p:scale>
        <a:sx n="33" d="100"/>
        <a:sy n="33" d="100"/>
      </p:scale>
      <p:origin x="0" y="-191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E5741-C1E9-4FC6-9F6C-8B6DF201204A}"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CFB7D702-0BC2-48F6-8CDB-457E7159D10B}">
      <dgm:prSet phldrT="[Text]"/>
      <dgm:spPr/>
      <dgm:t>
        <a:bodyPr/>
        <a:lstStyle/>
        <a:p>
          <a:r>
            <a:rPr lang="en-US" dirty="0"/>
            <a:t>Build on history of quality, independence</a:t>
          </a:r>
        </a:p>
      </dgm:t>
    </dgm:pt>
    <dgm:pt modelId="{AD6D5666-09CA-4A7C-BD7B-71A5BA96BA4E}" type="parTrans" cxnId="{E25D1C60-AA61-40B7-B1F4-208271E97CE8}">
      <dgm:prSet/>
      <dgm:spPr/>
      <dgm:t>
        <a:bodyPr/>
        <a:lstStyle/>
        <a:p>
          <a:endParaRPr lang="en-US"/>
        </a:p>
      </dgm:t>
    </dgm:pt>
    <dgm:pt modelId="{332307AD-C1FD-4B15-87EF-8063BF4AB930}" type="sibTrans" cxnId="{E25D1C60-AA61-40B7-B1F4-208271E97CE8}">
      <dgm:prSet/>
      <dgm:spPr/>
      <dgm:t>
        <a:bodyPr/>
        <a:lstStyle/>
        <a:p>
          <a:endParaRPr lang="en-US"/>
        </a:p>
      </dgm:t>
    </dgm:pt>
    <dgm:pt modelId="{D8AC2430-9D5B-4AA6-B6E9-28FF75DA57ED}">
      <dgm:prSet phldrT="[Text]"/>
      <dgm:spPr/>
      <dgm:t>
        <a:bodyPr/>
        <a:lstStyle/>
        <a:p>
          <a:r>
            <a:rPr lang="en-US" dirty="0"/>
            <a:t>Improve timeliness</a:t>
          </a:r>
        </a:p>
      </dgm:t>
    </dgm:pt>
    <dgm:pt modelId="{41B3F985-4F40-49D7-BE11-34638A9EDF5F}" type="parTrans" cxnId="{604C68A7-FC6E-4BC7-9A00-B318C83F0A27}">
      <dgm:prSet/>
      <dgm:spPr/>
      <dgm:t>
        <a:bodyPr/>
        <a:lstStyle/>
        <a:p>
          <a:endParaRPr lang="en-US"/>
        </a:p>
      </dgm:t>
    </dgm:pt>
    <dgm:pt modelId="{DBA974F7-B3D0-4DE7-BB02-54F9E75FDC24}" type="sibTrans" cxnId="{604C68A7-FC6E-4BC7-9A00-B318C83F0A27}">
      <dgm:prSet/>
      <dgm:spPr/>
      <dgm:t>
        <a:bodyPr/>
        <a:lstStyle/>
        <a:p>
          <a:endParaRPr lang="en-US"/>
        </a:p>
      </dgm:t>
    </dgm:pt>
    <dgm:pt modelId="{76F70DD0-379C-48A8-94B9-48A0F7D949A3}">
      <dgm:prSet phldrT="[Text]"/>
      <dgm:spPr/>
      <dgm:t>
        <a:bodyPr/>
        <a:lstStyle/>
        <a:p>
          <a:r>
            <a:rPr lang="en-US" dirty="0"/>
            <a:t>Improve adaptability and agility in decision-making</a:t>
          </a:r>
        </a:p>
      </dgm:t>
    </dgm:pt>
    <dgm:pt modelId="{4D4C1A8E-A16F-4138-93FB-FE6A6AA560E4}" type="parTrans" cxnId="{8E45FC9B-2B35-4A6F-A339-A7A61E712B41}">
      <dgm:prSet/>
      <dgm:spPr/>
      <dgm:t>
        <a:bodyPr/>
        <a:lstStyle/>
        <a:p>
          <a:endParaRPr lang="en-US"/>
        </a:p>
      </dgm:t>
    </dgm:pt>
    <dgm:pt modelId="{B47E49C0-5505-4F84-9789-342588E67128}" type="sibTrans" cxnId="{8E45FC9B-2B35-4A6F-A339-A7A61E712B41}">
      <dgm:prSet/>
      <dgm:spPr/>
      <dgm:t>
        <a:bodyPr/>
        <a:lstStyle/>
        <a:p>
          <a:endParaRPr lang="en-US"/>
        </a:p>
      </dgm:t>
    </dgm:pt>
    <dgm:pt modelId="{2B25BCB7-9A12-4215-8AEC-2564DEEBCC8A}">
      <dgm:prSet/>
      <dgm:spPr/>
      <dgm:t>
        <a:bodyPr/>
        <a:lstStyle/>
        <a:p>
          <a:r>
            <a:rPr lang="en-US" dirty="0"/>
            <a:t>Expand the use of data science, innovation</a:t>
          </a:r>
        </a:p>
      </dgm:t>
    </dgm:pt>
    <dgm:pt modelId="{1FD2A98F-6FED-4A21-9D50-A649D5611443}" type="parTrans" cxnId="{7FD7650D-F8DA-4E84-9DBB-97BD55AF8611}">
      <dgm:prSet/>
      <dgm:spPr/>
      <dgm:t>
        <a:bodyPr/>
        <a:lstStyle/>
        <a:p>
          <a:endParaRPr lang="en-US"/>
        </a:p>
      </dgm:t>
    </dgm:pt>
    <dgm:pt modelId="{7D4AC47A-79EE-4846-977C-28D03469AE8D}" type="sibTrans" cxnId="{7FD7650D-F8DA-4E84-9DBB-97BD55AF8611}">
      <dgm:prSet/>
      <dgm:spPr/>
      <dgm:t>
        <a:bodyPr/>
        <a:lstStyle/>
        <a:p>
          <a:endParaRPr lang="en-US"/>
        </a:p>
      </dgm:t>
    </dgm:pt>
    <dgm:pt modelId="{5353553A-B7CB-46D4-8FD8-55AE6DE2D9CC}">
      <dgm:prSet/>
      <dgm:spPr/>
      <dgm:t>
        <a:bodyPr/>
        <a:lstStyle/>
        <a:p>
          <a:r>
            <a:rPr lang="en-US" dirty="0"/>
            <a:t>Improve data access</a:t>
          </a:r>
        </a:p>
      </dgm:t>
    </dgm:pt>
    <dgm:pt modelId="{940A8676-5A4D-4AF9-A68F-2616BDED9A98}" type="parTrans" cxnId="{707AAE9E-15C7-4738-9C34-FBE2FB9075AA}">
      <dgm:prSet/>
      <dgm:spPr/>
      <dgm:t>
        <a:bodyPr/>
        <a:lstStyle/>
        <a:p>
          <a:endParaRPr lang="en-US"/>
        </a:p>
      </dgm:t>
    </dgm:pt>
    <dgm:pt modelId="{C59C95DF-13B0-4E50-86AA-4B9A4C611735}" type="sibTrans" cxnId="{707AAE9E-15C7-4738-9C34-FBE2FB9075AA}">
      <dgm:prSet/>
      <dgm:spPr/>
      <dgm:t>
        <a:bodyPr/>
        <a:lstStyle/>
        <a:p>
          <a:endParaRPr lang="en-US"/>
        </a:p>
      </dgm:t>
    </dgm:pt>
    <dgm:pt modelId="{6700AE9E-CBAF-472A-B879-870B3CB5F181}">
      <dgm:prSet/>
      <dgm:spPr/>
      <dgm:t>
        <a:bodyPr/>
        <a:lstStyle/>
        <a:p>
          <a:r>
            <a:rPr lang="en-US" dirty="0"/>
            <a:t>Expand external awareness, stakeholder engagement</a:t>
          </a:r>
        </a:p>
      </dgm:t>
    </dgm:pt>
    <dgm:pt modelId="{3CFD74C7-4FCE-4ED2-9AA5-F8B57E0E1517}" type="parTrans" cxnId="{A5AA7561-37E2-48CA-B462-85666FF55C52}">
      <dgm:prSet/>
      <dgm:spPr/>
      <dgm:t>
        <a:bodyPr/>
        <a:lstStyle/>
        <a:p>
          <a:endParaRPr lang="en-US"/>
        </a:p>
      </dgm:t>
    </dgm:pt>
    <dgm:pt modelId="{062CC2BF-3619-4FEE-B4E2-2981D9649EA2}" type="sibTrans" cxnId="{A5AA7561-37E2-48CA-B462-85666FF55C52}">
      <dgm:prSet/>
      <dgm:spPr/>
      <dgm:t>
        <a:bodyPr/>
        <a:lstStyle/>
        <a:p>
          <a:endParaRPr lang="en-US"/>
        </a:p>
      </dgm:t>
    </dgm:pt>
    <dgm:pt modelId="{9ACADD51-6404-401A-A933-D9B4CB3D80BE}" type="pres">
      <dgm:prSet presAssocID="{757E5741-C1E9-4FC6-9F6C-8B6DF201204A}" presName="Name0" presStyleCnt="0">
        <dgm:presLayoutVars>
          <dgm:chMax val="7"/>
          <dgm:chPref val="7"/>
          <dgm:dir/>
        </dgm:presLayoutVars>
      </dgm:prSet>
      <dgm:spPr/>
    </dgm:pt>
    <dgm:pt modelId="{167398B2-CBAE-470D-B2D7-2DE11B21F407}" type="pres">
      <dgm:prSet presAssocID="{757E5741-C1E9-4FC6-9F6C-8B6DF201204A}" presName="Name1" presStyleCnt="0"/>
      <dgm:spPr/>
    </dgm:pt>
    <dgm:pt modelId="{6D48F6CE-5930-4931-BDF1-45B41422B3D1}" type="pres">
      <dgm:prSet presAssocID="{757E5741-C1E9-4FC6-9F6C-8B6DF201204A}" presName="cycle" presStyleCnt="0"/>
      <dgm:spPr/>
    </dgm:pt>
    <dgm:pt modelId="{123FC2F9-6FCD-489B-9B65-63B0F6636ED5}" type="pres">
      <dgm:prSet presAssocID="{757E5741-C1E9-4FC6-9F6C-8B6DF201204A}" presName="srcNode" presStyleLbl="node1" presStyleIdx="0" presStyleCnt="6"/>
      <dgm:spPr/>
    </dgm:pt>
    <dgm:pt modelId="{C59BB466-5D37-420F-AD90-60C5CF27401E}" type="pres">
      <dgm:prSet presAssocID="{757E5741-C1E9-4FC6-9F6C-8B6DF201204A}" presName="conn" presStyleLbl="parChTrans1D2" presStyleIdx="0" presStyleCnt="1"/>
      <dgm:spPr/>
    </dgm:pt>
    <dgm:pt modelId="{879E4B21-4892-4BC7-8B6E-416618642896}" type="pres">
      <dgm:prSet presAssocID="{757E5741-C1E9-4FC6-9F6C-8B6DF201204A}" presName="extraNode" presStyleLbl="node1" presStyleIdx="0" presStyleCnt="6"/>
      <dgm:spPr/>
    </dgm:pt>
    <dgm:pt modelId="{3B3D9A4F-BCDA-4896-A236-2D9A7159FCE9}" type="pres">
      <dgm:prSet presAssocID="{757E5741-C1E9-4FC6-9F6C-8B6DF201204A}" presName="dstNode" presStyleLbl="node1" presStyleIdx="0" presStyleCnt="6"/>
      <dgm:spPr/>
    </dgm:pt>
    <dgm:pt modelId="{E6BD7774-C8FF-417F-A2CD-340DC7A6ED9B}" type="pres">
      <dgm:prSet presAssocID="{CFB7D702-0BC2-48F6-8CDB-457E7159D10B}" presName="text_1" presStyleLbl="node1" presStyleIdx="0" presStyleCnt="6">
        <dgm:presLayoutVars>
          <dgm:bulletEnabled val="1"/>
        </dgm:presLayoutVars>
      </dgm:prSet>
      <dgm:spPr/>
    </dgm:pt>
    <dgm:pt modelId="{7D2EF770-5191-4D91-A27D-2EBFBD652F1A}" type="pres">
      <dgm:prSet presAssocID="{CFB7D702-0BC2-48F6-8CDB-457E7159D10B}" presName="accent_1" presStyleCnt="0"/>
      <dgm:spPr/>
    </dgm:pt>
    <dgm:pt modelId="{115740F3-1315-41E7-ABF2-0810F201EACA}" type="pres">
      <dgm:prSet presAssocID="{CFB7D702-0BC2-48F6-8CDB-457E7159D10B}" presName="accentRepeatNode" presStyleLbl="solidFgAcc1" presStyleIdx="0" presStyleCnt="6"/>
      <dgm:spPr/>
    </dgm:pt>
    <dgm:pt modelId="{A6069564-DACE-4DBB-A0FB-F23BAE68F924}" type="pres">
      <dgm:prSet presAssocID="{D8AC2430-9D5B-4AA6-B6E9-28FF75DA57ED}" presName="text_2" presStyleLbl="node1" presStyleIdx="1" presStyleCnt="6">
        <dgm:presLayoutVars>
          <dgm:bulletEnabled val="1"/>
        </dgm:presLayoutVars>
      </dgm:prSet>
      <dgm:spPr/>
    </dgm:pt>
    <dgm:pt modelId="{E7C55B85-A650-49B3-BF52-3A01455AB8E0}" type="pres">
      <dgm:prSet presAssocID="{D8AC2430-9D5B-4AA6-B6E9-28FF75DA57ED}" presName="accent_2" presStyleCnt="0"/>
      <dgm:spPr/>
    </dgm:pt>
    <dgm:pt modelId="{FCE31AB6-E496-4674-AD03-8A30C7599C9F}" type="pres">
      <dgm:prSet presAssocID="{D8AC2430-9D5B-4AA6-B6E9-28FF75DA57ED}" presName="accentRepeatNode" presStyleLbl="solidFgAcc1" presStyleIdx="1" presStyleCnt="6"/>
      <dgm:spPr/>
    </dgm:pt>
    <dgm:pt modelId="{206C35ED-4202-41C6-AA89-8FD6232C6F5E}" type="pres">
      <dgm:prSet presAssocID="{76F70DD0-379C-48A8-94B9-48A0F7D949A3}" presName="text_3" presStyleLbl="node1" presStyleIdx="2" presStyleCnt="6">
        <dgm:presLayoutVars>
          <dgm:bulletEnabled val="1"/>
        </dgm:presLayoutVars>
      </dgm:prSet>
      <dgm:spPr/>
    </dgm:pt>
    <dgm:pt modelId="{60718F6F-7316-42AB-A1B4-D91E9967A2CE}" type="pres">
      <dgm:prSet presAssocID="{76F70DD0-379C-48A8-94B9-48A0F7D949A3}" presName="accent_3" presStyleCnt="0"/>
      <dgm:spPr/>
    </dgm:pt>
    <dgm:pt modelId="{5FAB3790-2E02-42E3-A1E4-FB159BDD6229}" type="pres">
      <dgm:prSet presAssocID="{76F70DD0-379C-48A8-94B9-48A0F7D949A3}" presName="accentRepeatNode" presStyleLbl="solidFgAcc1" presStyleIdx="2" presStyleCnt="6"/>
      <dgm:spPr/>
    </dgm:pt>
    <dgm:pt modelId="{B574D23F-0706-48F9-AEAD-4E6FD9A377AA}" type="pres">
      <dgm:prSet presAssocID="{2B25BCB7-9A12-4215-8AEC-2564DEEBCC8A}" presName="text_4" presStyleLbl="node1" presStyleIdx="3" presStyleCnt="6">
        <dgm:presLayoutVars>
          <dgm:bulletEnabled val="1"/>
        </dgm:presLayoutVars>
      </dgm:prSet>
      <dgm:spPr/>
    </dgm:pt>
    <dgm:pt modelId="{4EE63B84-226C-473C-AF72-0E30E48B9A02}" type="pres">
      <dgm:prSet presAssocID="{2B25BCB7-9A12-4215-8AEC-2564DEEBCC8A}" presName="accent_4" presStyleCnt="0"/>
      <dgm:spPr/>
    </dgm:pt>
    <dgm:pt modelId="{DDF1528C-CD13-49C0-A527-81686255A4FA}" type="pres">
      <dgm:prSet presAssocID="{2B25BCB7-9A12-4215-8AEC-2564DEEBCC8A}" presName="accentRepeatNode" presStyleLbl="solidFgAcc1" presStyleIdx="3" presStyleCnt="6"/>
      <dgm:spPr/>
    </dgm:pt>
    <dgm:pt modelId="{B23435A6-18BD-4861-A00D-6EA74DCBFE44}" type="pres">
      <dgm:prSet presAssocID="{5353553A-B7CB-46D4-8FD8-55AE6DE2D9CC}" presName="text_5" presStyleLbl="node1" presStyleIdx="4" presStyleCnt="6">
        <dgm:presLayoutVars>
          <dgm:bulletEnabled val="1"/>
        </dgm:presLayoutVars>
      </dgm:prSet>
      <dgm:spPr/>
    </dgm:pt>
    <dgm:pt modelId="{83AC5852-0BF9-4BB6-A28B-8C50B7D3A63F}" type="pres">
      <dgm:prSet presAssocID="{5353553A-B7CB-46D4-8FD8-55AE6DE2D9CC}" presName="accent_5" presStyleCnt="0"/>
      <dgm:spPr/>
    </dgm:pt>
    <dgm:pt modelId="{A7E3E51E-84B7-44CB-BFFF-77592BEBC86C}" type="pres">
      <dgm:prSet presAssocID="{5353553A-B7CB-46D4-8FD8-55AE6DE2D9CC}" presName="accentRepeatNode" presStyleLbl="solidFgAcc1" presStyleIdx="4" presStyleCnt="6"/>
      <dgm:spPr/>
    </dgm:pt>
    <dgm:pt modelId="{128E7238-0BEC-4974-926A-D5A7F0E587E5}" type="pres">
      <dgm:prSet presAssocID="{6700AE9E-CBAF-472A-B879-870B3CB5F181}" presName="text_6" presStyleLbl="node1" presStyleIdx="5" presStyleCnt="6">
        <dgm:presLayoutVars>
          <dgm:bulletEnabled val="1"/>
        </dgm:presLayoutVars>
      </dgm:prSet>
      <dgm:spPr/>
    </dgm:pt>
    <dgm:pt modelId="{48445DE6-2B61-47A5-8B88-336A9106A5E0}" type="pres">
      <dgm:prSet presAssocID="{6700AE9E-CBAF-472A-B879-870B3CB5F181}" presName="accent_6" presStyleCnt="0"/>
      <dgm:spPr/>
    </dgm:pt>
    <dgm:pt modelId="{C3B5AA92-49F3-4BEE-A8BD-5AA8C276DA2D}" type="pres">
      <dgm:prSet presAssocID="{6700AE9E-CBAF-472A-B879-870B3CB5F181}" presName="accentRepeatNode" presStyleLbl="solidFgAcc1" presStyleIdx="5" presStyleCnt="6"/>
      <dgm:spPr/>
    </dgm:pt>
  </dgm:ptLst>
  <dgm:cxnLst>
    <dgm:cxn modelId="{7FD7650D-F8DA-4E84-9DBB-97BD55AF8611}" srcId="{757E5741-C1E9-4FC6-9F6C-8B6DF201204A}" destId="{2B25BCB7-9A12-4215-8AEC-2564DEEBCC8A}" srcOrd="3" destOrd="0" parTransId="{1FD2A98F-6FED-4A21-9D50-A649D5611443}" sibTransId="{7D4AC47A-79EE-4846-977C-28D03469AE8D}"/>
    <dgm:cxn modelId="{8F14A226-5122-4A6C-B273-DB0001F76786}" type="presOf" srcId="{2B25BCB7-9A12-4215-8AEC-2564DEEBCC8A}" destId="{B574D23F-0706-48F9-AEAD-4E6FD9A377AA}" srcOrd="0" destOrd="0" presId="urn:microsoft.com/office/officeart/2008/layout/VerticalCurvedList"/>
    <dgm:cxn modelId="{E25D1C60-AA61-40B7-B1F4-208271E97CE8}" srcId="{757E5741-C1E9-4FC6-9F6C-8B6DF201204A}" destId="{CFB7D702-0BC2-48F6-8CDB-457E7159D10B}" srcOrd="0" destOrd="0" parTransId="{AD6D5666-09CA-4A7C-BD7B-71A5BA96BA4E}" sibTransId="{332307AD-C1FD-4B15-87EF-8063BF4AB930}"/>
    <dgm:cxn modelId="{A5AA7561-37E2-48CA-B462-85666FF55C52}" srcId="{757E5741-C1E9-4FC6-9F6C-8B6DF201204A}" destId="{6700AE9E-CBAF-472A-B879-870B3CB5F181}" srcOrd="5" destOrd="0" parTransId="{3CFD74C7-4FCE-4ED2-9AA5-F8B57E0E1517}" sibTransId="{062CC2BF-3619-4FEE-B4E2-2981D9649EA2}"/>
    <dgm:cxn modelId="{658B2D64-BE2D-4401-BA92-4C74D18DD3D2}" type="presOf" srcId="{6700AE9E-CBAF-472A-B879-870B3CB5F181}" destId="{128E7238-0BEC-4974-926A-D5A7F0E587E5}" srcOrd="0" destOrd="0" presId="urn:microsoft.com/office/officeart/2008/layout/VerticalCurvedList"/>
    <dgm:cxn modelId="{F0C03767-2F7D-4E78-A75B-6ADE6ED93803}" type="presOf" srcId="{D8AC2430-9D5B-4AA6-B6E9-28FF75DA57ED}" destId="{A6069564-DACE-4DBB-A0FB-F23BAE68F924}" srcOrd="0" destOrd="0" presId="urn:microsoft.com/office/officeart/2008/layout/VerticalCurvedList"/>
    <dgm:cxn modelId="{6BD84072-EDBA-444F-AA14-D8CB80822D35}" type="presOf" srcId="{CFB7D702-0BC2-48F6-8CDB-457E7159D10B}" destId="{E6BD7774-C8FF-417F-A2CD-340DC7A6ED9B}" srcOrd="0" destOrd="0" presId="urn:microsoft.com/office/officeart/2008/layout/VerticalCurvedList"/>
    <dgm:cxn modelId="{768BAE95-A447-405D-A531-40BFAA73F27D}" type="presOf" srcId="{757E5741-C1E9-4FC6-9F6C-8B6DF201204A}" destId="{9ACADD51-6404-401A-A933-D9B4CB3D80BE}" srcOrd="0" destOrd="0" presId="urn:microsoft.com/office/officeart/2008/layout/VerticalCurvedList"/>
    <dgm:cxn modelId="{8E45FC9B-2B35-4A6F-A339-A7A61E712B41}" srcId="{757E5741-C1E9-4FC6-9F6C-8B6DF201204A}" destId="{76F70DD0-379C-48A8-94B9-48A0F7D949A3}" srcOrd="2" destOrd="0" parTransId="{4D4C1A8E-A16F-4138-93FB-FE6A6AA560E4}" sibTransId="{B47E49C0-5505-4F84-9789-342588E67128}"/>
    <dgm:cxn modelId="{707AAE9E-15C7-4738-9C34-FBE2FB9075AA}" srcId="{757E5741-C1E9-4FC6-9F6C-8B6DF201204A}" destId="{5353553A-B7CB-46D4-8FD8-55AE6DE2D9CC}" srcOrd="4" destOrd="0" parTransId="{940A8676-5A4D-4AF9-A68F-2616BDED9A98}" sibTransId="{C59C95DF-13B0-4E50-86AA-4B9A4C611735}"/>
    <dgm:cxn modelId="{604C68A7-FC6E-4BC7-9A00-B318C83F0A27}" srcId="{757E5741-C1E9-4FC6-9F6C-8B6DF201204A}" destId="{D8AC2430-9D5B-4AA6-B6E9-28FF75DA57ED}" srcOrd="1" destOrd="0" parTransId="{41B3F985-4F40-49D7-BE11-34638A9EDF5F}" sibTransId="{DBA974F7-B3D0-4DE7-BB02-54F9E75FDC24}"/>
    <dgm:cxn modelId="{2EF43DC2-C6EE-43F8-A089-07A9BBD2E03E}" type="presOf" srcId="{76F70DD0-379C-48A8-94B9-48A0F7D949A3}" destId="{206C35ED-4202-41C6-AA89-8FD6232C6F5E}" srcOrd="0" destOrd="0" presId="urn:microsoft.com/office/officeart/2008/layout/VerticalCurvedList"/>
    <dgm:cxn modelId="{E4A97DC8-9236-44E5-A40D-C56E704B3ABF}" type="presOf" srcId="{332307AD-C1FD-4B15-87EF-8063BF4AB930}" destId="{C59BB466-5D37-420F-AD90-60C5CF27401E}" srcOrd="0" destOrd="0" presId="urn:microsoft.com/office/officeart/2008/layout/VerticalCurvedList"/>
    <dgm:cxn modelId="{E5E9BAEA-3586-452C-B78B-2494A2E8E691}" type="presOf" srcId="{5353553A-B7CB-46D4-8FD8-55AE6DE2D9CC}" destId="{B23435A6-18BD-4861-A00D-6EA74DCBFE44}" srcOrd="0" destOrd="0" presId="urn:microsoft.com/office/officeart/2008/layout/VerticalCurvedList"/>
    <dgm:cxn modelId="{88C4D1CA-5237-4999-B647-AC724FB14EBA}" type="presParOf" srcId="{9ACADD51-6404-401A-A933-D9B4CB3D80BE}" destId="{167398B2-CBAE-470D-B2D7-2DE11B21F407}" srcOrd="0" destOrd="0" presId="urn:microsoft.com/office/officeart/2008/layout/VerticalCurvedList"/>
    <dgm:cxn modelId="{B0B0B01C-CE52-47A4-8AB6-490D20197FE5}" type="presParOf" srcId="{167398B2-CBAE-470D-B2D7-2DE11B21F407}" destId="{6D48F6CE-5930-4931-BDF1-45B41422B3D1}" srcOrd="0" destOrd="0" presId="urn:microsoft.com/office/officeart/2008/layout/VerticalCurvedList"/>
    <dgm:cxn modelId="{A6672052-E682-4175-91B8-A069C7D32CE1}" type="presParOf" srcId="{6D48F6CE-5930-4931-BDF1-45B41422B3D1}" destId="{123FC2F9-6FCD-489B-9B65-63B0F6636ED5}" srcOrd="0" destOrd="0" presId="urn:microsoft.com/office/officeart/2008/layout/VerticalCurvedList"/>
    <dgm:cxn modelId="{543F607E-41D7-420D-9D25-26510FFDF3D8}" type="presParOf" srcId="{6D48F6CE-5930-4931-BDF1-45B41422B3D1}" destId="{C59BB466-5D37-420F-AD90-60C5CF27401E}" srcOrd="1" destOrd="0" presId="urn:microsoft.com/office/officeart/2008/layout/VerticalCurvedList"/>
    <dgm:cxn modelId="{DB31DEF4-9AEE-4637-946C-9E1AE1DD74FC}" type="presParOf" srcId="{6D48F6CE-5930-4931-BDF1-45B41422B3D1}" destId="{879E4B21-4892-4BC7-8B6E-416618642896}" srcOrd="2" destOrd="0" presId="urn:microsoft.com/office/officeart/2008/layout/VerticalCurvedList"/>
    <dgm:cxn modelId="{6AFB3015-9CC4-4AC1-8191-47B853EFE8E9}" type="presParOf" srcId="{6D48F6CE-5930-4931-BDF1-45B41422B3D1}" destId="{3B3D9A4F-BCDA-4896-A236-2D9A7159FCE9}" srcOrd="3" destOrd="0" presId="urn:microsoft.com/office/officeart/2008/layout/VerticalCurvedList"/>
    <dgm:cxn modelId="{FD7BE44D-8C52-4374-8129-A5FDE8400141}" type="presParOf" srcId="{167398B2-CBAE-470D-B2D7-2DE11B21F407}" destId="{E6BD7774-C8FF-417F-A2CD-340DC7A6ED9B}" srcOrd="1" destOrd="0" presId="urn:microsoft.com/office/officeart/2008/layout/VerticalCurvedList"/>
    <dgm:cxn modelId="{DB764C1F-585A-455C-8090-155429564858}" type="presParOf" srcId="{167398B2-CBAE-470D-B2D7-2DE11B21F407}" destId="{7D2EF770-5191-4D91-A27D-2EBFBD652F1A}" srcOrd="2" destOrd="0" presId="urn:microsoft.com/office/officeart/2008/layout/VerticalCurvedList"/>
    <dgm:cxn modelId="{9AF94B7B-BD4B-4F39-8A98-C0DE0532B589}" type="presParOf" srcId="{7D2EF770-5191-4D91-A27D-2EBFBD652F1A}" destId="{115740F3-1315-41E7-ABF2-0810F201EACA}" srcOrd="0" destOrd="0" presId="urn:microsoft.com/office/officeart/2008/layout/VerticalCurvedList"/>
    <dgm:cxn modelId="{E2038206-3B3D-4515-83FC-D7E90E9DA034}" type="presParOf" srcId="{167398B2-CBAE-470D-B2D7-2DE11B21F407}" destId="{A6069564-DACE-4DBB-A0FB-F23BAE68F924}" srcOrd="3" destOrd="0" presId="urn:microsoft.com/office/officeart/2008/layout/VerticalCurvedList"/>
    <dgm:cxn modelId="{313FFC2C-0216-4E69-BA36-BF9403A6FE1F}" type="presParOf" srcId="{167398B2-CBAE-470D-B2D7-2DE11B21F407}" destId="{E7C55B85-A650-49B3-BF52-3A01455AB8E0}" srcOrd="4" destOrd="0" presId="urn:microsoft.com/office/officeart/2008/layout/VerticalCurvedList"/>
    <dgm:cxn modelId="{5AA93F28-02EA-4027-A6B2-1CA3BDEBF8C9}" type="presParOf" srcId="{E7C55B85-A650-49B3-BF52-3A01455AB8E0}" destId="{FCE31AB6-E496-4674-AD03-8A30C7599C9F}" srcOrd="0" destOrd="0" presId="urn:microsoft.com/office/officeart/2008/layout/VerticalCurvedList"/>
    <dgm:cxn modelId="{FA685A70-3F1C-4DAD-9A55-3ADFEF69EFE5}" type="presParOf" srcId="{167398B2-CBAE-470D-B2D7-2DE11B21F407}" destId="{206C35ED-4202-41C6-AA89-8FD6232C6F5E}" srcOrd="5" destOrd="0" presId="urn:microsoft.com/office/officeart/2008/layout/VerticalCurvedList"/>
    <dgm:cxn modelId="{156D4E8F-6494-46F9-8740-F6BA84821448}" type="presParOf" srcId="{167398B2-CBAE-470D-B2D7-2DE11B21F407}" destId="{60718F6F-7316-42AB-A1B4-D91E9967A2CE}" srcOrd="6" destOrd="0" presId="urn:microsoft.com/office/officeart/2008/layout/VerticalCurvedList"/>
    <dgm:cxn modelId="{4EF4306D-CFBB-4E1D-B1D1-C94701951E64}" type="presParOf" srcId="{60718F6F-7316-42AB-A1B4-D91E9967A2CE}" destId="{5FAB3790-2E02-42E3-A1E4-FB159BDD6229}" srcOrd="0" destOrd="0" presId="urn:microsoft.com/office/officeart/2008/layout/VerticalCurvedList"/>
    <dgm:cxn modelId="{677C863F-E6EF-451F-A62B-282E739E11FF}" type="presParOf" srcId="{167398B2-CBAE-470D-B2D7-2DE11B21F407}" destId="{B574D23F-0706-48F9-AEAD-4E6FD9A377AA}" srcOrd="7" destOrd="0" presId="urn:microsoft.com/office/officeart/2008/layout/VerticalCurvedList"/>
    <dgm:cxn modelId="{090AF223-E298-4A2A-BD39-FE13E3A6512A}" type="presParOf" srcId="{167398B2-CBAE-470D-B2D7-2DE11B21F407}" destId="{4EE63B84-226C-473C-AF72-0E30E48B9A02}" srcOrd="8" destOrd="0" presId="urn:microsoft.com/office/officeart/2008/layout/VerticalCurvedList"/>
    <dgm:cxn modelId="{28A9662B-1F79-460D-8A67-DE2014E74626}" type="presParOf" srcId="{4EE63B84-226C-473C-AF72-0E30E48B9A02}" destId="{DDF1528C-CD13-49C0-A527-81686255A4FA}" srcOrd="0" destOrd="0" presId="urn:microsoft.com/office/officeart/2008/layout/VerticalCurvedList"/>
    <dgm:cxn modelId="{F161D40C-D700-4090-8A2C-3759CE1C4C66}" type="presParOf" srcId="{167398B2-CBAE-470D-B2D7-2DE11B21F407}" destId="{B23435A6-18BD-4861-A00D-6EA74DCBFE44}" srcOrd="9" destOrd="0" presId="urn:microsoft.com/office/officeart/2008/layout/VerticalCurvedList"/>
    <dgm:cxn modelId="{B92C9680-820D-4030-8B8B-E32EB4E27473}" type="presParOf" srcId="{167398B2-CBAE-470D-B2D7-2DE11B21F407}" destId="{83AC5852-0BF9-4BB6-A28B-8C50B7D3A63F}" srcOrd="10" destOrd="0" presId="urn:microsoft.com/office/officeart/2008/layout/VerticalCurvedList"/>
    <dgm:cxn modelId="{C8460538-5EC5-4192-AE5B-8733D281AB9A}" type="presParOf" srcId="{83AC5852-0BF9-4BB6-A28B-8C50B7D3A63F}" destId="{A7E3E51E-84B7-44CB-BFFF-77592BEBC86C}" srcOrd="0" destOrd="0" presId="urn:microsoft.com/office/officeart/2008/layout/VerticalCurvedList"/>
    <dgm:cxn modelId="{708EB176-C79D-4AB0-8FD9-645A9CFD9E10}" type="presParOf" srcId="{167398B2-CBAE-470D-B2D7-2DE11B21F407}" destId="{128E7238-0BEC-4974-926A-D5A7F0E587E5}" srcOrd="11" destOrd="0" presId="urn:microsoft.com/office/officeart/2008/layout/VerticalCurvedList"/>
    <dgm:cxn modelId="{AC6ECA79-38BE-4DA7-8465-94AB83AA22A2}" type="presParOf" srcId="{167398B2-CBAE-470D-B2D7-2DE11B21F407}" destId="{48445DE6-2B61-47A5-8B88-336A9106A5E0}" srcOrd="12" destOrd="0" presId="urn:microsoft.com/office/officeart/2008/layout/VerticalCurvedList"/>
    <dgm:cxn modelId="{74EBE7CF-39D8-41F9-B5D2-5F32E328D84F}" type="presParOf" srcId="{48445DE6-2B61-47A5-8B88-336A9106A5E0}" destId="{C3B5AA92-49F3-4BEE-A8BD-5AA8C276DA2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7E5741-C1E9-4FC6-9F6C-8B6DF201204A}"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CFB7D702-0BC2-48F6-8CDB-457E7159D10B}">
      <dgm:prSet phldrT="[Text]"/>
      <dgm:spPr/>
      <dgm:t>
        <a:bodyPr/>
        <a:lstStyle/>
        <a:p>
          <a:r>
            <a:rPr lang="en-US" dirty="0"/>
            <a:t>Build on strong staff commitment and expertise</a:t>
          </a:r>
        </a:p>
      </dgm:t>
    </dgm:pt>
    <dgm:pt modelId="{AD6D5666-09CA-4A7C-BD7B-71A5BA96BA4E}" type="parTrans" cxnId="{E25D1C60-AA61-40B7-B1F4-208271E97CE8}">
      <dgm:prSet/>
      <dgm:spPr/>
      <dgm:t>
        <a:bodyPr/>
        <a:lstStyle/>
        <a:p>
          <a:endParaRPr lang="en-US"/>
        </a:p>
      </dgm:t>
    </dgm:pt>
    <dgm:pt modelId="{332307AD-C1FD-4B15-87EF-8063BF4AB930}" type="sibTrans" cxnId="{E25D1C60-AA61-40B7-B1F4-208271E97CE8}">
      <dgm:prSet/>
      <dgm:spPr/>
      <dgm:t>
        <a:bodyPr/>
        <a:lstStyle/>
        <a:p>
          <a:endParaRPr lang="en-US"/>
        </a:p>
      </dgm:t>
    </dgm:pt>
    <dgm:pt modelId="{D8AC2430-9D5B-4AA6-B6E9-28FF75DA57ED}">
      <dgm:prSet phldrT="[Text]"/>
      <dgm:spPr/>
      <dgm:t>
        <a:bodyPr/>
        <a:lstStyle/>
        <a:p>
          <a:r>
            <a:rPr lang="en-US" dirty="0"/>
            <a:t>Improve diversity, inclusion, and trust across NCHS</a:t>
          </a:r>
        </a:p>
      </dgm:t>
    </dgm:pt>
    <dgm:pt modelId="{41B3F985-4F40-49D7-BE11-34638A9EDF5F}" type="parTrans" cxnId="{604C68A7-FC6E-4BC7-9A00-B318C83F0A27}">
      <dgm:prSet/>
      <dgm:spPr/>
      <dgm:t>
        <a:bodyPr/>
        <a:lstStyle/>
        <a:p>
          <a:endParaRPr lang="en-US"/>
        </a:p>
      </dgm:t>
    </dgm:pt>
    <dgm:pt modelId="{DBA974F7-B3D0-4DE7-BB02-54F9E75FDC24}" type="sibTrans" cxnId="{604C68A7-FC6E-4BC7-9A00-B318C83F0A27}">
      <dgm:prSet/>
      <dgm:spPr/>
      <dgm:t>
        <a:bodyPr/>
        <a:lstStyle/>
        <a:p>
          <a:endParaRPr lang="en-US"/>
        </a:p>
      </dgm:t>
    </dgm:pt>
    <dgm:pt modelId="{76F70DD0-379C-48A8-94B9-48A0F7D949A3}">
      <dgm:prSet phldrT="[Text]"/>
      <dgm:spPr/>
      <dgm:t>
        <a:bodyPr/>
        <a:lstStyle/>
        <a:p>
          <a:r>
            <a:rPr lang="en-US" dirty="0"/>
            <a:t>Increase collaboration and integration across NCHS</a:t>
          </a:r>
        </a:p>
      </dgm:t>
    </dgm:pt>
    <dgm:pt modelId="{4D4C1A8E-A16F-4138-93FB-FE6A6AA560E4}" type="parTrans" cxnId="{8E45FC9B-2B35-4A6F-A339-A7A61E712B41}">
      <dgm:prSet/>
      <dgm:spPr/>
      <dgm:t>
        <a:bodyPr/>
        <a:lstStyle/>
        <a:p>
          <a:endParaRPr lang="en-US"/>
        </a:p>
      </dgm:t>
    </dgm:pt>
    <dgm:pt modelId="{B47E49C0-5505-4F84-9789-342588E67128}" type="sibTrans" cxnId="{8E45FC9B-2B35-4A6F-A339-A7A61E712B41}">
      <dgm:prSet/>
      <dgm:spPr/>
      <dgm:t>
        <a:bodyPr/>
        <a:lstStyle/>
        <a:p>
          <a:endParaRPr lang="en-US"/>
        </a:p>
      </dgm:t>
    </dgm:pt>
    <dgm:pt modelId="{2B25BCB7-9A12-4215-8AEC-2564DEEBCC8A}">
      <dgm:prSet/>
      <dgm:spPr/>
      <dgm:t>
        <a:bodyPr/>
        <a:lstStyle/>
        <a:p>
          <a:r>
            <a:rPr lang="en-US" dirty="0"/>
            <a:t>Improve internal communications</a:t>
          </a:r>
        </a:p>
      </dgm:t>
    </dgm:pt>
    <dgm:pt modelId="{1FD2A98F-6FED-4A21-9D50-A649D5611443}" type="parTrans" cxnId="{7FD7650D-F8DA-4E84-9DBB-97BD55AF8611}">
      <dgm:prSet/>
      <dgm:spPr/>
      <dgm:t>
        <a:bodyPr/>
        <a:lstStyle/>
        <a:p>
          <a:endParaRPr lang="en-US"/>
        </a:p>
      </dgm:t>
    </dgm:pt>
    <dgm:pt modelId="{7D4AC47A-79EE-4846-977C-28D03469AE8D}" type="sibTrans" cxnId="{7FD7650D-F8DA-4E84-9DBB-97BD55AF8611}">
      <dgm:prSet/>
      <dgm:spPr/>
      <dgm:t>
        <a:bodyPr/>
        <a:lstStyle/>
        <a:p>
          <a:endParaRPr lang="en-US"/>
        </a:p>
      </dgm:t>
    </dgm:pt>
    <dgm:pt modelId="{5353553A-B7CB-46D4-8FD8-55AE6DE2D9CC}">
      <dgm:prSet/>
      <dgm:spPr/>
      <dgm:t>
        <a:bodyPr/>
        <a:lstStyle/>
        <a:p>
          <a:r>
            <a:rPr lang="en-US" dirty="0"/>
            <a:t>Streamline bureaucratic burdens</a:t>
          </a:r>
        </a:p>
      </dgm:t>
    </dgm:pt>
    <dgm:pt modelId="{940A8676-5A4D-4AF9-A68F-2616BDED9A98}" type="parTrans" cxnId="{707AAE9E-15C7-4738-9C34-FBE2FB9075AA}">
      <dgm:prSet/>
      <dgm:spPr/>
      <dgm:t>
        <a:bodyPr/>
        <a:lstStyle/>
        <a:p>
          <a:endParaRPr lang="en-US"/>
        </a:p>
      </dgm:t>
    </dgm:pt>
    <dgm:pt modelId="{C59C95DF-13B0-4E50-86AA-4B9A4C611735}" type="sibTrans" cxnId="{707AAE9E-15C7-4738-9C34-FBE2FB9075AA}">
      <dgm:prSet/>
      <dgm:spPr/>
      <dgm:t>
        <a:bodyPr/>
        <a:lstStyle/>
        <a:p>
          <a:endParaRPr lang="en-US"/>
        </a:p>
      </dgm:t>
    </dgm:pt>
    <dgm:pt modelId="{6700AE9E-CBAF-472A-B879-870B3CB5F181}">
      <dgm:prSet/>
      <dgm:spPr/>
      <dgm:t>
        <a:bodyPr/>
        <a:lstStyle/>
        <a:p>
          <a:r>
            <a:rPr lang="en-US" dirty="0"/>
            <a:t>Improve budget process</a:t>
          </a:r>
        </a:p>
      </dgm:t>
    </dgm:pt>
    <dgm:pt modelId="{3CFD74C7-4FCE-4ED2-9AA5-F8B57E0E1517}" type="parTrans" cxnId="{A5AA7561-37E2-48CA-B462-85666FF55C52}">
      <dgm:prSet/>
      <dgm:spPr/>
      <dgm:t>
        <a:bodyPr/>
        <a:lstStyle/>
        <a:p>
          <a:endParaRPr lang="en-US"/>
        </a:p>
      </dgm:t>
    </dgm:pt>
    <dgm:pt modelId="{062CC2BF-3619-4FEE-B4E2-2981D9649EA2}" type="sibTrans" cxnId="{A5AA7561-37E2-48CA-B462-85666FF55C52}">
      <dgm:prSet/>
      <dgm:spPr/>
      <dgm:t>
        <a:bodyPr/>
        <a:lstStyle/>
        <a:p>
          <a:endParaRPr lang="en-US"/>
        </a:p>
      </dgm:t>
    </dgm:pt>
    <dgm:pt modelId="{A10A24A0-B35E-40BC-8804-626047BD49E9}" type="pres">
      <dgm:prSet presAssocID="{757E5741-C1E9-4FC6-9F6C-8B6DF201204A}" presName="Name0" presStyleCnt="0">
        <dgm:presLayoutVars>
          <dgm:chMax val="7"/>
          <dgm:chPref val="7"/>
          <dgm:dir/>
        </dgm:presLayoutVars>
      </dgm:prSet>
      <dgm:spPr/>
    </dgm:pt>
    <dgm:pt modelId="{F7B4248C-E955-4C38-9481-A67278B2363D}" type="pres">
      <dgm:prSet presAssocID="{757E5741-C1E9-4FC6-9F6C-8B6DF201204A}" presName="Name1" presStyleCnt="0"/>
      <dgm:spPr/>
    </dgm:pt>
    <dgm:pt modelId="{99D16E07-59C8-4F6A-8D5F-B6BE12AEE7E5}" type="pres">
      <dgm:prSet presAssocID="{757E5741-C1E9-4FC6-9F6C-8B6DF201204A}" presName="cycle" presStyleCnt="0"/>
      <dgm:spPr/>
    </dgm:pt>
    <dgm:pt modelId="{C1DFC32D-9BD3-40F2-BD2C-E70548E36ED6}" type="pres">
      <dgm:prSet presAssocID="{757E5741-C1E9-4FC6-9F6C-8B6DF201204A}" presName="srcNode" presStyleLbl="node1" presStyleIdx="0" presStyleCnt="6"/>
      <dgm:spPr/>
    </dgm:pt>
    <dgm:pt modelId="{66FEA7C5-3323-49CC-AF17-AE939B786C12}" type="pres">
      <dgm:prSet presAssocID="{757E5741-C1E9-4FC6-9F6C-8B6DF201204A}" presName="conn" presStyleLbl="parChTrans1D2" presStyleIdx="0" presStyleCnt="1"/>
      <dgm:spPr/>
    </dgm:pt>
    <dgm:pt modelId="{DE24D6CE-C537-440B-BD33-CA06A732A4DC}" type="pres">
      <dgm:prSet presAssocID="{757E5741-C1E9-4FC6-9F6C-8B6DF201204A}" presName="extraNode" presStyleLbl="node1" presStyleIdx="0" presStyleCnt="6"/>
      <dgm:spPr/>
    </dgm:pt>
    <dgm:pt modelId="{09142D3C-0DA0-4E87-B855-1A60412EFF00}" type="pres">
      <dgm:prSet presAssocID="{757E5741-C1E9-4FC6-9F6C-8B6DF201204A}" presName="dstNode" presStyleLbl="node1" presStyleIdx="0" presStyleCnt="6"/>
      <dgm:spPr/>
    </dgm:pt>
    <dgm:pt modelId="{1249B740-4B3F-453C-9633-EFDCCF3A9223}" type="pres">
      <dgm:prSet presAssocID="{CFB7D702-0BC2-48F6-8CDB-457E7159D10B}" presName="text_1" presStyleLbl="node1" presStyleIdx="0" presStyleCnt="6">
        <dgm:presLayoutVars>
          <dgm:bulletEnabled val="1"/>
        </dgm:presLayoutVars>
      </dgm:prSet>
      <dgm:spPr/>
    </dgm:pt>
    <dgm:pt modelId="{3927126A-980C-48A5-9EBC-9CF5A45602E8}" type="pres">
      <dgm:prSet presAssocID="{CFB7D702-0BC2-48F6-8CDB-457E7159D10B}" presName="accent_1" presStyleCnt="0"/>
      <dgm:spPr/>
    </dgm:pt>
    <dgm:pt modelId="{D325F34D-8153-46CD-8C8D-2F28E90A717B}" type="pres">
      <dgm:prSet presAssocID="{CFB7D702-0BC2-48F6-8CDB-457E7159D10B}" presName="accentRepeatNode" presStyleLbl="solidFgAcc1" presStyleIdx="0" presStyleCnt="6"/>
      <dgm:spPr/>
    </dgm:pt>
    <dgm:pt modelId="{97A8C195-B2C8-4E29-8FA8-9916DEAB34E7}" type="pres">
      <dgm:prSet presAssocID="{D8AC2430-9D5B-4AA6-B6E9-28FF75DA57ED}" presName="text_2" presStyleLbl="node1" presStyleIdx="1" presStyleCnt="6">
        <dgm:presLayoutVars>
          <dgm:bulletEnabled val="1"/>
        </dgm:presLayoutVars>
      </dgm:prSet>
      <dgm:spPr/>
    </dgm:pt>
    <dgm:pt modelId="{DD0EBAF4-9BA3-41FF-B86F-470A38684C07}" type="pres">
      <dgm:prSet presAssocID="{D8AC2430-9D5B-4AA6-B6E9-28FF75DA57ED}" presName="accent_2" presStyleCnt="0"/>
      <dgm:spPr/>
    </dgm:pt>
    <dgm:pt modelId="{753C7822-5325-4364-892B-A7CFF2EAAEB8}" type="pres">
      <dgm:prSet presAssocID="{D8AC2430-9D5B-4AA6-B6E9-28FF75DA57ED}" presName="accentRepeatNode" presStyleLbl="solidFgAcc1" presStyleIdx="1" presStyleCnt="6"/>
      <dgm:spPr/>
    </dgm:pt>
    <dgm:pt modelId="{78DE2507-977A-4AD8-BA53-3833EC8957E2}" type="pres">
      <dgm:prSet presAssocID="{76F70DD0-379C-48A8-94B9-48A0F7D949A3}" presName="text_3" presStyleLbl="node1" presStyleIdx="2" presStyleCnt="6">
        <dgm:presLayoutVars>
          <dgm:bulletEnabled val="1"/>
        </dgm:presLayoutVars>
      </dgm:prSet>
      <dgm:spPr/>
    </dgm:pt>
    <dgm:pt modelId="{383FF4EC-3465-478D-A774-2141230D08ED}" type="pres">
      <dgm:prSet presAssocID="{76F70DD0-379C-48A8-94B9-48A0F7D949A3}" presName="accent_3" presStyleCnt="0"/>
      <dgm:spPr/>
    </dgm:pt>
    <dgm:pt modelId="{CFAB7C1E-F939-46F8-A3B1-2F5D4D05A3BE}" type="pres">
      <dgm:prSet presAssocID="{76F70DD0-379C-48A8-94B9-48A0F7D949A3}" presName="accentRepeatNode" presStyleLbl="solidFgAcc1" presStyleIdx="2" presStyleCnt="6"/>
      <dgm:spPr/>
    </dgm:pt>
    <dgm:pt modelId="{B2C156A1-5409-446E-AB86-D3FE6BCA88CB}" type="pres">
      <dgm:prSet presAssocID="{2B25BCB7-9A12-4215-8AEC-2564DEEBCC8A}" presName="text_4" presStyleLbl="node1" presStyleIdx="3" presStyleCnt="6">
        <dgm:presLayoutVars>
          <dgm:bulletEnabled val="1"/>
        </dgm:presLayoutVars>
      </dgm:prSet>
      <dgm:spPr/>
    </dgm:pt>
    <dgm:pt modelId="{8C06A9F5-865C-448F-8C6C-C1869A6E8563}" type="pres">
      <dgm:prSet presAssocID="{2B25BCB7-9A12-4215-8AEC-2564DEEBCC8A}" presName="accent_4" presStyleCnt="0"/>
      <dgm:spPr/>
    </dgm:pt>
    <dgm:pt modelId="{1BA3D027-DC6D-4183-A843-FF609596DDB8}" type="pres">
      <dgm:prSet presAssocID="{2B25BCB7-9A12-4215-8AEC-2564DEEBCC8A}" presName="accentRepeatNode" presStyleLbl="solidFgAcc1" presStyleIdx="3" presStyleCnt="6"/>
      <dgm:spPr/>
    </dgm:pt>
    <dgm:pt modelId="{A5AC6249-4469-443C-B27D-1AEE7781E32E}" type="pres">
      <dgm:prSet presAssocID="{5353553A-B7CB-46D4-8FD8-55AE6DE2D9CC}" presName="text_5" presStyleLbl="node1" presStyleIdx="4" presStyleCnt="6">
        <dgm:presLayoutVars>
          <dgm:bulletEnabled val="1"/>
        </dgm:presLayoutVars>
      </dgm:prSet>
      <dgm:spPr/>
    </dgm:pt>
    <dgm:pt modelId="{65D5E9B4-CBA7-4E14-A7B9-D41A9D3F0E8B}" type="pres">
      <dgm:prSet presAssocID="{5353553A-B7CB-46D4-8FD8-55AE6DE2D9CC}" presName="accent_5" presStyleCnt="0"/>
      <dgm:spPr/>
    </dgm:pt>
    <dgm:pt modelId="{68DD831B-0585-4165-9F3F-29265A529EFF}" type="pres">
      <dgm:prSet presAssocID="{5353553A-B7CB-46D4-8FD8-55AE6DE2D9CC}" presName="accentRepeatNode" presStyleLbl="solidFgAcc1" presStyleIdx="4" presStyleCnt="6"/>
      <dgm:spPr/>
    </dgm:pt>
    <dgm:pt modelId="{96573D42-D5BB-447C-A57C-4068E6EE9E61}" type="pres">
      <dgm:prSet presAssocID="{6700AE9E-CBAF-472A-B879-870B3CB5F181}" presName="text_6" presStyleLbl="node1" presStyleIdx="5" presStyleCnt="6">
        <dgm:presLayoutVars>
          <dgm:bulletEnabled val="1"/>
        </dgm:presLayoutVars>
      </dgm:prSet>
      <dgm:spPr/>
    </dgm:pt>
    <dgm:pt modelId="{077601DD-E42C-490F-8524-82B2F308E5C5}" type="pres">
      <dgm:prSet presAssocID="{6700AE9E-CBAF-472A-B879-870B3CB5F181}" presName="accent_6" presStyleCnt="0"/>
      <dgm:spPr/>
    </dgm:pt>
    <dgm:pt modelId="{71F45763-C46F-4D76-AC02-F330B38E7C59}" type="pres">
      <dgm:prSet presAssocID="{6700AE9E-CBAF-472A-B879-870B3CB5F181}" presName="accentRepeatNode" presStyleLbl="solidFgAcc1" presStyleIdx="5" presStyleCnt="6"/>
      <dgm:spPr/>
    </dgm:pt>
  </dgm:ptLst>
  <dgm:cxnLst>
    <dgm:cxn modelId="{7FD7650D-F8DA-4E84-9DBB-97BD55AF8611}" srcId="{757E5741-C1E9-4FC6-9F6C-8B6DF201204A}" destId="{2B25BCB7-9A12-4215-8AEC-2564DEEBCC8A}" srcOrd="3" destOrd="0" parTransId="{1FD2A98F-6FED-4A21-9D50-A649D5611443}" sibTransId="{7D4AC47A-79EE-4846-977C-28D03469AE8D}"/>
    <dgm:cxn modelId="{A68CC20E-C6E8-4BCF-BE1D-B680935B6C85}" type="presOf" srcId="{5353553A-B7CB-46D4-8FD8-55AE6DE2D9CC}" destId="{A5AC6249-4469-443C-B27D-1AEE7781E32E}" srcOrd="0" destOrd="0" presId="urn:microsoft.com/office/officeart/2008/layout/VerticalCurvedList"/>
    <dgm:cxn modelId="{E25D1C60-AA61-40B7-B1F4-208271E97CE8}" srcId="{757E5741-C1E9-4FC6-9F6C-8B6DF201204A}" destId="{CFB7D702-0BC2-48F6-8CDB-457E7159D10B}" srcOrd="0" destOrd="0" parTransId="{AD6D5666-09CA-4A7C-BD7B-71A5BA96BA4E}" sibTransId="{332307AD-C1FD-4B15-87EF-8063BF4AB930}"/>
    <dgm:cxn modelId="{A5AA7561-37E2-48CA-B462-85666FF55C52}" srcId="{757E5741-C1E9-4FC6-9F6C-8B6DF201204A}" destId="{6700AE9E-CBAF-472A-B879-870B3CB5F181}" srcOrd="5" destOrd="0" parTransId="{3CFD74C7-4FCE-4ED2-9AA5-F8B57E0E1517}" sibTransId="{062CC2BF-3619-4FEE-B4E2-2981D9649EA2}"/>
    <dgm:cxn modelId="{F5F7084A-0AA6-4706-88DF-76436A801C6C}" type="presOf" srcId="{757E5741-C1E9-4FC6-9F6C-8B6DF201204A}" destId="{A10A24A0-B35E-40BC-8804-626047BD49E9}" srcOrd="0" destOrd="0" presId="urn:microsoft.com/office/officeart/2008/layout/VerticalCurvedList"/>
    <dgm:cxn modelId="{F258446C-E7A1-4A0C-AB2B-378C6B63B44E}" type="presOf" srcId="{6700AE9E-CBAF-472A-B879-870B3CB5F181}" destId="{96573D42-D5BB-447C-A57C-4068E6EE9E61}" srcOrd="0" destOrd="0" presId="urn:microsoft.com/office/officeart/2008/layout/VerticalCurvedList"/>
    <dgm:cxn modelId="{C8E4BC6E-43C6-41FB-A6FF-083D09BD3658}" type="presOf" srcId="{D8AC2430-9D5B-4AA6-B6E9-28FF75DA57ED}" destId="{97A8C195-B2C8-4E29-8FA8-9916DEAB34E7}" srcOrd="0" destOrd="0" presId="urn:microsoft.com/office/officeart/2008/layout/VerticalCurvedList"/>
    <dgm:cxn modelId="{F53EF882-39E2-437A-A476-552DF50BB33E}" type="presOf" srcId="{2B25BCB7-9A12-4215-8AEC-2564DEEBCC8A}" destId="{B2C156A1-5409-446E-AB86-D3FE6BCA88CB}" srcOrd="0" destOrd="0" presId="urn:microsoft.com/office/officeart/2008/layout/VerticalCurvedList"/>
    <dgm:cxn modelId="{8E45FC9B-2B35-4A6F-A339-A7A61E712B41}" srcId="{757E5741-C1E9-4FC6-9F6C-8B6DF201204A}" destId="{76F70DD0-379C-48A8-94B9-48A0F7D949A3}" srcOrd="2" destOrd="0" parTransId="{4D4C1A8E-A16F-4138-93FB-FE6A6AA560E4}" sibTransId="{B47E49C0-5505-4F84-9789-342588E67128}"/>
    <dgm:cxn modelId="{707AAE9E-15C7-4738-9C34-FBE2FB9075AA}" srcId="{757E5741-C1E9-4FC6-9F6C-8B6DF201204A}" destId="{5353553A-B7CB-46D4-8FD8-55AE6DE2D9CC}" srcOrd="4" destOrd="0" parTransId="{940A8676-5A4D-4AF9-A68F-2616BDED9A98}" sibTransId="{C59C95DF-13B0-4E50-86AA-4B9A4C611735}"/>
    <dgm:cxn modelId="{604C68A7-FC6E-4BC7-9A00-B318C83F0A27}" srcId="{757E5741-C1E9-4FC6-9F6C-8B6DF201204A}" destId="{D8AC2430-9D5B-4AA6-B6E9-28FF75DA57ED}" srcOrd="1" destOrd="0" parTransId="{41B3F985-4F40-49D7-BE11-34638A9EDF5F}" sibTransId="{DBA974F7-B3D0-4DE7-BB02-54F9E75FDC24}"/>
    <dgm:cxn modelId="{FDE13ACB-3FD8-474E-BD94-E5369A824901}" type="presOf" srcId="{76F70DD0-379C-48A8-94B9-48A0F7D949A3}" destId="{78DE2507-977A-4AD8-BA53-3833EC8957E2}" srcOrd="0" destOrd="0" presId="urn:microsoft.com/office/officeart/2008/layout/VerticalCurvedList"/>
    <dgm:cxn modelId="{438F33D4-2E9A-4D88-BEAD-7E6BC02006BF}" type="presOf" srcId="{332307AD-C1FD-4B15-87EF-8063BF4AB930}" destId="{66FEA7C5-3323-49CC-AF17-AE939B786C12}" srcOrd="0" destOrd="0" presId="urn:microsoft.com/office/officeart/2008/layout/VerticalCurvedList"/>
    <dgm:cxn modelId="{1E40BEFD-3DF6-4E99-8941-3CD1D6817755}" type="presOf" srcId="{CFB7D702-0BC2-48F6-8CDB-457E7159D10B}" destId="{1249B740-4B3F-453C-9633-EFDCCF3A9223}" srcOrd="0" destOrd="0" presId="urn:microsoft.com/office/officeart/2008/layout/VerticalCurvedList"/>
    <dgm:cxn modelId="{B81FB4D1-F1AF-48DF-90E7-29F74178A80C}" type="presParOf" srcId="{A10A24A0-B35E-40BC-8804-626047BD49E9}" destId="{F7B4248C-E955-4C38-9481-A67278B2363D}" srcOrd="0" destOrd="0" presId="urn:microsoft.com/office/officeart/2008/layout/VerticalCurvedList"/>
    <dgm:cxn modelId="{CDB1590D-8AF2-433A-B215-A754C748BF60}" type="presParOf" srcId="{F7B4248C-E955-4C38-9481-A67278B2363D}" destId="{99D16E07-59C8-4F6A-8D5F-B6BE12AEE7E5}" srcOrd="0" destOrd="0" presId="urn:microsoft.com/office/officeart/2008/layout/VerticalCurvedList"/>
    <dgm:cxn modelId="{5446F035-B4CF-46B4-9D8D-AF6DCC3FE365}" type="presParOf" srcId="{99D16E07-59C8-4F6A-8D5F-B6BE12AEE7E5}" destId="{C1DFC32D-9BD3-40F2-BD2C-E70548E36ED6}" srcOrd="0" destOrd="0" presId="urn:microsoft.com/office/officeart/2008/layout/VerticalCurvedList"/>
    <dgm:cxn modelId="{18837897-7BB1-470C-A28D-4B38D554D1E5}" type="presParOf" srcId="{99D16E07-59C8-4F6A-8D5F-B6BE12AEE7E5}" destId="{66FEA7C5-3323-49CC-AF17-AE939B786C12}" srcOrd="1" destOrd="0" presId="urn:microsoft.com/office/officeart/2008/layout/VerticalCurvedList"/>
    <dgm:cxn modelId="{0FB4A5BF-0709-4D2B-9709-F91BD81C961C}" type="presParOf" srcId="{99D16E07-59C8-4F6A-8D5F-B6BE12AEE7E5}" destId="{DE24D6CE-C537-440B-BD33-CA06A732A4DC}" srcOrd="2" destOrd="0" presId="urn:microsoft.com/office/officeart/2008/layout/VerticalCurvedList"/>
    <dgm:cxn modelId="{AFB72FCC-2350-4516-A549-2F90B78A304C}" type="presParOf" srcId="{99D16E07-59C8-4F6A-8D5F-B6BE12AEE7E5}" destId="{09142D3C-0DA0-4E87-B855-1A60412EFF00}" srcOrd="3" destOrd="0" presId="urn:microsoft.com/office/officeart/2008/layout/VerticalCurvedList"/>
    <dgm:cxn modelId="{F432EABD-FAA0-4C0E-85FF-80906054854E}" type="presParOf" srcId="{F7B4248C-E955-4C38-9481-A67278B2363D}" destId="{1249B740-4B3F-453C-9633-EFDCCF3A9223}" srcOrd="1" destOrd="0" presId="urn:microsoft.com/office/officeart/2008/layout/VerticalCurvedList"/>
    <dgm:cxn modelId="{E08A277D-9B3B-4F66-BEB6-6E8EAA21B663}" type="presParOf" srcId="{F7B4248C-E955-4C38-9481-A67278B2363D}" destId="{3927126A-980C-48A5-9EBC-9CF5A45602E8}" srcOrd="2" destOrd="0" presId="urn:microsoft.com/office/officeart/2008/layout/VerticalCurvedList"/>
    <dgm:cxn modelId="{4F5D3B77-997A-41F1-999A-0121CF928DAB}" type="presParOf" srcId="{3927126A-980C-48A5-9EBC-9CF5A45602E8}" destId="{D325F34D-8153-46CD-8C8D-2F28E90A717B}" srcOrd="0" destOrd="0" presId="urn:microsoft.com/office/officeart/2008/layout/VerticalCurvedList"/>
    <dgm:cxn modelId="{98C20FA0-C9A8-4E6A-A881-DB31DC21DA1E}" type="presParOf" srcId="{F7B4248C-E955-4C38-9481-A67278B2363D}" destId="{97A8C195-B2C8-4E29-8FA8-9916DEAB34E7}" srcOrd="3" destOrd="0" presId="urn:microsoft.com/office/officeart/2008/layout/VerticalCurvedList"/>
    <dgm:cxn modelId="{4D9D6AEC-D720-4D12-A485-DC19D19192F0}" type="presParOf" srcId="{F7B4248C-E955-4C38-9481-A67278B2363D}" destId="{DD0EBAF4-9BA3-41FF-B86F-470A38684C07}" srcOrd="4" destOrd="0" presId="urn:microsoft.com/office/officeart/2008/layout/VerticalCurvedList"/>
    <dgm:cxn modelId="{4E7CB56C-1E67-4782-B951-E3D98F8EAF61}" type="presParOf" srcId="{DD0EBAF4-9BA3-41FF-B86F-470A38684C07}" destId="{753C7822-5325-4364-892B-A7CFF2EAAEB8}" srcOrd="0" destOrd="0" presId="urn:microsoft.com/office/officeart/2008/layout/VerticalCurvedList"/>
    <dgm:cxn modelId="{A138D1A7-00FD-4B92-9D7D-7E3E0968DB36}" type="presParOf" srcId="{F7B4248C-E955-4C38-9481-A67278B2363D}" destId="{78DE2507-977A-4AD8-BA53-3833EC8957E2}" srcOrd="5" destOrd="0" presId="urn:microsoft.com/office/officeart/2008/layout/VerticalCurvedList"/>
    <dgm:cxn modelId="{5D92508B-6D75-4300-8AC0-395CE4D35D64}" type="presParOf" srcId="{F7B4248C-E955-4C38-9481-A67278B2363D}" destId="{383FF4EC-3465-478D-A774-2141230D08ED}" srcOrd="6" destOrd="0" presId="urn:microsoft.com/office/officeart/2008/layout/VerticalCurvedList"/>
    <dgm:cxn modelId="{A57AFFA9-41E3-4EE7-A5ED-50E86F28AAB9}" type="presParOf" srcId="{383FF4EC-3465-478D-A774-2141230D08ED}" destId="{CFAB7C1E-F939-46F8-A3B1-2F5D4D05A3BE}" srcOrd="0" destOrd="0" presId="urn:microsoft.com/office/officeart/2008/layout/VerticalCurvedList"/>
    <dgm:cxn modelId="{3F4522C3-2787-4B54-9817-2E197F68FE95}" type="presParOf" srcId="{F7B4248C-E955-4C38-9481-A67278B2363D}" destId="{B2C156A1-5409-446E-AB86-D3FE6BCA88CB}" srcOrd="7" destOrd="0" presId="urn:microsoft.com/office/officeart/2008/layout/VerticalCurvedList"/>
    <dgm:cxn modelId="{166E806B-9473-4663-8D72-D8D1B9107BF2}" type="presParOf" srcId="{F7B4248C-E955-4C38-9481-A67278B2363D}" destId="{8C06A9F5-865C-448F-8C6C-C1869A6E8563}" srcOrd="8" destOrd="0" presId="urn:microsoft.com/office/officeart/2008/layout/VerticalCurvedList"/>
    <dgm:cxn modelId="{2BE1F543-5B9A-4498-B66B-4C54A778F161}" type="presParOf" srcId="{8C06A9F5-865C-448F-8C6C-C1869A6E8563}" destId="{1BA3D027-DC6D-4183-A843-FF609596DDB8}" srcOrd="0" destOrd="0" presId="urn:microsoft.com/office/officeart/2008/layout/VerticalCurvedList"/>
    <dgm:cxn modelId="{BED76EE4-E8A2-4373-970C-A684FC3B49F8}" type="presParOf" srcId="{F7B4248C-E955-4C38-9481-A67278B2363D}" destId="{A5AC6249-4469-443C-B27D-1AEE7781E32E}" srcOrd="9" destOrd="0" presId="urn:microsoft.com/office/officeart/2008/layout/VerticalCurvedList"/>
    <dgm:cxn modelId="{AEF2E189-FA66-4F98-A8E9-7355F2E2CFC7}" type="presParOf" srcId="{F7B4248C-E955-4C38-9481-A67278B2363D}" destId="{65D5E9B4-CBA7-4E14-A7B9-D41A9D3F0E8B}" srcOrd="10" destOrd="0" presId="urn:microsoft.com/office/officeart/2008/layout/VerticalCurvedList"/>
    <dgm:cxn modelId="{55EE2573-91C8-4299-95FD-7910FB4CFD60}" type="presParOf" srcId="{65D5E9B4-CBA7-4E14-A7B9-D41A9D3F0E8B}" destId="{68DD831B-0585-4165-9F3F-29265A529EFF}" srcOrd="0" destOrd="0" presId="urn:microsoft.com/office/officeart/2008/layout/VerticalCurvedList"/>
    <dgm:cxn modelId="{B437A502-1E49-41D2-9098-086C30EAD6B6}" type="presParOf" srcId="{F7B4248C-E955-4C38-9481-A67278B2363D}" destId="{96573D42-D5BB-447C-A57C-4068E6EE9E61}" srcOrd="11" destOrd="0" presId="urn:microsoft.com/office/officeart/2008/layout/VerticalCurvedList"/>
    <dgm:cxn modelId="{087A4812-AD94-486E-A9E8-062EC5D28EA9}" type="presParOf" srcId="{F7B4248C-E955-4C38-9481-A67278B2363D}" destId="{077601DD-E42C-490F-8524-82B2F308E5C5}" srcOrd="12" destOrd="0" presId="urn:microsoft.com/office/officeart/2008/layout/VerticalCurvedList"/>
    <dgm:cxn modelId="{7AF9BCC0-3CD0-4341-8B53-D66FA1558990}" type="presParOf" srcId="{077601DD-E42C-490F-8524-82B2F308E5C5}" destId="{71F45763-C46F-4D76-AC02-F330B38E7C5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8B3DA2-964B-4217-95EA-75DF987A0218}" type="doc">
      <dgm:prSet loTypeId="urn:microsoft.com/office/officeart/2005/8/layout/hList7" loCatId="list" qsTypeId="urn:microsoft.com/office/officeart/2005/8/quickstyle/simple1" qsCatId="simple" csTypeId="urn:microsoft.com/office/officeart/2005/8/colors/colorful1" csCatId="colorful" phldr="1"/>
      <dgm:spPr/>
    </dgm:pt>
    <dgm:pt modelId="{A499F5C5-DCB1-4A55-B458-92839CB504BD}">
      <dgm:prSet phldrT="[Text]"/>
      <dgm:spPr/>
      <dgm:t>
        <a:bodyPr/>
        <a:lstStyle/>
        <a:p>
          <a:r>
            <a:rPr lang="en-US" dirty="0"/>
            <a:t>Build on NCHS workforce excellence</a:t>
          </a:r>
        </a:p>
      </dgm:t>
    </dgm:pt>
    <dgm:pt modelId="{257D2769-BF8F-42D3-B6BF-D12180D95190}" type="parTrans" cxnId="{8D9FB898-1798-4D5D-A2D0-3959DA315DEC}">
      <dgm:prSet/>
      <dgm:spPr/>
      <dgm:t>
        <a:bodyPr/>
        <a:lstStyle/>
        <a:p>
          <a:endParaRPr lang="en-US"/>
        </a:p>
      </dgm:t>
    </dgm:pt>
    <dgm:pt modelId="{320928FF-4A84-44A8-BD02-3357D84BD80E}" type="sibTrans" cxnId="{8D9FB898-1798-4D5D-A2D0-3959DA315DEC}">
      <dgm:prSet/>
      <dgm:spPr/>
      <dgm:t>
        <a:bodyPr/>
        <a:lstStyle/>
        <a:p>
          <a:endParaRPr lang="en-US"/>
        </a:p>
      </dgm:t>
    </dgm:pt>
    <dgm:pt modelId="{3E7CDFF0-3E0E-4C4E-B9BD-546AAD6E4F7C}">
      <dgm:prSet phldrT="[Text]"/>
      <dgm:spPr/>
      <dgm:t>
        <a:bodyPr/>
        <a:lstStyle/>
        <a:p>
          <a:r>
            <a:rPr lang="en-US" dirty="0"/>
            <a:t>Build on scientific and program excellence in data quality and accuracy</a:t>
          </a:r>
        </a:p>
      </dgm:t>
    </dgm:pt>
    <dgm:pt modelId="{A6121DA5-1084-4755-A005-7EBDC96F1419}" type="parTrans" cxnId="{05F17610-9E25-44CB-8459-76BC194D8CEC}">
      <dgm:prSet/>
      <dgm:spPr/>
      <dgm:t>
        <a:bodyPr/>
        <a:lstStyle/>
        <a:p>
          <a:endParaRPr lang="en-US"/>
        </a:p>
      </dgm:t>
    </dgm:pt>
    <dgm:pt modelId="{661C8FB6-B273-4437-8414-62D05B90AA0D}" type="sibTrans" cxnId="{05F17610-9E25-44CB-8459-76BC194D8CEC}">
      <dgm:prSet/>
      <dgm:spPr/>
      <dgm:t>
        <a:bodyPr/>
        <a:lstStyle/>
        <a:p>
          <a:endParaRPr lang="en-US"/>
        </a:p>
      </dgm:t>
    </dgm:pt>
    <dgm:pt modelId="{1678B600-CD8F-490D-A355-8FFBCD03D920}">
      <dgm:prSet phldrT="[Text]"/>
      <dgm:spPr/>
      <dgm:t>
        <a:bodyPr/>
        <a:lstStyle/>
        <a:p>
          <a:r>
            <a:rPr lang="en-US" dirty="0"/>
            <a:t>Amplify NCHS’ relevance and external engagement</a:t>
          </a:r>
        </a:p>
      </dgm:t>
    </dgm:pt>
    <dgm:pt modelId="{E764D096-394F-4E36-98E8-971B71480DE3}" type="parTrans" cxnId="{5B7E5030-8B54-4558-9197-BCCFEE097BD0}">
      <dgm:prSet/>
      <dgm:spPr/>
      <dgm:t>
        <a:bodyPr/>
        <a:lstStyle/>
        <a:p>
          <a:endParaRPr lang="en-US"/>
        </a:p>
      </dgm:t>
    </dgm:pt>
    <dgm:pt modelId="{9A38EDBF-C046-46AF-A3C2-9B49C3E65BEA}" type="sibTrans" cxnId="{5B7E5030-8B54-4558-9197-BCCFEE097BD0}">
      <dgm:prSet/>
      <dgm:spPr/>
      <dgm:t>
        <a:bodyPr/>
        <a:lstStyle/>
        <a:p>
          <a:endParaRPr lang="en-US"/>
        </a:p>
      </dgm:t>
    </dgm:pt>
    <dgm:pt modelId="{F9BEE437-C919-41BF-A93B-690EC5BE0D14}">
      <dgm:prSet/>
      <dgm:spPr/>
      <dgm:t>
        <a:bodyPr/>
        <a:lstStyle/>
        <a:p>
          <a:r>
            <a:rPr lang="en-US" dirty="0"/>
            <a:t>Strengthen operational excellence in processes, communication, and collaboration</a:t>
          </a:r>
        </a:p>
      </dgm:t>
    </dgm:pt>
    <dgm:pt modelId="{993EC03E-081F-4068-9507-4EAEC56789C2}" type="parTrans" cxnId="{63391CF5-9037-446C-9928-6F35A4D5EF92}">
      <dgm:prSet/>
      <dgm:spPr/>
      <dgm:t>
        <a:bodyPr/>
        <a:lstStyle/>
        <a:p>
          <a:endParaRPr lang="en-US"/>
        </a:p>
      </dgm:t>
    </dgm:pt>
    <dgm:pt modelId="{7A486136-9B83-4EA6-8443-502929667DBB}" type="sibTrans" cxnId="{63391CF5-9037-446C-9928-6F35A4D5EF92}">
      <dgm:prSet/>
      <dgm:spPr/>
      <dgm:t>
        <a:bodyPr/>
        <a:lstStyle/>
        <a:p>
          <a:endParaRPr lang="en-US"/>
        </a:p>
      </dgm:t>
    </dgm:pt>
    <dgm:pt modelId="{DB8D8DF6-65DA-4DE0-A7BB-1BFFC8DC8A07}" type="pres">
      <dgm:prSet presAssocID="{418B3DA2-964B-4217-95EA-75DF987A0218}" presName="Name0" presStyleCnt="0">
        <dgm:presLayoutVars>
          <dgm:dir/>
          <dgm:resizeHandles val="exact"/>
        </dgm:presLayoutVars>
      </dgm:prSet>
      <dgm:spPr/>
    </dgm:pt>
    <dgm:pt modelId="{0BE6487C-1A71-4EE4-8F7E-5074A6B7FAB6}" type="pres">
      <dgm:prSet presAssocID="{418B3DA2-964B-4217-95EA-75DF987A0218}" presName="fgShape" presStyleLbl="fgShp" presStyleIdx="0" presStyleCnt="1"/>
      <dgm:spPr/>
    </dgm:pt>
    <dgm:pt modelId="{46E5F7C4-B27C-403C-9967-7403BCF65260}" type="pres">
      <dgm:prSet presAssocID="{418B3DA2-964B-4217-95EA-75DF987A0218}" presName="linComp" presStyleCnt="0"/>
      <dgm:spPr/>
    </dgm:pt>
    <dgm:pt modelId="{830EFEBD-B8BC-42D0-82AB-36BD1CBF53C3}" type="pres">
      <dgm:prSet presAssocID="{A499F5C5-DCB1-4A55-B458-92839CB504BD}" presName="compNode" presStyleCnt="0"/>
      <dgm:spPr/>
    </dgm:pt>
    <dgm:pt modelId="{235C9C5A-0DAE-4854-BCD7-045DB7FD0522}" type="pres">
      <dgm:prSet presAssocID="{A499F5C5-DCB1-4A55-B458-92839CB504BD}" presName="bkgdShape" presStyleLbl="node1" presStyleIdx="0" presStyleCnt="4"/>
      <dgm:spPr/>
    </dgm:pt>
    <dgm:pt modelId="{2EB87F6A-5680-45D5-B673-C0C24B46D221}" type="pres">
      <dgm:prSet presAssocID="{A499F5C5-DCB1-4A55-B458-92839CB504BD}" presName="nodeTx" presStyleLbl="node1" presStyleIdx="0" presStyleCnt="4">
        <dgm:presLayoutVars>
          <dgm:bulletEnabled val="1"/>
        </dgm:presLayoutVars>
      </dgm:prSet>
      <dgm:spPr/>
    </dgm:pt>
    <dgm:pt modelId="{9277DBB5-2261-4A7A-956B-A30A9717D560}" type="pres">
      <dgm:prSet presAssocID="{A499F5C5-DCB1-4A55-B458-92839CB504BD}" presName="invisiNode" presStyleLbl="node1" presStyleIdx="0" presStyleCnt="4"/>
      <dgm:spPr/>
    </dgm:pt>
    <dgm:pt modelId="{9ED6696C-CCF2-40AD-89CE-25F5D2F5A250}" type="pres">
      <dgm:prSet presAssocID="{A499F5C5-DCB1-4A55-B458-92839CB504BD}"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people with solid fill"/>
        </a:ext>
      </dgm:extLst>
    </dgm:pt>
    <dgm:pt modelId="{61D8A45E-2A54-466E-B30B-C5F434599284}" type="pres">
      <dgm:prSet presAssocID="{320928FF-4A84-44A8-BD02-3357D84BD80E}" presName="sibTrans" presStyleLbl="sibTrans2D1" presStyleIdx="0" presStyleCnt="0"/>
      <dgm:spPr/>
    </dgm:pt>
    <dgm:pt modelId="{750182F9-C7D2-4527-858B-D3D0A7BA7CC3}" type="pres">
      <dgm:prSet presAssocID="{F9BEE437-C919-41BF-A93B-690EC5BE0D14}" presName="compNode" presStyleCnt="0"/>
      <dgm:spPr/>
    </dgm:pt>
    <dgm:pt modelId="{7688355D-B5D4-4FC3-99B5-5079FEE05D9C}" type="pres">
      <dgm:prSet presAssocID="{F9BEE437-C919-41BF-A93B-690EC5BE0D14}" presName="bkgdShape" presStyleLbl="node1" presStyleIdx="1" presStyleCnt="4"/>
      <dgm:spPr/>
    </dgm:pt>
    <dgm:pt modelId="{D47CEA4D-31D4-41F7-8276-AB052322F0E4}" type="pres">
      <dgm:prSet presAssocID="{F9BEE437-C919-41BF-A93B-690EC5BE0D14}" presName="nodeTx" presStyleLbl="node1" presStyleIdx="1" presStyleCnt="4">
        <dgm:presLayoutVars>
          <dgm:bulletEnabled val="1"/>
        </dgm:presLayoutVars>
      </dgm:prSet>
      <dgm:spPr/>
    </dgm:pt>
    <dgm:pt modelId="{3D521EEB-4DF9-4D64-8F2E-8E639F949AE5}" type="pres">
      <dgm:prSet presAssocID="{F9BEE437-C919-41BF-A93B-690EC5BE0D14}" presName="invisiNode" presStyleLbl="node1" presStyleIdx="1" presStyleCnt="4"/>
      <dgm:spPr/>
    </dgm:pt>
    <dgm:pt modelId="{734EDAFF-C6E9-40F5-A834-C3FA41CD30CF}" type="pres">
      <dgm:prSet presAssocID="{F9BEE437-C919-41BF-A93B-690EC5BE0D14}"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ment Add with solid fill"/>
        </a:ext>
      </dgm:extLst>
    </dgm:pt>
    <dgm:pt modelId="{F8A128F1-A4ED-4CB2-B926-A503C3B7553F}" type="pres">
      <dgm:prSet presAssocID="{7A486136-9B83-4EA6-8443-502929667DBB}" presName="sibTrans" presStyleLbl="sibTrans2D1" presStyleIdx="0" presStyleCnt="0"/>
      <dgm:spPr/>
    </dgm:pt>
    <dgm:pt modelId="{1FC41E9F-6A1D-470D-A19D-83B9389BCD34}" type="pres">
      <dgm:prSet presAssocID="{3E7CDFF0-3E0E-4C4E-B9BD-546AAD6E4F7C}" presName="compNode" presStyleCnt="0"/>
      <dgm:spPr/>
    </dgm:pt>
    <dgm:pt modelId="{C5320F28-FFC8-4B45-A421-EEA91A4F6379}" type="pres">
      <dgm:prSet presAssocID="{3E7CDFF0-3E0E-4C4E-B9BD-546AAD6E4F7C}" presName="bkgdShape" presStyleLbl="node1" presStyleIdx="2" presStyleCnt="4"/>
      <dgm:spPr/>
    </dgm:pt>
    <dgm:pt modelId="{F06479D1-FDD4-407E-BEBD-26B31AA9A543}" type="pres">
      <dgm:prSet presAssocID="{3E7CDFF0-3E0E-4C4E-B9BD-546AAD6E4F7C}" presName="nodeTx" presStyleLbl="node1" presStyleIdx="2" presStyleCnt="4">
        <dgm:presLayoutVars>
          <dgm:bulletEnabled val="1"/>
        </dgm:presLayoutVars>
      </dgm:prSet>
      <dgm:spPr/>
    </dgm:pt>
    <dgm:pt modelId="{1124FD10-6133-49D1-A5D4-CD6E8B175302}" type="pres">
      <dgm:prSet presAssocID="{3E7CDFF0-3E0E-4C4E-B9BD-546AAD6E4F7C}" presName="invisiNode" presStyleLbl="node1" presStyleIdx="2" presStyleCnt="4"/>
      <dgm:spPr/>
    </dgm:pt>
    <dgm:pt modelId="{EB5293D3-0493-4CC5-9C29-0A9EA469BBAA}" type="pres">
      <dgm:prSet presAssocID="{3E7CDFF0-3E0E-4C4E-B9BD-546AAD6E4F7C}"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Badge with solid fill"/>
        </a:ext>
      </dgm:extLst>
    </dgm:pt>
    <dgm:pt modelId="{016F137F-B415-4B20-8791-DC4A87952EE5}" type="pres">
      <dgm:prSet presAssocID="{661C8FB6-B273-4437-8414-62D05B90AA0D}" presName="sibTrans" presStyleLbl="sibTrans2D1" presStyleIdx="0" presStyleCnt="0"/>
      <dgm:spPr/>
    </dgm:pt>
    <dgm:pt modelId="{225843C0-8436-4D52-BD61-323A3130751F}" type="pres">
      <dgm:prSet presAssocID="{1678B600-CD8F-490D-A355-8FFBCD03D920}" presName="compNode" presStyleCnt="0"/>
      <dgm:spPr/>
    </dgm:pt>
    <dgm:pt modelId="{36665309-2EC0-4B10-B2EA-BAFD89A3AFAD}" type="pres">
      <dgm:prSet presAssocID="{1678B600-CD8F-490D-A355-8FFBCD03D920}" presName="bkgdShape" presStyleLbl="node1" presStyleIdx="3" presStyleCnt="4"/>
      <dgm:spPr/>
    </dgm:pt>
    <dgm:pt modelId="{2DE03415-EDC8-4C37-9ACE-1628D18183C3}" type="pres">
      <dgm:prSet presAssocID="{1678B600-CD8F-490D-A355-8FFBCD03D920}" presName="nodeTx" presStyleLbl="node1" presStyleIdx="3" presStyleCnt="4">
        <dgm:presLayoutVars>
          <dgm:bulletEnabled val="1"/>
        </dgm:presLayoutVars>
      </dgm:prSet>
      <dgm:spPr/>
    </dgm:pt>
    <dgm:pt modelId="{7A251984-EB40-4926-9347-A232F9F75191}" type="pres">
      <dgm:prSet presAssocID="{1678B600-CD8F-490D-A355-8FFBCD03D920}" presName="invisiNode" presStyleLbl="node1" presStyleIdx="3" presStyleCnt="4"/>
      <dgm:spPr/>
    </dgm:pt>
    <dgm:pt modelId="{D0AB5C52-EFEE-4230-9B70-740671ACB3EA}" type="pres">
      <dgm:prSet presAssocID="{1678B600-CD8F-490D-A355-8FFBCD03D920}"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oardroom with solid fill"/>
        </a:ext>
      </dgm:extLst>
    </dgm:pt>
  </dgm:ptLst>
  <dgm:cxnLst>
    <dgm:cxn modelId="{A330A705-55D0-41F3-AC77-3AC733897AE9}" type="presOf" srcId="{320928FF-4A84-44A8-BD02-3357D84BD80E}" destId="{61D8A45E-2A54-466E-B30B-C5F434599284}" srcOrd="0" destOrd="0" presId="urn:microsoft.com/office/officeart/2005/8/layout/hList7"/>
    <dgm:cxn modelId="{05F17610-9E25-44CB-8459-76BC194D8CEC}" srcId="{418B3DA2-964B-4217-95EA-75DF987A0218}" destId="{3E7CDFF0-3E0E-4C4E-B9BD-546AAD6E4F7C}" srcOrd="2" destOrd="0" parTransId="{A6121DA5-1084-4755-A005-7EBDC96F1419}" sibTransId="{661C8FB6-B273-4437-8414-62D05B90AA0D}"/>
    <dgm:cxn modelId="{54393413-F412-473B-B8AD-F9D70AE6E592}" type="presOf" srcId="{7A486136-9B83-4EA6-8443-502929667DBB}" destId="{F8A128F1-A4ED-4CB2-B926-A503C3B7553F}" srcOrd="0" destOrd="0" presId="urn:microsoft.com/office/officeart/2005/8/layout/hList7"/>
    <dgm:cxn modelId="{7EBA371F-9EA6-4DC1-8502-BA612676C25E}" type="presOf" srcId="{3E7CDFF0-3E0E-4C4E-B9BD-546AAD6E4F7C}" destId="{F06479D1-FDD4-407E-BEBD-26B31AA9A543}" srcOrd="1" destOrd="0" presId="urn:microsoft.com/office/officeart/2005/8/layout/hList7"/>
    <dgm:cxn modelId="{C8934E24-5735-4E01-AAC8-8004F6ABDF87}" type="presOf" srcId="{3E7CDFF0-3E0E-4C4E-B9BD-546AAD6E4F7C}" destId="{C5320F28-FFC8-4B45-A421-EEA91A4F6379}" srcOrd="0" destOrd="0" presId="urn:microsoft.com/office/officeart/2005/8/layout/hList7"/>
    <dgm:cxn modelId="{3919E02F-BB9D-4397-9DCC-2F7B74096EB9}" type="presOf" srcId="{F9BEE437-C919-41BF-A93B-690EC5BE0D14}" destId="{D47CEA4D-31D4-41F7-8276-AB052322F0E4}" srcOrd="1" destOrd="0" presId="urn:microsoft.com/office/officeart/2005/8/layout/hList7"/>
    <dgm:cxn modelId="{5B7E5030-8B54-4558-9197-BCCFEE097BD0}" srcId="{418B3DA2-964B-4217-95EA-75DF987A0218}" destId="{1678B600-CD8F-490D-A355-8FFBCD03D920}" srcOrd="3" destOrd="0" parTransId="{E764D096-394F-4E36-98E8-971B71480DE3}" sibTransId="{9A38EDBF-C046-46AF-A3C2-9B49C3E65BEA}"/>
    <dgm:cxn modelId="{44270C67-0188-41B8-9414-B36A8EE60054}" type="presOf" srcId="{661C8FB6-B273-4437-8414-62D05B90AA0D}" destId="{016F137F-B415-4B20-8791-DC4A87952EE5}" srcOrd="0" destOrd="0" presId="urn:microsoft.com/office/officeart/2005/8/layout/hList7"/>
    <dgm:cxn modelId="{32B2756B-71B4-42BC-8FDE-3645FAAE22A4}" type="presOf" srcId="{A499F5C5-DCB1-4A55-B458-92839CB504BD}" destId="{235C9C5A-0DAE-4854-BCD7-045DB7FD0522}" srcOrd="0" destOrd="0" presId="urn:microsoft.com/office/officeart/2005/8/layout/hList7"/>
    <dgm:cxn modelId="{518E2D4C-4DB5-4895-997F-49CB261DE2ED}" type="presOf" srcId="{A499F5C5-DCB1-4A55-B458-92839CB504BD}" destId="{2EB87F6A-5680-45D5-B673-C0C24B46D221}" srcOrd="1" destOrd="0" presId="urn:microsoft.com/office/officeart/2005/8/layout/hList7"/>
    <dgm:cxn modelId="{7D095356-C0B8-4406-902F-2396732043F3}" type="presOf" srcId="{1678B600-CD8F-490D-A355-8FFBCD03D920}" destId="{36665309-2EC0-4B10-B2EA-BAFD89A3AFAD}" srcOrd="0" destOrd="0" presId="urn:microsoft.com/office/officeart/2005/8/layout/hList7"/>
    <dgm:cxn modelId="{CC2D2C58-9E18-453D-88D3-4850233182ED}" type="presOf" srcId="{F9BEE437-C919-41BF-A93B-690EC5BE0D14}" destId="{7688355D-B5D4-4FC3-99B5-5079FEE05D9C}" srcOrd="0" destOrd="0" presId="urn:microsoft.com/office/officeart/2005/8/layout/hList7"/>
    <dgm:cxn modelId="{8D9FB898-1798-4D5D-A2D0-3959DA315DEC}" srcId="{418B3DA2-964B-4217-95EA-75DF987A0218}" destId="{A499F5C5-DCB1-4A55-B458-92839CB504BD}" srcOrd="0" destOrd="0" parTransId="{257D2769-BF8F-42D3-B6BF-D12180D95190}" sibTransId="{320928FF-4A84-44A8-BD02-3357D84BD80E}"/>
    <dgm:cxn modelId="{6FE82CB2-88C0-40C7-9341-B464473B3A7F}" type="presOf" srcId="{418B3DA2-964B-4217-95EA-75DF987A0218}" destId="{DB8D8DF6-65DA-4DE0-A7BB-1BFFC8DC8A07}" srcOrd="0" destOrd="0" presId="urn:microsoft.com/office/officeart/2005/8/layout/hList7"/>
    <dgm:cxn modelId="{8AF316D0-4267-4DB6-861A-DF8AD15D62AF}" type="presOf" srcId="{1678B600-CD8F-490D-A355-8FFBCD03D920}" destId="{2DE03415-EDC8-4C37-9ACE-1628D18183C3}" srcOrd="1" destOrd="0" presId="urn:microsoft.com/office/officeart/2005/8/layout/hList7"/>
    <dgm:cxn modelId="{63391CF5-9037-446C-9928-6F35A4D5EF92}" srcId="{418B3DA2-964B-4217-95EA-75DF987A0218}" destId="{F9BEE437-C919-41BF-A93B-690EC5BE0D14}" srcOrd="1" destOrd="0" parTransId="{993EC03E-081F-4068-9507-4EAEC56789C2}" sibTransId="{7A486136-9B83-4EA6-8443-502929667DBB}"/>
    <dgm:cxn modelId="{97BE19D5-6A34-4F10-A706-3827424142FF}" type="presParOf" srcId="{DB8D8DF6-65DA-4DE0-A7BB-1BFFC8DC8A07}" destId="{0BE6487C-1A71-4EE4-8F7E-5074A6B7FAB6}" srcOrd="0" destOrd="0" presId="urn:microsoft.com/office/officeart/2005/8/layout/hList7"/>
    <dgm:cxn modelId="{65E90ED9-C669-4685-A42C-1371BC6F0A56}" type="presParOf" srcId="{DB8D8DF6-65DA-4DE0-A7BB-1BFFC8DC8A07}" destId="{46E5F7C4-B27C-403C-9967-7403BCF65260}" srcOrd="1" destOrd="0" presId="urn:microsoft.com/office/officeart/2005/8/layout/hList7"/>
    <dgm:cxn modelId="{ABB3AA73-B127-482B-98C4-2A560C73FC9C}" type="presParOf" srcId="{46E5F7C4-B27C-403C-9967-7403BCF65260}" destId="{830EFEBD-B8BC-42D0-82AB-36BD1CBF53C3}" srcOrd="0" destOrd="0" presId="urn:microsoft.com/office/officeart/2005/8/layout/hList7"/>
    <dgm:cxn modelId="{924DBB9B-BA35-4FB1-B3D0-358AEF7ADBAB}" type="presParOf" srcId="{830EFEBD-B8BC-42D0-82AB-36BD1CBF53C3}" destId="{235C9C5A-0DAE-4854-BCD7-045DB7FD0522}" srcOrd="0" destOrd="0" presId="urn:microsoft.com/office/officeart/2005/8/layout/hList7"/>
    <dgm:cxn modelId="{A6A8A44C-EE92-4BF9-9A48-A8E1F087F7DD}" type="presParOf" srcId="{830EFEBD-B8BC-42D0-82AB-36BD1CBF53C3}" destId="{2EB87F6A-5680-45D5-B673-C0C24B46D221}" srcOrd="1" destOrd="0" presId="urn:microsoft.com/office/officeart/2005/8/layout/hList7"/>
    <dgm:cxn modelId="{2574712A-24EF-4914-B31A-00AEB8D9000D}" type="presParOf" srcId="{830EFEBD-B8BC-42D0-82AB-36BD1CBF53C3}" destId="{9277DBB5-2261-4A7A-956B-A30A9717D560}" srcOrd="2" destOrd="0" presId="urn:microsoft.com/office/officeart/2005/8/layout/hList7"/>
    <dgm:cxn modelId="{F2E62340-25F2-4E2E-AB11-F28E2572F002}" type="presParOf" srcId="{830EFEBD-B8BC-42D0-82AB-36BD1CBF53C3}" destId="{9ED6696C-CCF2-40AD-89CE-25F5D2F5A250}" srcOrd="3" destOrd="0" presId="urn:microsoft.com/office/officeart/2005/8/layout/hList7"/>
    <dgm:cxn modelId="{8A1AC7C8-7917-4905-897F-AD0C03A17137}" type="presParOf" srcId="{46E5F7C4-B27C-403C-9967-7403BCF65260}" destId="{61D8A45E-2A54-466E-B30B-C5F434599284}" srcOrd="1" destOrd="0" presId="urn:microsoft.com/office/officeart/2005/8/layout/hList7"/>
    <dgm:cxn modelId="{DB426A24-8D5D-431D-88DF-C094E3DA2C32}" type="presParOf" srcId="{46E5F7C4-B27C-403C-9967-7403BCF65260}" destId="{750182F9-C7D2-4527-858B-D3D0A7BA7CC3}" srcOrd="2" destOrd="0" presId="urn:microsoft.com/office/officeart/2005/8/layout/hList7"/>
    <dgm:cxn modelId="{220A7D6A-2705-46FB-86C1-ADC22B8BA011}" type="presParOf" srcId="{750182F9-C7D2-4527-858B-D3D0A7BA7CC3}" destId="{7688355D-B5D4-4FC3-99B5-5079FEE05D9C}" srcOrd="0" destOrd="0" presId="urn:microsoft.com/office/officeart/2005/8/layout/hList7"/>
    <dgm:cxn modelId="{8C908BEE-35E9-4D0D-A909-97991E36BCAF}" type="presParOf" srcId="{750182F9-C7D2-4527-858B-D3D0A7BA7CC3}" destId="{D47CEA4D-31D4-41F7-8276-AB052322F0E4}" srcOrd="1" destOrd="0" presId="urn:microsoft.com/office/officeart/2005/8/layout/hList7"/>
    <dgm:cxn modelId="{DB44F7F8-0D60-4178-83A1-4B4758B02B61}" type="presParOf" srcId="{750182F9-C7D2-4527-858B-D3D0A7BA7CC3}" destId="{3D521EEB-4DF9-4D64-8F2E-8E639F949AE5}" srcOrd="2" destOrd="0" presId="urn:microsoft.com/office/officeart/2005/8/layout/hList7"/>
    <dgm:cxn modelId="{C68CCB00-0495-43F7-B44B-414E79E13026}" type="presParOf" srcId="{750182F9-C7D2-4527-858B-D3D0A7BA7CC3}" destId="{734EDAFF-C6E9-40F5-A834-C3FA41CD30CF}" srcOrd="3" destOrd="0" presId="urn:microsoft.com/office/officeart/2005/8/layout/hList7"/>
    <dgm:cxn modelId="{D22B7318-B5A7-4D4D-9741-D6322A47CEA0}" type="presParOf" srcId="{46E5F7C4-B27C-403C-9967-7403BCF65260}" destId="{F8A128F1-A4ED-4CB2-B926-A503C3B7553F}" srcOrd="3" destOrd="0" presId="urn:microsoft.com/office/officeart/2005/8/layout/hList7"/>
    <dgm:cxn modelId="{B3F64EC4-A6A2-4255-B381-DA156FC09CC7}" type="presParOf" srcId="{46E5F7C4-B27C-403C-9967-7403BCF65260}" destId="{1FC41E9F-6A1D-470D-A19D-83B9389BCD34}" srcOrd="4" destOrd="0" presId="urn:microsoft.com/office/officeart/2005/8/layout/hList7"/>
    <dgm:cxn modelId="{266136D6-023C-4A90-8266-37CF0274E902}" type="presParOf" srcId="{1FC41E9F-6A1D-470D-A19D-83B9389BCD34}" destId="{C5320F28-FFC8-4B45-A421-EEA91A4F6379}" srcOrd="0" destOrd="0" presId="urn:microsoft.com/office/officeart/2005/8/layout/hList7"/>
    <dgm:cxn modelId="{B6A8A043-E3E9-4923-8FDD-B8267C73735E}" type="presParOf" srcId="{1FC41E9F-6A1D-470D-A19D-83B9389BCD34}" destId="{F06479D1-FDD4-407E-BEBD-26B31AA9A543}" srcOrd="1" destOrd="0" presId="urn:microsoft.com/office/officeart/2005/8/layout/hList7"/>
    <dgm:cxn modelId="{58F385DD-410B-4C87-AE99-461AF7C3370E}" type="presParOf" srcId="{1FC41E9F-6A1D-470D-A19D-83B9389BCD34}" destId="{1124FD10-6133-49D1-A5D4-CD6E8B175302}" srcOrd="2" destOrd="0" presId="urn:microsoft.com/office/officeart/2005/8/layout/hList7"/>
    <dgm:cxn modelId="{C13DCCF5-E7B3-42A8-A430-B9E862EBD9CC}" type="presParOf" srcId="{1FC41E9F-6A1D-470D-A19D-83B9389BCD34}" destId="{EB5293D3-0493-4CC5-9C29-0A9EA469BBAA}" srcOrd="3" destOrd="0" presId="urn:microsoft.com/office/officeart/2005/8/layout/hList7"/>
    <dgm:cxn modelId="{C05EEDE4-45E2-46BC-8394-5010ECF46FC1}" type="presParOf" srcId="{46E5F7C4-B27C-403C-9967-7403BCF65260}" destId="{016F137F-B415-4B20-8791-DC4A87952EE5}" srcOrd="5" destOrd="0" presId="urn:microsoft.com/office/officeart/2005/8/layout/hList7"/>
    <dgm:cxn modelId="{94CD30DF-8E8A-4FB9-8215-04F788E1E40C}" type="presParOf" srcId="{46E5F7C4-B27C-403C-9967-7403BCF65260}" destId="{225843C0-8436-4D52-BD61-323A3130751F}" srcOrd="6" destOrd="0" presId="urn:microsoft.com/office/officeart/2005/8/layout/hList7"/>
    <dgm:cxn modelId="{9DFE8AEA-C710-4D31-B713-5081A3DC78BE}" type="presParOf" srcId="{225843C0-8436-4D52-BD61-323A3130751F}" destId="{36665309-2EC0-4B10-B2EA-BAFD89A3AFAD}" srcOrd="0" destOrd="0" presId="urn:microsoft.com/office/officeart/2005/8/layout/hList7"/>
    <dgm:cxn modelId="{4D53ABE1-797D-4687-BA37-B96EC26C3CBA}" type="presParOf" srcId="{225843C0-8436-4D52-BD61-323A3130751F}" destId="{2DE03415-EDC8-4C37-9ACE-1628D18183C3}" srcOrd="1" destOrd="0" presId="urn:microsoft.com/office/officeart/2005/8/layout/hList7"/>
    <dgm:cxn modelId="{77B7E496-C373-4091-9A3E-D2B8C81E167F}" type="presParOf" srcId="{225843C0-8436-4D52-BD61-323A3130751F}" destId="{7A251984-EB40-4926-9347-A232F9F75191}" srcOrd="2" destOrd="0" presId="urn:microsoft.com/office/officeart/2005/8/layout/hList7"/>
    <dgm:cxn modelId="{DA9C5D4F-E64C-4F49-A896-1E8F77E9844F}" type="presParOf" srcId="{225843C0-8436-4D52-BD61-323A3130751F}" destId="{D0AB5C52-EFEE-4230-9B70-740671ACB3E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2B7C40-A4AA-4AEA-AB0F-50A08B3AC060}" type="doc">
      <dgm:prSet loTypeId="urn:microsoft.com/office/officeart/2005/8/layout/pyramid2" loCatId="pyramid" qsTypeId="urn:microsoft.com/office/officeart/2005/8/quickstyle/simple5" qsCatId="simple" csTypeId="urn:microsoft.com/office/officeart/2005/8/colors/colorful1" csCatId="colorful" phldr="1"/>
      <dgm:spPr/>
    </dgm:pt>
    <dgm:pt modelId="{1C15042F-7C41-481D-9B85-28433B3AF077}">
      <dgm:prSet phldrT="[Text]"/>
      <dgm:spPr/>
      <dgm:t>
        <a:bodyPr/>
        <a:lstStyle/>
        <a:p>
          <a:pPr marL="111125" indent="0" algn="ctr"/>
          <a:r>
            <a:rPr lang="en-US" b="1" dirty="0">
              <a:solidFill>
                <a:srgbClr val="000000"/>
              </a:solidFill>
            </a:rPr>
            <a:t>Vision: </a:t>
          </a:r>
          <a:r>
            <a:rPr lang="en-US" b="0" dirty="0">
              <a:solidFill>
                <a:srgbClr val="000000"/>
              </a:solidFill>
            </a:rPr>
            <a:t>Defines the optimal desired future state.</a:t>
          </a:r>
        </a:p>
      </dgm:t>
    </dgm:pt>
    <dgm:pt modelId="{EEE0BA92-836F-44F3-B972-EBAE8C175860}" type="parTrans" cxnId="{4CE4609B-C211-4BBA-A26C-DFDAAB409E79}">
      <dgm:prSet/>
      <dgm:spPr/>
      <dgm:t>
        <a:bodyPr/>
        <a:lstStyle/>
        <a:p>
          <a:endParaRPr lang="en-US"/>
        </a:p>
      </dgm:t>
    </dgm:pt>
    <dgm:pt modelId="{8E35FE94-678C-4D28-B181-384078C04DBF}" type="sibTrans" cxnId="{4CE4609B-C211-4BBA-A26C-DFDAAB409E79}">
      <dgm:prSet/>
      <dgm:spPr/>
      <dgm:t>
        <a:bodyPr/>
        <a:lstStyle/>
        <a:p>
          <a:endParaRPr lang="en-US"/>
        </a:p>
      </dgm:t>
    </dgm:pt>
    <dgm:pt modelId="{2B9AF5B5-245D-466A-9644-BD44DDE7D3B1}">
      <dgm:prSet phldrT="[Text]"/>
      <dgm:spPr/>
      <dgm:t>
        <a:bodyPr/>
        <a:lstStyle/>
        <a:p>
          <a:pPr marL="55563" indent="0" algn="ctr"/>
          <a:r>
            <a:rPr lang="en-US" b="1" dirty="0">
              <a:solidFill>
                <a:srgbClr val="000000"/>
              </a:solidFill>
            </a:rPr>
            <a:t>Mission</a:t>
          </a:r>
          <a:r>
            <a:rPr lang="en-US" dirty="0">
              <a:solidFill>
                <a:srgbClr val="000000"/>
              </a:solidFill>
            </a:rPr>
            <a:t>: Defines the purpose of the organization.</a:t>
          </a:r>
        </a:p>
      </dgm:t>
    </dgm:pt>
    <dgm:pt modelId="{2938D923-EB70-4E0C-BFF6-707AA7F08DA0}" type="parTrans" cxnId="{36D5A997-BB8D-4236-8764-B588D2429EAA}">
      <dgm:prSet/>
      <dgm:spPr/>
      <dgm:t>
        <a:bodyPr/>
        <a:lstStyle/>
        <a:p>
          <a:endParaRPr lang="en-US"/>
        </a:p>
      </dgm:t>
    </dgm:pt>
    <dgm:pt modelId="{53007432-F4FA-4201-8111-127913E0C9E0}" type="sibTrans" cxnId="{36D5A997-BB8D-4236-8764-B588D2429EAA}">
      <dgm:prSet/>
      <dgm:spPr/>
      <dgm:t>
        <a:bodyPr/>
        <a:lstStyle/>
        <a:p>
          <a:endParaRPr lang="en-US"/>
        </a:p>
      </dgm:t>
    </dgm:pt>
    <dgm:pt modelId="{CD796A59-E59F-4A55-87F7-CD62BABC4917}">
      <dgm:prSet phldrT="[Text]"/>
      <dgm:spPr/>
      <dgm:t>
        <a:bodyPr/>
        <a:lstStyle/>
        <a:p>
          <a:pPr algn="ctr"/>
          <a:r>
            <a:rPr lang="en-US" b="1" dirty="0">
              <a:solidFill>
                <a:srgbClr val="000000"/>
              </a:solidFill>
            </a:rPr>
            <a:t>Goal: </a:t>
          </a:r>
          <a:r>
            <a:rPr lang="en-US" b="0" dirty="0">
              <a:solidFill>
                <a:srgbClr val="000000"/>
              </a:solidFill>
            </a:rPr>
            <a:t>A</a:t>
          </a:r>
          <a:r>
            <a:rPr lang="en-US" dirty="0">
              <a:solidFill>
                <a:srgbClr val="000000"/>
              </a:solidFill>
            </a:rPr>
            <a:t> broad statement of what you wish to accomplish; goals are broad, general, intangible and abstract.</a:t>
          </a:r>
        </a:p>
      </dgm:t>
    </dgm:pt>
    <dgm:pt modelId="{20DDEA42-D072-410E-8A4B-FC7FBA45ACDA}" type="parTrans" cxnId="{6D94AFD8-A672-43FB-A22B-C98E0C240B99}">
      <dgm:prSet/>
      <dgm:spPr/>
      <dgm:t>
        <a:bodyPr/>
        <a:lstStyle/>
        <a:p>
          <a:endParaRPr lang="en-US"/>
        </a:p>
      </dgm:t>
    </dgm:pt>
    <dgm:pt modelId="{5D66D845-969B-4CBE-A35F-8F902910378A}" type="sibTrans" cxnId="{6D94AFD8-A672-43FB-A22B-C98E0C240B99}">
      <dgm:prSet/>
      <dgm:spPr/>
      <dgm:t>
        <a:bodyPr/>
        <a:lstStyle/>
        <a:p>
          <a:endParaRPr lang="en-US"/>
        </a:p>
      </dgm:t>
    </dgm:pt>
    <dgm:pt modelId="{644D8C88-3B77-4F6B-9721-D964F2671F09}">
      <dgm:prSet phldrT="[Text]"/>
      <dgm:spPr/>
      <dgm:t>
        <a:bodyPr/>
        <a:lstStyle/>
        <a:p>
          <a:pPr algn="ctr"/>
          <a:r>
            <a:rPr lang="en-US" b="1" dirty="0">
              <a:solidFill>
                <a:srgbClr val="000000"/>
              </a:solidFill>
            </a:rPr>
            <a:t>Objective: </a:t>
          </a:r>
          <a:r>
            <a:rPr lang="en-US" dirty="0">
              <a:solidFill>
                <a:srgbClr val="000000"/>
              </a:solidFill>
            </a:rPr>
            <a:t>Objectives represents a step toward accomplishing goals; an objective is narrow, precise, tangible and concrete.</a:t>
          </a:r>
        </a:p>
      </dgm:t>
    </dgm:pt>
    <dgm:pt modelId="{B6B30047-911F-41CE-AB0D-C78224E81825}" type="parTrans" cxnId="{2D9BBB4C-65FA-471B-B1B1-A15492FC2338}">
      <dgm:prSet/>
      <dgm:spPr/>
      <dgm:t>
        <a:bodyPr/>
        <a:lstStyle/>
        <a:p>
          <a:endParaRPr lang="en-US"/>
        </a:p>
      </dgm:t>
    </dgm:pt>
    <dgm:pt modelId="{E97D3AD1-D409-4FD4-A6C4-9096551F821C}" type="sibTrans" cxnId="{2D9BBB4C-65FA-471B-B1B1-A15492FC2338}">
      <dgm:prSet/>
      <dgm:spPr/>
      <dgm:t>
        <a:bodyPr/>
        <a:lstStyle/>
        <a:p>
          <a:endParaRPr lang="en-US"/>
        </a:p>
      </dgm:t>
    </dgm:pt>
    <dgm:pt modelId="{D55FCD8D-14C9-4ECF-845E-2E29B9FB5FF6}">
      <dgm:prSet phldrT="[Text]"/>
      <dgm:spPr/>
      <dgm:t>
        <a:bodyPr/>
        <a:lstStyle/>
        <a:p>
          <a:pPr algn="ctr"/>
          <a:r>
            <a:rPr lang="en-US" b="1" dirty="0">
              <a:solidFill>
                <a:srgbClr val="000000"/>
              </a:solidFill>
            </a:rPr>
            <a:t>Strategies:</a:t>
          </a:r>
          <a:r>
            <a:rPr lang="en-US" dirty="0">
              <a:solidFill>
                <a:srgbClr val="000000"/>
              </a:solidFill>
            </a:rPr>
            <a:t> Identifies what will be done to achieve the objective; must be clear and measurable. </a:t>
          </a:r>
        </a:p>
      </dgm:t>
    </dgm:pt>
    <dgm:pt modelId="{447578A7-697E-446C-AC2B-F96EF40EFE04}" type="parTrans" cxnId="{CC760ACE-E82D-4D91-8239-ECAC616DD4CD}">
      <dgm:prSet/>
      <dgm:spPr/>
      <dgm:t>
        <a:bodyPr/>
        <a:lstStyle/>
        <a:p>
          <a:endParaRPr lang="en-US"/>
        </a:p>
      </dgm:t>
    </dgm:pt>
    <dgm:pt modelId="{BAFEB04A-0068-403A-BCA3-DEF9036CF6A8}" type="sibTrans" cxnId="{CC760ACE-E82D-4D91-8239-ECAC616DD4CD}">
      <dgm:prSet/>
      <dgm:spPr/>
      <dgm:t>
        <a:bodyPr/>
        <a:lstStyle/>
        <a:p>
          <a:endParaRPr lang="en-US"/>
        </a:p>
      </dgm:t>
    </dgm:pt>
    <dgm:pt modelId="{4BAD1847-6DBF-4EC9-819D-5F1D3A2674F3}">
      <dgm:prSet phldrT="[Text]"/>
      <dgm:spPr/>
      <dgm:t>
        <a:bodyPr/>
        <a:lstStyle/>
        <a:p>
          <a:pPr algn="ctr"/>
          <a:r>
            <a:rPr lang="en-US" b="1" dirty="0">
              <a:solidFill>
                <a:srgbClr val="000000"/>
              </a:solidFill>
            </a:rPr>
            <a:t>Activities</a:t>
          </a:r>
          <a:r>
            <a:rPr lang="en-US" dirty="0">
              <a:solidFill>
                <a:srgbClr val="000000"/>
              </a:solidFill>
            </a:rPr>
            <a:t>: Specific sequence of steps that must be taken for a strategy to be successful.</a:t>
          </a:r>
        </a:p>
      </dgm:t>
    </dgm:pt>
    <dgm:pt modelId="{9FEFBC24-3AB6-4185-9B26-C9378D30CB37}" type="parTrans" cxnId="{62EA9A78-0344-49B4-BA35-617C6765DB65}">
      <dgm:prSet/>
      <dgm:spPr/>
      <dgm:t>
        <a:bodyPr/>
        <a:lstStyle/>
        <a:p>
          <a:endParaRPr lang="en-US"/>
        </a:p>
      </dgm:t>
    </dgm:pt>
    <dgm:pt modelId="{CC9D3BDC-4B68-4EFE-8032-AC53FECFC801}" type="sibTrans" cxnId="{62EA9A78-0344-49B4-BA35-617C6765DB65}">
      <dgm:prSet/>
      <dgm:spPr/>
      <dgm:t>
        <a:bodyPr/>
        <a:lstStyle/>
        <a:p>
          <a:endParaRPr lang="en-US"/>
        </a:p>
      </dgm:t>
    </dgm:pt>
    <dgm:pt modelId="{D5C167C4-B5FA-49B3-B9D9-5EF795596E9E}">
      <dgm:prSet phldrT="[Text]"/>
      <dgm:spPr/>
      <dgm:t>
        <a:bodyPr/>
        <a:lstStyle/>
        <a:p>
          <a:pPr algn="ctr"/>
          <a:r>
            <a:rPr lang="en-US" b="1" dirty="0">
              <a:solidFill>
                <a:srgbClr val="000000"/>
              </a:solidFill>
            </a:rPr>
            <a:t>KPIs: </a:t>
          </a:r>
          <a:r>
            <a:rPr lang="en-US" b="0" dirty="0">
              <a:solidFill>
                <a:srgbClr val="000000"/>
              </a:solidFill>
            </a:rPr>
            <a:t>Quantifiable metrics that a</a:t>
          </a:r>
          <a:r>
            <a:rPr lang="en-US" dirty="0">
              <a:solidFill>
                <a:srgbClr val="000000"/>
              </a:solidFill>
            </a:rPr>
            <a:t>ssist an organization to define and measure progress toward organizational goals, objectives, and strategies. They have a baseline </a:t>
          </a:r>
          <a:r>
            <a:rPr lang="en-US">
              <a:solidFill>
                <a:srgbClr val="000000"/>
              </a:solidFill>
            </a:rPr>
            <a:t>and target.</a:t>
          </a:r>
          <a:endParaRPr lang="en-US" dirty="0">
            <a:solidFill>
              <a:srgbClr val="000000"/>
            </a:solidFill>
          </a:endParaRPr>
        </a:p>
      </dgm:t>
    </dgm:pt>
    <dgm:pt modelId="{C9F0F14D-547F-4B69-8DA1-2824C5F67D15}" type="parTrans" cxnId="{3B07BE2F-37CD-42AE-94DD-545128A863FE}">
      <dgm:prSet/>
      <dgm:spPr/>
      <dgm:t>
        <a:bodyPr/>
        <a:lstStyle/>
        <a:p>
          <a:endParaRPr lang="en-US"/>
        </a:p>
      </dgm:t>
    </dgm:pt>
    <dgm:pt modelId="{AE99F759-2654-4E7B-8545-F7517001D1AD}" type="sibTrans" cxnId="{3B07BE2F-37CD-42AE-94DD-545128A863FE}">
      <dgm:prSet/>
      <dgm:spPr/>
      <dgm:t>
        <a:bodyPr/>
        <a:lstStyle/>
        <a:p>
          <a:endParaRPr lang="en-US"/>
        </a:p>
      </dgm:t>
    </dgm:pt>
    <dgm:pt modelId="{04999A5E-D3C3-444B-A6C8-ADFE5B69D194}" type="pres">
      <dgm:prSet presAssocID="{5D2B7C40-A4AA-4AEA-AB0F-50A08B3AC060}" presName="compositeShape" presStyleCnt="0">
        <dgm:presLayoutVars>
          <dgm:dir/>
          <dgm:resizeHandles/>
        </dgm:presLayoutVars>
      </dgm:prSet>
      <dgm:spPr/>
    </dgm:pt>
    <dgm:pt modelId="{6C70DFF9-8349-4B28-91BF-897F5F786290}" type="pres">
      <dgm:prSet presAssocID="{5D2B7C40-A4AA-4AEA-AB0F-50A08B3AC060}" presName="pyramid" presStyleLbl="node1" presStyleIdx="0" presStyleCnt="1" custScaleX="113116" custScaleY="86267" custLinFactNeighborX="1523" custLinFactNeighborY="-457"/>
      <dgm:spPr/>
    </dgm:pt>
    <dgm:pt modelId="{4FC0329F-9930-48AB-BB4A-63B1082533C5}" type="pres">
      <dgm:prSet presAssocID="{5D2B7C40-A4AA-4AEA-AB0F-50A08B3AC060}" presName="theList" presStyleCnt="0"/>
      <dgm:spPr/>
    </dgm:pt>
    <dgm:pt modelId="{56E4B2AD-7143-4958-A11C-A30BE66A2F8E}" type="pres">
      <dgm:prSet presAssocID="{1C15042F-7C41-481D-9B85-28433B3AF077}" presName="aNode" presStyleLbl="fgAcc1" presStyleIdx="0" presStyleCnt="7" custLinFactY="31000" custLinFactNeighborX="-48022" custLinFactNeighborY="100000">
        <dgm:presLayoutVars>
          <dgm:bulletEnabled val="1"/>
        </dgm:presLayoutVars>
      </dgm:prSet>
      <dgm:spPr/>
    </dgm:pt>
    <dgm:pt modelId="{B254C3BE-9492-4CC5-BE4D-B8FB31DFF81A}" type="pres">
      <dgm:prSet presAssocID="{1C15042F-7C41-481D-9B85-28433B3AF077}" presName="aSpace" presStyleCnt="0"/>
      <dgm:spPr/>
    </dgm:pt>
    <dgm:pt modelId="{FC42C1D5-142D-4487-B129-01FD9B9E2F6E}" type="pres">
      <dgm:prSet presAssocID="{2B9AF5B5-245D-466A-9644-BD44DDE7D3B1}" presName="aNode" presStyleLbl="fgAcc1" presStyleIdx="1" presStyleCnt="7" custLinFactY="31000" custLinFactNeighborX="-48022" custLinFactNeighborY="100000">
        <dgm:presLayoutVars>
          <dgm:bulletEnabled val="1"/>
        </dgm:presLayoutVars>
      </dgm:prSet>
      <dgm:spPr/>
    </dgm:pt>
    <dgm:pt modelId="{69EE19BE-AD19-4309-80AB-776374D00573}" type="pres">
      <dgm:prSet presAssocID="{2B9AF5B5-245D-466A-9644-BD44DDE7D3B1}" presName="aSpace" presStyleCnt="0"/>
      <dgm:spPr/>
    </dgm:pt>
    <dgm:pt modelId="{E3E4AFB7-D3F4-42C6-8DE0-7916719FD488}" type="pres">
      <dgm:prSet presAssocID="{CD796A59-E59F-4A55-87F7-CD62BABC4917}" presName="aNode" presStyleLbl="fgAcc1" presStyleIdx="2" presStyleCnt="7" custLinFactY="31000" custLinFactNeighborX="-48022" custLinFactNeighborY="100000">
        <dgm:presLayoutVars>
          <dgm:bulletEnabled val="1"/>
        </dgm:presLayoutVars>
      </dgm:prSet>
      <dgm:spPr/>
    </dgm:pt>
    <dgm:pt modelId="{8DD50DCE-671E-4DC6-898C-AAE55A793174}" type="pres">
      <dgm:prSet presAssocID="{CD796A59-E59F-4A55-87F7-CD62BABC4917}" presName="aSpace" presStyleCnt="0"/>
      <dgm:spPr/>
    </dgm:pt>
    <dgm:pt modelId="{07C28DD0-BDD4-4B91-920C-6917D48417B1}" type="pres">
      <dgm:prSet presAssocID="{644D8C88-3B77-4F6B-9721-D964F2671F09}" presName="aNode" presStyleLbl="fgAcc1" presStyleIdx="3" presStyleCnt="7" custLinFactY="31000" custLinFactNeighborX="-48022" custLinFactNeighborY="100000">
        <dgm:presLayoutVars>
          <dgm:bulletEnabled val="1"/>
        </dgm:presLayoutVars>
      </dgm:prSet>
      <dgm:spPr/>
    </dgm:pt>
    <dgm:pt modelId="{1781092C-D1FC-417B-8F0A-36F4FABDEE93}" type="pres">
      <dgm:prSet presAssocID="{644D8C88-3B77-4F6B-9721-D964F2671F09}" presName="aSpace" presStyleCnt="0"/>
      <dgm:spPr/>
    </dgm:pt>
    <dgm:pt modelId="{1F4B194C-6D4B-4087-A05F-3DE03180A7BB}" type="pres">
      <dgm:prSet presAssocID="{D55FCD8D-14C9-4ECF-845E-2E29B9FB5FF6}" presName="aNode" presStyleLbl="fgAcc1" presStyleIdx="4" presStyleCnt="7" custLinFactY="31000" custLinFactNeighborX="-48022" custLinFactNeighborY="100000">
        <dgm:presLayoutVars>
          <dgm:bulletEnabled val="1"/>
        </dgm:presLayoutVars>
      </dgm:prSet>
      <dgm:spPr/>
    </dgm:pt>
    <dgm:pt modelId="{DEB74B50-CEB1-4BCC-B373-AD9910F959C7}" type="pres">
      <dgm:prSet presAssocID="{D55FCD8D-14C9-4ECF-845E-2E29B9FB5FF6}" presName="aSpace" presStyleCnt="0"/>
      <dgm:spPr/>
    </dgm:pt>
    <dgm:pt modelId="{B5DE9793-FBAF-42A6-8AC8-2E4C0589555F}" type="pres">
      <dgm:prSet presAssocID="{4BAD1847-6DBF-4EC9-819D-5F1D3A2674F3}" presName="aNode" presStyleLbl="fgAcc1" presStyleIdx="5" presStyleCnt="7" custLinFactY="31000" custLinFactNeighborX="-48022" custLinFactNeighborY="100000">
        <dgm:presLayoutVars>
          <dgm:bulletEnabled val="1"/>
        </dgm:presLayoutVars>
      </dgm:prSet>
      <dgm:spPr/>
    </dgm:pt>
    <dgm:pt modelId="{BD680E6B-8950-442E-99C8-5CCEE3FFBA56}" type="pres">
      <dgm:prSet presAssocID="{4BAD1847-6DBF-4EC9-819D-5F1D3A2674F3}" presName="aSpace" presStyleCnt="0"/>
      <dgm:spPr/>
    </dgm:pt>
    <dgm:pt modelId="{2FA66DB7-0C87-475C-8FAB-0D69F7A49D49}" type="pres">
      <dgm:prSet presAssocID="{D5C167C4-B5FA-49B3-B9D9-5EF795596E9E}" presName="aNode" presStyleLbl="fgAcc1" presStyleIdx="6" presStyleCnt="7" custLinFactY="31000" custLinFactNeighborX="-48022" custLinFactNeighborY="100000">
        <dgm:presLayoutVars>
          <dgm:bulletEnabled val="1"/>
        </dgm:presLayoutVars>
      </dgm:prSet>
      <dgm:spPr/>
    </dgm:pt>
    <dgm:pt modelId="{9BFA9512-1F88-46DD-AE61-1AF8EB7E9DA5}" type="pres">
      <dgm:prSet presAssocID="{D5C167C4-B5FA-49B3-B9D9-5EF795596E9E}" presName="aSpace" presStyleCnt="0"/>
      <dgm:spPr/>
    </dgm:pt>
  </dgm:ptLst>
  <dgm:cxnLst>
    <dgm:cxn modelId="{50286C11-8971-433A-969F-C23F2D52491C}" type="presOf" srcId="{4BAD1847-6DBF-4EC9-819D-5F1D3A2674F3}" destId="{B5DE9793-FBAF-42A6-8AC8-2E4C0589555F}" srcOrd="0" destOrd="0" presId="urn:microsoft.com/office/officeart/2005/8/layout/pyramid2"/>
    <dgm:cxn modelId="{309EFD18-97D1-4D7F-BF7B-9EE6BB51B822}" type="presOf" srcId="{D55FCD8D-14C9-4ECF-845E-2E29B9FB5FF6}" destId="{1F4B194C-6D4B-4087-A05F-3DE03180A7BB}" srcOrd="0" destOrd="0" presId="urn:microsoft.com/office/officeart/2005/8/layout/pyramid2"/>
    <dgm:cxn modelId="{3B07BE2F-37CD-42AE-94DD-545128A863FE}" srcId="{5D2B7C40-A4AA-4AEA-AB0F-50A08B3AC060}" destId="{D5C167C4-B5FA-49B3-B9D9-5EF795596E9E}" srcOrd="6" destOrd="0" parTransId="{C9F0F14D-547F-4B69-8DA1-2824C5F67D15}" sibTransId="{AE99F759-2654-4E7B-8545-F7517001D1AD}"/>
    <dgm:cxn modelId="{4424CB3A-38A2-40F1-86EA-FC7FB7B35695}" type="presOf" srcId="{644D8C88-3B77-4F6B-9721-D964F2671F09}" destId="{07C28DD0-BDD4-4B91-920C-6917D48417B1}" srcOrd="0" destOrd="0" presId="urn:microsoft.com/office/officeart/2005/8/layout/pyramid2"/>
    <dgm:cxn modelId="{048DF441-22B5-4D57-B7AE-CE10757E20F8}" type="presOf" srcId="{D5C167C4-B5FA-49B3-B9D9-5EF795596E9E}" destId="{2FA66DB7-0C87-475C-8FAB-0D69F7A49D49}" srcOrd="0" destOrd="0" presId="urn:microsoft.com/office/officeart/2005/8/layout/pyramid2"/>
    <dgm:cxn modelId="{C5AFCD42-965B-482A-A55E-A0E16B59CC25}" type="presOf" srcId="{CD796A59-E59F-4A55-87F7-CD62BABC4917}" destId="{E3E4AFB7-D3F4-42C6-8DE0-7916719FD488}" srcOrd="0" destOrd="0" presId="urn:microsoft.com/office/officeart/2005/8/layout/pyramid2"/>
    <dgm:cxn modelId="{2D9BBB4C-65FA-471B-B1B1-A15492FC2338}" srcId="{5D2B7C40-A4AA-4AEA-AB0F-50A08B3AC060}" destId="{644D8C88-3B77-4F6B-9721-D964F2671F09}" srcOrd="3" destOrd="0" parTransId="{B6B30047-911F-41CE-AB0D-C78224E81825}" sibTransId="{E97D3AD1-D409-4FD4-A6C4-9096551F821C}"/>
    <dgm:cxn modelId="{19F78372-247D-4445-8B1D-D7E163E299F7}" type="presOf" srcId="{2B9AF5B5-245D-466A-9644-BD44DDE7D3B1}" destId="{FC42C1D5-142D-4487-B129-01FD9B9E2F6E}" srcOrd="0" destOrd="0" presId="urn:microsoft.com/office/officeart/2005/8/layout/pyramid2"/>
    <dgm:cxn modelId="{62EA9A78-0344-49B4-BA35-617C6765DB65}" srcId="{5D2B7C40-A4AA-4AEA-AB0F-50A08B3AC060}" destId="{4BAD1847-6DBF-4EC9-819D-5F1D3A2674F3}" srcOrd="5" destOrd="0" parTransId="{9FEFBC24-3AB6-4185-9B26-C9378D30CB37}" sibTransId="{CC9D3BDC-4B68-4EFE-8032-AC53FECFC801}"/>
    <dgm:cxn modelId="{891CC57A-D328-4A46-A532-19B20441EC4E}" type="presOf" srcId="{1C15042F-7C41-481D-9B85-28433B3AF077}" destId="{56E4B2AD-7143-4958-A11C-A30BE66A2F8E}" srcOrd="0" destOrd="0" presId="urn:microsoft.com/office/officeart/2005/8/layout/pyramid2"/>
    <dgm:cxn modelId="{36D5A997-BB8D-4236-8764-B588D2429EAA}" srcId="{5D2B7C40-A4AA-4AEA-AB0F-50A08B3AC060}" destId="{2B9AF5B5-245D-466A-9644-BD44DDE7D3B1}" srcOrd="1" destOrd="0" parTransId="{2938D923-EB70-4E0C-BFF6-707AA7F08DA0}" sibTransId="{53007432-F4FA-4201-8111-127913E0C9E0}"/>
    <dgm:cxn modelId="{4CE4609B-C211-4BBA-A26C-DFDAAB409E79}" srcId="{5D2B7C40-A4AA-4AEA-AB0F-50A08B3AC060}" destId="{1C15042F-7C41-481D-9B85-28433B3AF077}" srcOrd="0" destOrd="0" parTransId="{EEE0BA92-836F-44F3-B972-EBAE8C175860}" sibTransId="{8E35FE94-678C-4D28-B181-384078C04DBF}"/>
    <dgm:cxn modelId="{514F06BA-B936-4F98-B961-3A4B68747F9E}" type="presOf" srcId="{5D2B7C40-A4AA-4AEA-AB0F-50A08B3AC060}" destId="{04999A5E-D3C3-444B-A6C8-ADFE5B69D194}" srcOrd="0" destOrd="0" presId="urn:microsoft.com/office/officeart/2005/8/layout/pyramid2"/>
    <dgm:cxn modelId="{CC760ACE-E82D-4D91-8239-ECAC616DD4CD}" srcId="{5D2B7C40-A4AA-4AEA-AB0F-50A08B3AC060}" destId="{D55FCD8D-14C9-4ECF-845E-2E29B9FB5FF6}" srcOrd="4" destOrd="0" parTransId="{447578A7-697E-446C-AC2B-F96EF40EFE04}" sibTransId="{BAFEB04A-0068-403A-BCA3-DEF9036CF6A8}"/>
    <dgm:cxn modelId="{6D94AFD8-A672-43FB-A22B-C98E0C240B99}" srcId="{5D2B7C40-A4AA-4AEA-AB0F-50A08B3AC060}" destId="{CD796A59-E59F-4A55-87F7-CD62BABC4917}" srcOrd="2" destOrd="0" parTransId="{20DDEA42-D072-410E-8A4B-FC7FBA45ACDA}" sibTransId="{5D66D845-969B-4CBE-A35F-8F902910378A}"/>
    <dgm:cxn modelId="{01CB0305-D379-464B-AE97-A92682A0230E}" type="presParOf" srcId="{04999A5E-D3C3-444B-A6C8-ADFE5B69D194}" destId="{6C70DFF9-8349-4B28-91BF-897F5F786290}" srcOrd="0" destOrd="0" presId="urn:microsoft.com/office/officeart/2005/8/layout/pyramid2"/>
    <dgm:cxn modelId="{B4BF4AE9-EBDE-4855-A1F7-DDE0BAE2E223}" type="presParOf" srcId="{04999A5E-D3C3-444B-A6C8-ADFE5B69D194}" destId="{4FC0329F-9930-48AB-BB4A-63B1082533C5}" srcOrd="1" destOrd="0" presId="urn:microsoft.com/office/officeart/2005/8/layout/pyramid2"/>
    <dgm:cxn modelId="{DCA36C16-2455-4884-9557-C42C8818E5D2}" type="presParOf" srcId="{4FC0329F-9930-48AB-BB4A-63B1082533C5}" destId="{56E4B2AD-7143-4958-A11C-A30BE66A2F8E}" srcOrd="0" destOrd="0" presId="urn:microsoft.com/office/officeart/2005/8/layout/pyramid2"/>
    <dgm:cxn modelId="{6D9C0E5B-DD67-43BF-9695-BB21CC5234AE}" type="presParOf" srcId="{4FC0329F-9930-48AB-BB4A-63B1082533C5}" destId="{B254C3BE-9492-4CC5-BE4D-B8FB31DFF81A}" srcOrd="1" destOrd="0" presId="urn:microsoft.com/office/officeart/2005/8/layout/pyramid2"/>
    <dgm:cxn modelId="{7C1D7844-AFA7-4CBE-A453-64F0F05EF303}" type="presParOf" srcId="{4FC0329F-9930-48AB-BB4A-63B1082533C5}" destId="{FC42C1D5-142D-4487-B129-01FD9B9E2F6E}" srcOrd="2" destOrd="0" presId="urn:microsoft.com/office/officeart/2005/8/layout/pyramid2"/>
    <dgm:cxn modelId="{061E1B2E-C3B2-462F-BE82-C45DD072250C}" type="presParOf" srcId="{4FC0329F-9930-48AB-BB4A-63B1082533C5}" destId="{69EE19BE-AD19-4309-80AB-776374D00573}" srcOrd="3" destOrd="0" presId="urn:microsoft.com/office/officeart/2005/8/layout/pyramid2"/>
    <dgm:cxn modelId="{F82DC7BE-C5E9-4A46-A94D-5C7C9EF7DA62}" type="presParOf" srcId="{4FC0329F-9930-48AB-BB4A-63B1082533C5}" destId="{E3E4AFB7-D3F4-42C6-8DE0-7916719FD488}" srcOrd="4" destOrd="0" presId="urn:microsoft.com/office/officeart/2005/8/layout/pyramid2"/>
    <dgm:cxn modelId="{C4D2D16C-F0BD-486C-A15B-2E363986FA03}" type="presParOf" srcId="{4FC0329F-9930-48AB-BB4A-63B1082533C5}" destId="{8DD50DCE-671E-4DC6-898C-AAE55A793174}" srcOrd="5" destOrd="0" presId="urn:microsoft.com/office/officeart/2005/8/layout/pyramid2"/>
    <dgm:cxn modelId="{5A58455C-418C-4CAE-89CB-325E1B6730A6}" type="presParOf" srcId="{4FC0329F-9930-48AB-BB4A-63B1082533C5}" destId="{07C28DD0-BDD4-4B91-920C-6917D48417B1}" srcOrd="6" destOrd="0" presId="urn:microsoft.com/office/officeart/2005/8/layout/pyramid2"/>
    <dgm:cxn modelId="{30395B16-941B-4689-B880-D3C2639556D0}" type="presParOf" srcId="{4FC0329F-9930-48AB-BB4A-63B1082533C5}" destId="{1781092C-D1FC-417B-8F0A-36F4FABDEE93}" srcOrd="7" destOrd="0" presId="urn:microsoft.com/office/officeart/2005/8/layout/pyramid2"/>
    <dgm:cxn modelId="{08301ED0-A808-4158-94AB-C186831CD808}" type="presParOf" srcId="{4FC0329F-9930-48AB-BB4A-63B1082533C5}" destId="{1F4B194C-6D4B-4087-A05F-3DE03180A7BB}" srcOrd="8" destOrd="0" presId="urn:microsoft.com/office/officeart/2005/8/layout/pyramid2"/>
    <dgm:cxn modelId="{5B0B077B-B6ED-4DA4-8583-E2AA3E45F66A}" type="presParOf" srcId="{4FC0329F-9930-48AB-BB4A-63B1082533C5}" destId="{DEB74B50-CEB1-4BCC-B373-AD9910F959C7}" srcOrd="9" destOrd="0" presId="urn:microsoft.com/office/officeart/2005/8/layout/pyramid2"/>
    <dgm:cxn modelId="{CD3D8B04-4A8E-4F81-AF6B-8103E05D984E}" type="presParOf" srcId="{4FC0329F-9930-48AB-BB4A-63B1082533C5}" destId="{B5DE9793-FBAF-42A6-8AC8-2E4C0589555F}" srcOrd="10" destOrd="0" presId="urn:microsoft.com/office/officeart/2005/8/layout/pyramid2"/>
    <dgm:cxn modelId="{CABF22EF-21C3-44D8-89DC-3AD4663F4EB0}" type="presParOf" srcId="{4FC0329F-9930-48AB-BB4A-63B1082533C5}" destId="{BD680E6B-8950-442E-99C8-5CCEE3FFBA56}" srcOrd="11" destOrd="0" presId="urn:microsoft.com/office/officeart/2005/8/layout/pyramid2"/>
    <dgm:cxn modelId="{560CCE51-4720-4244-8DC5-4B5714AC89DF}" type="presParOf" srcId="{4FC0329F-9930-48AB-BB4A-63B1082533C5}" destId="{2FA66DB7-0C87-475C-8FAB-0D69F7A49D49}" srcOrd="12" destOrd="0" presId="urn:microsoft.com/office/officeart/2005/8/layout/pyramid2"/>
    <dgm:cxn modelId="{6BE2EB75-71C5-46A7-9BD8-DF7B5713B58D}" type="presParOf" srcId="{4FC0329F-9930-48AB-BB4A-63B1082533C5}" destId="{9BFA9512-1F88-46DD-AE61-1AF8EB7E9DA5}"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B466-5D37-420F-AD90-60C5CF27401E}">
      <dsp:nvSpPr>
        <dsp:cNvPr id="0" name=""/>
        <dsp:cNvSpPr/>
      </dsp:nvSpPr>
      <dsp:spPr>
        <a:xfrm>
          <a:off x="-5889171" y="-901257"/>
          <a:ext cx="7010987" cy="7010987"/>
        </a:xfrm>
        <a:prstGeom prst="blockArc">
          <a:avLst>
            <a:gd name="adj1" fmla="val 18900000"/>
            <a:gd name="adj2" fmla="val 2700000"/>
            <a:gd name="adj3" fmla="val 308"/>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BD7774-C8FF-417F-A2CD-340DC7A6ED9B}">
      <dsp:nvSpPr>
        <dsp:cNvPr id="0" name=""/>
        <dsp:cNvSpPr/>
      </dsp:nvSpPr>
      <dsp:spPr>
        <a:xfrm>
          <a:off x="417896" y="274278"/>
          <a:ext cx="9856410" cy="548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25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Build on history of quality, independence</a:t>
          </a:r>
        </a:p>
      </dsp:txBody>
      <dsp:txXfrm>
        <a:off x="417896" y="274278"/>
        <a:ext cx="9856410" cy="548348"/>
      </dsp:txXfrm>
    </dsp:sp>
    <dsp:sp modelId="{115740F3-1315-41E7-ABF2-0810F201EACA}">
      <dsp:nvSpPr>
        <dsp:cNvPr id="0" name=""/>
        <dsp:cNvSpPr/>
      </dsp:nvSpPr>
      <dsp:spPr>
        <a:xfrm>
          <a:off x="75179" y="205734"/>
          <a:ext cx="685435" cy="6854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069564-DACE-4DBB-A0FB-F23BAE68F924}">
      <dsp:nvSpPr>
        <dsp:cNvPr id="0" name=""/>
        <dsp:cNvSpPr/>
      </dsp:nvSpPr>
      <dsp:spPr>
        <a:xfrm>
          <a:off x="868950" y="1096696"/>
          <a:ext cx="9405357" cy="548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25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Improve timeliness</a:t>
          </a:r>
        </a:p>
      </dsp:txBody>
      <dsp:txXfrm>
        <a:off x="868950" y="1096696"/>
        <a:ext cx="9405357" cy="548348"/>
      </dsp:txXfrm>
    </dsp:sp>
    <dsp:sp modelId="{FCE31AB6-E496-4674-AD03-8A30C7599C9F}">
      <dsp:nvSpPr>
        <dsp:cNvPr id="0" name=""/>
        <dsp:cNvSpPr/>
      </dsp:nvSpPr>
      <dsp:spPr>
        <a:xfrm>
          <a:off x="526232" y="1028152"/>
          <a:ext cx="685435" cy="6854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6C35ED-4202-41C6-AA89-8FD6232C6F5E}">
      <dsp:nvSpPr>
        <dsp:cNvPr id="0" name=""/>
        <dsp:cNvSpPr/>
      </dsp:nvSpPr>
      <dsp:spPr>
        <a:xfrm>
          <a:off x="1075205" y="1919113"/>
          <a:ext cx="9199101" cy="548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25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Improve adaptability and agility in decision-making</a:t>
          </a:r>
        </a:p>
      </dsp:txBody>
      <dsp:txXfrm>
        <a:off x="1075205" y="1919113"/>
        <a:ext cx="9199101" cy="548348"/>
      </dsp:txXfrm>
    </dsp:sp>
    <dsp:sp modelId="{5FAB3790-2E02-42E3-A1E4-FB159BDD6229}">
      <dsp:nvSpPr>
        <dsp:cNvPr id="0" name=""/>
        <dsp:cNvSpPr/>
      </dsp:nvSpPr>
      <dsp:spPr>
        <a:xfrm>
          <a:off x="732488" y="1850570"/>
          <a:ext cx="685435" cy="6854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74D23F-0706-48F9-AEAD-4E6FD9A377AA}">
      <dsp:nvSpPr>
        <dsp:cNvPr id="0" name=""/>
        <dsp:cNvSpPr/>
      </dsp:nvSpPr>
      <dsp:spPr>
        <a:xfrm>
          <a:off x="1075205" y="2741011"/>
          <a:ext cx="9199101" cy="548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25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Expand the use of data science, innovation</a:t>
          </a:r>
        </a:p>
      </dsp:txBody>
      <dsp:txXfrm>
        <a:off x="1075205" y="2741011"/>
        <a:ext cx="9199101" cy="548348"/>
      </dsp:txXfrm>
    </dsp:sp>
    <dsp:sp modelId="{DDF1528C-CD13-49C0-A527-81686255A4FA}">
      <dsp:nvSpPr>
        <dsp:cNvPr id="0" name=""/>
        <dsp:cNvSpPr/>
      </dsp:nvSpPr>
      <dsp:spPr>
        <a:xfrm>
          <a:off x="732488" y="2672467"/>
          <a:ext cx="685435" cy="6854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3435A6-18BD-4861-A00D-6EA74DCBFE44}">
      <dsp:nvSpPr>
        <dsp:cNvPr id="0" name=""/>
        <dsp:cNvSpPr/>
      </dsp:nvSpPr>
      <dsp:spPr>
        <a:xfrm>
          <a:off x="868950" y="3563428"/>
          <a:ext cx="9405357" cy="548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25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Improve data access</a:t>
          </a:r>
        </a:p>
      </dsp:txBody>
      <dsp:txXfrm>
        <a:off x="868950" y="3563428"/>
        <a:ext cx="9405357" cy="548348"/>
      </dsp:txXfrm>
    </dsp:sp>
    <dsp:sp modelId="{A7E3E51E-84B7-44CB-BFFF-77592BEBC86C}">
      <dsp:nvSpPr>
        <dsp:cNvPr id="0" name=""/>
        <dsp:cNvSpPr/>
      </dsp:nvSpPr>
      <dsp:spPr>
        <a:xfrm>
          <a:off x="526232" y="3494885"/>
          <a:ext cx="685435" cy="6854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8E7238-0BEC-4974-926A-D5A7F0E587E5}">
      <dsp:nvSpPr>
        <dsp:cNvPr id="0" name=""/>
        <dsp:cNvSpPr/>
      </dsp:nvSpPr>
      <dsp:spPr>
        <a:xfrm>
          <a:off x="417896" y="4385846"/>
          <a:ext cx="9856410" cy="548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25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Expand external awareness, stakeholder engagement</a:t>
          </a:r>
        </a:p>
      </dsp:txBody>
      <dsp:txXfrm>
        <a:off x="417896" y="4385846"/>
        <a:ext cx="9856410" cy="548348"/>
      </dsp:txXfrm>
    </dsp:sp>
    <dsp:sp modelId="{C3B5AA92-49F3-4BEE-A8BD-5AA8C276DA2D}">
      <dsp:nvSpPr>
        <dsp:cNvPr id="0" name=""/>
        <dsp:cNvSpPr/>
      </dsp:nvSpPr>
      <dsp:spPr>
        <a:xfrm>
          <a:off x="75179" y="4317303"/>
          <a:ext cx="685435" cy="6854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EA7C5-3323-49CC-AF17-AE939B786C12}">
      <dsp:nvSpPr>
        <dsp:cNvPr id="0" name=""/>
        <dsp:cNvSpPr/>
      </dsp:nvSpPr>
      <dsp:spPr>
        <a:xfrm>
          <a:off x="-5889171" y="-901257"/>
          <a:ext cx="7010987" cy="7010987"/>
        </a:xfrm>
        <a:prstGeom prst="blockArc">
          <a:avLst>
            <a:gd name="adj1" fmla="val 18900000"/>
            <a:gd name="adj2" fmla="val 2700000"/>
            <a:gd name="adj3" fmla="val 308"/>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49B740-4B3F-453C-9633-EFDCCF3A9223}">
      <dsp:nvSpPr>
        <dsp:cNvPr id="0" name=""/>
        <dsp:cNvSpPr/>
      </dsp:nvSpPr>
      <dsp:spPr>
        <a:xfrm>
          <a:off x="417896" y="274278"/>
          <a:ext cx="9856410" cy="548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25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Build on strong staff commitment and expertise</a:t>
          </a:r>
        </a:p>
      </dsp:txBody>
      <dsp:txXfrm>
        <a:off x="417896" y="274278"/>
        <a:ext cx="9856410" cy="548348"/>
      </dsp:txXfrm>
    </dsp:sp>
    <dsp:sp modelId="{D325F34D-8153-46CD-8C8D-2F28E90A717B}">
      <dsp:nvSpPr>
        <dsp:cNvPr id="0" name=""/>
        <dsp:cNvSpPr/>
      </dsp:nvSpPr>
      <dsp:spPr>
        <a:xfrm>
          <a:off x="75179" y="205734"/>
          <a:ext cx="685435" cy="6854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A8C195-B2C8-4E29-8FA8-9916DEAB34E7}">
      <dsp:nvSpPr>
        <dsp:cNvPr id="0" name=""/>
        <dsp:cNvSpPr/>
      </dsp:nvSpPr>
      <dsp:spPr>
        <a:xfrm>
          <a:off x="868950" y="1096696"/>
          <a:ext cx="9405357" cy="548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25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Improve diversity, inclusion, and trust across NCHS</a:t>
          </a:r>
        </a:p>
      </dsp:txBody>
      <dsp:txXfrm>
        <a:off x="868950" y="1096696"/>
        <a:ext cx="9405357" cy="548348"/>
      </dsp:txXfrm>
    </dsp:sp>
    <dsp:sp modelId="{753C7822-5325-4364-892B-A7CFF2EAAEB8}">
      <dsp:nvSpPr>
        <dsp:cNvPr id="0" name=""/>
        <dsp:cNvSpPr/>
      </dsp:nvSpPr>
      <dsp:spPr>
        <a:xfrm>
          <a:off x="526232" y="1028152"/>
          <a:ext cx="685435" cy="6854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DE2507-977A-4AD8-BA53-3833EC8957E2}">
      <dsp:nvSpPr>
        <dsp:cNvPr id="0" name=""/>
        <dsp:cNvSpPr/>
      </dsp:nvSpPr>
      <dsp:spPr>
        <a:xfrm>
          <a:off x="1075205" y="1919113"/>
          <a:ext cx="9199101" cy="548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25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Increase collaboration and integration across NCHS</a:t>
          </a:r>
        </a:p>
      </dsp:txBody>
      <dsp:txXfrm>
        <a:off x="1075205" y="1919113"/>
        <a:ext cx="9199101" cy="548348"/>
      </dsp:txXfrm>
    </dsp:sp>
    <dsp:sp modelId="{CFAB7C1E-F939-46F8-A3B1-2F5D4D05A3BE}">
      <dsp:nvSpPr>
        <dsp:cNvPr id="0" name=""/>
        <dsp:cNvSpPr/>
      </dsp:nvSpPr>
      <dsp:spPr>
        <a:xfrm>
          <a:off x="732488" y="1850570"/>
          <a:ext cx="685435" cy="6854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C156A1-5409-446E-AB86-D3FE6BCA88CB}">
      <dsp:nvSpPr>
        <dsp:cNvPr id="0" name=""/>
        <dsp:cNvSpPr/>
      </dsp:nvSpPr>
      <dsp:spPr>
        <a:xfrm>
          <a:off x="1075205" y="2741011"/>
          <a:ext cx="9199101" cy="548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25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Improve internal communications</a:t>
          </a:r>
        </a:p>
      </dsp:txBody>
      <dsp:txXfrm>
        <a:off x="1075205" y="2741011"/>
        <a:ext cx="9199101" cy="548348"/>
      </dsp:txXfrm>
    </dsp:sp>
    <dsp:sp modelId="{1BA3D027-DC6D-4183-A843-FF609596DDB8}">
      <dsp:nvSpPr>
        <dsp:cNvPr id="0" name=""/>
        <dsp:cNvSpPr/>
      </dsp:nvSpPr>
      <dsp:spPr>
        <a:xfrm>
          <a:off x="732488" y="2672467"/>
          <a:ext cx="685435" cy="6854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AC6249-4469-443C-B27D-1AEE7781E32E}">
      <dsp:nvSpPr>
        <dsp:cNvPr id="0" name=""/>
        <dsp:cNvSpPr/>
      </dsp:nvSpPr>
      <dsp:spPr>
        <a:xfrm>
          <a:off x="868950" y="3563428"/>
          <a:ext cx="9405357" cy="548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25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Streamline bureaucratic burdens</a:t>
          </a:r>
        </a:p>
      </dsp:txBody>
      <dsp:txXfrm>
        <a:off x="868950" y="3563428"/>
        <a:ext cx="9405357" cy="548348"/>
      </dsp:txXfrm>
    </dsp:sp>
    <dsp:sp modelId="{68DD831B-0585-4165-9F3F-29265A529EFF}">
      <dsp:nvSpPr>
        <dsp:cNvPr id="0" name=""/>
        <dsp:cNvSpPr/>
      </dsp:nvSpPr>
      <dsp:spPr>
        <a:xfrm>
          <a:off x="526232" y="3494885"/>
          <a:ext cx="685435" cy="6854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73D42-D5BB-447C-A57C-4068E6EE9E61}">
      <dsp:nvSpPr>
        <dsp:cNvPr id="0" name=""/>
        <dsp:cNvSpPr/>
      </dsp:nvSpPr>
      <dsp:spPr>
        <a:xfrm>
          <a:off x="417896" y="4385846"/>
          <a:ext cx="9856410" cy="548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25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Improve budget process</a:t>
          </a:r>
        </a:p>
      </dsp:txBody>
      <dsp:txXfrm>
        <a:off x="417896" y="4385846"/>
        <a:ext cx="9856410" cy="548348"/>
      </dsp:txXfrm>
    </dsp:sp>
    <dsp:sp modelId="{71F45763-C46F-4D76-AC02-F330B38E7C59}">
      <dsp:nvSpPr>
        <dsp:cNvPr id="0" name=""/>
        <dsp:cNvSpPr/>
      </dsp:nvSpPr>
      <dsp:spPr>
        <a:xfrm>
          <a:off x="75179" y="4317303"/>
          <a:ext cx="685435" cy="6854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C9C5A-0DAE-4854-BCD7-045DB7FD0522}">
      <dsp:nvSpPr>
        <dsp:cNvPr id="0" name=""/>
        <dsp:cNvSpPr/>
      </dsp:nvSpPr>
      <dsp:spPr>
        <a:xfrm>
          <a:off x="2628" y="0"/>
          <a:ext cx="2755255" cy="43698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Build on NCHS workforce excellence</a:t>
          </a:r>
        </a:p>
      </dsp:txBody>
      <dsp:txXfrm>
        <a:off x="2628" y="1747929"/>
        <a:ext cx="2755255" cy="1747929"/>
      </dsp:txXfrm>
    </dsp:sp>
    <dsp:sp modelId="{9ED6696C-CCF2-40AD-89CE-25F5D2F5A250}">
      <dsp:nvSpPr>
        <dsp:cNvPr id="0" name=""/>
        <dsp:cNvSpPr/>
      </dsp:nvSpPr>
      <dsp:spPr>
        <a:xfrm>
          <a:off x="652680" y="262189"/>
          <a:ext cx="1455151" cy="14551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88355D-B5D4-4FC3-99B5-5079FEE05D9C}">
      <dsp:nvSpPr>
        <dsp:cNvPr id="0" name=""/>
        <dsp:cNvSpPr/>
      </dsp:nvSpPr>
      <dsp:spPr>
        <a:xfrm>
          <a:off x="2840541" y="0"/>
          <a:ext cx="2755255" cy="43698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Strengthen operational excellence in processes, communication, and collaboration</a:t>
          </a:r>
        </a:p>
      </dsp:txBody>
      <dsp:txXfrm>
        <a:off x="2840541" y="1747929"/>
        <a:ext cx="2755255" cy="1747929"/>
      </dsp:txXfrm>
    </dsp:sp>
    <dsp:sp modelId="{734EDAFF-C6E9-40F5-A834-C3FA41CD30CF}">
      <dsp:nvSpPr>
        <dsp:cNvPr id="0" name=""/>
        <dsp:cNvSpPr/>
      </dsp:nvSpPr>
      <dsp:spPr>
        <a:xfrm>
          <a:off x="3490593" y="262189"/>
          <a:ext cx="1455151" cy="145515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320F28-FFC8-4B45-A421-EEA91A4F6379}">
      <dsp:nvSpPr>
        <dsp:cNvPr id="0" name=""/>
        <dsp:cNvSpPr/>
      </dsp:nvSpPr>
      <dsp:spPr>
        <a:xfrm>
          <a:off x="5678454" y="0"/>
          <a:ext cx="2755255" cy="436982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Build on scientific and program excellence in data quality and accuracy</a:t>
          </a:r>
        </a:p>
      </dsp:txBody>
      <dsp:txXfrm>
        <a:off x="5678454" y="1747929"/>
        <a:ext cx="2755255" cy="1747929"/>
      </dsp:txXfrm>
    </dsp:sp>
    <dsp:sp modelId="{EB5293D3-0493-4CC5-9C29-0A9EA469BBAA}">
      <dsp:nvSpPr>
        <dsp:cNvPr id="0" name=""/>
        <dsp:cNvSpPr/>
      </dsp:nvSpPr>
      <dsp:spPr>
        <a:xfrm>
          <a:off x="6328506" y="262189"/>
          <a:ext cx="1455151" cy="145515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665309-2EC0-4B10-B2EA-BAFD89A3AFAD}">
      <dsp:nvSpPr>
        <dsp:cNvPr id="0" name=""/>
        <dsp:cNvSpPr/>
      </dsp:nvSpPr>
      <dsp:spPr>
        <a:xfrm>
          <a:off x="8516367" y="0"/>
          <a:ext cx="2755255" cy="43698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Amplify NCHS’ relevance and external engagement</a:t>
          </a:r>
        </a:p>
      </dsp:txBody>
      <dsp:txXfrm>
        <a:off x="8516367" y="1747929"/>
        <a:ext cx="2755255" cy="1747929"/>
      </dsp:txXfrm>
    </dsp:sp>
    <dsp:sp modelId="{D0AB5C52-EFEE-4230-9B70-740671ACB3EA}">
      <dsp:nvSpPr>
        <dsp:cNvPr id="0" name=""/>
        <dsp:cNvSpPr/>
      </dsp:nvSpPr>
      <dsp:spPr>
        <a:xfrm>
          <a:off x="9166419" y="262189"/>
          <a:ext cx="1455151" cy="145515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E6487C-1A71-4EE4-8F7E-5074A6B7FAB6}">
      <dsp:nvSpPr>
        <dsp:cNvPr id="0" name=""/>
        <dsp:cNvSpPr/>
      </dsp:nvSpPr>
      <dsp:spPr>
        <a:xfrm>
          <a:off x="450970" y="3495858"/>
          <a:ext cx="10372310" cy="655473"/>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DFF9-8349-4B28-91BF-897F5F786290}">
      <dsp:nvSpPr>
        <dsp:cNvPr id="0" name=""/>
        <dsp:cNvSpPr/>
      </dsp:nvSpPr>
      <dsp:spPr>
        <a:xfrm>
          <a:off x="1772458" y="419331"/>
          <a:ext cx="7400440" cy="5643885"/>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6E4B2AD-7143-4958-A11C-A30BE66A2F8E}">
      <dsp:nvSpPr>
        <dsp:cNvPr id="0" name=""/>
        <dsp:cNvSpPr/>
      </dsp:nvSpPr>
      <dsp:spPr>
        <a:xfrm>
          <a:off x="3330891" y="943912"/>
          <a:ext cx="4252524" cy="66445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111125" lvl="0" indent="0" algn="ctr" defTabSz="533400">
            <a:lnSpc>
              <a:spcPct val="90000"/>
            </a:lnSpc>
            <a:spcBef>
              <a:spcPct val="0"/>
            </a:spcBef>
            <a:spcAft>
              <a:spcPct val="35000"/>
            </a:spcAft>
            <a:buNone/>
          </a:pPr>
          <a:r>
            <a:rPr lang="en-US" sz="1200" b="1" kern="1200" dirty="0">
              <a:solidFill>
                <a:srgbClr val="000000"/>
              </a:solidFill>
            </a:rPr>
            <a:t>Vision: </a:t>
          </a:r>
          <a:r>
            <a:rPr lang="en-US" sz="1200" b="0" kern="1200" dirty="0">
              <a:solidFill>
                <a:srgbClr val="000000"/>
              </a:solidFill>
            </a:rPr>
            <a:t>Defines the optimal desired future state.</a:t>
          </a:r>
        </a:p>
      </dsp:txBody>
      <dsp:txXfrm>
        <a:off x="3363327" y="976348"/>
        <a:ext cx="4187652" cy="599585"/>
      </dsp:txXfrm>
    </dsp:sp>
    <dsp:sp modelId="{FC42C1D5-142D-4487-B129-01FD9B9E2F6E}">
      <dsp:nvSpPr>
        <dsp:cNvPr id="0" name=""/>
        <dsp:cNvSpPr/>
      </dsp:nvSpPr>
      <dsp:spPr>
        <a:xfrm>
          <a:off x="3330891" y="1691426"/>
          <a:ext cx="4252524" cy="66445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55563" lvl="0" indent="0" algn="ctr" defTabSz="533400">
            <a:lnSpc>
              <a:spcPct val="90000"/>
            </a:lnSpc>
            <a:spcBef>
              <a:spcPct val="0"/>
            </a:spcBef>
            <a:spcAft>
              <a:spcPct val="35000"/>
            </a:spcAft>
            <a:buNone/>
          </a:pPr>
          <a:r>
            <a:rPr lang="en-US" sz="1200" b="1" kern="1200" dirty="0">
              <a:solidFill>
                <a:srgbClr val="000000"/>
              </a:solidFill>
            </a:rPr>
            <a:t>Mission</a:t>
          </a:r>
          <a:r>
            <a:rPr lang="en-US" sz="1200" kern="1200" dirty="0">
              <a:solidFill>
                <a:srgbClr val="000000"/>
              </a:solidFill>
            </a:rPr>
            <a:t>: Defines the purpose of the organization.</a:t>
          </a:r>
        </a:p>
      </dsp:txBody>
      <dsp:txXfrm>
        <a:off x="3363327" y="1723862"/>
        <a:ext cx="4187652" cy="599585"/>
      </dsp:txXfrm>
    </dsp:sp>
    <dsp:sp modelId="{E3E4AFB7-D3F4-42C6-8DE0-7916719FD488}">
      <dsp:nvSpPr>
        <dsp:cNvPr id="0" name=""/>
        <dsp:cNvSpPr/>
      </dsp:nvSpPr>
      <dsp:spPr>
        <a:xfrm>
          <a:off x="3330891" y="2438940"/>
          <a:ext cx="4252524" cy="664457"/>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0000"/>
              </a:solidFill>
            </a:rPr>
            <a:t>Goal: </a:t>
          </a:r>
          <a:r>
            <a:rPr lang="en-US" sz="1200" b="0" kern="1200" dirty="0">
              <a:solidFill>
                <a:srgbClr val="000000"/>
              </a:solidFill>
            </a:rPr>
            <a:t>A</a:t>
          </a:r>
          <a:r>
            <a:rPr lang="en-US" sz="1200" kern="1200" dirty="0">
              <a:solidFill>
                <a:srgbClr val="000000"/>
              </a:solidFill>
            </a:rPr>
            <a:t> broad statement of what you wish to accomplish; goals are broad, general, intangible and abstract.</a:t>
          </a:r>
        </a:p>
      </dsp:txBody>
      <dsp:txXfrm>
        <a:off x="3363327" y="2471376"/>
        <a:ext cx="4187652" cy="599585"/>
      </dsp:txXfrm>
    </dsp:sp>
    <dsp:sp modelId="{07C28DD0-BDD4-4B91-920C-6917D48417B1}">
      <dsp:nvSpPr>
        <dsp:cNvPr id="0" name=""/>
        <dsp:cNvSpPr/>
      </dsp:nvSpPr>
      <dsp:spPr>
        <a:xfrm>
          <a:off x="3330891" y="3186454"/>
          <a:ext cx="4252524" cy="664457"/>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0000"/>
              </a:solidFill>
            </a:rPr>
            <a:t>Objective: </a:t>
          </a:r>
          <a:r>
            <a:rPr lang="en-US" sz="1200" kern="1200" dirty="0">
              <a:solidFill>
                <a:srgbClr val="000000"/>
              </a:solidFill>
            </a:rPr>
            <a:t>Objectives represents a step toward accomplishing goals; an objective is narrow, precise, tangible and concrete.</a:t>
          </a:r>
        </a:p>
      </dsp:txBody>
      <dsp:txXfrm>
        <a:off x="3363327" y="3218890"/>
        <a:ext cx="4187652" cy="599585"/>
      </dsp:txXfrm>
    </dsp:sp>
    <dsp:sp modelId="{1F4B194C-6D4B-4087-A05F-3DE03180A7BB}">
      <dsp:nvSpPr>
        <dsp:cNvPr id="0" name=""/>
        <dsp:cNvSpPr/>
      </dsp:nvSpPr>
      <dsp:spPr>
        <a:xfrm>
          <a:off x="3330891" y="3933968"/>
          <a:ext cx="4252524" cy="664457"/>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0000"/>
              </a:solidFill>
            </a:rPr>
            <a:t>Strategies:</a:t>
          </a:r>
          <a:r>
            <a:rPr lang="en-US" sz="1200" kern="1200" dirty="0">
              <a:solidFill>
                <a:srgbClr val="000000"/>
              </a:solidFill>
            </a:rPr>
            <a:t> Identifies what will be done to achieve the objective; must be clear and measurable. </a:t>
          </a:r>
        </a:p>
      </dsp:txBody>
      <dsp:txXfrm>
        <a:off x="3363327" y="3966404"/>
        <a:ext cx="4187652" cy="599585"/>
      </dsp:txXfrm>
    </dsp:sp>
    <dsp:sp modelId="{B5DE9793-FBAF-42A6-8AC8-2E4C0589555F}">
      <dsp:nvSpPr>
        <dsp:cNvPr id="0" name=""/>
        <dsp:cNvSpPr/>
      </dsp:nvSpPr>
      <dsp:spPr>
        <a:xfrm>
          <a:off x="3330891" y="4681483"/>
          <a:ext cx="4252524" cy="66445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0000"/>
              </a:solidFill>
            </a:rPr>
            <a:t>Activities</a:t>
          </a:r>
          <a:r>
            <a:rPr lang="en-US" sz="1200" kern="1200" dirty="0">
              <a:solidFill>
                <a:srgbClr val="000000"/>
              </a:solidFill>
            </a:rPr>
            <a:t>: Specific sequence of steps that must be taken for a strategy to be successful.</a:t>
          </a:r>
        </a:p>
      </dsp:txBody>
      <dsp:txXfrm>
        <a:off x="3363327" y="4713919"/>
        <a:ext cx="4187652" cy="599585"/>
      </dsp:txXfrm>
    </dsp:sp>
    <dsp:sp modelId="{2FA66DB7-0C87-475C-8FAB-0D69F7A49D49}">
      <dsp:nvSpPr>
        <dsp:cNvPr id="0" name=""/>
        <dsp:cNvSpPr/>
      </dsp:nvSpPr>
      <dsp:spPr>
        <a:xfrm>
          <a:off x="3330891" y="5428997"/>
          <a:ext cx="4252524" cy="66445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0000"/>
              </a:solidFill>
            </a:rPr>
            <a:t>KPIs: </a:t>
          </a:r>
          <a:r>
            <a:rPr lang="en-US" sz="1200" b="0" kern="1200" dirty="0">
              <a:solidFill>
                <a:srgbClr val="000000"/>
              </a:solidFill>
            </a:rPr>
            <a:t>Quantifiable metrics that a</a:t>
          </a:r>
          <a:r>
            <a:rPr lang="en-US" sz="1200" kern="1200" dirty="0">
              <a:solidFill>
                <a:srgbClr val="000000"/>
              </a:solidFill>
            </a:rPr>
            <a:t>ssist an organization to define and measure progress toward organizational goals, objectives, and strategies. They have a baseline </a:t>
          </a:r>
          <a:r>
            <a:rPr lang="en-US" sz="1200" kern="1200">
              <a:solidFill>
                <a:srgbClr val="000000"/>
              </a:solidFill>
            </a:rPr>
            <a:t>and target.</a:t>
          </a:r>
          <a:endParaRPr lang="en-US" sz="1200" kern="1200" dirty="0">
            <a:solidFill>
              <a:srgbClr val="000000"/>
            </a:solidFill>
          </a:endParaRPr>
        </a:p>
      </dsp:txBody>
      <dsp:txXfrm>
        <a:off x="3363327" y="5461433"/>
        <a:ext cx="4187652" cy="59958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27EE8-1AB5-4C07-9AE7-BBDDFD3C9599}" type="datetimeFigureOut">
              <a:rPr lang="en-US" smtClean="0"/>
              <a:t>6/14/2021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120D9-A07D-4DEC-AC5C-AFCD6204DA42}" type="slidenum">
              <a:rPr lang="en-US" smtClean="0"/>
              <a:t>‹#›</a:t>
            </a:fld>
            <a:endParaRPr lang="en-US" dirty="0"/>
          </a:p>
        </p:txBody>
      </p:sp>
    </p:spTree>
    <p:extLst>
      <p:ext uri="{BB962C8B-B14F-4D97-AF65-F5344CB8AC3E}">
        <p14:creationId xmlns:p14="http://schemas.microsoft.com/office/powerpoint/2010/main" val="81783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527077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15</a:t>
            </a:fld>
            <a:endParaRPr lang="en-US" dirty="0"/>
          </a:p>
        </p:txBody>
      </p:sp>
    </p:spTree>
    <p:extLst>
      <p:ext uri="{BB962C8B-B14F-4D97-AF65-F5344CB8AC3E}">
        <p14:creationId xmlns:p14="http://schemas.microsoft.com/office/powerpoint/2010/main" val="231752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4</a:t>
            </a:fld>
            <a:endParaRPr lang="en-US" dirty="0"/>
          </a:p>
        </p:txBody>
      </p:sp>
    </p:spTree>
    <p:extLst>
      <p:ext uri="{BB962C8B-B14F-4D97-AF65-F5344CB8AC3E}">
        <p14:creationId xmlns:p14="http://schemas.microsoft.com/office/powerpoint/2010/main" val="350385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5</a:t>
            </a:fld>
            <a:endParaRPr lang="en-US" dirty="0"/>
          </a:p>
        </p:txBody>
      </p:sp>
    </p:spTree>
    <p:extLst>
      <p:ext uri="{BB962C8B-B14F-4D97-AF65-F5344CB8AC3E}">
        <p14:creationId xmlns:p14="http://schemas.microsoft.com/office/powerpoint/2010/main" val="136527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6</a:t>
            </a:fld>
            <a:endParaRPr lang="en-US" dirty="0"/>
          </a:p>
        </p:txBody>
      </p:sp>
    </p:spTree>
    <p:extLst>
      <p:ext uri="{BB962C8B-B14F-4D97-AF65-F5344CB8AC3E}">
        <p14:creationId xmlns:p14="http://schemas.microsoft.com/office/powerpoint/2010/main" val="330064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7</a:t>
            </a:fld>
            <a:endParaRPr lang="en-US" dirty="0"/>
          </a:p>
        </p:txBody>
      </p:sp>
    </p:spTree>
    <p:extLst>
      <p:ext uri="{BB962C8B-B14F-4D97-AF65-F5344CB8AC3E}">
        <p14:creationId xmlns:p14="http://schemas.microsoft.com/office/powerpoint/2010/main" val="83842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9</a:t>
            </a:fld>
            <a:endParaRPr lang="en-US" dirty="0"/>
          </a:p>
        </p:txBody>
      </p:sp>
    </p:spTree>
    <p:extLst>
      <p:ext uri="{BB962C8B-B14F-4D97-AF65-F5344CB8AC3E}">
        <p14:creationId xmlns:p14="http://schemas.microsoft.com/office/powerpoint/2010/main" val="3272257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10</a:t>
            </a:fld>
            <a:endParaRPr lang="en-US" dirty="0"/>
          </a:p>
        </p:txBody>
      </p:sp>
    </p:spTree>
    <p:extLst>
      <p:ext uri="{BB962C8B-B14F-4D97-AF65-F5344CB8AC3E}">
        <p14:creationId xmlns:p14="http://schemas.microsoft.com/office/powerpoint/2010/main" val="2257443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B120D9-A07D-4DEC-AC5C-AFCD6204DA42}" type="slidenum">
              <a:rPr lang="en-US" smtClean="0"/>
              <a:t>11</a:t>
            </a:fld>
            <a:endParaRPr lang="en-US" dirty="0"/>
          </a:p>
        </p:txBody>
      </p:sp>
    </p:spTree>
    <p:extLst>
      <p:ext uri="{BB962C8B-B14F-4D97-AF65-F5344CB8AC3E}">
        <p14:creationId xmlns:p14="http://schemas.microsoft.com/office/powerpoint/2010/main" val="61427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14</a:t>
            </a:fld>
            <a:endParaRPr lang="en-US" dirty="0"/>
          </a:p>
        </p:txBody>
      </p:sp>
    </p:spTree>
    <p:extLst>
      <p:ext uri="{BB962C8B-B14F-4D97-AF65-F5344CB8AC3E}">
        <p14:creationId xmlns:p14="http://schemas.microsoft.com/office/powerpoint/2010/main" val="2471786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05749108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dirty="0"/>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652428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10254342" y="5672704"/>
            <a:ext cx="1937657"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10319658" y="-1"/>
            <a:ext cx="1872341" cy="1185297"/>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2620728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704"/>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6265352"/>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6919704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41357420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2243007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61975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87742" b="-5052"/>
          <a:stretch/>
        </p:blipFill>
        <p:spPr>
          <a:xfrm>
            <a:off x="8587"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424021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5CD0F-5176-48E3-8E31-0D4C58A69AEA}"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AD307-EA84-408A-AB8A-00D35AA9C11A}" type="slidenum">
              <a:rPr lang="en-US" smtClean="0"/>
              <a:t>‹#›</a:t>
            </a:fld>
            <a:endParaRPr lang="en-US" dirty="0"/>
          </a:p>
        </p:txBody>
      </p:sp>
    </p:spTree>
    <p:extLst>
      <p:ext uri="{BB962C8B-B14F-4D97-AF65-F5344CB8AC3E}">
        <p14:creationId xmlns:p14="http://schemas.microsoft.com/office/powerpoint/2010/main" val="345602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a:p>
            <a:pPr lvl="3"/>
            <a:endParaRPr lang="en-US" dirty="0"/>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6762805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5179737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7" r:id="rId7"/>
    <p:sldLayoutId id="2147483678" r:id="rId8"/>
    <p:sldLayoutId id="2147483679" r:id="rId9"/>
    <p:sldLayoutId id="2147483680" r:id="rId10"/>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117D-CAD7-4EBD-B4DB-E4C947991162}"/>
              </a:ext>
            </a:extLst>
          </p:cNvPr>
          <p:cNvSpPr>
            <a:spLocks noGrp="1"/>
          </p:cNvSpPr>
          <p:nvPr>
            <p:ph type="title"/>
          </p:nvPr>
        </p:nvSpPr>
        <p:spPr>
          <a:xfrm>
            <a:off x="609599" y="1835886"/>
            <a:ext cx="10972800" cy="1155779"/>
          </a:xfrm>
        </p:spPr>
        <p:txBody>
          <a:bodyPr/>
          <a:lstStyle/>
          <a:p>
            <a:pPr algn="ctr">
              <a:lnSpc>
                <a:spcPct val="100000"/>
              </a:lnSpc>
            </a:pPr>
            <a:r>
              <a:rPr lang="en-US" sz="5400" dirty="0"/>
              <a:t>NCHS Strategic Planning</a:t>
            </a:r>
          </a:p>
        </p:txBody>
      </p:sp>
      <p:sp>
        <p:nvSpPr>
          <p:cNvPr id="3" name="Subtitle 2">
            <a:extLst>
              <a:ext uri="{FF2B5EF4-FFF2-40B4-BE49-F238E27FC236}">
                <a16:creationId xmlns:a16="http://schemas.microsoft.com/office/drawing/2014/main" id="{2CBBA87F-9D9C-4864-A0A2-E752DD8A7520}"/>
              </a:ext>
            </a:extLst>
          </p:cNvPr>
          <p:cNvSpPr>
            <a:spLocks noGrp="1"/>
          </p:cNvSpPr>
          <p:nvPr>
            <p:ph type="subTitle" idx="1"/>
          </p:nvPr>
        </p:nvSpPr>
        <p:spPr>
          <a:xfrm>
            <a:off x="609599" y="3910207"/>
            <a:ext cx="10785231" cy="1155779"/>
          </a:xfrm>
        </p:spPr>
        <p:txBody>
          <a:bodyPr/>
          <a:lstStyle/>
          <a:p>
            <a:r>
              <a:rPr lang="en-US" dirty="0"/>
              <a:t>Brian C. Moyer, Ph.D., NCHS Director</a:t>
            </a:r>
          </a:p>
          <a:p>
            <a:r>
              <a:rPr lang="en-US" dirty="0"/>
              <a:t>Kiana C. Morris, Acting Director, Office of Planning, Budget, and Legislation</a:t>
            </a:r>
          </a:p>
        </p:txBody>
      </p:sp>
      <p:sp>
        <p:nvSpPr>
          <p:cNvPr id="4" name="Text Placeholder 3">
            <a:extLst>
              <a:ext uri="{FF2B5EF4-FFF2-40B4-BE49-F238E27FC236}">
                <a16:creationId xmlns:a16="http://schemas.microsoft.com/office/drawing/2014/main" id="{CBB8B8B0-E7FF-4B76-AEF9-E4A0BE49A510}"/>
              </a:ext>
            </a:extLst>
          </p:cNvPr>
          <p:cNvSpPr>
            <a:spLocks noGrp="1"/>
          </p:cNvSpPr>
          <p:nvPr>
            <p:ph type="body" sz="quarter" idx="10"/>
          </p:nvPr>
        </p:nvSpPr>
        <p:spPr>
          <a:xfrm>
            <a:off x="609600" y="5562600"/>
            <a:ext cx="8534400" cy="1295400"/>
          </a:xfrm>
        </p:spPr>
        <p:txBody>
          <a:bodyPr/>
          <a:lstStyle/>
          <a:p>
            <a:r>
              <a:rPr lang="en-US" dirty="0"/>
              <a:t>May 19, 2021</a:t>
            </a:r>
          </a:p>
        </p:txBody>
      </p:sp>
      <p:pic>
        <p:nvPicPr>
          <p:cNvPr id="5" name="Picture 3" descr="stat city">
            <a:extLst>
              <a:ext uri="{FF2B5EF4-FFF2-40B4-BE49-F238E27FC236}">
                <a16:creationId xmlns:a16="http://schemas.microsoft.com/office/drawing/2014/main" id="{DD62433F-F792-4FDE-AB4C-856544DAFB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200" y="4951305"/>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7782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06FD-7F06-4A9F-A924-A50D970DF9A8}"/>
              </a:ext>
            </a:extLst>
          </p:cNvPr>
          <p:cNvSpPr>
            <a:spLocks noGrp="1"/>
          </p:cNvSpPr>
          <p:nvPr>
            <p:ph type="title"/>
          </p:nvPr>
        </p:nvSpPr>
        <p:spPr>
          <a:xfrm>
            <a:off x="609600" y="274639"/>
            <a:ext cx="10972800" cy="951260"/>
          </a:xfrm>
        </p:spPr>
        <p:txBody>
          <a:bodyPr/>
          <a:lstStyle/>
          <a:p>
            <a:pPr algn="ctr"/>
            <a:r>
              <a:rPr lang="en-US" sz="5400" dirty="0"/>
              <a:t>Results from SWOT Analysis (cont.)</a:t>
            </a:r>
          </a:p>
        </p:txBody>
      </p:sp>
      <p:graphicFrame>
        <p:nvGraphicFramePr>
          <p:cNvPr id="4" name="Diagram 3" descr="NCHS Results from SWOT analysis Continued">
            <a:extLst>
              <a:ext uri="{FF2B5EF4-FFF2-40B4-BE49-F238E27FC236}">
                <a16:creationId xmlns:a16="http://schemas.microsoft.com/office/drawing/2014/main" id="{B748AF56-DF07-4FB4-BCB5-63CD84D1F8A2}"/>
              </a:ext>
            </a:extLst>
          </p:cNvPr>
          <p:cNvGraphicFramePr/>
          <p:nvPr>
            <p:extLst>
              <p:ext uri="{D42A27DB-BD31-4B8C-83A1-F6EECF244321}">
                <p14:modId xmlns:p14="http://schemas.microsoft.com/office/powerpoint/2010/main" val="2149142952"/>
              </p:ext>
            </p:extLst>
          </p:nvPr>
        </p:nvGraphicFramePr>
        <p:xfrm>
          <a:off x="922215" y="1304550"/>
          <a:ext cx="10347570" cy="5208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86368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B1C3-C183-4237-85EC-DDE19D1F2F97}"/>
              </a:ext>
            </a:extLst>
          </p:cNvPr>
          <p:cNvSpPr>
            <a:spLocks noGrp="1"/>
          </p:cNvSpPr>
          <p:nvPr>
            <p:ph type="title"/>
          </p:nvPr>
        </p:nvSpPr>
        <p:spPr/>
        <p:txBody>
          <a:bodyPr/>
          <a:lstStyle/>
          <a:p>
            <a:pPr algn="ctr"/>
            <a:r>
              <a:rPr lang="en-US" sz="6000" dirty="0"/>
              <a:t>Goals</a:t>
            </a:r>
          </a:p>
        </p:txBody>
      </p:sp>
      <p:graphicFrame>
        <p:nvGraphicFramePr>
          <p:cNvPr id="4" name="Diagram 3" descr="NCHS four Goals listed">
            <a:extLst>
              <a:ext uri="{FF2B5EF4-FFF2-40B4-BE49-F238E27FC236}">
                <a16:creationId xmlns:a16="http://schemas.microsoft.com/office/drawing/2014/main" id="{5691E693-A4C4-4BD6-A3DA-66AD97918CD5}"/>
              </a:ext>
            </a:extLst>
          </p:cNvPr>
          <p:cNvGraphicFramePr/>
          <p:nvPr>
            <p:extLst>
              <p:ext uri="{D42A27DB-BD31-4B8C-83A1-F6EECF244321}">
                <p14:modId xmlns:p14="http://schemas.microsoft.com/office/powerpoint/2010/main" val="4074095788"/>
              </p:ext>
            </p:extLst>
          </p:nvPr>
        </p:nvGraphicFramePr>
        <p:xfrm>
          <a:off x="522514" y="1768510"/>
          <a:ext cx="11274251" cy="436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0307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4AB6-297C-4F92-B16A-1C5DEB56E524}"/>
              </a:ext>
            </a:extLst>
          </p:cNvPr>
          <p:cNvSpPr>
            <a:spLocks noGrp="1"/>
          </p:cNvSpPr>
          <p:nvPr>
            <p:ph type="title"/>
          </p:nvPr>
        </p:nvSpPr>
        <p:spPr>
          <a:xfrm>
            <a:off x="609600" y="274639"/>
            <a:ext cx="10972800" cy="1028644"/>
          </a:xfrm>
        </p:spPr>
        <p:txBody>
          <a:bodyPr/>
          <a:lstStyle/>
          <a:p>
            <a:pPr algn="ctr"/>
            <a:r>
              <a:rPr lang="en-US" sz="6000" dirty="0"/>
              <a:t>Objectives</a:t>
            </a:r>
          </a:p>
        </p:txBody>
      </p:sp>
      <p:graphicFrame>
        <p:nvGraphicFramePr>
          <p:cNvPr id="4" name="Table 4">
            <a:extLst>
              <a:ext uri="{FF2B5EF4-FFF2-40B4-BE49-F238E27FC236}">
                <a16:creationId xmlns:a16="http://schemas.microsoft.com/office/drawing/2014/main" id="{98444B05-3079-4581-8949-9752FE42B0AC}"/>
              </a:ext>
            </a:extLst>
          </p:cNvPr>
          <p:cNvGraphicFramePr>
            <a:graphicFrameLocks noGrp="1"/>
          </p:cNvGraphicFramePr>
          <p:nvPr>
            <p:extLst>
              <p:ext uri="{D42A27DB-BD31-4B8C-83A1-F6EECF244321}">
                <p14:modId xmlns:p14="http://schemas.microsoft.com/office/powerpoint/2010/main" val="852136178"/>
              </p:ext>
            </p:extLst>
          </p:nvPr>
        </p:nvGraphicFramePr>
        <p:xfrm>
          <a:off x="812800" y="1417639"/>
          <a:ext cx="10769600" cy="4969498"/>
        </p:xfrm>
        <a:graphic>
          <a:graphicData uri="http://schemas.openxmlformats.org/drawingml/2006/table">
            <a:tbl>
              <a:tblPr firstRow="1" bandRow="1">
                <a:tableStyleId>{21E4AEA4-8DFA-4A89-87EB-49C32662AFE0}</a:tableStyleId>
              </a:tblPr>
              <a:tblGrid>
                <a:gridCol w="616607">
                  <a:extLst>
                    <a:ext uri="{9D8B030D-6E8A-4147-A177-3AD203B41FA5}">
                      <a16:colId xmlns:a16="http://schemas.microsoft.com/office/drawing/2014/main" val="44675372"/>
                    </a:ext>
                  </a:extLst>
                </a:gridCol>
                <a:gridCol w="2417379">
                  <a:extLst>
                    <a:ext uri="{9D8B030D-6E8A-4147-A177-3AD203B41FA5}">
                      <a16:colId xmlns:a16="http://schemas.microsoft.com/office/drawing/2014/main" val="2007131961"/>
                    </a:ext>
                  </a:extLst>
                </a:gridCol>
                <a:gridCol w="2511973">
                  <a:extLst>
                    <a:ext uri="{9D8B030D-6E8A-4147-A177-3AD203B41FA5}">
                      <a16:colId xmlns:a16="http://schemas.microsoft.com/office/drawing/2014/main" val="2408566898"/>
                    </a:ext>
                  </a:extLst>
                </a:gridCol>
                <a:gridCol w="2617075">
                  <a:extLst>
                    <a:ext uri="{9D8B030D-6E8A-4147-A177-3AD203B41FA5}">
                      <a16:colId xmlns:a16="http://schemas.microsoft.com/office/drawing/2014/main" val="475577615"/>
                    </a:ext>
                  </a:extLst>
                </a:gridCol>
                <a:gridCol w="2606566">
                  <a:extLst>
                    <a:ext uri="{9D8B030D-6E8A-4147-A177-3AD203B41FA5}">
                      <a16:colId xmlns:a16="http://schemas.microsoft.com/office/drawing/2014/main" val="1400744772"/>
                    </a:ext>
                  </a:extLst>
                </a:gridCol>
              </a:tblGrid>
              <a:tr h="1220458">
                <a:tc>
                  <a:txBody>
                    <a:bodyPr/>
                    <a:lstStyle/>
                    <a:p>
                      <a:pPr algn="ctr"/>
                      <a:r>
                        <a:rPr lang="en-US" sz="1600" dirty="0"/>
                        <a:t>Goals</a:t>
                      </a:r>
                    </a:p>
                  </a:txBody>
                  <a:tcPr vert="vert270"/>
                </a:tc>
                <a:tc>
                  <a:txBody>
                    <a:bodyPr/>
                    <a:lstStyle/>
                    <a:p>
                      <a:r>
                        <a:rPr lang="en-US" sz="1600" dirty="0"/>
                        <a:t>Build on NCHS workforce excellence</a:t>
                      </a:r>
                    </a:p>
                  </a:txBody>
                  <a:tcPr/>
                </a:tc>
                <a:tc>
                  <a:txBody>
                    <a:bodyPr/>
                    <a:lstStyle/>
                    <a:p>
                      <a:r>
                        <a:rPr lang="en-US" sz="1600" dirty="0"/>
                        <a:t>Strengthen operational excellence in processes, communication, and collaboration</a:t>
                      </a:r>
                    </a:p>
                  </a:txBody>
                  <a:tcPr/>
                </a:tc>
                <a:tc>
                  <a:txBody>
                    <a:bodyPr/>
                    <a:lstStyle/>
                    <a:p>
                      <a:r>
                        <a:rPr lang="en-US" sz="1600" dirty="0"/>
                        <a:t>Build on scientific and program excellence in data quality and accuracy</a:t>
                      </a:r>
                    </a:p>
                  </a:txBody>
                  <a:tcPr/>
                </a:tc>
                <a:tc>
                  <a:txBody>
                    <a:bodyPr/>
                    <a:lstStyle/>
                    <a:p>
                      <a:r>
                        <a:rPr lang="en-US" sz="1600" dirty="0"/>
                        <a:t>Amplify NCHS’ relevance and external engagement</a:t>
                      </a:r>
                    </a:p>
                  </a:txBody>
                  <a:tcPr/>
                </a:tc>
                <a:extLst>
                  <a:ext uri="{0D108BD9-81ED-4DB2-BD59-A6C34878D82A}">
                    <a16:rowId xmlns:a16="http://schemas.microsoft.com/office/drawing/2014/main" val="640142300"/>
                  </a:ext>
                </a:extLst>
              </a:tr>
              <a:tr h="3368544">
                <a:tc>
                  <a:txBody>
                    <a:bodyPr/>
                    <a:lstStyle/>
                    <a:p>
                      <a:pPr algn="ctr"/>
                      <a:r>
                        <a:rPr lang="en-US" sz="1600" b="1" dirty="0">
                          <a:solidFill>
                            <a:srgbClr val="000000"/>
                          </a:solidFill>
                        </a:rPr>
                        <a:t>Objectives</a:t>
                      </a:r>
                    </a:p>
                  </a:txBody>
                  <a:tcPr vert="vert270"/>
                </a:tc>
                <a:tc>
                  <a:txBody>
                    <a:bodyPr/>
                    <a:lstStyle/>
                    <a:p>
                      <a:pPr marL="285750" indent="-285750">
                        <a:buFont typeface="Arial" panose="020B0604020202020204" pitchFamily="34" charset="0"/>
                        <a:buChar char="•"/>
                      </a:pPr>
                      <a:r>
                        <a:rPr lang="en-US" sz="1600" kern="1200" dirty="0">
                          <a:solidFill>
                            <a:srgbClr val="000000"/>
                          </a:solidFill>
                          <a:effectLst/>
                          <a:latin typeface="+mn-lt"/>
                          <a:ea typeface="+mn-ea"/>
                          <a:cs typeface="+mn-cs"/>
                        </a:rPr>
                        <a:t>Improve diversity and inclusion in staff and leadership.</a:t>
                      </a:r>
                    </a:p>
                    <a:p>
                      <a:pPr marL="285750" indent="-285750">
                        <a:buFont typeface="Arial" panose="020B0604020202020204" pitchFamily="34" charset="0"/>
                        <a:buChar char="•"/>
                      </a:pPr>
                      <a:r>
                        <a:rPr lang="en-US" sz="1600" kern="1200" dirty="0">
                          <a:solidFill>
                            <a:srgbClr val="000000"/>
                          </a:solidFill>
                          <a:effectLst/>
                          <a:latin typeface="+mn-lt"/>
                          <a:ea typeface="+mn-ea"/>
                          <a:cs typeface="+mn-cs"/>
                        </a:rPr>
                        <a:t>Increase professional development activities and succession planning enterprise wide </a:t>
                      </a:r>
                    </a:p>
                    <a:p>
                      <a:pPr marL="285750" indent="-285750">
                        <a:buFont typeface="Arial" panose="020B0604020202020204" pitchFamily="34" charset="0"/>
                        <a:buChar char="•"/>
                      </a:pPr>
                      <a:r>
                        <a:rPr lang="en-US" sz="1600" kern="1200" dirty="0">
                          <a:solidFill>
                            <a:srgbClr val="000000"/>
                          </a:solidFill>
                          <a:effectLst/>
                          <a:latin typeface="+mn-lt"/>
                          <a:ea typeface="+mn-ea"/>
                          <a:cs typeface="+mn-cs"/>
                        </a:rPr>
                        <a:t>Improve technical competencies and leadership capacity of staff</a:t>
                      </a:r>
                    </a:p>
                  </a:txBody>
                  <a:tcPr/>
                </a:tc>
                <a:tc>
                  <a:txBody>
                    <a:bodyPr/>
                    <a:lstStyle/>
                    <a:p>
                      <a:pPr marL="342900" indent="-342900">
                        <a:buFont typeface="Arial" panose="020B0604020202020204" pitchFamily="34" charset="0"/>
                        <a:buChar char="•"/>
                      </a:pPr>
                      <a:r>
                        <a:rPr lang="en-US" sz="1600" kern="1200" dirty="0">
                          <a:solidFill>
                            <a:srgbClr val="000000"/>
                          </a:solidFill>
                          <a:effectLst/>
                          <a:latin typeface="+mn-lt"/>
                          <a:ea typeface="+mn-ea"/>
                          <a:cs typeface="+mn-cs"/>
                        </a:rPr>
                        <a:t>Improve internal communications</a:t>
                      </a:r>
                    </a:p>
                    <a:p>
                      <a:pPr marL="342900" indent="-342900">
                        <a:buFont typeface="Arial" panose="020B0604020202020204" pitchFamily="34" charset="0"/>
                        <a:buChar char="•"/>
                      </a:pPr>
                      <a:r>
                        <a:rPr lang="en-US" sz="1600" kern="1200" dirty="0">
                          <a:solidFill>
                            <a:srgbClr val="000000"/>
                          </a:solidFill>
                          <a:effectLst/>
                          <a:latin typeface="+mn-lt"/>
                          <a:ea typeface="+mn-ea"/>
                          <a:cs typeface="+mn-cs"/>
                        </a:rPr>
                        <a:t>Improve speed and agility of systems &amp; processes</a:t>
                      </a:r>
                    </a:p>
                    <a:p>
                      <a:pPr marL="342900" indent="-342900">
                        <a:buFont typeface="Arial" panose="020B0604020202020204" pitchFamily="34" charset="0"/>
                        <a:buChar char="•"/>
                      </a:pPr>
                      <a:r>
                        <a:rPr lang="en-US" sz="1600" kern="1200" dirty="0">
                          <a:solidFill>
                            <a:srgbClr val="000000"/>
                          </a:solidFill>
                          <a:effectLst/>
                          <a:latin typeface="+mn-lt"/>
                          <a:ea typeface="+mn-ea"/>
                          <a:cs typeface="+mn-cs"/>
                        </a:rPr>
                        <a:t>Improve internal collaboration</a:t>
                      </a:r>
                    </a:p>
                    <a:p>
                      <a:r>
                        <a:rPr lang="en-US" sz="1600" kern="1200" dirty="0">
                          <a:solidFill>
                            <a:schemeClr val="dk1"/>
                          </a:solidFill>
                          <a:effectLst/>
                          <a:latin typeface="+mn-lt"/>
                          <a:ea typeface="+mn-ea"/>
                          <a:cs typeface="+mn-cs"/>
                        </a:rPr>
                        <a:t> </a:t>
                      </a:r>
                    </a:p>
                    <a:p>
                      <a:endParaRPr lang="en-US" sz="1600" dirty="0">
                        <a:solidFill>
                          <a:srgbClr val="000000"/>
                        </a:solidFill>
                      </a:endParaRPr>
                    </a:p>
                  </a:txBody>
                  <a:tcPr/>
                </a:tc>
                <a:tc>
                  <a:txBody>
                    <a:bodyPr/>
                    <a:lstStyle/>
                    <a:p>
                      <a:pPr marL="285750" indent="-285750">
                        <a:buFont typeface="Arial" panose="020B0604020202020204" pitchFamily="34" charset="0"/>
                        <a:buChar char="•"/>
                      </a:pPr>
                      <a:r>
                        <a:rPr lang="en-US" sz="1600" kern="1200" dirty="0">
                          <a:solidFill>
                            <a:srgbClr val="000000"/>
                          </a:solidFill>
                          <a:effectLst/>
                          <a:latin typeface="+mn-lt"/>
                          <a:ea typeface="+mn-ea"/>
                          <a:cs typeface="+mn-cs"/>
                        </a:rPr>
                        <a:t>Expand the use of data from other sources (e.g., electronic health records, other Federal data under Evidence Act)  </a:t>
                      </a:r>
                    </a:p>
                    <a:p>
                      <a:pPr marL="285750" indent="-285750">
                        <a:buFont typeface="Arial" panose="020B0604020202020204" pitchFamily="34" charset="0"/>
                        <a:buChar char="•"/>
                      </a:pPr>
                      <a:r>
                        <a:rPr lang="en-US" sz="1600" kern="1200" dirty="0">
                          <a:solidFill>
                            <a:srgbClr val="000000"/>
                          </a:solidFill>
                          <a:effectLst/>
                          <a:latin typeface="+mn-lt"/>
                          <a:ea typeface="+mn-ea"/>
                          <a:cs typeface="+mn-cs"/>
                        </a:rPr>
                        <a:t>Improve the performance of core surveys and data systems</a:t>
                      </a:r>
                    </a:p>
                    <a:p>
                      <a:pPr marL="285750" indent="-285750">
                        <a:buFont typeface="Arial" panose="020B0604020202020204" pitchFamily="34" charset="0"/>
                        <a:buChar char="•"/>
                      </a:pPr>
                      <a:r>
                        <a:rPr lang="en-US" sz="1600" kern="1200" dirty="0">
                          <a:solidFill>
                            <a:srgbClr val="000000"/>
                          </a:solidFill>
                          <a:effectLst/>
                          <a:latin typeface="+mn-lt"/>
                          <a:ea typeface="+mn-ea"/>
                          <a:cs typeface="+mn-cs"/>
                        </a:rPr>
                        <a:t>Advance innovation in statistical and survey methods</a:t>
                      </a:r>
                    </a:p>
                  </a:txBody>
                  <a:tcPr/>
                </a:tc>
                <a:tc>
                  <a:txBody>
                    <a:bodyPr/>
                    <a:lstStyle/>
                    <a:p>
                      <a:pPr marL="285750" indent="-285750">
                        <a:buFont typeface="Arial" panose="020B0604020202020204" pitchFamily="34" charset="0"/>
                        <a:buChar char="•"/>
                      </a:pPr>
                      <a:r>
                        <a:rPr lang="en-US" sz="1600" kern="1200" dirty="0">
                          <a:solidFill>
                            <a:srgbClr val="000000"/>
                          </a:solidFill>
                          <a:effectLst/>
                          <a:latin typeface="+mn-lt"/>
                          <a:ea typeface="+mn-ea"/>
                          <a:cs typeface="+mn-cs"/>
                        </a:rPr>
                        <a:t>Improve service to users by increasing understanding of their needs  </a:t>
                      </a:r>
                    </a:p>
                    <a:p>
                      <a:pPr marL="285750" indent="-285750">
                        <a:buFont typeface="Arial" panose="020B0604020202020204" pitchFamily="34" charset="0"/>
                        <a:buChar char="•"/>
                      </a:pPr>
                      <a:r>
                        <a:rPr lang="en-US" sz="1600" kern="1200" dirty="0">
                          <a:solidFill>
                            <a:srgbClr val="000000"/>
                          </a:solidFill>
                          <a:effectLst/>
                          <a:latin typeface="+mn-lt"/>
                          <a:ea typeface="+mn-ea"/>
                          <a:cs typeface="+mn-cs"/>
                        </a:rPr>
                        <a:t>Build and maintain strategic partnerships with public and private entities</a:t>
                      </a:r>
                    </a:p>
                    <a:p>
                      <a:pPr marL="285750" indent="-285750">
                        <a:buFont typeface="Arial" panose="020B0604020202020204" pitchFamily="34" charset="0"/>
                        <a:buChar char="•"/>
                      </a:pPr>
                      <a:r>
                        <a:rPr lang="en-US" sz="1600" kern="1200" dirty="0">
                          <a:solidFill>
                            <a:srgbClr val="000000"/>
                          </a:solidFill>
                          <a:effectLst/>
                          <a:latin typeface="+mn-lt"/>
                          <a:ea typeface="+mn-ea"/>
                          <a:cs typeface="+mn-cs"/>
                        </a:rPr>
                        <a:t>Improve user awareness of, access to, and use of NCHS data (including the public, research community, state and local governments, other CIOs, HHS, congress) </a:t>
                      </a:r>
                    </a:p>
                  </a:txBody>
                  <a:tcPr/>
                </a:tc>
                <a:extLst>
                  <a:ext uri="{0D108BD9-81ED-4DB2-BD59-A6C34878D82A}">
                    <a16:rowId xmlns:a16="http://schemas.microsoft.com/office/drawing/2014/main" val="1863504949"/>
                  </a:ext>
                </a:extLst>
              </a:tr>
            </a:tbl>
          </a:graphicData>
        </a:graphic>
      </p:graphicFrame>
    </p:spTree>
    <p:extLst>
      <p:ext uri="{BB962C8B-B14F-4D97-AF65-F5344CB8AC3E}">
        <p14:creationId xmlns:p14="http://schemas.microsoft.com/office/powerpoint/2010/main" val="30908581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DCE0-CE1D-4405-8D4B-6E9D835208F7}"/>
              </a:ext>
            </a:extLst>
          </p:cNvPr>
          <p:cNvSpPr>
            <a:spLocks noGrp="1"/>
          </p:cNvSpPr>
          <p:nvPr>
            <p:ph type="title"/>
          </p:nvPr>
        </p:nvSpPr>
        <p:spPr/>
        <p:txBody>
          <a:bodyPr/>
          <a:lstStyle/>
          <a:p>
            <a:pPr algn="ctr"/>
            <a:r>
              <a:rPr lang="en-US" sz="5400" dirty="0"/>
              <a:t>Engaging NCHS Staff</a:t>
            </a:r>
          </a:p>
        </p:txBody>
      </p:sp>
      <p:sp>
        <p:nvSpPr>
          <p:cNvPr id="3" name="Text Placeholder 2">
            <a:extLst>
              <a:ext uri="{FF2B5EF4-FFF2-40B4-BE49-F238E27FC236}">
                <a16:creationId xmlns:a16="http://schemas.microsoft.com/office/drawing/2014/main" id="{101D706D-959A-458D-864F-A9FFED0ADA5C}"/>
              </a:ext>
            </a:extLst>
          </p:cNvPr>
          <p:cNvSpPr>
            <a:spLocks noGrp="1"/>
          </p:cNvSpPr>
          <p:nvPr>
            <p:ph type="body" sz="quarter" idx="10"/>
          </p:nvPr>
        </p:nvSpPr>
        <p:spPr/>
        <p:txBody>
          <a:bodyPr/>
          <a:lstStyle/>
          <a:p>
            <a:r>
              <a:rPr lang="en-US" sz="3200" dirty="0">
                <a:solidFill>
                  <a:srgbClr val="000000"/>
                </a:solidFill>
              </a:rPr>
              <a:t>Employee Viewpoint Survey</a:t>
            </a:r>
          </a:p>
          <a:p>
            <a:r>
              <a:rPr lang="en-US" sz="3200" dirty="0">
                <a:solidFill>
                  <a:srgbClr val="000000"/>
                </a:solidFill>
              </a:rPr>
              <a:t>Key Performance Indicator development</a:t>
            </a:r>
          </a:p>
          <a:p>
            <a:r>
              <a:rPr lang="en-US" sz="3200" dirty="0">
                <a:solidFill>
                  <a:srgbClr val="000000"/>
                </a:solidFill>
              </a:rPr>
              <a:t>Staff surveys</a:t>
            </a:r>
          </a:p>
          <a:p>
            <a:r>
              <a:rPr lang="en-US" sz="3200" dirty="0">
                <a:solidFill>
                  <a:srgbClr val="000000"/>
                </a:solidFill>
              </a:rPr>
              <a:t>Updates at All Hands Meetings</a:t>
            </a:r>
          </a:p>
          <a:p>
            <a:r>
              <a:rPr lang="en-US" sz="3200" dirty="0">
                <a:solidFill>
                  <a:srgbClr val="000000"/>
                </a:solidFill>
              </a:rPr>
              <a:t>Feedback sessions with the Director </a:t>
            </a:r>
          </a:p>
          <a:p>
            <a:endParaRPr lang="en-US" dirty="0"/>
          </a:p>
        </p:txBody>
      </p:sp>
    </p:spTree>
    <p:extLst>
      <p:ext uri="{BB962C8B-B14F-4D97-AF65-F5344CB8AC3E}">
        <p14:creationId xmlns:p14="http://schemas.microsoft.com/office/powerpoint/2010/main" val="31263871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12BA-7A32-4ABD-A2A9-ADE4BEF22B9E}"/>
              </a:ext>
            </a:extLst>
          </p:cNvPr>
          <p:cNvSpPr>
            <a:spLocks noGrp="1"/>
          </p:cNvSpPr>
          <p:nvPr>
            <p:ph type="title"/>
          </p:nvPr>
        </p:nvSpPr>
        <p:spPr>
          <a:xfrm>
            <a:off x="288053" y="264591"/>
            <a:ext cx="4193512" cy="1143000"/>
          </a:xfrm>
        </p:spPr>
        <p:txBody>
          <a:bodyPr/>
          <a:lstStyle/>
          <a:p>
            <a:pPr algn="ctr"/>
            <a:r>
              <a:rPr lang="en-US" sz="5400" dirty="0"/>
              <a:t>Next Steps</a:t>
            </a:r>
          </a:p>
        </p:txBody>
      </p:sp>
      <p:graphicFrame>
        <p:nvGraphicFramePr>
          <p:cNvPr id="4" name="Content Placeholder 5" descr="NCHS Next Steps and Strategies Phase">
            <a:extLst>
              <a:ext uri="{FF2B5EF4-FFF2-40B4-BE49-F238E27FC236}">
                <a16:creationId xmlns:a16="http://schemas.microsoft.com/office/drawing/2014/main" id="{B5DF1D76-D8B5-472C-959D-80849BD6B1F5}"/>
              </a:ext>
            </a:extLst>
          </p:cNvPr>
          <p:cNvGraphicFramePr>
            <a:graphicFrameLocks noGrp="1"/>
          </p:cNvGraphicFramePr>
          <p:nvPr>
            <p:ph idx="1"/>
            <p:extLst>
              <p:ext uri="{D42A27DB-BD31-4B8C-83A1-F6EECF244321}">
                <p14:modId xmlns:p14="http://schemas.microsoft.com/office/powerpoint/2010/main" val="1769103824"/>
              </p:ext>
            </p:extLst>
          </p:nvPr>
        </p:nvGraphicFramePr>
        <p:xfrm>
          <a:off x="1566857" y="157827"/>
          <a:ext cx="11298382" cy="654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2">
            <a:extLst>
              <a:ext uri="{FF2B5EF4-FFF2-40B4-BE49-F238E27FC236}">
                <a16:creationId xmlns:a16="http://schemas.microsoft.com/office/drawing/2014/main" id="{74DC8BAB-8C3D-433C-8B1F-EEF4084AAAC2}"/>
              </a:ext>
            </a:extLst>
          </p:cNvPr>
          <p:cNvSpPr>
            <a:spLocks noGrp="1"/>
          </p:cNvSpPr>
          <p:nvPr>
            <p:ph type="body" sz="quarter" idx="10"/>
          </p:nvPr>
        </p:nvSpPr>
        <p:spPr>
          <a:xfrm>
            <a:off x="609600" y="1545167"/>
            <a:ext cx="3755571" cy="4455584"/>
          </a:xfrm>
        </p:spPr>
        <p:txBody>
          <a:bodyPr/>
          <a:lstStyle/>
          <a:p>
            <a:r>
              <a:rPr lang="en-US" sz="3200" dirty="0">
                <a:solidFill>
                  <a:srgbClr val="000000"/>
                </a:solidFill>
              </a:rPr>
              <a:t>Strategies phase</a:t>
            </a:r>
          </a:p>
        </p:txBody>
      </p:sp>
    </p:spTree>
    <p:extLst>
      <p:ext uri="{BB962C8B-B14F-4D97-AF65-F5344CB8AC3E}">
        <p14:creationId xmlns:p14="http://schemas.microsoft.com/office/powerpoint/2010/main" val="47455013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4C64-DC4D-4388-87F7-98E3525771E4}"/>
              </a:ext>
            </a:extLst>
          </p:cNvPr>
          <p:cNvSpPr>
            <a:spLocks noGrp="1"/>
          </p:cNvSpPr>
          <p:nvPr>
            <p:ph type="title"/>
          </p:nvPr>
        </p:nvSpPr>
        <p:spPr>
          <a:xfrm>
            <a:off x="609600" y="274639"/>
            <a:ext cx="10972800" cy="965582"/>
          </a:xfrm>
        </p:spPr>
        <p:txBody>
          <a:bodyPr/>
          <a:lstStyle/>
          <a:p>
            <a:pPr algn="ctr"/>
            <a:r>
              <a:rPr lang="en-US" sz="4400" dirty="0"/>
              <a:t>Questions for the Board</a:t>
            </a:r>
          </a:p>
        </p:txBody>
      </p:sp>
      <p:sp>
        <p:nvSpPr>
          <p:cNvPr id="3" name="Text Placeholder 2">
            <a:extLst>
              <a:ext uri="{FF2B5EF4-FFF2-40B4-BE49-F238E27FC236}">
                <a16:creationId xmlns:a16="http://schemas.microsoft.com/office/drawing/2014/main" id="{9B92AFC8-C14B-4FDD-95AC-2E28C4AF1A84}"/>
              </a:ext>
            </a:extLst>
          </p:cNvPr>
          <p:cNvSpPr>
            <a:spLocks noGrp="1"/>
          </p:cNvSpPr>
          <p:nvPr>
            <p:ph type="body" sz="quarter" idx="10"/>
          </p:nvPr>
        </p:nvSpPr>
        <p:spPr>
          <a:xfrm>
            <a:off x="609600" y="1702676"/>
            <a:ext cx="7861738" cy="4298075"/>
          </a:xfrm>
        </p:spPr>
        <p:txBody>
          <a:bodyPr/>
          <a:lstStyle/>
          <a:p>
            <a:r>
              <a:rPr lang="en-US" sz="3200" dirty="0">
                <a:solidFill>
                  <a:srgbClr val="000000"/>
                </a:solidFill>
              </a:rPr>
              <a:t>Strategies describe how to get things done to accomplish the objectives. What strategies would you suggest be added to support these objectives? </a:t>
            </a:r>
          </a:p>
          <a:p>
            <a:r>
              <a:rPr lang="en-US" sz="3200" dirty="0">
                <a:solidFill>
                  <a:srgbClr val="000000"/>
                </a:solidFill>
              </a:rPr>
              <a:t>What are the gaps or opportunities to help ensure success?</a:t>
            </a:r>
          </a:p>
        </p:txBody>
      </p:sp>
      <p:pic>
        <p:nvPicPr>
          <p:cNvPr id="5" name="Picture 4" descr="Person with idea concept">
            <a:extLst>
              <a:ext uri="{FF2B5EF4-FFF2-40B4-BE49-F238E27FC236}">
                <a16:creationId xmlns:a16="http://schemas.microsoft.com/office/drawing/2014/main" id="{3FB949F2-2FDF-46DA-A007-76840083C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1338" y="2335924"/>
            <a:ext cx="3279228" cy="2186152"/>
          </a:xfrm>
          <a:prstGeom prst="rect">
            <a:avLst/>
          </a:prstGeom>
          <a:ln w="19050">
            <a:solidFill>
              <a:schemeClr val="tx1"/>
            </a:solidFill>
          </a:ln>
        </p:spPr>
      </p:pic>
    </p:spTree>
    <p:extLst>
      <p:ext uri="{BB962C8B-B14F-4D97-AF65-F5344CB8AC3E}">
        <p14:creationId xmlns:p14="http://schemas.microsoft.com/office/powerpoint/2010/main" val="26058857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estion Mark with solid fill">
            <a:extLst>
              <a:ext uri="{FF2B5EF4-FFF2-40B4-BE49-F238E27FC236}">
                <a16:creationId xmlns:a16="http://schemas.microsoft.com/office/drawing/2014/main" id="{D675C406-902E-49AE-BBC8-298EDC7466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77035" y="-370040"/>
            <a:ext cx="6742386" cy="6742386"/>
          </a:xfrm>
          <a:prstGeom prst="rect">
            <a:avLst/>
          </a:prstGeom>
        </p:spPr>
      </p:pic>
      <p:sp>
        <p:nvSpPr>
          <p:cNvPr id="2" name="Title 1">
            <a:extLst>
              <a:ext uri="{FF2B5EF4-FFF2-40B4-BE49-F238E27FC236}">
                <a16:creationId xmlns:a16="http://schemas.microsoft.com/office/drawing/2014/main" id="{671F2993-5C6D-493C-8BA6-246C88720FA9}"/>
              </a:ext>
            </a:extLst>
          </p:cNvPr>
          <p:cNvSpPr>
            <a:spLocks noGrp="1"/>
          </p:cNvSpPr>
          <p:nvPr>
            <p:ph type="title"/>
          </p:nvPr>
        </p:nvSpPr>
        <p:spPr/>
        <p:txBody>
          <a:bodyPr/>
          <a:lstStyle/>
          <a:p>
            <a:pPr algn="ctr"/>
            <a:r>
              <a:rPr lang="en-US" sz="4400" dirty="0"/>
              <a:t>Questions for the Board (Cont.)</a:t>
            </a:r>
          </a:p>
        </p:txBody>
      </p:sp>
      <p:sp>
        <p:nvSpPr>
          <p:cNvPr id="3" name="Text Placeholder 2">
            <a:extLst>
              <a:ext uri="{FF2B5EF4-FFF2-40B4-BE49-F238E27FC236}">
                <a16:creationId xmlns:a16="http://schemas.microsoft.com/office/drawing/2014/main" id="{FC097AC6-4DFA-4AF7-9F31-35767825A854}"/>
              </a:ext>
            </a:extLst>
          </p:cNvPr>
          <p:cNvSpPr>
            <a:spLocks noGrp="1"/>
          </p:cNvSpPr>
          <p:nvPr>
            <p:ph type="body" sz="quarter" idx="10"/>
          </p:nvPr>
        </p:nvSpPr>
        <p:spPr>
          <a:xfrm>
            <a:off x="478971" y="1417639"/>
            <a:ext cx="10972800" cy="4308473"/>
          </a:xfrm>
        </p:spPr>
        <p:txBody>
          <a:bodyPr/>
          <a:lstStyle/>
          <a:p>
            <a:pPr lvl="0"/>
            <a:r>
              <a:rPr lang="en-US" sz="3200" dirty="0">
                <a:solidFill>
                  <a:srgbClr val="000000"/>
                </a:solidFill>
              </a:rPr>
              <a:t>How can NCHS better engage partners and data users?</a:t>
            </a:r>
          </a:p>
          <a:p>
            <a:pPr lvl="0"/>
            <a:r>
              <a:rPr lang="en-US" sz="3200" dirty="0">
                <a:solidFill>
                  <a:srgbClr val="000000"/>
                </a:solidFill>
              </a:rPr>
              <a:t>NCHS may create an addendum to this plan to track internal goals and objectives. The overarching plan will be externally focused. What additional goals should be added to better serve our external audiences? </a:t>
            </a:r>
          </a:p>
          <a:p>
            <a:pPr lvl="0"/>
            <a:r>
              <a:rPr lang="en-US" sz="3200" dirty="0">
                <a:solidFill>
                  <a:srgbClr val="000000"/>
                </a:solidFill>
              </a:rPr>
              <a:t>How can we best address priorities, like health equity, into our plan? </a:t>
            </a:r>
          </a:p>
          <a:p>
            <a:pPr lvl="0"/>
            <a:r>
              <a:rPr lang="en-US" sz="3200" dirty="0">
                <a:solidFill>
                  <a:srgbClr val="000000"/>
                </a:solidFill>
              </a:rPr>
              <a:t>How do we balance the importance of new data sources with NCHS’ reputation for high data quality? </a:t>
            </a:r>
          </a:p>
          <a:p>
            <a:pPr marL="0" indent="0">
              <a:buNone/>
            </a:pPr>
            <a:endParaRPr lang="en-US" sz="2800" dirty="0">
              <a:solidFill>
                <a:srgbClr val="000000"/>
              </a:solidFill>
            </a:endParaRPr>
          </a:p>
          <a:p>
            <a:endParaRPr lang="en-US" dirty="0"/>
          </a:p>
        </p:txBody>
      </p:sp>
    </p:spTree>
    <p:extLst>
      <p:ext uri="{BB962C8B-B14F-4D97-AF65-F5344CB8AC3E}">
        <p14:creationId xmlns:p14="http://schemas.microsoft.com/office/powerpoint/2010/main" val="29301750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HS Strategic Planning Overview">
            <a:extLst>
              <a:ext uri="{FF2B5EF4-FFF2-40B4-BE49-F238E27FC236}">
                <a16:creationId xmlns:a16="http://schemas.microsoft.com/office/drawing/2014/main" id="{F13954D5-F43E-4ECD-803D-3ECDC418364B}"/>
              </a:ext>
            </a:extLst>
          </p:cNvPr>
          <p:cNvPicPr>
            <a:picLocks noChangeAspect="1"/>
          </p:cNvPicPr>
          <p:nvPr/>
        </p:nvPicPr>
        <p:blipFill>
          <a:blip r:embed="rId3"/>
          <a:stretch>
            <a:fillRect/>
          </a:stretch>
        </p:blipFill>
        <p:spPr>
          <a:xfrm>
            <a:off x="3586357" y="103288"/>
            <a:ext cx="8338579" cy="6637765"/>
          </a:xfrm>
          <a:prstGeom prst="rect">
            <a:avLst/>
          </a:prstGeom>
        </p:spPr>
      </p:pic>
      <p:sp>
        <p:nvSpPr>
          <p:cNvPr id="2" name="Title 1">
            <a:extLst>
              <a:ext uri="{FF2B5EF4-FFF2-40B4-BE49-F238E27FC236}">
                <a16:creationId xmlns:a16="http://schemas.microsoft.com/office/drawing/2014/main" id="{2B98DBCD-D5AB-446E-8146-EC0099D1B2CB}"/>
              </a:ext>
            </a:extLst>
          </p:cNvPr>
          <p:cNvSpPr>
            <a:spLocks noGrp="1"/>
          </p:cNvSpPr>
          <p:nvPr>
            <p:ph type="title"/>
          </p:nvPr>
        </p:nvSpPr>
        <p:spPr>
          <a:xfrm>
            <a:off x="626534" y="508263"/>
            <a:ext cx="3751385" cy="2920737"/>
          </a:xfrm>
        </p:spPr>
        <p:txBody>
          <a:bodyPr/>
          <a:lstStyle/>
          <a:p>
            <a:pPr algn="ctr">
              <a:lnSpc>
                <a:spcPct val="100000"/>
              </a:lnSpc>
              <a:buClr>
                <a:srgbClr val="0039A6"/>
              </a:buClr>
            </a:pPr>
            <a:r>
              <a:rPr lang="en-US" sz="6000" dirty="0"/>
              <a:t>Strategic Planning Overview</a:t>
            </a:r>
          </a:p>
        </p:txBody>
      </p:sp>
    </p:spTree>
    <p:extLst>
      <p:ext uri="{BB962C8B-B14F-4D97-AF65-F5344CB8AC3E}">
        <p14:creationId xmlns:p14="http://schemas.microsoft.com/office/powerpoint/2010/main" val="13665976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3F95-B577-4D6B-8DD3-151E35486193}"/>
              </a:ext>
            </a:extLst>
          </p:cNvPr>
          <p:cNvSpPr>
            <a:spLocks noGrp="1"/>
          </p:cNvSpPr>
          <p:nvPr>
            <p:ph type="title"/>
          </p:nvPr>
        </p:nvSpPr>
        <p:spPr/>
        <p:txBody>
          <a:bodyPr/>
          <a:lstStyle/>
          <a:p>
            <a:pPr algn="ctr"/>
            <a:r>
              <a:rPr lang="en-US" sz="4800" dirty="0"/>
              <a:t>Strategic Plan Framework: Development</a:t>
            </a:r>
          </a:p>
        </p:txBody>
      </p:sp>
      <p:sp>
        <p:nvSpPr>
          <p:cNvPr id="3" name="Text Placeholder 2">
            <a:extLst>
              <a:ext uri="{FF2B5EF4-FFF2-40B4-BE49-F238E27FC236}">
                <a16:creationId xmlns:a16="http://schemas.microsoft.com/office/drawing/2014/main" id="{639F43A2-41E5-4D54-AC37-50B329A77536}"/>
              </a:ext>
            </a:extLst>
          </p:cNvPr>
          <p:cNvSpPr>
            <a:spLocks noGrp="1"/>
          </p:cNvSpPr>
          <p:nvPr>
            <p:ph type="body" sz="quarter" idx="10"/>
          </p:nvPr>
        </p:nvSpPr>
        <p:spPr>
          <a:xfrm>
            <a:off x="609600" y="1786759"/>
            <a:ext cx="7861738" cy="4213992"/>
          </a:xfrm>
        </p:spPr>
        <p:txBody>
          <a:bodyPr/>
          <a:lstStyle/>
          <a:p>
            <a:r>
              <a:rPr lang="en-US" sz="3200" dirty="0">
                <a:solidFill>
                  <a:srgbClr val="000000"/>
                </a:solidFill>
              </a:rPr>
              <a:t>Mission, Vision, Core Values</a:t>
            </a:r>
          </a:p>
          <a:p>
            <a:pPr marL="0" indent="0">
              <a:buNone/>
            </a:pPr>
            <a:endParaRPr lang="en-US" sz="3200" dirty="0">
              <a:solidFill>
                <a:srgbClr val="000000"/>
              </a:solidFill>
            </a:endParaRPr>
          </a:p>
          <a:p>
            <a:r>
              <a:rPr lang="en-US" sz="3200" dirty="0">
                <a:solidFill>
                  <a:srgbClr val="000000"/>
                </a:solidFill>
              </a:rPr>
              <a:t>Staff engagement</a:t>
            </a:r>
          </a:p>
          <a:p>
            <a:pPr marL="0" indent="0">
              <a:buNone/>
            </a:pPr>
            <a:endParaRPr lang="en-US" sz="3200" dirty="0">
              <a:solidFill>
                <a:srgbClr val="000000"/>
              </a:solidFill>
            </a:endParaRPr>
          </a:p>
          <a:p>
            <a:r>
              <a:rPr lang="en-US" sz="3200" dirty="0">
                <a:solidFill>
                  <a:srgbClr val="000000"/>
                </a:solidFill>
              </a:rPr>
              <a:t>NCHS mission revision</a:t>
            </a:r>
          </a:p>
          <a:p>
            <a:endParaRPr lang="en-US" dirty="0"/>
          </a:p>
        </p:txBody>
      </p:sp>
      <p:pic>
        <p:nvPicPr>
          <p:cNvPr id="5" name="Graphic 4" descr="Circles with arrows with solid fill">
            <a:extLst>
              <a:ext uri="{FF2B5EF4-FFF2-40B4-BE49-F238E27FC236}">
                <a16:creationId xmlns:a16="http://schemas.microsoft.com/office/drawing/2014/main" id="{6ABAAB33-FD5A-4801-B10F-24D35C763D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1282" y="2113892"/>
            <a:ext cx="2630215" cy="2630215"/>
          </a:xfrm>
          <a:prstGeom prst="rect">
            <a:avLst/>
          </a:prstGeom>
        </p:spPr>
      </p:pic>
    </p:spTree>
    <p:extLst>
      <p:ext uri="{BB962C8B-B14F-4D97-AF65-F5344CB8AC3E}">
        <p14:creationId xmlns:p14="http://schemas.microsoft.com/office/powerpoint/2010/main" val="17280298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42D6-25DC-4A47-A21D-BC3415790FBF}"/>
              </a:ext>
            </a:extLst>
          </p:cNvPr>
          <p:cNvSpPr>
            <a:spLocks noGrp="1"/>
          </p:cNvSpPr>
          <p:nvPr>
            <p:ph type="title"/>
          </p:nvPr>
        </p:nvSpPr>
        <p:spPr/>
        <p:txBody>
          <a:bodyPr/>
          <a:lstStyle/>
          <a:p>
            <a:pPr algn="ctr"/>
            <a:r>
              <a:rPr lang="en-US" sz="7200" dirty="0"/>
              <a:t>Vision</a:t>
            </a:r>
          </a:p>
        </p:txBody>
      </p:sp>
      <p:sp>
        <p:nvSpPr>
          <p:cNvPr id="3" name="Text Placeholder 2">
            <a:extLst>
              <a:ext uri="{FF2B5EF4-FFF2-40B4-BE49-F238E27FC236}">
                <a16:creationId xmlns:a16="http://schemas.microsoft.com/office/drawing/2014/main" id="{EDFE1441-2351-4F6B-9A07-7382A62F287C}"/>
              </a:ext>
            </a:extLst>
          </p:cNvPr>
          <p:cNvSpPr>
            <a:spLocks noGrp="1"/>
          </p:cNvSpPr>
          <p:nvPr>
            <p:ph type="body" sz="quarter" idx="10"/>
          </p:nvPr>
        </p:nvSpPr>
        <p:spPr>
          <a:xfrm>
            <a:off x="609600" y="2170443"/>
            <a:ext cx="10972800" cy="3830307"/>
          </a:xfrm>
        </p:spPr>
        <p:txBody>
          <a:bodyPr/>
          <a:lstStyle/>
          <a:p>
            <a:pPr marL="0" indent="0" algn="ctr">
              <a:buNone/>
            </a:pPr>
            <a:r>
              <a:rPr lang="en-US" sz="4800" dirty="0">
                <a:solidFill>
                  <a:srgbClr val="000000"/>
                </a:solidFill>
              </a:rPr>
              <a:t>To be a world-class innovator and provider of health statistics</a:t>
            </a:r>
          </a:p>
        </p:txBody>
      </p:sp>
      <p:pic>
        <p:nvPicPr>
          <p:cNvPr id="4" name="Picture 3" descr="stat city">
            <a:extLst>
              <a:ext uri="{FF2B5EF4-FFF2-40B4-BE49-F238E27FC236}">
                <a16:creationId xmlns:a16="http://schemas.microsoft.com/office/drawing/2014/main" id="{34DBF965-2CD5-464E-A47D-6010C345A2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200" y="4951305"/>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5784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FE1441-2351-4F6B-9A07-7382A62F287C}"/>
              </a:ext>
            </a:extLst>
          </p:cNvPr>
          <p:cNvSpPr>
            <a:spLocks noGrp="1"/>
          </p:cNvSpPr>
          <p:nvPr>
            <p:ph type="title" idx="4294967295"/>
          </p:nvPr>
        </p:nvSpPr>
        <p:spPr bwMode="auto">
          <a:xfrm>
            <a:off x="609600" y="1828801"/>
            <a:ext cx="10972800" cy="41719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
                <a:srgbClr val="006A71"/>
              </a:buClr>
              <a:buSzTx/>
              <a:buFont typeface="Wingdings" panose="05000000000000000000" pitchFamily="2" charset="2"/>
              <a:buNone/>
              <a:tabLst/>
              <a:defRPr/>
            </a:pP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NCHS collects, analyzes, and disseminates timely, relevant, and accurate health statistics. Our statistics inform the public and guide program and policy decisions to improve our nation’s health.</a:t>
            </a:r>
          </a:p>
        </p:txBody>
      </p:sp>
      <p:pic>
        <p:nvPicPr>
          <p:cNvPr id="11" name="Picture 4" descr="What's the Cost of a Mission? – Wheat &amp; Tares">
            <a:extLst>
              <a:ext uri="{FF2B5EF4-FFF2-40B4-BE49-F238E27FC236}">
                <a16:creationId xmlns:a16="http://schemas.microsoft.com/office/drawing/2014/main" id="{5459001F-4D2B-4948-8808-114335F39C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793" b="26093"/>
          <a:stretch/>
        </p:blipFill>
        <p:spPr bwMode="auto">
          <a:xfrm>
            <a:off x="2785923" y="241160"/>
            <a:ext cx="6620154" cy="182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819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42D6-25DC-4A47-A21D-BC3415790FBF}"/>
              </a:ext>
            </a:extLst>
          </p:cNvPr>
          <p:cNvSpPr>
            <a:spLocks noGrp="1"/>
          </p:cNvSpPr>
          <p:nvPr>
            <p:ph type="title"/>
          </p:nvPr>
        </p:nvSpPr>
        <p:spPr/>
        <p:txBody>
          <a:bodyPr/>
          <a:lstStyle/>
          <a:p>
            <a:pPr algn="ctr"/>
            <a:r>
              <a:rPr lang="en-US" sz="7200" dirty="0"/>
              <a:t>Core Values</a:t>
            </a:r>
          </a:p>
        </p:txBody>
      </p:sp>
      <p:pic>
        <p:nvPicPr>
          <p:cNvPr id="4" name="Picture 3" descr="NCHS Core Value">
            <a:extLst>
              <a:ext uri="{FF2B5EF4-FFF2-40B4-BE49-F238E27FC236}">
                <a16:creationId xmlns:a16="http://schemas.microsoft.com/office/drawing/2014/main" id="{FDA6721D-B239-4466-8740-F0EFC0CA9A1B}"/>
              </a:ext>
            </a:extLst>
          </p:cNvPr>
          <p:cNvPicPr>
            <a:picLocks noChangeAspect="1"/>
          </p:cNvPicPr>
          <p:nvPr/>
        </p:nvPicPr>
        <p:blipFill>
          <a:blip r:embed="rId3"/>
          <a:stretch>
            <a:fillRect/>
          </a:stretch>
        </p:blipFill>
        <p:spPr>
          <a:xfrm>
            <a:off x="4606279" y="1417639"/>
            <a:ext cx="7277572" cy="4913564"/>
          </a:xfrm>
          <a:prstGeom prst="rect">
            <a:avLst/>
          </a:prstGeom>
        </p:spPr>
      </p:pic>
      <p:sp>
        <p:nvSpPr>
          <p:cNvPr id="3" name="Text Placeholder 2">
            <a:extLst>
              <a:ext uri="{FF2B5EF4-FFF2-40B4-BE49-F238E27FC236}">
                <a16:creationId xmlns:a16="http://schemas.microsoft.com/office/drawing/2014/main" id="{EDFE1441-2351-4F6B-9A07-7382A62F287C}"/>
              </a:ext>
            </a:extLst>
          </p:cNvPr>
          <p:cNvSpPr>
            <a:spLocks noGrp="1"/>
          </p:cNvSpPr>
          <p:nvPr>
            <p:ph type="body" sz="quarter" idx="10"/>
          </p:nvPr>
        </p:nvSpPr>
        <p:spPr>
          <a:xfrm>
            <a:off x="609600" y="1504368"/>
            <a:ext cx="4796413" cy="3689630"/>
          </a:xfrm>
        </p:spPr>
        <p:txBody>
          <a:bodyPr/>
          <a:lstStyle/>
          <a:p>
            <a:r>
              <a:rPr lang="en-US" sz="4800" dirty="0">
                <a:solidFill>
                  <a:srgbClr val="000000"/>
                </a:solidFill>
              </a:rPr>
              <a:t>Accuracy </a:t>
            </a:r>
          </a:p>
          <a:p>
            <a:r>
              <a:rPr lang="en-US" sz="4800" dirty="0">
                <a:solidFill>
                  <a:srgbClr val="000000"/>
                </a:solidFill>
              </a:rPr>
              <a:t>Quality</a:t>
            </a:r>
          </a:p>
          <a:p>
            <a:r>
              <a:rPr lang="en-US" sz="4800" dirty="0">
                <a:solidFill>
                  <a:srgbClr val="000000"/>
                </a:solidFill>
              </a:rPr>
              <a:t>Trust</a:t>
            </a:r>
          </a:p>
          <a:p>
            <a:r>
              <a:rPr lang="en-US" sz="4800" dirty="0">
                <a:solidFill>
                  <a:srgbClr val="000000"/>
                </a:solidFill>
              </a:rPr>
              <a:t>Integrity </a:t>
            </a:r>
          </a:p>
          <a:p>
            <a:r>
              <a:rPr lang="en-US" sz="4800" dirty="0">
                <a:solidFill>
                  <a:srgbClr val="000000"/>
                </a:solidFill>
              </a:rPr>
              <a:t>Objectivity</a:t>
            </a:r>
          </a:p>
        </p:txBody>
      </p:sp>
    </p:spTree>
    <p:extLst>
      <p:ext uri="{BB962C8B-B14F-4D97-AF65-F5344CB8AC3E}">
        <p14:creationId xmlns:p14="http://schemas.microsoft.com/office/powerpoint/2010/main" val="39260856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3F21-4D99-4FDF-AF54-315E9C1F343A}"/>
              </a:ext>
            </a:extLst>
          </p:cNvPr>
          <p:cNvSpPr>
            <a:spLocks noGrp="1"/>
          </p:cNvSpPr>
          <p:nvPr>
            <p:ph type="title"/>
          </p:nvPr>
        </p:nvSpPr>
        <p:spPr>
          <a:xfrm>
            <a:off x="609600" y="274639"/>
            <a:ext cx="10972800" cy="1005966"/>
          </a:xfrm>
        </p:spPr>
        <p:txBody>
          <a:bodyPr/>
          <a:lstStyle/>
          <a:p>
            <a:pPr algn="ctr"/>
            <a:r>
              <a:rPr lang="en-US" sz="6000" dirty="0"/>
              <a:t>SWOT Analysis</a:t>
            </a:r>
          </a:p>
        </p:txBody>
      </p:sp>
      <p:graphicFrame>
        <p:nvGraphicFramePr>
          <p:cNvPr id="5" name="Table 5">
            <a:extLst>
              <a:ext uri="{FF2B5EF4-FFF2-40B4-BE49-F238E27FC236}">
                <a16:creationId xmlns:a16="http://schemas.microsoft.com/office/drawing/2014/main" id="{E825AE91-3380-4F33-AF09-88611EFAA1B5}"/>
              </a:ext>
            </a:extLst>
          </p:cNvPr>
          <p:cNvGraphicFramePr>
            <a:graphicFrameLocks noGrp="1"/>
          </p:cNvGraphicFramePr>
          <p:nvPr>
            <p:extLst>
              <p:ext uri="{D42A27DB-BD31-4B8C-83A1-F6EECF244321}">
                <p14:modId xmlns:p14="http://schemas.microsoft.com/office/powerpoint/2010/main" val="662958800"/>
              </p:ext>
            </p:extLst>
          </p:nvPr>
        </p:nvGraphicFramePr>
        <p:xfrm>
          <a:off x="1219479" y="1282743"/>
          <a:ext cx="9753042" cy="5158387"/>
        </p:xfrm>
        <a:graphic>
          <a:graphicData uri="http://schemas.openxmlformats.org/drawingml/2006/table">
            <a:tbl>
              <a:tblPr firstRow="1" bandRow="1">
                <a:tableStyleId>{5940675A-B579-460E-94D1-54222C63F5DA}</a:tableStyleId>
              </a:tblPr>
              <a:tblGrid>
                <a:gridCol w="4876521">
                  <a:extLst>
                    <a:ext uri="{9D8B030D-6E8A-4147-A177-3AD203B41FA5}">
                      <a16:colId xmlns:a16="http://schemas.microsoft.com/office/drawing/2014/main" val="1472382669"/>
                    </a:ext>
                  </a:extLst>
                </a:gridCol>
                <a:gridCol w="4876521">
                  <a:extLst>
                    <a:ext uri="{9D8B030D-6E8A-4147-A177-3AD203B41FA5}">
                      <a16:colId xmlns:a16="http://schemas.microsoft.com/office/drawing/2014/main" val="391179171"/>
                    </a:ext>
                  </a:extLst>
                </a:gridCol>
              </a:tblGrid>
              <a:tr h="2262787">
                <a:tc>
                  <a:txBody>
                    <a:bodyPr/>
                    <a:lstStyle/>
                    <a:p>
                      <a:pPr algn="ctr"/>
                      <a:r>
                        <a:rPr lang="en-US" sz="4000" b="1" dirty="0">
                          <a:solidFill>
                            <a:srgbClr val="000000"/>
                          </a:solidFill>
                        </a:rPr>
                        <a:t>Strengths</a:t>
                      </a:r>
                    </a:p>
                    <a:p>
                      <a:pPr algn="l"/>
                      <a:endParaRPr lang="en-US" sz="2400" b="0" dirty="0">
                        <a:solidFill>
                          <a:srgbClr val="000000"/>
                        </a:solidFill>
                      </a:endParaRPr>
                    </a:p>
                    <a:p>
                      <a:pPr marL="342900" indent="-342900" algn="l">
                        <a:buFontTx/>
                        <a:buChar char="-"/>
                      </a:pPr>
                      <a:r>
                        <a:rPr lang="en-US" sz="2400" b="0" dirty="0">
                          <a:solidFill>
                            <a:srgbClr val="000000"/>
                          </a:solidFill>
                        </a:rPr>
                        <a:t>What are NCHS’ top strengths?</a:t>
                      </a:r>
                    </a:p>
                    <a:p>
                      <a:pPr marL="342900" indent="-342900" algn="l">
                        <a:buFontTx/>
                        <a:buChar char="-"/>
                      </a:pPr>
                      <a:r>
                        <a:rPr lang="en-US" sz="2400" b="0" dirty="0">
                          <a:solidFill>
                            <a:srgbClr val="000000"/>
                          </a:solidFill>
                        </a:rPr>
                        <a:t>What does NCHS do best to carry out its mission?</a:t>
                      </a:r>
                    </a:p>
                  </a:txBody>
                  <a:tcPr/>
                </a:tc>
                <a:tc>
                  <a:txBody>
                    <a:bodyPr/>
                    <a:lstStyle/>
                    <a:p>
                      <a:pPr algn="ctr"/>
                      <a:r>
                        <a:rPr lang="en-US" sz="4000" b="1" dirty="0">
                          <a:solidFill>
                            <a:srgbClr val="000000"/>
                          </a:solidFill>
                        </a:rPr>
                        <a:t>Weaknesses</a:t>
                      </a:r>
                    </a:p>
                    <a:p>
                      <a:pPr algn="l"/>
                      <a:endParaRPr lang="en-US" sz="2400" b="1" dirty="0">
                        <a:solidFill>
                          <a:srgbClr val="000000"/>
                        </a:solidFill>
                      </a:endParaRPr>
                    </a:p>
                    <a:p>
                      <a:pPr marL="342900" indent="-342900" algn="l">
                        <a:buFontTx/>
                        <a:buChar char="-"/>
                      </a:pPr>
                      <a:r>
                        <a:rPr lang="en-US" sz="2400" b="0" dirty="0">
                          <a:solidFill>
                            <a:srgbClr val="000000"/>
                          </a:solidFill>
                        </a:rPr>
                        <a:t>What are NCHS’ top weaknesses?</a:t>
                      </a:r>
                    </a:p>
                    <a:p>
                      <a:pPr marL="342900" indent="-342900" algn="l">
                        <a:buFontTx/>
                        <a:buChar char="-"/>
                      </a:pPr>
                      <a:r>
                        <a:rPr lang="en-US" sz="2400" b="0" dirty="0">
                          <a:solidFill>
                            <a:srgbClr val="000000"/>
                          </a:solidFill>
                        </a:rPr>
                        <a:t>Which weaknesses require immediate attention?</a:t>
                      </a:r>
                    </a:p>
                  </a:txBody>
                  <a:tcPr/>
                </a:tc>
                <a:extLst>
                  <a:ext uri="{0D108BD9-81ED-4DB2-BD59-A6C34878D82A}">
                    <a16:rowId xmlns:a16="http://schemas.microsoft.com/office/drawing/2014/main" val="2256525904"/>
                  </a:ext>
                </a:extLst>
              </a:tr>
              <a:tr h="2262787">
                <a:tc>
                  <a:txBody>
                    <a:bodyPr/>
                    <a:lstStyle/>
                    <a:p>
                      <a:pPr algn="ctr"/>
                      <a:r>
                        <a:rPr lang="en-US" sz="4000" b="1" dirty="0">
                          <a:solidFill>
                            <a:srgbClr val="000000"/>
                          </a:solidFill>
                        </a:rPr>
                        <a:t>Opportunities</a:t>
                      </a:r>
                    </a:p>
                    <a:p>
                      <a:pPr algn="l"/>
                      <a:endParaRPr lang="en-US" sz="2400" b="0" dirty="0">
                        <a:solidFill>
                          <a:srgbClr val="000000"/>
                        </a:solidFill>
                      </a:endParaRPr>
                    </a:p>
                    <a:p>
                      <a:pPr marL="342900" indent="-342900" algn="l">
                        <a:buFontTx/>
                        <a:buChar char="-"/>
                      </a:pPr>
                      <a:r>
                        <a:rPr lang="en-US" sz="2400" b="0" dirty="0">
                          <a:solidFill>
                            <a:srgbClr val="000000"/>
                          </a:solidFill>
                        </a:rPr>
                        <a:t>Which opportunities excite and motivate you?</a:t>
                      </a:r>
                    </a:p>
                    <a:p>
                      <a:pPr marL="342900" indent="-342900" algn="l">
                        <a:buFontTx/>
                        <a:buChar char="-"/>
                      </a:pPr>
                      <a:r>
                        <a:rPr lang="en-US" sz="2400" b="0" dirty="0">
                          <a:solidFill>
                            <a:srgbClr val="000000"/>
                          </a:solidFill>
                        </a:rPr>
                        <a:t>How can we integrate these opportunities to advance NCHS?</a:t>
                      </a:r>
                    </a:p>
                  </a:txBody>
                  <a:tcPr/>
                </a:tc>
                <a:tc>
                  <a:txBody>
                    <a:bodyPr/>
                    <a:lstStyle/>
                    <a:p>
                      <a:pPr algn="ctr"/>
                      <a:r>
                        <a:rPr lang="en-US" sz="4000" b="1" dirty="0">
                          <a:solidFill>
                            <a:srgbClr val="000000"/>
                          </a:solidFill>
                        </a:rPr>
                        <a:t>Threats</a:t>
                      </a:r>
                    </a:p>
                    <a:p>
                      <a:pPr algn="l"/>
                      <a:endParaRPr lang="en-US" sz="2400" b="0" dirty="0">
                        <a:solidFill>
                          <a:srgbClr val="000000"/>
                        </a:solidFill>
                      </a:endParaRPr>
                    </a:p>
                    <a:p>
                      <a:pPr marL="342900" indent="-342900" algn="l">
                        <a:buFontTx/>
                        <a:buChar char="-"/>
                      </a:pPr>
                      <a:r>
                        <a:rPr lang="en-US" sz="2400" b="0" dirty="0">
                          <a:solidFill>
                            <a:srgbClr val="000000"/>
                          </a:solidFill>
                        </a:rPr>
                        <a:t>What are external threats to achieving our vision and mission?</a:t>
                      </a:r>
                    </a:p>
                    <a:p>
                      <a:pPr marL="342900" indent="-342900" algn="l">
                        <a:buFontTx/>
                        <a:buChar char="-"/>
                      </a:pPr>
                      <a:r>
                        <a:rPr lang="en-US" sz="2400" b="0" dirty="0">
                          <a:solidFill>
                            <a:srgbClr val="000000"/>
                          </a:solidFill>
                        </a:rPr>
                        <a:t>What are some internal threats that inhibit the implementation of the NCHS mission?</a:t>
                      </a:r>
                    </a:p>
                  </a:txBody>
                  <a:tcPr/>
                </a:tc>
                <a:extLst>
                  <a:ext uri="{0D108BD9-81ED-4DB2-BD59-A6C34878D82A}">
                    <a16:rowId xmlns:a16="http://schemas.microsoft.com/office/drawing/2014/main" val="4244249029"/>
                  </a:ext>
                </a:extLst>
              </a:tr>
            </a:tbl>
          </a:graphicData>
        </a:graphic>
      </p:graphicFrame>
    </p:spTree>
    <p:extLst>
      <p:ext uri="{BB962C8B-B14F-4D97-AF65-F5344CB8AC3E}">
        <p14:creationId xmlns:p14="http://schemas.microsoft.com/office/powerpoint/2010/main" val="11417852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D60A-58F9-466B-9A00-A51C7BCEE8B3}"/>
              </a:ext>
            </a:extLst>
          </p:cNvPr>
          <p:cNvSpPr>
            <a:spLocks noGrp="1"/>
          </p:cNvSpPr>
          <p:nvPr>
            <p:ph type="title"/>
          </p:nvPr>
        </p:nvSpPr>
        <p:spPr/>
        <p:txBody>
          <a:bodyPr/>
          <a:lstStyle/>
          <a:p>
            <a:pPr algn="ctr"/>
            <a:r>
              <a:rPr lang="en-US" sz="4800" dirty="0"/>
              <a:t>Conducting the SWOT Analysis</a:t>
            </a:r>
          </a:p>
        </p:txBody>
      </p:sp>
      <p:sp>
        <p:nvSpPr>
          <p:cNvPr id="3" name="Text Placeholder 2">
            <a:extLst>
              <a:ext uri="{FF2B5EF4-FFF2-40B4-BE49-F238E27FC236}">
                <a16:creationId xmlns:a16="http://schemas.microsoft.com/office/drawing/2014/main" id="{DBC79A68-2C59-4F3D-8785-F0BC9CF07927}"/>
              </a:ext>
            </a:extLst>
          </p:cNvPr>
          <p:cNvSpPr>
            <a:spLocks noGrp="1"/>
          </p:cNvSpPr>
          <p:nvPr>
            <p:ph type="body" sz="quarter" idx="10"/>
          </p:nvPr>
        </p:nvSpPr>
        <p:spPr>
          <a:xfrm>
            <a:off x="609600" y="1545167"/>
            <a:ext cx="8135007" cy="4455584"/>
          </a:xfrm>
        </p:spPr>
        <p:txBody>
          <a:bodyPr/>
          <a:lstStyle/>
          <a:p>
            <a:r>
              <a:rPr lang="en-US" sz="3200" dirty="0">
                <a:solidFill>
                  <a:srgbClr val="000000"/>
                </a:solidFill>
              </a:rPr>
              <a:t>Input sought from across NCHS at the division level</a:t>
            </a:r>
          </a:p>
          <a:p>
            <a:r>
              <a:rPr lang="en-US" sz="3200" dirty="0">
                <a:solidFill>
                  <a:srgbClr val="000000"/>
                </a:solidFill>
              </a:rPr>
              <a:t>Results discussed with NCHS Senior Staff during regular strategic planning discussions</a:t>
            </a:r>
          </a:p>
          <a:p>
            <a:r>
              <a:rPr lang="en-US" sz="3200" dirty="0">
                <a:solidFill>
                  <a:srgbClr val="000000"/>
                </a:solidFill>
              </a:rPr>
              <a:t>Identification of common themes across divisions</a:t>
            </a:r>
          </a:p>
          <a:p>
            <a:r>
              <a:rPr lang="en-US" sz="3200" dirty="0">
                <a:solidFill>
                  <a:srgbClr val="000000"/>
                </a:solidFill>
              </a:rPr>
              <a:t>Development of key findings in the results from the SWOT Analysis</a:t>
            </a:r>
          </a:p>
        </p:txBody>
      </p:sp>
      <p:pic>
        <p:nvPicPr>
          <p:cNvPr id="5" name="Picture 4" descr="Puzzle pieces">
            <a:extLst>
              <a:ext uri="{FF2B5EF4-FFF2-40B4-BE49-F238E27FC236}">
                <a16:creationId xmlns:a16="http://schemas.microsoft.com/office/drawing/2014/main" id="{ED537131-3928-459F-886F-065E413CB85D}"/>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744607" y="2391514"/>
            <a:ext cx="3124663" cy="2074972"/>
          </a:xfrm>
          <a:prstGeom prst="rect">
            <a:avLst/>
          </a:prstGeom>
          <a:ln w="19050">
            <a:solidFill>
              <a:schemeClr val="accent2">
                <a:lumMod val="50000"/>
              </a:schemeClr>
            </a:solidFill>
          </a:ln>
        </p:spPr>
      </p:pic>
    </p:spTree>
    <p:extLst>
      <p:ext uri="{BB962C8B-B14F-4D97-AF65-F5344CB8AC3E}">
        <p14:creationId xmlns:p14="http://schemas.microsoft.com/office/powerpoint/2010/main" val="11147696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06FD-7F06-4A9F-A924-A50D970DF9A8}"/>
              </a:ext>
            </a:extLst>
          </p:cNvPr>
          <p:cNvSpPr>
            <a:spLocks noGrp="1"/>
          </p:cNvSpPr>
          <p:nvPr>
            <p:ph type="title"/>
          </p:nvPr>
        </p:nvSpPr>
        <p:spPr>
          <a:xfrm>
            <a:off x="609600" y="274639"/>
            <a:ext cx="10972800" cy="880921"/>
          </a:xfrm>
        </p:spPr>
        <p:txBody>
          <a:bodyPr/>
          <a:lstStyle/>
          <a:p>
            <a:pPr algn="ctr"/>
            <a:r>
              <a:rPr lang="en-US" sz="5400" dirty="0"/>
              <a:t>Results from SWOT Analysis</a:t>
            </a:r>
          </a:p>
        </p:txBody>
      </p:sp>
      <p:graphicFrame>
        <p:nvGraphicFramePr>
          <p:cNvPr id="4" name="Diagram 3" descr="NCHS Results from SWOT Analysis">
            <a:extLst>
              <a:ext uri="{FF2B5EF4-FFF2-40B4-BE49-F238E27FC236}">
                <a16:creationId xmlns:a16="http://schemas.microsoft.com/office/drawing/2014/main" id="{EF81BC68-85A3-4AB2-8359-BF2810F52CE1}"/>
              </a:ext>
            </a:extLst>
          </p:cNvPr>
          <p:cNvGraphicFramePr/>
          <p:nvPr>
            <p:extLst>
              <p:ext uri="{D42A27DB-BD31-4B8C-83A1-F6EECF244321}">
                <p14:modId xmlns:p14="http://schemas.microsoft.com/office/powerpoint/2010/main" val="641722899"/>
              </p:ext>
            </p:extLst>
          </p:nvPr>
        </p:nvGraphicFramePr>
        <p:xfrm>
          <a:off x="922215" y="1276141"/>
          <a:ext cx="10347570" cy="5208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4377512"/>
      </p:ext>
    </p:extLst>
  </p:cSld>
  <p:clrMapOvr>
    <a:masterClrMapping/>
  </p:clrMapOvr>
  <p:transition>
    <p:fade/>
  </p:transition>
</p:sld>
</file>

<file path=ppt/theme/theme1.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BC66F188D4C748A12203465A1D2157" ma:contentTypeVersion="13" ma:contentTypeDescription="Create a new document." ma:contentTypeScope="" ma:versionID="2cc43d7874c154a3d451e2bd2e6c6f39">
  <xsd:schema xmlns:xsd="http://www.w3.org/2001/XMLSchema" xmlns:xs="http://www.w3.org/2001/XMLSchema" xmlns:p="http://schemas.microsoft.com/office/2006/metadata/properties" xmlns:ns1="http://schemas.microsoft.com/sharepoint/v3" xmlns:ns3="6849b4e8-fea9-4ce9-997c-f062d09aa32e" xmlns:ns4="7d306aaf-e2b9-48a2-b5f4-ab3d9b331bca" targetNamespace="http://schemas.microsoft.com/office/2006/metadata/properties" ma:root="true" ma:fieldsID="d8ffcd70cd3b174703d6fb5571dcb581" ns1:_="" ns3:_="" ns4:_="">
    <xsd:import namespace="http://schemas.microsoft.com/sharepoint/v3"/>
    <xsd:import namespace="6849b4e8-fea9-4ce9-997c-f062d09aa32e"/>
    <xsd:import namespace="7d306aaf-e2b9-48a2-b5f4-ab3d9b331bc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49b4e8-fea9-4ce9-997c-f062d09aa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306aaf-e2b9-48a2-b5f4-ab3d9b331b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590FC77-A743-4ADC-AB0A-9B07C46EEF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49b4e8-fea9-4ce9-997c-f062d09aa32e"/>
    <ds:schemaRef ds:uri="7d306aaf-e2b9-48a2-b5f4-ab3d9b331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D2D6C7-6F37-4AD5-B522-CCE613221AC2}">
  <ds:schemaRefs>
    <ds:schemaRef ds:uri="http://schemas.microsoft.com/sharepoint/v3/contenttype/forms"/>
  </ds:schemaRefs>
</ds:datastoreItem>
</file>

<file path=customXml/itemProps3.xml><?xml version="1.0" encoding="utf-8"?>
<ds:datastoreItem xmlns:ds="http://schemas.openxmlformats.org/officeDocument/2006/customXml" ds:itemID="{4505B69B-4C13-4A96-86BE-E8D8B97BC9FE}">
  <ds:schemaRefs>
    <ds:schemaRef ds:uri="http://schemas.microsoft.com/office/2006/documentManagement/types"/>
    <ds:schemaRef ds:uri="http://www.w3.org/XML/1998/namespace"/>
    <ds:schemaRef ds:uri="6849b4e8-fea9-4ce9-997c-f062d09aa32e"/>
    <ds:schemaRef ds:uri="http://purl.org/dc/terms/"/>
    <ds:schemaRef ds:uri="http://schemas.microsoft.com/sharepoint/v3"/>
    <ds:schemaRef ds:uri="http://purl.org/dc/dcmitype/"/>
    <ds:schemaRef ds:uri="http://purl.org/dc/elements/1.1/"/>
    <ds:schemaRef ds:uri="http://schemas.microsoft.com/office/infopath/2007/PartnerControls"/>
    <ds:schemaRef ds:uri="http://schemas.openxmlformats.org/package/2006/metadata/core-properties"/>
    <ds:schemaRef ds:uri="7d306aaf-e2b9-48a2-b5f4-ab3d9b331bc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6907</TotalTime>
  <Words>789</Words>
  <Application>Microsoft Office PowerPoint</Application>
  <PresentationFormat>Widescreen</PresentationFormat>
  <Paragraphs>114</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Myriad Web Pro</vt:lpstr>
      <vt:lpstr>Wingdings</vt:lpstr>
      <vt:lpstr>1_NCEH_ATSDR_combined</vt:lpstr>
      <vt:lpstr>NCHS Strategic Planning</vt:lpstr>
      <vt:lpstr>Strategic Planning Overview</vt:lpstr>
      <vt:lpstr>Strategic Plan Framework: Development</vt:lpstr>
      <vt:lpstr>Vision</vt:lpstr>
      <vt:lpstr>NCHS collects, analyzes, and disseminates timely, relevant, and accurate health statistics. Our statistics inform the public and guide program and policy decisions to improve our nation’s health.</vt:lpstr>
      <vt:lpstr>Core Values</vt:lpstr>
      <vt:lpstr>SWOT Analysis</vt:lpstr>
      <vt:lpstr>Conducting the SWOT Analysis</vt:lpstr>
      <vt:lpstr>Results from SWOT Analysis</vt:lpstr>
      <vt:lpstr>Results from SWOT Analysis (cont.)</vt:lpstr>
      <vt:lpstr>Goals</vt:lpstr>
      <vt:lpstr>Objectives</vt:lpstr>
      <vt:lpstr>Engaging NCHS Staff</vt:lpstr>
      <vt:lpstr>Next Steps</vt:lpstr>
      <vt:lpstr>Questions for the Board</vt:lpstr>
      <vt:lpstr>Questions for the Board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 Dorothy (Dottie) (CDC/DDPHSS/NCHS/OD)</dc:creator>
  <cp:lastModifiedBy>Moore, Jennifer A. (CDC/DDPHSS/NCHS/OD)</cp:lastModifiedBy>
  <cp:revision>381</cp:revision>
  <cp:lastPrinted>2020-03-19T13:28:02Z</cp:lastPrinted>
  <dcterms:created xsi:type="dcterms:W3CDTF">2020-01-14T16:12:33Z</dcterms:created>
  <dcterms:modified xsi:type="dcterms:W3CDTF">2021-06-14T20:52:14Z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2021-01-14T13:41:33Z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07c0bfb3-afc5-4f87-9744-f4fe4bac8585</vt:lpwstr>
  </property>
  <property fmtid="{D5CDD505-2E9C-101B-9397-08002B2CF9AE}" pid="8" name="MSIP_Label_7b94a7b8-f06c-4dfe-bdcc-9b548fd58c31_ContentBits">
    <vt:lpwstr>0</vt:lpwstr>
  </property>
  <property fmtid="{D5CDD505-2E9C-101B-9397-08002B2CF9AE}" pid="9" name="ContentTypeId">
    <vt:lpwstr>0x010100F9BC66F188D4C748A12203465A1D2157</vt:lpwstr>
  </property>
</Properties>
</file>