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66" r:id="rId5"/>
    <p:sldId id="309" r:id="rId6"/>
    <p:sldId id="311" r:id="rId7"/>
    <p:sldId id="313" r:id="rId8"/>
    <p:sldId id="327" r:id="rId9"/>
    <p:sldId id="317" r:id="rId10"/>
    <p:sldId id="312" r:id="rId11"/>
    <p:sldId id="321" r:id="rId12"/>
    <p:sldId id="322" r:id="rId13"/>
    <p:sldId id="323" r:id="rId14"/>
    <p:sldId id="314" r:id="rId15"/>
    <p:sldId id="315" r:id="rId16"/>
    <p:sldId id="308" r:id="rId17"/>
    <p:sldId id="316" r:id="rId18"/>
    <p:sldId id="318" r:id="rId19"/>
    <p:sldId id="319" r:id="rId20"/>
    <p:sldId id="324" r:id="rId21"/>
    <p:sldId id="325" r:id="rId22"/>
    <p:sldId id="32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41" autoAdjust="0"/>
  </p:normalViewPr>
  <p:slideViewPr>
    <p:cSldViewPr snapToGrid="0">
      <p:cViewPr varScale="1">
        <p:scale>
          <a:sx n="63" d="100"/>
          <a:sy n="63" d="100"/>
        </p:scale>
        <p:origin x="52" y="100"/>
      </p:cViewPr>
      <p:guideLst/>
    </p:cSldViewPr>
  </p:slideViewPr>
  <p:outlineViewPr>
    <p:cViewPr>
      <p:scale>
        <a:sx n="33" d="100"/>
        <a:sy n="33" d="100"/>
      </p:scale>
      <p:origin x="0" y="-15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A0E92-20BE-4561-952E-A00277B523FD}" type="doc">
      <dgm:prSet loTypeId="urn:microsoft.com/office/officeart/2005/8/layout/hList1" loCatId="list" qsTypeId="urn:microsoft.com/office/officeart/2005/8/quickstyle/simple1" qsCatId="simple" csTypeId="urn:microsoft.com/office/officeart/2005/8/colors/accent4_4" csCatId="accent4" phldr="1"/>
      <dgm:spPr/>
      <dgm:t>
        <a:bodyPr/>
        <a:lstStyle/>
        <a:p>
          <a:endParaRPr lang="en-US"/>
        </a:p>
      </dgm:t>
    </dgm:pt>
    <dgm:pt modelId="{3A885BB4-DC7B-4CD2-A4E7-ED8A8D12B089}">
      <dgm:prSet/>
      <dgm:spPr/>
      <dgm:t>
        <a:bodyPr/>
        <a:lstStyle/>
        <a:p>
          <a:r>
            <a:rPr lang="en-US" dirty="0"/>
            <a:t>Evolve</a:t>
          </a:r>
        </a:p>
      </dgm:t>
    </dgm:pt>
    <dgm:pt modelId="{DB66DAD1-B0B8-4220-96AA-7D9EB3568E9B}" type="parTrans" cxnId="{18FD87B0-7472-42AD-9B0C-CB55FE0C74E8}">
      <dgm:prSet/>
      <dgm:spPr/>
      <dgm:t>
        <a:bodyPr/>
        <a:lstStyle/>
        <a:p>
          <a:endParaRPr lang="en-US"/>
        </a:p>
      </dgm:t>
    </dgm:pt>
    <dgm:pt modelId="{F8DF901D-6A50-49F8-8BA0-FFFD1E307535}" type="sibTrans" cxnId="{18FD87B0-7472-42AD-9B0C-CB55FE0C74E8}">
      <dgm:prSet/>
      <dgm:spPr/>
      <dgm:t>
        <a:bodyPr/>
        <a:lstStyle/>
        <a:p>
          <a:endParaRPr lang="en-US"/>
        </a:p>
      </dgm:t>
    </dgm:pt>
    <dgm:pt modelId="{0620CA65-253C-47B4-AAA9-34537E60A6EA}">
      <dgm:prSet/>
      <dgm:spPr/>
      <dgm:t>
        <a:bodyPr/>
        <a:lstStyle/>
        <a:p>
          <a:pPr>
            <a:buFontTx/>
            <a:buNone/>
          </a:pPr>
          <a:r>
            <a:rPr lang="en-US" dirty="0"/>
            <a:t>  Don’t keep doing more of the same thing</a:t>
          </a:r>
        </a:p>
      </dgm:t>
    </dgm:pt>
    <dgm:pt modelId="{334A63E7-DC66-4D5F-A2A7-FF66E9465613}" type="parTrans" cxnId="{E9D3FA1C-C306-489A-853D-3C6B32676E20}">
      <dgm:prSet/>
      <dgm:spPr/>
      <dgm:t>
        <a:bodyPr/>
        <a:lstStyle/>
        <a:p>
          <a:endParaRPr lang="en-US"/>
        </a:p>
      </dgm:t>
    </dgm:pt>
    <dgm:pt modelId="{0B438890-A637-43B6-9287-707BE3BC6345}" type="sibTrans" cxnId="{E9D3FA1C-C306-489A-853D-3C6B32676E20}">
      <dgm:prSet/>
      <dgm:spPr/>
      <dgm:t>
        <a:bodyPr/>
        <a:lstStyle/>
        <a:p>
          <a:endParaRPr lang="en-US"/>
        </a:p>
      </dgm:t>
    </dgm:pt>
    <dgm:pt modelId="{C9A3A706-E1FC-43C3-AD2F-0018864DBC10}">
      <dgm:prSet/>
      <dgm:spPr/>
      <dgm:t>
        <a:bodyPr/>
        <a:lstStyle/>
        <a:p>
          <a:r>
            <a:rPr lang="en-US" dirty="0"/>
            <a:t>Move</a:t>
          </a:r>
        </a:p>
      </dgm:t>
    </dgm:pt>
    <dgm:pt modelId="{0F0E7C35-0BA9-4642-960C-3DBC71FD3A06}" type="parTrans" cxnId="{1A51D8A3-7A27-41C7-B502-0057C2CB105D}">
      <dgm:prSet/>
      <dgm:spPr/>
      <dgm:t>
        <a:bodyPr/>
        <a:lstStyle/>
        <a:p>
          <a:endParaRPr lang="en-US"/>
        </a:p>
      </dgm:t>
    </dgm:pt>
    <dgm:pt modelId="{BE6B7820-4D44-4783-95C6-8F6A25540C09}" type="sibTrans" cxnId="{1A51D8A3-7A27-41C7-B502-0057C2CB105D}">
      <dgm:prSet/>
      <dgm:spPr/>
      <dgm:t>
        <a:bodyPr/>
        <a:lstStyle/>
        <a:p>
          <a:endParaRPr lang="en-US"/>
        </a:p>
      </dgm:t>
    </dgm:pt>
    <dgm:pt modelId="{32DD9C55-3EEF-4B78-9115-FD6B28653469}">
      <dgm:prSet/>
      <dgm:spPr/>
      <dgm:t>
        <a:bodyPr/>
        <a:lstStyle/>
        <a:p>
          <a:pPr>
            <a:buFontTx/>
            <a:buNone/>
          </a:pPr>
          <a:r>
            <a:rPr lang="en-US" dirty="0"/>
            <a:t>  Shift from markers of health disparity and health equity to drivers</a:t>
          </a:r>
        </a:p>
      </dgm:t>
    </dgm:pt>
    <dgm:pt modelId="{7A4B60EF-9296-444C-9456-89FD0E64DF09}" type="parTrans" cxnId="{2B5EEF17-FE0E-4FA6-8C03-1A8E3BB67D54}">
      <dgm:prSet/>
      <dgm:spPr/>
      <dgm:t>
        <a:bodyPr/>
        <a:lstStyle/>
        <a:p>
          <a:endParaRPr lang="en-US"/>
        </a:p>
      </dgm:t>
    </dgm:pt>
    <dgm:pt modelId="{61597AC1-4187-4982-867C-ED2833DB1B6A}" type="sibTrans" cxnId="{2B5EEF17-FE0E-4FA6-8C03-1A8E3BB67D54}">
      <dgm:prSet/>
      <dgm:spPr/>
      <dgm:t>
        <a:bodyPr/>
        <a:lstStyle/>
        <a:p>
          <a:endParaRPr lang="en-US"/>
        </a:p>
      </dgm:t>
    </dgm:pt>
    <dgm:pt modelId="{21D5B89E-3267-4935-BBCB-F8235F7E4333}">
      <dgm:prSet/>
      <dgm:spPr/>
      <dgm:t>
        <a:bodyPr/>
        <a:lstStyle/>
        <a:p>
          <a:r>
            <a:rPr lang="en-US" dirty="0"/>
            <a:t>Innovate</a:t>
          </a:r>
        </a:p>
      </dgm:t>
    </dgm:pt>
    <dgm:pt modelId="{E61435D5-DC82-4915-971F-1A7D764BE228}" type="parTrans" cxnId="{BCEEFAE4-83B5-496C-93BE-8FBC3423345F}">
      <dgm:prSet/>
      <dgm:spPr/>
      <dgm:t>
        <a:bodyPr/>
        <a:lstStyle/>
        <a:p>
          <a:endParaRPr lang="en-US"/>
        </a:p>
      </dgm:t>
    </dgm:pt>
    <dgm:pt modelId="{C750F43E-F211-4E33-BDB4-08C7D96618CE}" type="sibTrans" cxnId="{BCEEFAE4-83B5-496C-93BE-8FBC3423345F}">
      <dgm:prSet/>
      <dgm:spPr/>
      <dgm:t>
        <a:bodyPr/>
        <a:lstStyle/>
        <a:p>
          <a:endParaRPr lang="en-US"/>
        </a:p>
      </dgm:t>
    </dgm:pt>
    <dgm:pt modelId="{EF2F9C2C-670D-490B-B53E-AD70E7423C45}">
      <dgm:prSet/>
      <dgm:spPr/>
      <dgm:t>
        <a:bodyPr/>
        <a:lstStyle/>
        <a:p>
          <a:pPr>
            <a:buFontTx/>
            <a:buNone/>
          </a:pPr>
          <a:r>
            <a:rPr lang="en-US" dirty="0"/>
            <a:t>Think boldly!</a:t>
          </a:r>
        </a:p>
      </dgm:t>
    </dgm:pt>
    <dgm:pt modelId="{F885C4B3-DF1A-411F-9D18-4C418D58D438}" type="parTrans" cxnId="{84847DC2-582D-4138-92E2-7EAC1F7B3A89}">
      <dgm:prSet/>
      <dgm:spPr/>
      <dgm:t>
        <a:bodyPr/>
        <a:lstStyle/>
        <a:p>
          <a:endParaRPr lang="en-US"/>
        </a:p>
      </dgm:t>
    </dgm:pt>
    <dgm:pt modelId="{58E34A71-D25D-435E-855C-DBCBA2F23BC1}" type="sibTrans" cxnId="{84847DC2-582D-4138-92E2-7EAC1F7B3A89}">
      <dgm:prSet/>
      <dgm:spPr/>
      <dgm:t>
        <a:bodyPr/>
        <a:lstStyle/>
        <a:p>
          <a:endParaRPr lang="en-US"/>
        </a:p>
      </dgm:t>
    </dgm:pt>
    <dgm:pt modelId="{E8DB58BE-19C8-4FFE-A856-F2EB116A3E06}" type="pres">
      <dgm:prSet presAssocID="{651A0E92-20BE-4561-952E-A00277B523FD}" presName="Name0" presStyleCnt="0">
        <dgm:presLayoutVars>
          <dgm:dir/>
          <dgm:animLvl val="lvl"/>
          <dgm:resizeHandles val="exact"/>
        </dgm:presLayoutVars>
      </dgm:prSet>
      <dgm:spPr/>
    </dgm:pt>
    <dgm:pt modelId="{0B9DE3C2-46E9-4FBA-9785-FABBBAA21D8E}" type="pres">
      <dgm:prSet presAssocID="{3A885BB4-DC7B-4CD2-A4E7-ED8A8D12B089}" presName="composite" presStyleCnt="0"/>
      <dgm:spPr/>
    </dgm:pt>
    <dgm:pt modelId="{2FF4AB24-4780-4473-8533-8459B85DC8D7}" type="pres">
      <dgm:prSet presAssocID="{3A885BB4-DC7B-4CD2-A4E7-ED8A8D12B089}" presName="parTx" presStyleLbl="alignNode1" presStyleIdx="0" presStyleCnt="3">
        <dgm:presLayoutVars>
          <dgm:chMax val="0"/>
          <dgm:chPref val="0"/>
          <dgm:bulletEnabled val="1"/>
        </dgm:presLayoutVars>
      </dgm:prSet>
      <dgm:spPr/>
    </dgm:pt>
    <dgm:pt modelId="{F0B21CA8-8006-4418-84D2-92B660FC97D6}" type="pres">
      <dgm:prSet presAssocID="{3A885BB4-DC7B-4CD2-A4E7-ED8A8D12B089}" presName="desTx" presStyleLbl="alignAccFollowNode1" presStyleIdx="0" presStyleCnt="3">
        <dgm:presLayoutVars>
          <dgm:bulletEnabled val="1"/>
        </dgm:presLayoutVars>
      </dgm:prSet>
      <dgm:spPr/>
    </dgm:pt>
    <dgm:pt modelId="{0943D57A-C3CC-4F69-BDA1-CD1F6070653D}" type="pres">
      <dgm:prSet presAssocID="{F8DF901D-6A50-49F8-8BA0-FFFD1E307535}" presName="space" presStyleCnt="0"/>
      <dgm:spPr/>
    </dgm:pt>
    <dgm:pt modelId="{03438100-B585-4226-BF3D-A617BC6EDAE6}" type="pres">
      <dgm:prSet presAssocID="{C9A3A706-E1FC-43C3-AD2F-0018864DBC10}" presName="composite" presStyleCnt="0"/>
      <dgm:spPr/>
    </dgm:pt>
    <dgm:pt modelId="{3A1E36AB-8775-40C6-8209-84F5E5BF1B55}" type="pres">
      <dgm:prSet presAssocID="{C9A3A706-E1FC-43C3-AD2F-0018864DBC10}" presName="parTx" presStyleLbl="alignNode1" presStyleIdx="1" presStyleCnt="3">
        <dgm:presLayoutVars>
          <dgm:chMax val="0"/>
          <dgm:chPref val="0"/>
          <dgm:bulletEnabled val="1"/>
        </dgm:presLayoutVars>
      </dgm:prSet>
      <dgm:spPr/>
    </dgm:pt>
    <dgm:pt modelId="{FE0DC28D-9272-4A73-A078-F16735240DD9}" type="pres">
      <dgm:prSet presAssocID="{C9A3A706-E1FC-43C3-AD2F-0018864DBC10}" presName="desTx" presStyleLbl="alignAccFollowNode1" presStyleIdx="1" presStyleCnt="3">
        <dgm:presLayoutVars>
          <dgm:bulletEnabled val="1"/>
        </dgm:presLayoutVars>
      </dgm:prSet>
      <dgm:spPr/>
    </dgm:pt>
    <dgm:pt modelId="{511647C4-5676-47C3-81D2-6611DFA0B1FE}" type="pres">
      <dgm:prSet presAssocID="{BE6B7820-4D44-4783-95C6-8F6A25540C09}" presName="space" presStyleCnt="0"/>
      <dgm:spPr/>
    </dgm:pt>
    <dgm:pt modelId="{2D4102B0-AF8A-4399-8FAB-D08522E5D9D1}" type="pres">
      <dgm:prSet presAssocID="{21D5B89E-3267-4935-BBCB-F8235F7E4333}" presName="composite" presStyleCnt="0"/>
      <dgm:spPr/>
    </dgm:pt>
    <dgm:pt modelId="{F7FE6D80-A4FF-4A40-8D81-BDBE4DBA5E8E}" type="pres">
      <dgm:prSet presAssocID="{21D5B89E-3267-4935-BBCB-F8235F7E4333}" presName="parTx" presStyleLbl="alignNode1" presStyleIdx="2" presStyleCnt="3">
        <dgm:presLayoutVars>
          <dgm:chMax val="0"/>
          <dgm:chPref val="0"/>
          <dgm:bulletEnabled val="1"/>
        </dgm:presLayoutVars>
      </dgm:prSet>
      <dgm:spPr/>
    </dgm:pt>
    <dgm:pt modelId="{98D2B932-D004-45E7-86D9-738F37A27E94}" type="pres">
      <dgm:prSet presAssocID="{21D5B89E-3267-4935-BBCB-F8235F7E4333}" presName="desTx" presStyleLbl="alignAccFollowNode1" presStyleIdx="2" presStyleCnt="3">
        <dgm:presLayoutVars>
          <dgm:bulletEnabled val="1"/>
        </dgm:presLayoutVars>
      </dgm:prSet>
      <dgm:spPr/>
    </dgm:pt>
  </dgm:ptLst>
  <dgm:cxnLst>
    <dgm:cxn modelId="{557E4A08-A9D1-433B-9E45-92E12AFA9D8D}" type="presOf" srcId="{C9A3A706-E1FC-43C3-AD2F-0018864DBC10}" destId="{3A1E36AB-8775-40C6-8209-84F5E5BF1B55}" srcOrd="0" destOrd="0" presId="urn:microsoft.com/office/officeart/2005/8/layout/hList1"/>
    <dgm:cxn modelId="{2B5EEF17-FE0E-4FA6-8C03-1A8E3BB67D54}" srcId="{C9A3A706-E1FC-43C3-AD2F-0018864DBC10}" destId="{32DD9C55-3EEF-4B78-9115-FD6B28653469}" srcOrd="0" destOrd="0" parTransId="{7A4B60EF-9296-444C-9456-89FD0E64DF09}" sibTransId="{61597AC1-4187-4982-867C-ED2833DB1B6A}"/>
    <dgm:cxn modelId="{E9D3FA1C-C306-489A-853D-3C6B32676E20}" srcId="{3A885BB4-DC7B-4CD2-A4E7-ED8A8D12B089}" destId="{0620CA65-253C-47B4-AAA9-34537E60A6EA}" srcOrd="0" destOrd="0" parTransId="{334A63E7-DC66-4D5F-A2A7-FF66E9465613}" sibTransId="{0B438890-A637-43B6-9287-707BE3BC6345}"/>
    <dgm:cxn modelId="{5DAAED3E-4BD3-4B80-839D-A119DD01F488}" type="presOf" srcId="{32DD9C55-3EEF-4B78-9115-FD6B28653469}" destId="{FE0DC28D-9272-4A73-A078-F16735240DD9}" srcOrd="0" destOrd="0" presId="urn:microsoft.com/office/officeart/2005/8/layout/hList1"/>
    <dgm:cxn modelId="{75C4D68D-E6A9-4D08-8F3C-D866AE881399}" type="presOf" srcId="{651A0E92-20BE-4561-952E-A00277B523FD}" destId="{E8DB58BE-19C8-4FFE-A856-F2EB116A3E06}" srcOrd="0" destOrd="0" presId="urn:microsoft.com/office/officeart/2005/8/layout/hList1"/>
    <dgm:cxn modelId="{4DEBAE90-7341-44C3-9B6F-ECA76324691E}" type="presOf" srcId="{21D5B89E-3267-4935-BBCB-F8235F7E4333}" destId="{F7FE6D80-A4FF-4A40-8D81-BDBE4DBA5E8E}" srcOrd="0" destOrd="0" presId="urn:microsoft.com/office/officeart/2005/8/layout/hList1"/>
    <dgm:cxn modelId="{1A51D8A3-7A27-41C7-B502-0057C2CB105D}" srcId="{651A0E92-20BE-4561-952E-A00277B523FD}" destId="{C9A3A706-E1FC-43C3-AD2F-0018864DBC10}" srcOrd="1" destOrd="0" parTransId="{0F0E7C35-0BA9-4642-960C-3DBC71FD3A06}" sibTransId="{BE6B7820-4D44-4783-95C6-8F6A25540C09}"/>
    <dgm:cxn modelId="{18FD87B0-7472-42AD-9B0C-CB55FE0C74E8}" srcId="{651A0E92-20BE-4561-952E-A00277B523FD}" destId="{3A885BB4-DC7B-4CD2-A4E7-ED8A8D12B089}" srcOrd="0" destOrd="0" parTransId="{DB66DAD1-B0B8-4220-96AA-7D9EB3568E9B}" sibTransId="{F8DF901D-6A50-49F8-8BA0-FFFD1E307535}"/>
    <dgm:cxn modelId="{84847DC2-582D-4138-92E2-7EAC1F7B3A89}" srcId="{21D5B89E-3267-4935-BBCB-F8235F7E4333}" destId="{EF2F9C2C-670D-490B-B53E-AD70E7423C45}" srcOrd="0" destOrd="0" parTransId="{F885C4B3-DF1A-411F-9D18-4C418D58D438}" sibTransId="{58E34A71-D25D-435E-855C-DBCBA2F23BC1}"/>
    <dgm:cxn modelId="{F7F694C7-AB83-4589-AA52-C0BF8FD6CA85}" type="presOf" srcId="{0620CA65-253C-47B4-AAA9-34537E60A6EA}" destId="{F0B21CA8-8006-4418-84D2-92B660FC97D6}" srcOrd="0" destOrd="0" presId="urn:microsoft.com/office/officeart/2005/8/layout/hList1"/>
    <dgm:cxn modelId="{839164CB-98B2-41C6-AED3-6DCC1110F78E}" type="presOf" srcId="{EF2F9C2C-670D-490B-B53E-AD70E7423C45}" destId="{98D2B932-D004-45E7-86D9-738F37A27E94}" srcOrd="0" destOrd="0" presId="urn:microsoft.com/office/officeart/2005/8/layout/hList1"/>
    <dgm:cxn modelId="{BCEEFAE4-83B5-496C-93BE-8FBC3423345F}" srcId="{651A0E92-20BE-4561-952E-A00277B523FD}" destId="{21D5B89E-3267-4935-BBCB-F8235F7E4333}" srcOrd="2" destOrd="0" parTransId="{E61435D5-DC82-4915-971F-1A7D764BE228}" sibTransId="{C750F43E-F211-4E33-BDB4-08C7D96618CE}"/>
    <dgm:cxn modelId="{37127AEB-11CB-4833-B8A1-050F59D8E6E7}" type="presOf" srcId="{3A885BB4-DC7B-4CD2-A4E7-ED8A8D12B089}" destId="{2FF4AB24-4780-4473-8533-8459B85DC8D7}" srcOrd="0" destOrd="0" presId="urn:microsoft.com/office/officeart/2005/8/layout/hList1"/>
    <dgm:cxn modelId="{B7ED9690-2544-4E5C-98AA-2B75FC690C0B}" type="presParOf" srcId="{E8DB58BE-19C8-4FFE-A856-F2EB116A3E06}" destId="{0B9DE3C2-46E9-4FBA-9785-FABBBAA21D8E}" srcOrd="0" destOrd="0" presId="urn:microsoft.com/office/officeart/2005/8/layout/hList1"/>
    <dgm:cxn modelId="{570CDB5A-7909-4457-A7AD-CDD2DC898391}" type="presParOf" srcId="{0B9DE3C2-46E9-4FBA-9785-FABBBAA21D8E}" destId="{2FF4AB24-4780-4473-8533-8459B85DC8D7}" srcOrd="0" destOrd="0" presId="urn:microsoft.com/office/officeart/2005/8/layout/hList1"/>
    <dgm:cxn modelId="{92AA2D16-9572-4A35-9B69-A05591A27CDE}" type="presParOf" srcId="{0B9DE3C2-46E9-4FBA-9785-FABBBAA21D8E}" destId="{F0B21CA8-8006-4418-84D2-92B660FC97D6}" srcOrd="1" destOrd="0" presId="urn:microsoft.com/office/officeart/2005/8/layout/hList1"/>
    <dgm:cxn modelId="{94737955-A138-4333-ADED-1AFD085C6E90}" type="presParOf" srcId="{E8DB58BE-19C8-4FFE-A856-F2EB116A3E06}" destId="{0943D57A-C3CC-4F69-BDA1-CD1F6070653D}" srcOrd="1" destOrd="0" presId="urn:microsoft.com/office/officeart/2005/8/layout/hList1"/>
    <dgm:cxn modelId="{E0CAFC77-F40E-42F6-93E1-57F6CEDD5463}" type="presParOf" srcId="{E8DB58BE-19C8-4FFE-A856-F2EB116A3E06}" destId="{03438100-B585-4226-BF3D-A617BC6EDAE6}" srcOrd="2" destOrd="0" presId="urn:microsoft.com/office/officeart/2005/8/layout/hList1"/>
    <dgm:cxn modelId="{7DD71E58-FEC1-4DD9-AAFB-AC1FAE6F3452}" type="presParOf" srcId="{03438100-B585-4226-BF3D-A617BC6EDAE6}" destId="{3A1E36AB-8775-40C6-8209-84F5E5BF1B55}" srcOrd="0" destOrd="0" presId="urn:microsoft.com/office/officeart/2005/8/layout/hList1"/>
    <dgm:cxn modelId="{510EE790-F0AE-415E-A001-D9CA3A480437}" type="presParOf" srcId="{03438100-B585-4226-BF3D-A617BC6EDAE6}" destId="{FE0DC28D-9272-4A73-A078-F16735240DD9}" srcOrd="1" destOrd="0" presId="urn:microsoft.com/office/officeart/2005/8/layout/hList1"/>
    <dgm:cxn modelId="{57B4B41C-E9EE-4FEE-998B-E9F2AB04A4DC}" type="presParOf" srcId="{E8DB58BE-19C8-4FFE-A856-F2EB116A3E06}" destId="{511647C4-5676-47C3-81D2-6611DFA0B1FE}" srcOrd="3" destOrd="0" presId="urn:microsoft.com/office/officeart/2005/8/layout/hList1"/>
    <dgm:cxn modelId="{7A9D75E9-BF2C-45B6-A573-84B2EE8AFC0D}" type="presParOf" srcId="{E8DB58BE-19C8-4FFE-A856-F2EB116A3E06}" destId="{2D4102B0-AF8A-4399-8FAB-D08522E5D9D1}" srcOrd="4" destOrd="0" presId="urn:microsoft.com/office/officeart/2005/8/layout/hList1"/>
    <dgm:cxn modelId="{48F6AA7D-42F6-43F6-A2EB-1B4653355138}" type="presParOf" srcId="{2D4102B0-AF8A-4399-8FAB-D08522E5D9D1}" destId="{F7FE6D80-A4FF-4A40-8D81-BDBE4DBA5E8E}" srcOrd="0" destOrd="0" presId="urn:microsoft.com/office/officeart/2005/8/layout/hList1"/>
    <dgm:cxn modelId="{63001C35-2B60-48A3-B44C-5AB42CEF9A23}" type="presParOf" srcId="{2D4102B0-AF8A-4399-8FAB-D08522E5D9D1}" destId="{98D2B932-D004-45E7-86D9-738F37A27E9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FC4FFE-8987-4A26-B7F4-8A516F18ADAE}">
      <dgm:prSet/>
      <dgm:spPr/>
      <dgm:t>
        <a:bodyPr/>
        <a:lstStyle/>
        <a:p>
          <a:pPr>
            <a:defRPr cap="all"/>
          </a:pPr>
          <a:r>
            <a:rPr lang="en-US"/>
            <a:t>NCHS submitted 19 goals across 6 divisions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a:t>We received feedback from CORE team review and adjusted</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a:t>Next steps involve goal implementation and tracking</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wnload with solid fill"/>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custLinFactNeighborX="30" custLinFactNeighborY="-721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ustomer review with solid fill"/>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C6B29A3C-C7A8-4221-9458-BBEDDFD944BA}" type="presOf" srcId="{40FC4FFE-8987-4A26-B7F4-8A516F18ADAE}" destId="{08F4E96D-0DB6-4476-8C51-7CC7EC2F227B}" srcOrd="0" destOrd="0" presId="urn:microsoft.com/office/officeart/2018/5/layout/IconLeafLabelList"/>
    <dgm:cxn modelId="{13EF0D44-365D-43B2-B926-7C20D15A0B61}" type="presOf" srcId="{1C383F32-22E8-4F62-A3E0-BDC3D5F48992}" destId="{AB9CAFAA-6939-48A6-A89B-19D1A94B9EA1}"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D6B3E558-7C9B-4795-B572-20B77858E14C}" type="presOf" srcId="{01A66772-F185-4D58-B8BB-E9370D7A7A2B}" destId="{B6056BFB-47D7-4C5F-BA11-2CB63C56A52D}" srcOrd="0" destOrd="0" presId="urn:microsoft.com/office/officeart/2018/5/layout/IconLeafLabelList"/>
    <dgm:cxn modelId="{C4CCE57E-E871-46D6-BAD5-880252C95D22}" srcId="{01A66772-F185-4D58-B8BB-E9370D7A7A2B}" destId="{1C383F32-22E8-4F62-A3E0-BDC3D5F48992}" srcOrd="2" destOrd="0" parTransId="{A7920A2F-3244-4159-AF04-6A1D38B7B317}" sibTransId="{8500F72A-2C6D-4FDF-9C1D-CA691380EB0B}"/>
    <dgm:cxn modelId="{C88670F5-60B0-4C4B-AE89-14E32D627924}" type="presOf" srcId="{49225C73-1633-42F1-AB3B-7CB183E5F8B8}" destId="{20363298-B2A6-463D-A7BE-F9F67404E389}" srcOrd="0" destOrd="0" presId="urn:microsoft.com/office/officeart/2018/5/layout/IconLeafLabelList"/>
    <dgm:cxn modelId="{6B423826-C284-4624-AA4F-ACA738A35A97}" type="presParOf" srcId="{B6056BFB-47D7-4C5F-BA11-2CB63C56A52D}" destId="{311B26C8-22B1-4363-B621-DD56FB7418C8}" srcOrd="0" destOrd="0" presId="urn:microsoft.com/office/officeart/2018/5/layout/IconLeafLabelList"/>
    <dgm:cxn modelId="{3519A089-903D-4394-B6FA-89CC7D07055D}" type="presParOf" srcId="{311B26C8-22B1-4363-B621-DD56FB7418C8}" destId="{A201D7A7-914C-4D24-8B82-EE40155AB0BE}" srcOrd="0" destOrd="0" presId="urn:microsoft.com/office/officeart/2018/5/layout/IconLeafLabelList"/>
    <dgm:cxn modelId="{EE762C87-E22E-43AB-9D4D-4B42EA8F8A82}" type="presParOf" srcId="{311B26C8-22B1-4363-B621-DD56FB7418C8}" destId="{8FA2F131-CD01-4CBD-B7A5-1B9B5E7F0402}" srcOrd="1" destOrd="0" presId="urn:microsoft.com/office/officeart/2018/5/layout/IconLeafLabelList"/>
    <dgm:cxn modelId="{9E0D13DD-8393-4532-B229-D5363E6AE97F}" type="presParOf" srcId="{311B26C8-22B1-4363-B621-DD56FB7418C8}" destId="{F755F00C-B2DB-4097-B4BC-8F1BACC938B7}" srcOrd="2" destOrd="0" presId="urn:microsoft.com/office/officeart/2018/5/layout/IconLeafLabelList"/>
    <dgm:cxn modelId="{77CF9C10-8FCC-45C3-A6E9-8608EDD85EF5}" type="presParOf" srcId="{311B26C8-22B1-4363-B621-DD56FB7418C8}" destId="{08F4E96D-0DB6-4476-8C51-7CC7EC2F227B}" srcOrd="3" destOrd="0" presId="urn:microsoft.com/office/officeart/2018/5/layout/IconLeafLabelList"/>
    <dgm:cxn modelId="{C5AAA15E-4FA4-44B3-9FF8-D5E79E144ABC}" type="presParOf" srcId="{B6056BFB-47D7-4C5F-BA11-2CB63C56A52D}" destId="{5AB3C10D-885E-4522-AB39-7ED4318D191A}" srcOrd="1" destOrd="0" presId="urn:microsoft.com/office/officeart/2018/5/layout/IconLeafLabelList"/>
    <dgm:cxn modelId="{508D065E-EA95-416C-9262-1CEFFAEFD30C}" type="presParOf" srcId="{B6056BFB-47D7-4C5F-BA11-2CB63C56A52D}" destId="{2F278BF9-E1B2-4A1C-B065-C19A7B904219}" srcOrd="2" destOrd="0" presId="urn:microsoft.com/office/officeart/2018/5/layout/IconLeafLabelList"/>
    <dgm:cxn modelId="{F14EF5E9-1901-4FAF-A5A6-AA7B49C49BD7}" type="presParOf" srcId="{2F278BF9-E1B2-4A1C-B065-C19A7B904219}" destId="{543C18BC-1989-44B2-9862-C670C61D3452}" srcOrd="0" destOrd="0" presId="urn:microsoft.com/office/officeart/2018/5/layout/IconLeafLabelList"/>
    <dgm:cxn modelId="{890601B5-CE37-4E58-9006-B75FF6A81C0C}" type="presParOf" srcId="{2F278BF9-E1B2-4A1C-B065-C19A7B904219}" destId="{E94F35BC-9C76-400A-BBCA-0032259E2E5A}" srcOrd="1" destOrd="0" presId="urn:microsoft.com/office/officeart/2018/5/layout/IconLeafLabelList"/>
    <dgm:cxn modelId="{5C735938-90E4-48C7-998D-D190191A26B3}" type="presParOf" srcId="{2F278BF9-E1B2-4A1C-B065-C19A7B904219}" destId="{503A6D04-9ADD-43CC-9847-497CD48F2D11}" srcOrd="2" destOrd="0" presId="urn:microsoft.com/office/officeart/2018/5/layout/IconLeafLabelList"/>
    <dgm:cxn modelId="{38DA8828-5096-4F18-BAE0-037E84AFEE96}" type="presParOf" srcId="{2F278BF9-E1B2-4A1C-B065-C19A7B904219}" destId="{20363298-B2A6-463D-A7BE-F9F67404E389}" srcOrd="3" destOrd="0" presId="urn:microsoft.com/office/officeart/2018/5/layout/IconLeafLabelList"/>
    <dgm:cxn modelId="{551E3CA3-555B-4EB6-BC7E-F52DB055413A}" type="presParOf" srcId="{B6056BFB-47D7-4C5F-BA11-2CB63C56A52D}" destId="{A47947BB-708D-4F7E-B072-3C2E42B34B24}" srcOrd="3" destOrd="0" presId="urn:microsoft.com/office/officeart/2018/5/layout/IconLeafLabelList"/>
    <dgm:cxn modelId="{D716122E-3F1C-499A-9BD0-3436A64B4921}" type="presParOf" srcId="{B6056BFB-47D7-4C5F-BA11-2CB63C56A52D}" destId="{BDCD0AC9-D564-4025-AD8A-36664A6CBE31}" srcOrd="4" destOrd="0" presId="urn:microsoft.com/office/officeart/2018/5/layout/IconLeafLabelList"/>
    <dgm:cxn modelId="{3A1B7A08-1BC0-46AA-A9CB-F3E5E72282A3}" type="presParOf" srcId="{BDCD0AC9-D564-4025-AD8A-36664A6CBE31}" destId="{5BDDFF18-9AEC-4E5E-B9AA-33D86F01A63E}" srcOrd="0" destOrd="0" presId="urn:microsoft.com/office/officeart/2018/5/layout/IconLeafLabelList"/>
    <dgm:cxn modelId="{B2FD09D7-09B5-4E09-BF7B-D97C9FA94E1A}" type="presParOf" srcId="{BDCD0AC9-D564-4025-AD8A-36664A6CBE31}" destId="{F09AEBFF-D2D3-4FFF-AD65-C3CEAEEB10F2}" srcOrd="1" destOrd="0" presId="urn:microsoft.com/office/officeart/2018/5/layout/IconLeafLabelList"/>
    <dgm:cxn modelId="{D0076C92-CCB8-42F3-BE6D-FD3D13579412}" type="presParOf" srcId="{BDCD0AC9-D564-4025-AD8A-36664A6CBE31}" destId="{F2EBFBCF-0520-415A-A886-3C4F90D208EF}" srcOrd="2" destOrd="0" presId="urn:microsoft.com/office/officeart/2018/5/layout/IconLeafLabelList"/>
    <dgm:cxn modelId="{6772D783-B573-4164-ACA5-E270FA2EA60F}"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27B38E-0D06-49E7-9395-813FBC90CE0D}"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A554D59A-0299-49B1-ADC1-B5EAE3680D3D}">
      <dgm:prSet/>
      <dgm:spPr/>
      <dgm:t>
        <a:bodyPr/>
        <a:lstStyle/>
        <a:p>
          <a:pPr>
            <a:defRPr b="1"/>
          </a:pPr>
          <a:r>
            <a:rPr lang="en-US"/>
            <a:t>2021</a:t>
          </a:r>
        </a:p>
      </dgm:t>
    </dgm:pt>
    <dgm:pt modelId="{AB0C3CEB-8A3B-4A3A-BB08-C74AADF65401}" type="parTrans" cxnId="{315C73AE-9555-45EA-A1ED-56B390E366B7}">
      <dgm:prSet/>
      <dgm:spPr/>
      <dgm:t>
        <a:bodyPr/>
        <a:lstStyle/>
        <a:p>
          <a:endParaRPr lang="en-US"/>
        </a:p>
      </dgm:t>
    </dgm:pt>
    <dgm:pt modelId="{DD0DB326-A4DB-42CE-A10A-AAD4EC7ACB5C}" type="sibTrans" cxnId="{315C73AE-9555-45EA-A1ED-56B390E366B7}">
      <dgm:prSet/>
      <dgm:spPr/>
      <dgm:t>
        <a:bodyPr/>
        <a:lstStyle/>
        <a:p>
          <a:endParaRPr lang="en-US"/>
        </a:p>
      </dgm:t>
    </dgm:pt>
    <dgm:pt modelId="{CE0C3BF4-13CD-4F75-A4A7-C3F653EEC889}">
      <dgm:prSet/>
      <dgm:spPr/>
      <dgm:t>
        <a:bodyPr/>
        <a:lstStyle/>
        <a:p>
          <a:r>
            <a:rPr lang="en-US" dirty="0"/>
            <a:t>Measures of social support added to NHIS in July, 2020 and continued for 2021</a:t>
          </a:r>
        </a:p>
      </dgm:t>
    </dgm:pt>
    <dgm:pt modelId="{40ED4C53-CD2F-4B71-9A42-8A1D22B90E80}" type="parTrans" cxnId="{6C0E7662-9E14-42DE-B547-2A67DC32D7F0}">
      <dgm:prSet/>
      <dgm:spPr/>
      <dgm:t>
        <a:bodyPr/>
        <a:lstStyle/>
        <a:p>
          <a:endParaRPr lang="en-US"/>
        </a:p>
      </dgm:t>
    </dgm:pt>
    <dgm:pt modelId="{FE4DBDFB-DB04-4AF4-83B7-997D3C570D68}" type="sibTrans" cxnId="{6C0E7662-9E14-42DE-B547-2A67DC32D7F0}">
      <dgm:prSet/>
      <dgm:spPr/>
      <dgm:t>
        <a:bodyPr/>
        <a:lstStyle/>
        <a:p>
          <a:endParaRPr lang="en-US"/>
        </a:p>
      </dgm:t>
    </dgm:pt>
    <dgm:pt modelId="{FDA5A29C-5343-448B-97BE-6B2F26813758}">
      <dgm:prSet/>
      <dgm:spPr/>
      <dgm:t>
        <a:bodyPr/>
        <a:lstStyle/>
        <a:p>
          <a:r>
            <a:rPr lang="en-US" dirty="0"/>
            <a:t>Industry and occupation information will be released on the final 2020 mortality data file</a:t>
          </a:r>
        </a:p>
      </dgm:t>
    </dgm:pt>
    <dgm:pt modelId="{002C1F82-42BF-40A1-8A03-5112B493B1F9}" type="parTrans" cxnId="{8F9C74B3-8CE2-4099-A4C4-535A82D9E07D}">
      <dgm:prSet/>
      <dgm:spPr/>
      <dgm:t>
        <a:bodyPr/>
        <a:lstStyle/>
        <a:p>
          <a:endParaRPr lang="en-US"/>
        </a:p>
      </dgm:t>
    </dgm:pt>
    <dgm:pt modelId="{9390526F-AFD2-4F57-8258-0EAA0C4B2A72}" type="sibTrans" cxnId="{8F9C74B3-8CE2-4099-A4C4-535A82D9E07D}">
      <dgm:prSet/>
      <dgm:spPr/>
      <dgm:t>
        <a:bodyPr/>
        <a:lstStyle/>
        <a:p>
          <a:endParaRPr lang="en-US"/>
        </a:p>
      </dgm:t>
    </dgm:pt>
    <dgm:pt modelId="{EC1AEF23-85AE-48AD-A3C3-EE7E1CB23592}">
      <dgm:prSet/>
      <dgm:spPr/>
      <dgm:t>
        <a:bodyPr/>
        <a:lstStyle/>
        <a:p>
          <a:pPr>
            <a:defRPr b="1"/>
          </a:pPr>
          <a:r>
            <a:rPr lang="en-US"/>
            <a:t>2022</a:t>
          </a:r>
        </a:p>
      </dgm:t>
    </dgm:pt>
    <dgm:pt modelId="{43E5C06E-4E4E-4F49-9EFE-7CF8FCB92059}" type="parTrans" cxnId="{5BB76B72-863C-41C3-81E9-0D6D12E238DB}">
      <dgm:prSet/>
      <dgm:spPr/>
      <dgm:t>
        <a:bodyPr/>
        <a:lstStyle/>
        <a:p>
          <a:endParaRPr lang="en-US"/>
        </a:p>
      </dgm:t>
    </dgm:pt>
    <dgm:pt modelId="{CE888810-F7F3-44B5-9143-1B49324E2176}" type="sibTrans" cxnId="{5BB76B72-863C-41C3-81E9-0D6D12E238DB}">
      <dgm:prSet/>
      <dgm:spPr/>
      <dgm:t>
        <a:bodyPr/>
        <a:lstStyle/>
        <a:p>
          <a:endParaRPr lang="en-US"/>
        </a:p>
      </dgm:t>
    </dgm:pt>
    <dgm:pt modelId="{14C6E971-0265-45B5-8F31-81AFA4EC0EED}">
      <dgm:prSet/>
      <dgm:spPr/>
      <dgm:t>
        <a:bodyPr/>
        <a:lstStyle/>
        <a:p>
          <a:r>
            <a:rPr lang="en-US"/>
            <a:t>2022 NHIS will include questions on nonfinancial barriers to care </a:t>
          </a:r>
        </a:p>
      </dgm:t>
    </dgm:pt>
    <dgm:pt modelId="{03FB4EA2-DD7A-4554-97AB-F77E857BB85E}" type="parTrans" cxnId="{9F4E22A5-ACDD-47EA-BBFB-C81AA147DB9F}">
      <dgm:prSet/>
      <dgm:spPr/>
      <dgm:t>
        <a:bodyPr/>
        <a:lstStyle/>
        <a:p>
          <a:endParaRPr lang="en-US"/>
        </a:p>
      </dgm:t>
    </dgm:pt>
    <dgm:pt modelId="{3EA26D10-3D37-4417-9175-1DFE8E9C1EB3}" type="sibTrans" cxnId="{9F4E22A5-ACDD-47EA-BBFB-C81AA147DB9F}">
      <dgm:prSet/>
      <dgm:spPr/>
      <dgm:t>
        <a:bodyPr/>
        <a:lstStyle/>
        <a:p>
          <a:endParaRPr lang="en-US"/>
        </a:p>
      </dgm:t>
    </dgm:pt>
    <dgm:pt modelId="{65060E3C-B6AB-45F9-96BF-34593983DA87}">
      <dgm:prSet/>
      <dgm:spPr/>
      <dgm:t>
        <a:bodyPr/>
        <a:lstStyle/>
        <a:p>
          <a:r>
            <a:rPr lang="en-US"/>
            <a:t>NPALS will add questions on cultural sensitivity training received by personal care aides in adult day and residential care settings</a:t>
          </a:r>
        </a:p>
      </dgm:t>
    </dgm:pt>
    <dgm:pt modelId="{E62C8A48-194A-4AC5-B79A-87DEA33FA82C}" type="parTrans" cxnId="{E40D333F-4B43-485E-BA6F-A8360AEFE5B1}">
      <dgm:prSet/>
      <dgm:spPr/>
      <dgm:t>
        <a:bodyPr/>
        <a:lstStyle/>
        <a:p>
          <a:endParaRPr lang="en-US"/>
        </a:p>
      </dgm:t>
    </dgm:pt>
    <dgm:pt modelId="{1D0A7927-0799-4128-A056-185029D8F5CA}" type="sibTrans" cxnId="{E40D333F-4B43-485E-BA6F-A8360AEFE5B1}">
      <dgm:prSet/>
      <dgm:spPr/>
      <dgm:t>
        <a:bodyPr/>
        <a:lstStyle/>
        <a:p>
          <a:endParaRPr lang="en-US"/>
        </a:p>
      </dgm:t>
    </dgm:pt>
    <dgm:pt modelId="{8D3E9F62-26CB-47AA-A01C-3B7916754C0D}">
      <dgm:prSet/>
      <dgm:spPr/>
      <dgm:t>
        <a:bodyPr/>
        <a:lstStyle/>
        <a:p>
          <a:pPr>
            <a:defRPr b="1"/>
          </a:pPr>
          <a:r>
            <a:rPr lang="en-US"/>
            <a:t>2023</a:t>
          </a:r>
        </a:p>
      </dgm:t>
    </dgm:pt>
    <dgm:pt modelId="{4F64C807-6E6A-453C-8C76-3009480BB24E}" type="parTrans" cxnId="{C5AADFE3-0681-4E78-8A4A-B67269871EED}">
      <dgm:prSet/>
      <dgm:spPr/>
      <dgm:t>
        <a:bodyPr/>
        <a:lstStyle/>
        <a:p>
          <a:endParaRPr lang="en-US"/>
        </a:p>
      </dgm:t>
    </dgm:pt>
    <dgm:pt modelId="{E98E0C4F-90C4-4346-BBA0-0E9DF13DC00E}" type="sibTrans" cxnId="{C5AADFE3-0681-4E78-8A4A-B67269871EED}">
      <dgm:prSet/>
      <dgm:spPr/>
      <dgm:t>
        <a:bodyPr/>
        <a:lstStyle/>
        <a:p>
          <a:endParaRPr lang="en-US"/>
        </a:p>
      </dgm:t>
    </dgm:pt>
    <dgm:pt modelId="{0EABB102-F0B4-45CC-9501-23675BEDECC0}">
      <dgm:prSet/>
      <dgm:spPr/>
      <dgm:t>
        <a:bodyPr/>
        <a:lstStyle/>
        <a:p>
          <a:endParaRPr lang="en-US" dirty="0"/>
        </a:p>
      </dgm:t>
    </dgm:pt>
    <dgm:pt modelId="{246C52C7-8821-4D0F-AA55-BD606492D99B}" type="parTrans" cxnId="{AC8A1F46-F3F3-428B-B5AF-F6614A23514F}">
      <dgm:prSet/>
      <dgm:spPr/>
      <dgm:t>
        <a:bodyPr/>
        <a:lstStyle/>
        <a:p>
          <a:endParaRPr lang="en-US"/>
        </a:p>
      </dgm:t>
    </dgm:pt>
    <dgm:pt modelId="{AB82A4DD-AAE7-43CA-88A2-371AAE0E11C5}" type="sibTrans" cxnId="{AC8A1F46-F3F3-428B-B5AF-F6614A23514F}">
      <dgm:prSet/>
      <dgm:spPr/>
      <dgm:t>
        <a:bodyPr/>
        <a:lstStyle/>
        <a:p>
          <a:endParaRPr lang="en-US"/>
        </a:p>
      </dgm:t>
    </dgm:pt>
    <dgm:pt modelId="{F279FDF3-47D0-42F8-BF88-5CFB5F3E2E03}">
      <dgm:prSet/>
      <dgm:spPr/>
      <dgm:t>
        <a:bodyPr/>
        <a:lstStyle/>
        <a:p>
          <a:r>
            <a:rPr lang="en-US" dirty="0"/>
            <a:t>NHIS and NHANES are considering adding content on perceived discrimination </a:t>
          </a:r>
        </a:p>
      </dgm:t>
    </dgm:pt>
    <dgm:pt modelId="{1BCDDCB1-500C-409C-8452-DF3F7C10956D}" type="parTrans" cxnId="{EACA002F-0818-4569-9B61-D3B40B8B5854}">
      <dgm:prSet/>
      <dgm:spPr/>
      <dgm:t>
        <a:bodyPr/>
        <a:lstStyle/>
        <a:p>
          <a:endParaRPr lang="en-US"/>
        </a:p>
      </dgm:t>
    </dgm:pt>
    <dgm:pt modelId="{83355A35-D6F4-41CA-A6C3-6767391A7BA1}" type="sibTrans" cxnId="{EACA002F-0818-4569-9B61-D3B40B8B5854}">
      <dgm:prSet/>
      <dgm:spPr/>
      <dgm:t>
        <a:bodyPr/>
        <a:lstStyle/>
        <a:p>
          <a:endParaRPr lang="en-US"/>
        </a:p>
      </dgm:t>
    </dgm:pt>
    <dgm:pt modelId="{EDA2453D-FACF-4321-9C54-6343C67342F6}">
      <dgm:prSet/>
      <dgm:spPr/>
      <dgm:t>
        <a:bodyPr/>
        <a:lstStyle/>
        <a:p>
          <a:r>
            <a:rPr lang="en-US" dirty="0"/>
            <a:t>NHANES will evaluate and include new laboratory biomarker of inflammation and stress</a:t>
          </a:r>
        </a:p>
      </dgm:t>
    </dgm:pt>
    <dgm:pt modelId="{FAB317E5-92B9-48FC-9B38-5462814BD9FD}" type="parTrans" cxnId="{8CEEDEC5-8061-4581-82A5-B8D4391B6EB8}">
      <dgm:prSet/>
      <dgm:spPr/>
      <dgm:t>
        <a:bodyPr/>
        <a:lstStyle/>
        <a:p>
          <a:endParaRPr lang="en-US"/>
        </a:p>
      </dgm:t>
    </dgm:pt>
    <dgm:pt modelId="{ACDD62CB-5213-4FE7-A448-AF16005AAA06}" type="sibTrans" cxnId="{8CEEDEC5-8061-4581-82A5-B8D4391B6EB8}">
      <dgm:prSet/>
      <dgm:spPr/>
      <dgm:t>
        <a:bodyPr/>
        <a:lstStyle/>
        <a:p>
          <a:endParaRPr lang="en-US"/>
        </a:p>
      </dgm:t>
    </dgm:pt>
    <dgm:pt modelId="{08B15907-3398-49FF-A646-58A53279C70E}" type="pres">
      <dgm:prSet presAssocID="{1827B38E-0D06-49E7-9395-813FBC90CE0D}" presName="root" presStyleCnt="0">
        <dgm:presLayoutVars>
          <dgm:chMax/>
          <dgm:chPref/>
          <dgm:animLvl val="lvl"/>
        </dgm:presLayoutVars>
      </dgm:prSet>
      <dgm:spPr/>
    </dgm:pt>
    <dgm:pt modelId="{2F9EE2A8-0CF4-44AF-8BAF-5CB692667B43}" type="pres">
      <dgm:prSet presAssocID="{1827B38E-0D06-49E7-9395-813FBC90CE0D}" presName="divider" presStyleLbl="fgAccFollowNode1" presStyleIdx="0" presStyleCnt="1"/>
      <dgm:spPr>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gm:spPr>
    </dgm:pt>
    <dgm:pt modelId="{424A1968-4C47-4752-B340-604844320355}" type="pres">
      <dgm:prSet presAssocID="{1827B38E-0D06-49E7-9395-813FBC90CE0D}" presName="nodes" presStyleCnt="0">
        <dgm:presLayoutVars>
          <dgm:chMax/>
          <dgm:chPref/>
          <dgm:animLvl val="lvl"/>
        </dgm:presLayoutVars>
      </dgm:prSet>
      <dgm:spPr/>
    </dgm:pt>
    <dgm:pt modelId="{88E7C162-15E0-4BF8-90C2-799A17B2C611}" type="pres">
      <dgm:prSet presAssocID="{A554D59A-0299-49B1-ADC1-B5EAE3680D3D}" presName="composite" presStyleCnt="0"/>
      <dgm:spPr/>
    </dgm:pt>
    <dgm:pt modelId="{3D419718-0113-41E8-9338-275C8144A832}" type="pres">
      <dgm:prSet presAssocID="{A554D59A-0299-49B1-ADC1-B5EAE3680D3D}" presName="L1TextContainer" presStyleLbl="revTx" presStyleIdx="0" presStyleCnt="3">
        <dgm:presLayoutVars>
          <dgm:chMax val="1"/>
          <dgm:chPref val="1"/>
          <dgm:bulletEnabled val="1"/>
        </dgm:presLayoutVars>
      </dgm:prSet>
      <dgm:spPr/>
    </dgm:pt>
    <dgm:pt modelId="{210712AB-721A-4348-8086-6398F7B145FA}" type="pres">
      <dgm:prSet presAssocID="{A554D59A-0299-49B1-ADC1-B5EAE3680D3D}" presName="L2TextContainerWrapper" presStyleCnt="0">
        <dgm:presLayoutVars>
          <dgm:chMax val="0"/>
          <dgm:chPref val="0"/>
          <dgm:bulletEnabled val="1"/>
        </dgm:presLayoutVars>
      </dgm:prSet>
      <dgm:spPr/>
    </dgm:pt>
    <dgm:pt modelId="{9A269288-E336-43CB-80ED-53867BE8B647}" type="pres">
      <dgm:prSet presAssocID="{A554D59A-0299-49B1-ADC1-B5EAE3680D3D}" presName="L2TextContainer" presStyleLbl="bgAcc1" presStyleIdx="0" presStyleCnt="3"/>
      <dgm:spPr/>
    </dgm:pt>
    <dgm:pt modelId="{61DF3DBE-8948-4FA9-90F8-6DF2A499A702}" type="pres">
      <dgm:prSet presAssocID="{A554D59A-0299-49B1-ADC1-B5EAE3680D3D}" presName="FlexibleEmptyPlaceHolder" presStyleCnt="0"/>
      <dgm:spPr/>
    </dgm:pt>
    <dgm:pt modelId="{4B216AC7-4654-409A-9F5A-610BFAE7F866}" type="pres">
      <dgm:prSet presAssocID="{A554D59A-0299-49B1-ADC1-B5EAE3680D3D}"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245D6259-63F9-4637-B888-784F6A1D5D74}" type="pres">
      <dgm:prSet presAssocID="{A554D59A-0299-49B1-ADC1-B5EAE3680D3D}" presName="ConnectorPoint" presStyleLbl="alignNode1" presStyleIdx="0" presStyleCnt="3"/>
      <dgm:spPr/>
    </dgm:pt>
    <dgm:pt modelId="{3F3DD15F-6BA2-4018-9A7C-4C4ED74735BD}" type="pres">
      <dgm:prSet presAssocID="{A554D59A-0299-49B1-ADC1-B5EAE3680D3D}" presName="EmptyPlaceHolder" presStyleCnt="0"/>
      <dgm:spPr/>
    </dgm:pt>
    <dgm:pt modelId="{B7C9377E-A8B8-46FB-8F67-B7E7C8056D72}" type="pres">
      <dgm:prSet presAssocID="{DD0DB326-A4DB-42CE-A10A-AAD4EC7ACB5C}" presName="spaceBetweenRectangles" presStyleCnt="0"/>
      <dgm:spPr/>
    </dgm:pt>
    <dgm:pt modelId="{41FF0F09-FF56-4730-AE45-7E57C10725B4}" type="pres">
      <dgm:prSet presAssocID="{EC1AEF23-85AE-48AD-A3C3-EE7E1CB23592}" presName="composite" presStyleCnt="0"/>
      <dgm:spPr/>
    </dgm:pt>
    <dgm:pt modelId="{68C81F6F-C5D5-4CFE-89D7-114C98B60286}" type="pres">
      <dgm:prSet presAssocID="{EC1AEF23-85AE-48AD-A3C3-EE7E1CB23592}" presName="L1TextContainer" presStyleLbl="revTx" presStyleIdx="1" presStyleCnt="3">
        <dgm:presLayoutVars>
          <dgm:chMax val="1"/>
          <dgm:chPref val="1"/>
          <dgm:bulletEnabled val="1"/>
        </dgm:presLayoutVars>
      </dgm:prSet>
      <dgm:spPr/>
    </dgm:pt>
    <dgm:pt modelId="{E5A648AA-27F5-4748-A72D-ABDEAC432613}" type="pres">
      <dgm:prSet presAssocID="{EC1AEF23-85AE-48AD-A3C3-EE7E1CB23592}" presName="L2TextContainerWrapper" presStyleCnt="0">
        <dgm:presLayoutVars>
          <dgm:chMax val="0"/>
          <dgm:chPref val="0"/>
          <dgm:bulletEnabled val="1"/>
        </dgm:presLayoutVars>
      </dgm:prSet>
      <dgm:spPr/>
    </dgm:pt>
    <dgm:pt modelId="{564ECA09-D4B3-4315-8AFE-A9A738410549}" type="pres">
      <dgm:prSet presAssocID="{EC1AEF23-85AE-48AD-A3C3-EE7E1CB23592}" presName="L2TextContainer" presStyleLbl="bgAcc1" presStyleIdx="1" presStyleCnt="3"/>
      <dgm:spPr/>
    </dgm:pt>
    <dgm:pt modelId="{FD459324-1815-4ECE-9E58-864572A88EDF}" type="pres">
      <dgm:prSet presAssocID="{EC1AEF23-85AE-48AD-A3C3-EE7E1CB23592}" presName="FlexibleEmptyPlaceHolder" presStyleCnt="0"/>
      <dgm:spPr/>
    </dgm:pt>
    <dgm:pt modelId="{9A3CFD8D-3986-4658-9726-B1D101E6BB29}" type="pres">
      <dgm:prSet presAssocID="{EC1AEF23-85AE-48AD-A3C3-EE7E1CB23592}"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CD33C391-1722-4DC3-AF69-9D58E4BA4CC3}" type="pres">
      <dgm:prSet presAssocID="{EC1AEF23-85AE-48AD-A3C3-EE7E1CB23592}" presName="ConnectorPoint" presStyleLbl="alignNode1" presStyleIdx="1" presStyleCnt="3"/>
      <dgm:spPr/>
    </dgm:pt>
    <dgm:pt modelId="{8DB13EDA-E234-4A53-AC52-DE62A2A83A85}" type="pres">
      <dgm:prSet presAssocID="{EC1AEF23-85AE-48AD-A3C3-EE7E1CB23592}" presName="EmptyPlaceHolder" presStyleCnt="0"/>
      <dgm:spPr/>
    </dgm:pt>
    <dgm:pt modelId="{C2764A54-5569-45BA-B10B-37A49AEB56C9}" type="pres">
      <dgm:prSet presAssocID="{CE888810-F7F3-44B5-9143-1B49324E2176}" presName="spaceBetweenRectangles" presStyleCnt="0"/>
      <dgm:spPr/>
    </dgm:pt>
    <dgm:pt modelId="{0506E07E-47A2-44BE-9945-3F518B6D550A}" type="pres">
      <dgm:prSet presAssocID="{8D3E9F62-26CB-47AA-A01C-3B7916754C0D}" presName="composite" presStyleCnt="0"/>
      <dgm:spPr/>
    </dgm:pt>
    <dgm:pt modelId="{828AB261-794F-49B6-8020-8868AC2C4E24}" type="pres">
      <dgm:prSet presAssocID="{8D3E9F62-26CB-47AA-A01C-3B7916754C0D}" presName="L1TextContainer" presStyleLbl="revTx" presStyleIdx="2" presStyleCnt="3">
        <dgm:presLayoutVars>
          <dgm:chMax val="1"/>
          <dgm:chPref val="1"/>
          <dgm:bulletEnabled val="1"/>
        </dgm:presLayoutVars>
      </dgm:prSet>
      <dgm:spPr/>
    </dgm:pt>
    <dgm:pt modelId="{B47DF869-176D-437C-B089-93CBDC79B67E}" type="pres">
      <dgm:prSet presAssocID="{8D3E9F62-26CB-47AA-A01C-3B7916754C0D}" presName="L2TextContainerWrapper" presStyleCnt="0">
        <dgm:presLayoutVars>
          <dgm:chMax val="0"/>
          <dgm:chPref val="0"/>
          <dgm:bulletEnabled val="1"/>
        </dgm:presLayoutVars>
      </dgm:prSet>
      <dgm:spPr/>
    </dgm:pt>
    <dgm:pt modelId="{9583B8BA-8B3A-463F-8E80-C9994CD8B7D6}" type="pres">
      <dgm:prSet presAssocID="{8D3E9F62-26CB-47AA-A01C-3B7916754C0D}" presName="L2TextContainer" presStyleLbl="bgAcc1" presStyleIdx="2" presStyleCnt="3"/>
      <dgm:spPr/>
    </dgm:pt>
    <dgm:pt modelId="{63618EF2-791B-456A-AA7A-E41CEF1C7EBB}" type="pres">
      <dgm:prSet presAssocID="{8D3E9F62-26CB-47AA-A01C-3B7916754C0D}" presName="FlexibleEmptyPlaceHolder" presStyleCnt="0"/>
      <dgm:spPr/>
    </dgm:pt>
    <dgm:pt modelId="{1E3302CC-8962-4B22-9696-08F56C1D7319}" type="pres">
      <dgm:prSet presAssocID="{8D3E9F62-26CB-47AA-A01C-3B7916754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83A9791F-A87F-44B9-96AE-F5472F154B03}" type="pres">
      <dgm:prSet presAssocID="{8D3E9F62-26CB-47AA-A01C-3B7916754C0D}" presName="ConnectorPoint" presStyleLbl="alignNode1" presStyleIdx="2" presStyleCnt="3"/>
      <dgm:spPr/>
    </dgm:pt>
    <dgm:pt modelId="{54AF3479-1512-432F-A51C-C89677C84ADF}" type="pres">
      <dgm:prSet presAssocID="{8D3E9F62-26CB-47AA-A01C-3B7916754C0D}" presName="EmptyPlaceHolder" presStyleCnt="0"/>
      <dgm:spPr/>
    </dgm:pt>
  </dgm:ptLst>
  <dgm:cxnLst>
    <dgm:cxn modelId="{EACA002F-0818-4569-9B61-D3B40B8B5854}" srcId="{8D3E9F62-26CB-47AA-A01C-3B7916754C0D}" destId="{F279FDF3-47D0-42F8-BF88-5CFB5F3E2E03}" srcOrd="1" destOrd="0" parTransId="{1BCDDCB1-500C-409C-8452-DF3F7C10956D}" sibTransId="{83355A35-D6F4-41CA-A6C3-6767391A7BA1}"/>
    <dgm:cxn modelId="{E40D333F-4B43-485E-BA6F-A8360AEFE5B1}" srcId="{EC1AEF23-85AE-48AD-A3C3-EE7E1CB23592}" destId="{65060E3C-B6AB-45F9-96BF-34593983DA87}" srcOrd="1" destOrd="0" parTransId="{E62C8A48-194A-4AC5-B79A-87DEA33FA82C}" sibTransId="{1D0A7927-0799-4128-A056-185029D8F5CA}"/>
    <dgm:cxn modelId="{DB483961-3A72-4575-A06B-13D4F357469B}" type="presOf" srcId="{14C6E971-0265-45B5-8F31-81AFA4EC0EED}" destId="{564ECA09-D4B3-4315-8AFE-A9A738410549}" srcOrd="0" destOrd="0" presId="urn:microsoft.com/office/officeart/2016/7/layout/BasicTimeline"/>
    <dgm:cxn modelId="{6C0E7662-9E14-42DE-B547-2A67DC32D7F0}" srcId="{A554D59A-0299-49B1-ADC1-B5EAE3680D3D}" destId="{CE0C3BF4-13CD-4F75-A4A7-C3F653EEC889}" srcOrd="0" destOrd="0" parTransId="{40ED4C53-CD2F-4B71-9A42-8A1D22B90E80}" sibTransId="{FE4DBDFB-DB04-4AF4-83B7-997D3C570D68}"/>
    <dgm:cxn modelId="{D46F0246-703A-4A0C-8B27-66241EFBFEE7}" type="presOf" srcId="{EC1AEF23-85AE-48AD-A3C3-EE7E1CB23592}" destId="{68C81F6F-C5D5-4CFE-89D7-114C98B60286}" srcOrd="0" destOrd="0" presId="urn:microsoft.com/office/officeart/2016/7/layout/BasicTimeline"/>
    <dgm:cxn modelId="{AC8A1F46-F3F3-428B-B5AF-F6614A23514F}" srcId="{8D3E9F62-26CB-47AA-A01C-3B7916754C0D}" destId="{0EABB102-F0B4-45CC-9501-23675BEDECC0}" srcOrd="0" destOrd="0" parTransId="{246C52C7-8821-4D0F-AA55-BD606492D99B}" sibTransId="{AB82A4DD-AAE7-43CA-88A2-371AAE0E11C5}"/>
    <dgm:cxn modelId="{BC857A6F-DF03-4DDB-9E92-DB92F24A186C}" type="presOf" srcId="{EDA2453D-FACF-4321-9C54-6343C67342F6}" destId="{9583B8BA-8B3A-463F-8E80-C9994CD8B7D6}" srcOrd="0" destOrd="2" presId="urn:microsoft.com/office/officeart/2016/7/layout/BasicTimeline"/>
    <dgm:cxn modelId="{5BB76B72-863C-41C3-81E9-0D6D12E238DB}" srcId="{1827B38E-0D06-49E7-9395-813FBC90CE0D}" destId="{EC1AEF23-85AE-48AD-A3C3-EE7E1CB23592}" srcOrd="1" destOrd="0" parTransId="{43E5C06E-4E4E-4F49-9EFE-7CF8FCB92059}" sibTransId="{CE888810-F7F3-44B5-9143-1B49324E2176}"/>
    <dgm:cxn modelId="{3A77EE76-4B8A-450F-A753-60A7F307B469}" type="presOf" srcId="{CE0C3BF4-13CD-4F75-A4A7-C3F653EEC889}" destId="{9A269288-E336-43CB-80ED-53867BE8B647}" srcOrd="0" destOrd="0" presId="urn:microsoft.com/office/officeart/2016/7/layout/BasicTimeline"/>
    <dgm:cxn modelId="{9F4E22A5-ACDD-47EA-BBFB-C81AA147DB9F}" srcId="{EC1AEF23-85AE-48AD-A3C3-EE7E1CB23592}" destId="{14C6E971-0265-45B5-8F31-81AFA4EC0EED}" srcOrd="0" destOrd="0" parTransId="{03FB4EA2-DD7A-4554-97AB-F77E857BB85E}" sibTransId="{3EA26D10-3D37-4417-9175-1DFE8E9C1EB3}"/>
    <dgm:cxn modelId="{280C55AD-604C-48C6-A09C-19922D583D5B}" type="presOf" srcId="{0EABB102-F0B4-45CC-9501-23675BEDECC0}" destId="{9583B8BA-8B3A-463F-8E80-C9994CD8B7D6}" srcOrd="0" destOrd="0" presId="urn:microsoft.com/office/officeart/2016/7/layout/BasicTimeline"/>
    <dgm:cxn modelId="{315C73AE-9555-45EA-A1ED-56B390E366B7}" srcId="{1827B38E-0D06-49E7-9395-813FBC90CE0D}" destId="{A554D59A-0299-49B1-ADC1-B5EAE3680D3D}" srcOrd="0" destOrd="0" parTransId="{AB0C3CEB-8A3B-4A3A-BB08-C74AADF65401}" sibTransId="{DD0DB326-A4DB-42CE-A10A-AAD4EC7ACB5C}"/>
    <dgm:cxn modelId="{8F9C74B3-8CE2-4099-A4C4-535A82D9E07D}" srcId="{A554D59A-0299-49B1-ADC1-B5EAE3680D3D}" destId="{FDA5A29C-5343-448B-97BE-6B2F26813758}" srcOrd="1" destOrd="0" parTransId="{002C1F82-42BF-40A1-8A03-5112B493B1F9}" sibTransId="{9390526F-AFD2-4F57-8258-0EAA0C4B2A72}"/>
    <dgm:cxn modelId="{FBEB0AB7-5FBC-45C2-9AC5-B29914EB2B3A}" type="presOf" srcId="{FDA5A29C-5343-448B-97BE-6B2F26813758}" destId="{9A269288-E336-43CB-80ED-53867BE8B647}" srcOrd="0" destOrd="1" presId="urn:microsoft.com/office/officeart/2016/7/layout/BasicTimeline"/>
    <dgm:cxn modelId="{8CEEDEC5-8061-4581-82A5-B8D4391B6EB8}" srcId="{8D3E9F62-26CB-47AA-A01C-3B7916754C0D}" destId="{EDA2453D-FACF-4321-9C54-6343C67342F6}" srcOrd="2" destOrd="0" parTransId="{FAB317E5-92B9-48FC-9B38-5462814BD9FD}" sibTransId="{ACDD62CB-5213-4FE7-A448-AF16005AAA06}"/>
    <dgm:cxn modelId="{B7CC09CC-F4EB-49EF-9C9E-84E0E5F5A8C7}" type="presOf" srcId="{65060E3C-B6AB-45F9-96BF-34593983DA87}" destId="{564ECA09-D4B3-4315-8AFE-A9A738410549}" srcOrd="0" destOrd="1" presId="urn:microsoft.com/office/officeart/2016/7/layout/BasicTimeline"/>
    <dgm:cxn modelId="{F37086D1-6FD5-47BA-8F4C-F36631C40981}" type="presOf" srcId="{F279FDF3-47D0-42F8-BF88-5CFB5F3E2E03}" destId="{9583B8BA-8B3A-463F-8E80-C9994CD8B7D6}" srcOrd="0" destOrd="1" presId="urn:microsoft.com/office/officeart/2016/7/layout/BasicTimeline"/>
    <dgm:cxn modelId="{124563E1-F83C-4B01-AEDD-060C2FC37437}" type="presOf" srcId="{A554D59A-0299-49B1-ADC1-B5EAE3680D3D}" destId="{3D419718-0113-41E8-9338-275C8144A832}" srcOrd="0" destOrd="0" presId="urn:microsoft.com/office/officeart/2016/7/layout/BasicTimeline"/>
    <dgm:cxn modelId="{1E152EE3-996C-489A-B68E-0481C11FB8B9}" type="presOf" srcId="{8D3E9F62-26CB-47AA-A01C-3B7916754C0D}" destId="{828AB261-794F-49B6-8020-8868AC2C4E24}" srcOrd="0" destOrd="0" presId="urn:microsoft.com/office/officeart/2016/7/layout/BasicTimeline"/>
    <dgm:cxn modelId="{C5AADFE3-0681-4E78-8A4A-B67269871EED}" srcId="{1827B38E-0D06-49E7-9395-813FBC90CE0D}" destId="{8D3E9F62-26CB-47AA-A01C-3B7916754C0D}" srcOrd="2" destOrd="0" parTransId="{4F64C807-6E6A-453C-8C76-3009480BB24E}" sibTransId="{E98E0C4F-90C4-4346-BBA0-0E9DF13DC00E}"/>
    <dgm:cxn modelId="{88D5D8F8-2938-4199-A34B-DEEB04269A0E}" type="presOf" srcId="{1827B38E-0D06-49E7-9395-813FBC90CE0D}" destId="{08B15907-3398-49FF-A646-58A53279C70E}" srcOrd="0" destOrd="0" presId="urn:microsoft.com/office/officeart/2016/7/layout/BasicTimeline"/>
    <dgm:cxn modelId="{891CA616-4254-461D-A8E4-3EFACECCE57D}" type="presParOf" srcId="{08B15907-3398-49FF-A646-58A53279C70E}" destId="{2F9EE2A8-0CF4-44AF-8BAF-5CB692667B43}" srcOrd="0" destOrd="0" presId="urn:microsoft.com/office/officeart/2016/7/layout/BasicTimeline"/>
    <dgm:cxn modelId="{10774EA0-E63A-4382-9170-2DD9962E791A}" type="presParOf" srcId="{08B15907-3398-49FF-A646-58A53279C70E}" destId="{424A1968-4C47-4752-B340-604844320355}" srcOrd="1" destOrd="0" presId="urn:microsoft.com/office/officeart/2016/7/layout/BasicTimeline"/>
    <dgm:cxn modelId="{A21913C5-AE34-42B1-A156-F6A4A61F0F40}" type="presParOf" srcId="{424A1968-4C47-4752-B340-604844320355}" destId="{88E7C162-15E0-4BF8-90C2-799A17B2C611}" srcOrd="0" destOrd="0" presId="urn:microsoft.com/office/officeart/2016/7/layout/BasicTimeline"/>
    <dgm:cxn modelId="{A5EEEE62-12EE-4358-93DC-D8D2B94502CF}" type="presParOf" srcId="{88E7C162-15E0-4BF8-90C2-799A17B2C611}" destId="{3D419718-0113-41E8-9338-275C8144A832}" srcOrd="0" destOrd="0" presId="urn:microsoft.com/office/officeart/2016/7/layout/BasicTimeline"/>
    <dgm:cxn modelId="{2CB752FA-242D-4902-854F-08DE494CB85E}" type="presParOf" srcId="{88E7C162-15E0-4BF8-90C2-799A17B2C611}" destId="{210712AB-721A-4348-8086-6398F7B145FA}" srcOrd="1" destOrd="0" presId="urn:microsoft.com/office/officeart/2016/7/layout/BasicTimeline"/>
    <dgm:cxn modelId="{AA3C0382-BEC3-4111-95D7-0FB4B8E3185A}" type="presParOf" srcId="{210712AB-721A-4348-8086-6398F7B145FA}" destId="{9A269288-E336-43CB-80ED-53867BE8B647}" srcOrd="0" destOrd="0" presId="urn:microsoft.com/office/officeart/2016/7/layout/BasicTimeline"/>
    <dgm:cxn modelId="{6CAD77C4-4882-4573-8700-E1B469A61F68}" type="presParOf" srcId="{210712AB-721A-4348-8086-6398F7B145FA}" destId="{61DF3DBE-8948-4FA9-90F8-6DF2A499A702}" srcOrd="1" destOrd="0" presId="urn:microsoft.com/office/officeart/2016/7/layout/BasicTimeline"/>
    <dgm:cxn modelId="{269EA6AB-2E6B-4352-93E3-F8E27675BC13}" type="presParOf" srcId="{88E7C162-15E0-4BF8-90C2-799A17B2C611}" destId="{4B216AC7-4654-409A-9F5A-610BFAE7F866}" srcOrd="2" destOrd="0" presId="urn:microsoft.com/office/officeart/2016/7/layout/BasicTimeline"/>
    <dgm:cxn modelId="{6F4CF592-2B69-4B2E-B58D-1515F3AFE9DE}" type="presParOf" srcId="{88E7C162-15E0-4BF8-90C2-799A17B2C611}" destId="{245D6259-63F9-4637-B888-784F6A1D5D74}" srcOrd="3" destOrd="0" presId="urn:microsoft.com/office/officeart/2016/7/layout/BasicTimeline"/>
    <dgm:cxn modelId="{AF199608-9F85-4B0F-A75B-BD62EC63F69C}" type="presParOf" srcId="{88E7C162-15E0-4BF8-90C2-799A17B2C611}" destId="{3F3DD15F-6BA2-4018-9A7C-4C4ED74735BD}" srcOrd="4" destOrd="0" presId="urn:microsoft.com/office/officeart/2016/7/layout/BasicTimeline"/>
    <dgm:cxn modelId="{11C4280A-B40C-41BE-B563-1FD2BD0B53E9}" type="presParOf" srcId="{424A1968-4C47-4752-B340-604844320355}" destId="{B7C9377E-A8B8-46FB-8F67-B7E7C8056D72}" srcOrd="1" destOrd="0" presId="urn:microsoft.com/office/officeart/2016/7/layout/BasicTimeline"/>
    <dgm:cxn modelId="{6FBBBADD-FC73-4F94-89FA-955B9A735057}" type="presParOf" srcId="{424A1968-4C47-4752-B340-604844320355}" destId="{41FF0F09-FF56-4730-AE45-7E57C10725B4}" srcOrd="2" destOrd="0" presId="urn:microsoft.com/office/officeart/2016/7/layout/BasicTimeline"/>
    <dgm:cxn modelId="{29CCEC08-DB0F-4BD3-91F6-B542C888B465}" type="presParOf" srcId="{41FF0F09-FF56-4730-AE45-7E57C10725B4}" destId="{68C81F6F-C5D5-4CFE-89D7-114C98B60286}" srcOrd="0" destOrd="0" presId="urn:microsoft.com/office/officeart/2016/7/layout/BasicTimeline"/>
    <dgm:cxn modelId="{1F13092B-2B4B-4297-80B4-23DC68217DA1}" type="presParOf" srcId="{41FF0F09-FF56-4730-AE45-7E57C10725B4}" destId="{E5A648AA-27F5-4748-A72D-ABDEAC432613}" srcOrd="1" destOrd="0" presId="urn:microsoft.com/office/officeart/2016/7/layout/BasicTimeline"/>
    <dgm:cxn modelId="{D8218F96-93D3-4A58-96DE-D61F9C3ACE5A}" type="presParOf" srcId="{E5A648AA-27F5-4748-A72D-ABDEAC432613}" destId="{564ECA09-D4B3-4315-8AFE-A9A738410549}" srcOrd="0" destOrd="0" presId="urn:microsoft.com/office/officeart/2016/7/layout/BasicTimeline"/>
    <dgm:cxn modelId="{CAF24EF7-D1DB-4515-8A78-D26EDAB1983A}" type="presParOf" srcId="{E5A648AA-27F5-4748-A72D-ABDEAC432613}" destId="{FD459324-1815-4ECE-9E58-864572A88EDF}" srcOrd="1" destOrd="0" presId="urn:microsoft.com/office/officeart/2016/7/layout/BasicTimeline"/>
    <dgm:cxn modelId="{64196ACA-32D0-41A6-8E5F-D0AE8CC5C5BB}" type="presParOf" srcId="{41FF0F09-FF56-4730-AE45-7E57C10725B4}" destId="{9A3CFD8D-3986-4658-9726-B1D101E6BB29}" srcOrd="2" destOrd="0" presId="urn:microsoft.com/office/officeart/2016/7/layout/BasicTimeline"/>
    <dgm:cxn modelId="{BA1AD20E-9337-434C-9928-1AA39A074DC2}" type="presParOf" srcId="{41FF0F09-FF56-4730-AE45-7E57C10725B4}" destId="{CD33C391-1722-4DC3-AF69-9D58E4BA4CC3}" srcOrd="3" destOrd="0" presId="urn:microsoft.com/office/officeart/2016/7/layout/BasicTimeline"/>
    <dgm:cxn modelId="{79A3F3DE-3270-4BA4-AE1C-A5EBC6981B2E}" type="presParOf" srcId="{41FF0F09-FF56-4730-AE45-7E57C10725B4}" destId="{8DB13EDA-E234-4A53-AC52-DE62A2A83A85}" srcOrd="4" destOrd="0" presId="urn:microsoft.com/office/officeart/2016/7/layout/BasicTimeline"/>
    <dgm:cxn modelId="{CCD40CF8-F382-4B15-8B24-4FCF3ED789B2}" type="presParOf" srcId="{424A1968-4C47-4752-B340-604844320355}" destId="{C2764A54-5569-45BA-B10B-37A49AEB56C9}" srcOrd="3" destOrd="0" presId="urn:microsoft.com/office/officeart/2016/7/layout/BasicTimeline"/>
    <dgm:cxn modelId="{B2A6E22C-2DAF-45C2-B7B9-AF399BF0CE93}" type="presParOf" srcId="{424A1968-4C47-4752-B340-604844320355}" destId="{0506E07E-47A2-44BE-9945-3F518B6D550A}" srcOrd="4" destOrd="0" presId="urn:microsoft.com/office/officeart/2016/7/layout/BasicTimeline"/>
    <dgm:cxn modelId="{5A4D24A3-5D24-4A26-BB48-CCC2A4FFC2D9}" type="presParOf" srcId="{0506E07E-47A2-44BE-9945-3F518B6D550A}" destId="{828AB261-794F-49B6-8020-8868AC2C4E24}" srcOrd="0" destOrd="0" presId="urn:microsoft.com/office/officeart/2016/7/layout/BasicTimeline"/>
    <dgm:cxn modelId="{3718887B-946D-4FBE-8D93-A506DED93ECA}" type="presParOf" srcId="{0506E07E-47A2-44BE-9945-3F518B6D550A}" destId="{B47DF869-176D-437C-B089-93CBDC79B67E}" srcOrd="1" destOrd="0" presId="urn:microsoft.com/office/officeart/2016/7/layout/BasicTimeline"/>
    <dgm:cxn modelId="{A7E65C7A-B41C-4DA5-8112-4431933A430A}" type="presParOf" srcId="{B47DF869-176D-437C-B089-93CBDC79B67E}" destId="{9583B8BA-8B3A-463F-8E80-C9994CD8B7D6}" srcOrd="0" destOrd="0" presId="urn:microsoft.com/office/officeart/2016/7/layout/BasicTimeline"/>
    <dgm:cxn modelId="{CA6EB93C-7D66-49FF-9DB6-0D3CBF41F56E}" type="presParOf" srcId="{B47DF869-176D-437C-B089-93CBDC79B67E}" destId="{63618EF2-791B-456A-AA7A-E41CEF1C7EBB}" srcOrd="1" destOrd="0" presId="urn:microsoft.com/office/officeart/2016/7/layout/BasicTimeline"/>
    <dgm:cxn modelId="{0B606D41-9322-43A8-8A17-5D1A8001347E}" type="presParOf" srcId="{0506E07E-47A2-44BE-9945-3F518B6D550A}" destId="{1E3302CC-8962-4B22-9696-08F56C1D7319}" srcOrd="2" destOrd="0" presId="urn:microsoft.com/office/officeart/2016/7/layout/BasicTimeline"/>
    <dgm:cxn modelId="{1194C017-3F12-4CD1-A732-C30D131AFB44}" type="presParOf" srcId="{0506E07E-47A2-44BE-9945-3F518B6D550A}" destId="{83A9791F-A87F-44B9-96AE-F5472F154B03}" srcOrd="3" destOrd="0" presId="urn:microsoft.com/office/officeart/2016/7/layout/BasicTimeline"/>
    <dgm:cxn modelId="{89331C2A-57B0-44D5-A02A-1F8D833C35B6}" type="presParOf" srcId="{0506E07E-47A2-44BE-9945-3F518B6D550A}" destId="{54AF3479-1512-432F-A51C-C89677C84ADF}"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AF6C2C-0349-4785-AD3D-F976014ED88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02BE167A-4A63-429C-BBC1-1451EDA52D69}">
      <dgm:prSet/>
      <dgm:spPr/>
      <dgm:t>
        <a:bodyPr/>
        <a:lstStyle/>
        <a:p>
          <a:r>
            <a:rPr lang="en-US"/>
            <a:t>Led by NCHS’s Collaborating Center for Questionnaire Design and Evaluation</a:t>
          </a:r>
        </a:p>
      </dgm:t>
    </dgm:pt>
    <dgm:pt modelId="{1589A3AF-0E63-458C-B6BF-5A7A2AEA14DE}" type="parTrans" cxnId="{1A9F01BF-CD70-4753-BD59-6535DB0AA26C}">
      <dgm:prSet/>
      <dgm:spPr/>
      <dgm:t>
        <a:bodyPr/>
        <a:lstStyle/>
        <a:p>
          <a:endParaRPr lang="en-US"/>
        </a:p>
      </dgm:t>
    </dgm:pt>
    <dgm:pt modelId="{68EFD692-485F-45D0-BFBC-7B412510DAB4}" type="sibTrans" cxnId="{1A9F01BF-CD70-4753-BD59-6535DB0AA26C}">
      <dgm:prSet/>
      <dgm:spPr/>
      <dgm:t>
        <a:bodyPr/>
        <a:lstStyle/>
        <a:p>
          <a:endParaRPr lang="en-US"/>
        </a:p>
      </dgm:t>
    </dgm:pt>
    <dgm:pt modelId="{98D697A5-A0E2-42A6-81E5-FFE0A6EF6B51}">
      <dgm:prSet/>
      <dgm:spPr/>
      <dgm:t>
        <a:bodyPr/>
        <a:lstStyle/>
        <a:p>
          <a:r>
            <a:rPr lang="en-US" dirty="0"/>
            <a:t>Cognitive testing with at least 60 adults and 80 teenagers</a:t>
          </a:r>
        </a:p>
      </dgm:t>
    </dgm:pt>
    <dgm:pt modelId="{56C87A33-2900-4E2B-9B2D-6052A6ABCA71}" type="parTrans" cxnId="{B73B18D9-E102-4DE8-A2BE-5522DC26A657}">
      <dgm:prSet/>
      <dgm:spPr/>
      <dgm:t>
        <a:bodyPr/>
        <a:lstStyle/>
        <a:p>
          <a:endParaRPr lang="en-US"/>
        </a:p>
      </dgm:t>
    </dgm:pt>
    <dgm:pt modelId="{8FBD6C19-1B5A-4C39-91FC-85809A022F3A}" type="sibTrans" cxnId="{B73B18D9-E102-4DE8-A2BE-5522DC26A657}">
      <dgm:prSet/>
      <dgm:spPr/>
      <dgm:t>
        <a:bodyPr/>
        <a:lstStyle/>
        <a:p>
          <a:endParaRPr lang="en-US"/>
        </a:p>
      </dgm:t>
    </dgm:pt>
    <dgm:pt modelId="{C980F7A5-6673-4CC3-94CF-235E9C90770B}">
      <dgm:prSet/>
      <dgm:spPr/>
      <dgm:t>
        <a:bodyPr/>
        <a:lstStyle/>
        <a:p>
          <a:r>
            <a:rPr lang="en-US" dirty="0"/>
            <a:t>Online field tests</a:t>
          </a:r>
        </a:p>
      </dgm:t>
    </dgm:pt>
    <dgm:pt modelId="{9DFEFE2E-14EB-415E-9D8D-DE28A497104A}" type="parTrans" cxnId="{1FD71A05-4DD2-4D9A-88D6-9AB25A7D287F}">
      <dgm:prSet/>
      <dgm:spPr/>
      <dgm:t>
        <a:bodyPr/>
        <a:lstStyle/>
        <a:p>
          <a:endParaRPr lang="en-US"/>
        </a:p>
      </dgm:t>
    </dgm:pt>
    <dgm:pt modelId="{00CF8378-69E7-46BA-A0C7-FE34A6702369}" type="sibTrans" cxnId="{1FD71A05-4DD2-4D9A-88D6-9AB25A7D287F}">
      <dgm:prSet/>
      <dgm:spPr/>
      <dgm:t>
        <a:bodyPr/>
        <a:lstStyle/>
        <a:p>
          <a:endParaRPr lang="en-US"/>
        </a:p>
      </dgm:t>
    </dgm:pt>
    <dgm:pt modelId="{9A63BAA6-FE84-46FD-A61A-40B4488F278F}">
      <dgm:prSet/>
      <dgm:spPr/>
      <dgm:t>
        <a:bodyPr/>
        <a:lstStyle/>
        <a:p>
          <a:r>
            <a:rPr lang="en-US"/>
            <a:t>Measurement issues include:</a:t>
          </a:r>
        </a:p>
      </dgm:t>
    </dgm:pt>
    <dgm:pt modelId="{7D5E42D4-B3CC-42BE-95C5-A5768AD08C76}" type="parTrans" cxnId="{431E7E8F-A890-4CBF-B313-699ACAC72F8B}">
      <dgm:prSet/>
      <dgm:spPr/>
      <dgm:t>
        <a:bodyPr/>
        <a:lstStyle/>
        <a:p>
          <a:endParaRPr lang="en-US"/>
        </a:p>
      </dgm:t>
    </dgm:pt>
    <dgm:pt modelId="{70FCE32D-C121-4427-AFDE-FFA9B4F1A30E}" type="sibTrans" cxnId="{431E7E8F-A890-4CBF-B313-699ACAC72F8B}">
      <dgm:prSet/>
      <dgm:spPr/>
      <dgm:t>
        <a:bodyPr/>
        <a:lstStyle/>
        <a:p>
          <a:endParaRPr lang="en-US"/>
        </a:p>
      </dgm:t>
    </dgm:pt>
    <dgm:pt modelId="{F3D9C143-5764-4354-9EE0-14C4531B8E88}">
      <dgm:prSet/>
      <dgm:spPr/>
      <dgm:t>
        <a:bodyPr/>
        <a:lstStyle/>
        <a:p>
          <a:r>
            <a:rPr lang="en-US"/>
            <a:t>Question wording</a:t>
          </a:r>
        </a:p>
      </dgm:t>
    </dgm:pt>
    <dgm:pt modelId="{55CB06A1-76A2-43D8-AE13-541A1FC467C6}" type="parTrans" cxnId="{2CAED014-C1B4-456C-BF71-A8ED22159B24}">
      <dgm:prSet/>
      <dgm:spPr/>
      <dgm:t>
        <a:bodyPr/>
        <a:lstStyle/>
        <a:p>
          <a:endParaRPr lang="en-US"/>
        </a:p>
      </dgm:t>
    </dgm:pt>
    <dgm:pt modelId="{54069A19-67B4-4EFD-9896-E29119327873}" type="sibTrans" cxnId="{2CAED014-C1B4-456C-BF71-A8ED22159B24}">
      <dgm:prSet/>
      <dgm:spPr/>
      <dgm:t>
        <a:bodyPr/>
        <a:lstStyle/>
        <a:p>
          <a:endParaRPr lang="en-US"/>
        </a:p>
      </dgm:t>
    </dgm:pt>
    <dgm:pt modelId="{5A4D2E10-10BD-41C5-964F-45B2B856DDC7}">
      <dgm:prSet/>
      <dgm:spPr/>
      <dgm:t>
        <a:bodyPr/>
        <a:lstStyle/>
        <a:p>
          <a:r>
            <a:rPr lang="en-US"/>
            <a:t>Placement of the questions within the questionnaire</a:t>
          </a:r>
        </a:p>
      </dgm:t>
    </dgm:pt>
    <dgm:pt modelId="{BEDE2CAD-1DBB-49D3-9B5C-7D34A93AA661}" type="parTrans" cxnId="{B35A5F8B-1C3F-435D-BFF3-9811EF712056}">
      <dgm:prSet/>
      <dgm:spPr/>
      <dgm:t>
        <a:bodyPr/>
        <a:lstStyle/>
        <a:p>
          <a:endParaRPr lang="en-US"/>
        </a:p>
      </dgm:t>
    </dgm:pt>
    <dgm:pt modelId="{D9A97641-0091-425B-B483-E23E859E7EC2}" type="sibTrans" cxnId="{B35A5F8B-1C3F-435D-BFF3-9811EF712056}">
      <dgm:prSet/>
      <dgm:spPr/>
      <dgm:t>
        <a:bodyPr/>
        <a:lstStyle/>
        <a:p>
          <a:endParaRPr lang="en-US"/>
        </a:p>
      </dgm:t>
    </dgm:pt>
    <dgm:pt modelId="{28D3D17D-2B4C-4FBE-A788-715F89950FBF}">
      <dgm:prSet/>
      <dgm:spPr/>
      <dgm:t>
        <a:bodyPr/>
        <a:lstStyle/>
        <a:p>
          <a:r>
            <a:rPr lang="en-US"/>
            <a:t>Differences between self and proxy reporting</a:t>
          </a:r>
        </a:p>
      </dgm:t>
    </dgm:pt>
    <dgm:pt modelId="{85101396-C0FB-44B0-927E-91125D8C09E7}" type="parTrans" cxnId="{AEB436DE-12A6-4F42-AEF9-12C3C7EA5580}">
      <dgm:prSet/>
      <dgm:spPr/>
      <dgm:t>
        <a:bodyPr/>
        <a:lstStyle/>
        <a:p>
          <a:endParaRPr lang="en-US"/>
        </a:p>
      </dgm:t>
    </dgm:pt>
    <dgm:pt modelId="{935B482E-21BB-4665-BAA4-78C9888BD262}" type="sibTrans" cxnId="{AEB436DE-12A6-4F42-AEF9-12C3C7EA5580}">
      <dgm:prSet/>
      <dgm:spPr/>
      <dgm:t>
        <a:bodyPr/>
        <a:lstStyle/>
        <a:p>
          <a:endParaRPr lang="en-US"/>
        </a:p>
      </dgm:t>
    </dgm:pt>
    <dgm:pt modelId="{961A611B-CDEA-4FBA-B867-0001CDDE8F8D}">
      <dgm:prSet/>
      <dgm:spPr/>
      <dgm:t>
        <a:bodyPr/>
        <a:lstStyle/>
        <a:p>
          <a:r>
            <a:rPr lang="en-US"/>
            <a:t>Impact of the mode of administration</a:t>
          </a:r>
        </a:p>
      </dgm:t>
    </dgm:pt>
    <dgm:pt modelId="{F0044749-6CBD-4497-8DB2-E69CA6ADB397}" type="parTrans" cxnId="{EE7E369D-0E84-4870-9351-2824C9EEBAEE}">
      <dgm:prSet/>
      <dgm:spPr/>
      <dgm:t>
        <a:bodyPr/>
        <a:lstStyle/>
        <a:p>
          <a:endParaRPr lang="en-US"/>
        </a:p>
      </dgm:t>
    </dgm:pt>
    <dgm:pt modelId="{139A0A25-39DF-41CE-B4CD-12840D7ABA29}" type="sibTrans" cxnId="{EE7E369D-0E84-4870-9351-2824C9EEBAEE}">
      <dgm:prSet/>
      <dgm:spPr/>
      <dgm:t>
        <a:bodyPr/>
        <a:lstStyle/>
        <a:p>
          <a:endParaRPr lang="en-US"/>
        </a:p>
      </dgm:t>
    </dgm:pt>
    <dgm:pt modelId="{8023F232-C003-41A9-9394-DB635AB355B9}">
      <dgm:prSet/>
      <dgm:spPr/>
      <dgm:t>
        <a:bodyPr/>
        <a:lstStyle/>
        <a:p>
          <a:r>
            <a:rPr lang="en-US"/>
            <a:t>Translations and item functioning in non-English interviews</a:t>
          </a:r>
        </a:p>
      </dgm:t>
    </dgm:pt>
    <dgm:pt modelId="{9BAB3A4D-4A20-40B6-8A0B-A9E2FC489B87}" type="parTrans" cxnId="{F4DFA1DF-77BE-497B-BB22-4C2F0EE81DAE}">
      <dgm:prSet/>
      <dgm:spPr/>
      <dgm:t>
        <a:bodyPr/>
        <a:lstStyle/>
        <a:p>
          <a:endParaRPr lang="en-US"/>
        </a:p>
      </dgm:t>
    </dgm:pt>
    <dgm:pt modelId="{06212535-4AFB-4A90-8D94-115503C02ECA}" type="sibTrans" cxnId="{F4DFA1DF-77BE-497B-BB22-4C2F0EE81DAE}">
      <dgm:prSet/>
      <dgm:spPr/>
      <dgm:t>
        <a:bodyPr/>
        <a:lstStyle/>
        <a:p>
          <a:endParaRPr lang="en-US"/>
        </a:p>
      </dgm:t>
    </dgm:pt>
    <dgm:pt modelId="{79F160DB-EDAE-4746-9294-E75FCD01C070}" type="pres">
      <dgm:prSet presAssocID="{06AF6C2C-0349-4785-AD3D-F976014ED889}" presName="linear" presStyleCnt="0">
        <dgm:presLayoutVars>
          <dgm:animLvl val="lvl"/>
          <dgm:resizeHandles val="exact"/>
        </dgm:presLayoutVars>
      </dgm:prSet>
      <dgm:spPr/>
    </dgm:pt>
    <dgm:pt modelId="{5FC85606-0A27-4D5F-90EB-041F7029D76A}" type="pres">
      <dgm:prSet presAssocID="{02BE167A-4A63-429C-BBC1-1451EDA52D69}" presName="parentText" presStyleLbl="node1" presStyleIdx="0" presStyleCnt="4" custLinFactNeighborX="-3006">
        <dgm:presLayoutVars>
          <dgm:chMax val="0"/>
          <dgm:bulletEnabled val="1"/>
        </dgm:presLayoutVars>
      </dgm:prSet>
      <dgm:spPr/>
    </dgm:pt>
    <dgm:pt modelId="{096C6BB6-087D-4331-9440-4BEE58401156}" type="pres">
      <dgm:prSet presAssocID="{68EFD692-485F-45D0-BFBC-7B412510DAB4}" presName="spacer" presStyleCnt="0"/>
      <dgm:spPr/>
    </dgm:pt>
    <dgm:pt modelId="{BA21993E-7C0E-4361-8A23-DD2EF9FCDD67}" type="pres">
      <dgm:prSet presAssocID="{98D697A5-A0E2-42A6-81E5-FFE0A6EF6B51}" presName="parentText" presStyleLbl="node1" presStyleIdx="1" presStyleCnt="4">
        <dgm:presLayoutVars>
          <dgm:chMax val="0"/>
          <dgm:bulletEnabled val="1"/>
        </dgm:presLayoutVars>
      </dgm:prSet>
      <dgm:spPr/>
    </dgm:pt>
    <dgm:pt modelId="{FFC52FF5-B34E-4EA5-9B90-FD913970B09A}" type="pres">
      <dgm:prSet presAssocID="{8FBD6C19-1B5A-4C39-91FC-85809A022F3A}" presName="spacer" presStyleCnt="0"/>
      <dgm:spPr/>
    </dgm:pt>
    <dgm:pt modelId="{FBF1B252-5FE5-49D8-956A-25115939FBB4}" type="pres">
      <dgm:prSet presAssocID="{C980F7A5-6673-4CC3-94CF-235E9C90770B}" presName="parentText" presStyleLbl="node1" presStyleIdx="2" presStyleCnt="4">
        <dgm:presLayoutVars>
          <dgm:chMax val="0"/>
          <dgm:bulletEnabled val="1"/>
        </dgm:presLayoutVars>
      </dgm:prSet>
      <dgm:spPr/>
    </dgm:pt>
    <dgm:pt modelId="{7900B3A0-B6C2-422D-AFEB-694F49DC8F78}" type="pres">
      <dgm:prSet presAssocID="{00CF8378-69E7-46BA-A0C7-FE34A6702369}" presName="spacer" presStyleCnt="0"/>
      <dgm:spPr/>
    </dgm:pt>
    <dgm:pt modelId="{4CA96020-9A5F-4FD5-910C-1AEF4391EB24}" type="pres">
      <dgm:prSet presAssocID="{9A63BAA6-FE84-46FD-A61A-40B4488F278F}" presName="parentText" presStyleLbl="node1" presStyleIdx="3" presStyleCnt="4" custLinFactNeighborX="-3006">
        <dgm:presLayoutVars>
          <dgm:chMax val="0"/>
          <dgm:bulletEnabled val="1"/>
        </dgm:presLayoutVars>
      </dgm:prSet>
      <dgm:spPr/>
    </dgm:pt>
    <dgm:pt modelId="{4E2A7D13-A641-45DB-8ABE-2B83E5EB6980}" type="pres">
      <dgm:prSet presAssocID="{9A63BAA6-FE84-46FD-A61A-40B4488F278F}" presName="childText" presStyleLbl="revTx" presStyleIdx="0" presStyleCnt="1">
        <dgm:presLayoutVars>
          <dgm:bulletEnabled val="1"/>
        </dgm:presLayoutVars>
      </dgm:prSet>
      <dgm:spPr/>
    </dgm:pt>
  </dgm:ptLst>
  <dgm:cxnLst>
    <dgm:cxn modelId="{1FD71A05-4DD2-4D9A-88D6-9AB25A7D287F}" srcId="{06AF6C2C-0349-4785-AD3D-F976014ED889}" destId="{C980F7A5-6673-4CC3-94CF-235E9C90770B}" srcOrd="2" destOrd="0" parTransId="{9DFEFE2E-14EB-415E-9D8D-DE28A497104A}" sibTransId="{00CF8378-69E7-46BA-A0C7-FE34A6702369}"/>
    <dgm:cxn modelId="{0352DB0E-1F87-476F-8A99-6D8DF93BA312}" type="presOf" srcId="{F3D9C143-5764-4354-9EE0-14C4531B8E88}" destId="{4E2A7D13-A641-45DB-8ABE-2B83E5EB6980}" srcOrd="0" destOrd="0" presId="urn:microsoft.com/office/officeart/2005/8/layout/vList2"/>
    <dgm:cxn modelId="{2CAED014-C1B4-456C-BF71-A8ED22159B24}" srcId="{9A63BAA6-FE84-46FD-A61A-40B4488F278F}" destId="{F3D9C143-5764-4354-9EE0-14C4531B8E88}" srcOrd="0" destOrd="0" parTransId="{55CB06A1-76A2-43D8-AE13-541A1FC467C6}" sibTransId="{54069A19-67B4-4EFD-9896-E29119327873}"/>
    <dgm:cxn modelId="{7A091A31-44AD-4BC4-8D36-8A0AA6239F39}" type="presOf" srcId="{02BE167A-4A63-429C-BBC1-1451EDA52D69}" destId="{5FC85606-0A27-4D5F-90EB-041F7029D76A}" srcOrd="0" destOrd="0" presId="urn:microsoft.com/office/officeart/2005/8/layout/vList2"/>
    <dgm:cxn modelId="{C3CA7A43-CA24-4AB0-91F4-BF82425931E7}" type="presOf" srcId="{961A611B-CDEA-4FBA-B867-0001CDDE8F8D}" destId="{4E2A7D13-A641-45DB-8ABE-2B83E5EB6980}" srcOrd="0" destOrd="3" presId="urn:microsoft.com/office/officeart/2005/8/layout/vList2"/>
    <dgm:cxn modelId="{3339B069-35AC-4061-9974-9466DF423F41}" type="presOf" srcId="{C980F7A5-6673-4CC3-94CF-235E9C90770B}" destId="{FBF1B252-5FE5-49D8-956A-25115939FBB4}" srcOrd="0" destOrd="0" presId="urn:microsoft.com/office/officeart/2005/8/layout/vList2"/>
    <dgm:cxn modelId="{9EC7266F-135D-4F6A-9B62-A6BEE54F0866}" type="presOf" srcId="{06AF6C2C-0349-4785-AD3D-F976014ED889}" destId="{79F160DB-EDAE-4746-9294-E75FCD01C070}" srcOrd="0" destOrd="0" presId="urn:microsoft.com/office/officeart/2005/8/layout/vList2"/>
    <dgm:cxn modelId="{24FF9870-9F2A-44EF-87A6-C82FB10E6B58}" type="presOf" srcId="{28D3D17D-2B4C-4FBE-A788-715F89950FBF}" destId="{4E2A7D13-A641-45DB-8ABE-2B83E5EB6980}" srcOrd="0" destOrd="2" presId="urn:microsoft.com/office/officeart/2005/8/layout/vList2"/>
    <dgm:cxn modelId="{A9E19886-68AB-4F22-ACF6-8F18E9B8B302}" type="presOf" srcId="{8023F232-C003-41A9-9394-DB635AB355B9}" destId="{4E2A7D13-A641-45DB-8ABE-2B83E5EB6980}" srcOrd="0" destOrd="4" presId="urn:microsoft.com/office/officeart/2005/8/layout/vList2"/>
    <dgm:cxn modelId="{B35A5F8B-1C3F-435D-BFF3-9811EF712056}" srcId="{9A63BAA6-FE84-46FD-A61A-40B4488F278F}" destId="{5A4D2E10-10BD-41C5-964F-45B2B856DDC7}" srcOrd="1" destOrd="0" parTransId="{BEDE2CAD-1DBB-49D3-9B5C-7D34A93AA661}" sibTransId="{D9A97641-0091-425B-B483-E23E859E7EC2}"/>
    <dgm:cxn modelId="{431E7E8F-A890-4CBF-B313-699ACAC72F8B}" srcId="{06AF6C2C-0349-4785-AD3D-F976014ED889}" destId="{9A63BAA6-FE84-46FD-A61A-40B4488F278F}" srcOrd="3" destOrd="0" parTransId="{7D5E42D4-B3CC-42BE-95C5-A5768AD08C76}" sibTransId="{70FCE32D-C121-4427-AFDE-FFA9B4F1A30E}"/>
    <dgm:cxn modelId="{EE7E369D-0E84-4870-9351-2824C9EEBAEE}" srcId="{9A63BAA6-FE84-46FD-A61A-40B4488F278F}" destId="{961A611B-CDEA-4FBA-B867-0001CDDE8F8D}" srcOrd="3" destOrd="0" parTransId="{F0044749-6CBD-4497-8DB2-E69CA6ADB397}" sibTransId="{139A0A25-39DF-41CE-B4CD-12840D7ABA29}"/>
    <dgm:cxn modelId="{9188F09F-4A08-4686-B2DC-459068A48EF5}" type="presOf" srcId="{9A63BAA6-FE84-46FD-A61A-40B4488F278F}" destId="{4CA96020-9A5F-4FD5-910C-1AEF4391EB24}" srcOrd="0" destOrd="0" presId="urn:microsoft.com/office/officeart/2005/8/layout/vList2"/>
    <dgm:cxn modelId="{45DE62B3-140D-4DC0-A8D2-97D6B2989601}" type="presOf" srcId="{5A4D2E10-10BD-41C5-964F-45B2B856DDC7}" destId="{4E2A7D13-A641-45DB-8ABE-2B83E5EB6980}" srcOrd="0" destOrd="1" presId="urn:microsoft.com/office/officeart/2005/8/layout/vList2"/>
    <dgm:cxn modelId="{1A9F01BF-CD70-4753-BD59-6535DB0AA26C}" srcId="{06AF6C2C-0349-4785-AD3D-F976014ED889}" destId="{02BE167A-4A63-429C-BBC1-1451EDA52D69}" srcOrd="0" destOrd="0" parTransId="{1589A3AF-0E63-458C-B6BF-5A7A2AEA14DE}" sibTransId="{68EFD692-485F-45D0-BFBC-7B412510DAB4}"/>
    <dgm:cxn modelId="{B73B18D9-E102-4DE8-A2BE-5522DC26A657}" srcId="{06AF6C2C-0349-4785-AD3D-F976014ED889}" destId="{98D697A5-A0E2-42A6-81E5-FFE0A6EF6B51}" srcOrd="1" destOrd="0" parTransId="{56C87A33-2900-4E2B-9B2D-6052A6ABCA71}" sibTransId="{8FBD6C19-1B5A-4C39-91FC-85809A022F3A}"/>
    <dgm:cxn modelId="{AEB436DE-12A6-4F42-AEF9-12C3C7EA5580}" srcId="{9A63BAA6-FE84-46FD-A61A-40B4488F278F}" destId="{28D3D17D-2B4C-4FBE-A788-715F89950FBF}" srcOrd="2" destOrd="0" parTransId="{85101396-C0FB-44B0-927E-91125D8C09E7}" sibTransId="{935B482E-21BB-4665-BAA4-78C9888BD262}"/>
    <dgm:cxn modelId="{F4DFA1DF-77BE-497B-BB22-4C2F0EE81DAE}" srcId="{9A63BAA6-FE84-46FD-A61A-40B4488F278F}" destId="{8023F232-C003-41A9-9394-DB635AB355B9}" srcOrd="4" destOrd="0" parTransId="{9BAB3A4D-4A20-40B6-8A0B-A9E2FC489B87}" sibTransId="{06212535-4AFB-4A90-8D94-115503C02ECA}"/>
    <dgm:cxn modelId="{274396E9-D9E5-4875-A6FB-E5687DB8DB95}" type="presOf" srcId="{98D697A5-A0E2-42A6-81E5-FFE0A6EF6B51}" destId="{BA21993E-7C0E-4361-8A23-DD2EF9FCDD67}" srcOrd="0" destOrd="0" presId="urn:microsoft.com/office/officeart/2005/8/layout/vList2"/>
    <dgm:cxn modelId="{310537E5-386D-4351-8A1A-8690E26343EF}" type="presParOf" srcId="{79F160DB-EDAE-4746-9294-E75FCD01C070}" destId="{5FC85606-0A27-4D5F-90EB-041F7029D76A}" srcOrd="0" destOrd="0" presId="urn:microsoft.com/office/officeart/2005/8/layout/vList2"/>
    <dgm:cxn modelId="{D8B12B95-5582-4811-9EA2-7DC6263A45A1}" type="presParOf" srcId="{79F160DB-EDAE-4746-9294-E75FCD01C070}" destId="{096C6BB6-087D-4331-9440-4BEE58401156}" srcOrd="1" destOrd="0" presId="urn:microsoft.com/office/officeart/2005/8/layout/vList2"/>
    <dgm:cxn modelId="{89E92C4F-730E-4C71-B83C-F7E7AC9F5230}" type="presParOf" srcId="{79F160DB-EDAE-4746-9294-E75FCD01C070}" destId="{BA21993E-7C0E-4361-8A23-DD2EF9FCDD67}" srcOrd="2" destOrd="0" presId="urn:microsoft.com/office/officeart/2005/8/layout/vList2"/>
    <dgm:cxn modelId="{6FECFBBC-2902-4A95-97BE-FC19BB343B54}" type="presParOf" srcId="{79F160DB-EDAE-4746-9294-E75FCD01C070}" destId="{FFC52FF5-B34E-4EA5-9B90-FD913970B09A}" srcOrd="3" destOrd="0" presId="urn:microsoft.com/office/officeart/2005/8/layout/vList2"/>
    <dgm:cxn modelId="{82A80205-7E3A-4A4C-97CB-C0154ED5DE9D}" type="presParOf" srcId="{79F160DB-EDAE-4746-9294-E75FCD01C070}" destId="{FBF1B252-5FE5-49D8-956A-25115939FBB4}" srcOrd="4" destOrd="0" presId="urn:microsoft.com/office/officeart/2005/8/layout/vList2"/>
    <dgm:cxn modelId="{186695E9-08A6-478D-92D6-83C130D66D0F}" type="presParOf" srcId="{79F160DB-EDAE-4746-9294-E75FCD01C070}" destId="{7900B3A0-B6C2-422D-AFEB-694F49DC8F78}" srcOrd="5" destOrd="0" presId="urn:microsoft.com/office/officeart/2005/8/layout/vList2"/>
    <dgm:cxn modelId="{6CF6EAED-9E15-4D1B-951C-626EECF18B77}" type="presParOf" srcId="{79F160DB-EDAE-4746-9294-E75FCD01C070}" destId="{4CA96020-9A5F-4FD5-910C-1AEF4391EB24}" srcOrd="6" destOrd="0" presId="urn:microsoft.com/office/officeart/2005/8/layout/vList2"/>
    <dgm:cxn modelId="{76442804-B58B-4D16-9DE9-13600F7D1A62}" type="presParOf" srcId="{79F160DB-EDAE-4746-9294-E75FCD01C070}" destId="{4E2A7D13-A641-45DB-8ABE-2B83E5EB698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750260-CFB3-4D73-BBD7-69577924911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11D1EA9-1F91-45C7-8107-5B779DDC4632}">
      <dgm:prSet/>
      <dgm:spPr/>
      <dgm:t>
        <a:bodyPr/>
        <a:lstStyle/>
        <a:p>
          <a:pPr>
            <a:lnSpc>
              <a:spcPct val="100000"/>
            </a:lnSpc>
            <a:defRPr cap="all"/>
          </a:pPr>
          <a:r>
            <a:rPr lang="en-US"/>
            <a:t>Expanded collection and dissemination of data</a:t>
          </a:r>
        </a:p>
      </dgm:t>
    </dgm:pt>
    <dgm:pt modelId="{9176B969-2331-4178-AD82-8536DF93A595}" type="parTrans" cxnId="{FA2B0A7F-01FC-4522-85B4-70C9BB457364}">
      <dgm:prSet/>
      <dgm:spPr/>
      <dgm:t>
        <a:bodyPr/>
        <a:lstStyle/>
        <a:p>
          <a:endParaRPr lang="en-US"/>
        </a:p>
      </dgm:t>
    </dgm:pt>
    <dgm:pt modelId="{6D7DDF8C-FC60-435C-9F33-684AC5F3A18E}" type="sibTrans" cxnId="{FA2B0A7F-01FC-4522-85B4-70C9BB457364}">
      <dgm:prSet/>
      <dgm:spPr/>
      <dgm:t>
        <a:bodyPr/>
        <a:lstStyle/>
        <a:p>
          <a:endParaRPr lang="en-US"/>
        </a:p>
      </dgm:t>
    </dgm:pt>
    <dgm:pt modelId="{315548E9-DD12-4F5A-8F0B-4F6445BA8C6E}">
      <dgm:prSet/>
      <dgm:spPr/>
      <dgm:t>
        <a:bodyPr/>
        <a:lstStyle/>
        <a:p>
          <a:pPr>
            <a:lnSpc>
              <a:spcPct val="100000"/>
            </a:lnSpc>
            <a:defRPr cap="all"/>
          </a:pPr>
          <a:r>
            <a:rPr lang="en-US"/>
            <a:t>Data linkage</a:t>
          </a:r>
        </a:p>
      </dgm:t>
    </dgm:pt>
    <dgm:pt modelId="{B69A3D1A-5163-4E55-A9AE-343825F50D5C}" type="parTrans" cxnId="{02B0C38B-285C-4F96-885F-308B83522F62}">
      <dgm:prSet/>
      <dgm:spPr/>
      <dgm:t>
        <a:bodyPr/>
        <a:lstStyle/>
        <a:p>
          <a:endParaRPr lang="en-US"/>
        </a:p>
      </dgm:t>
    </dgm:pt>
    <dgm:pt modelId="{9B5944DC-89C0-4560-9E8A-64B032180EAF}" type="sibTrans" cxnId="{02B0C38B-285C-4F96-885F-308B83522F62}">
      <dgm:prSet/>
      <dgm:spPr/>
      <dgm:t>
        <a:bodyPr/>
        <a:lstStyle/>
        <a:p>
          <a:endParaRPr lang="en-US"/>
        </a:p>
      </dgm:t>
    </dgm:pt>
    <dgm:pt modelId="{B3A86AB8-F5A5-43F0-9589-9BE9CD83493D}">
      <dgm:prSet/>
      <dgm:spPr/>
      <dgm:t>
        <a:bodyPr/>
        <a:lstStyle/>
        <a:p>
          <a:pPr>
            <a:lnSpc>
              <a:spcPct val="100000"/>
            </a:lnSpc>
            <a:defRPr cap="all"/>
          </a:pPr>
          <a:r>
            <a:rPr lang="en-US"/>
            <a:t>Statistical modeling and analytics</a:t>
          </a:r>
        </a:p>
      </dgm:t>
    </dgm:pt>
    <dgm:pt modelId="{AF343651-5F8B-443E-9AC7-06F4E83071DB}" type="parTrans" cxnId="{0D059C9D-6568-430A-8E5A-9AED0ECE6A6F}">
      <dgm:prSet/>
      <dgm:spPr/>
      <dgm:t>
        <a:bodyPr/>
        <a:lstStyle/>
        <a:p>
          <a:endParaRPr lang="en-US"/>
        </a:p>
      </dgm:t>
    </dgm:pt>
    <dgm:pt modelId="{86908EE5-1E10-493E-8ABC-7FC3FC3274CA}" type="sibTrans" cxnId="{0D059C9D-6568-430A-8E5A-9AED0ECE6A6F}">
      <dgm:prSet/>
      <dgm:spPr/>
      <dgm:t>
        <a:bodyPr/>
        <a:lstStyle/>
        <a:p>
          <a:endParaRPr lang="en-US"/>
        </a:p>
      </dgm:t>
    </dgm:pt>
    <dgm:pt modelId="{8CE1AE60-03F0-4678-B49B-7D3C0EE70519}" type="pres">
      <dgm:prSet presAssocID="{DB750260-CFB3-4D73-BBD7-695779249111}" presName="root" presStyleCnt="0">
        <dgm:presLayoutVars>
          <dgm:dir/>
          <dgm:resizeHandles val="exact"/>
        </dgm:presLayoutVars>
      </dgm:prSet>
      <dgm:spPr/>
    </dgm:pt>
    <dgm:pt modelId="{B561F64E-8844-4362-ACC8-886A1FFC4F87}" type="pres">
      <dgm:prSet presAssocID="{D11D1EA9-1F91-45C7-8107-5B779DDC4632}" presName="compNode" presStyleCnt="0"/>
      <dgm:spPr/>
    </dgm:pt>
    <dgm:pt modelId="{B52DA630-E674-4CFA-A867-0E846D342A39}" type="pres">
      <dgm:prSet presAssocID="{D11D1EA9-1F91-45C7-8107-5B779DDC4632}" presName="iconBgRect" presStyleLbl="bgShp" presStyleIdx="0" presStyleCnt="3"/>
      <dgm:spPr>
        <a:prstGeom prst="round2DiagRect">
          <a:avLst>
            <a:gd name="adj1" fmla="val 29727"/>
            <a:gd name="adj2" fmla="val 0"/>
          </a:avLst>
        </a:prstGeom>
      </dgm:spPr>
    </dgm:pt>
    <dgm:pt modelId="{B0023769-6363-4DBC-9298-9F401084E80E}" type="pres">
      <dgm:prSet presAssocID="{D11D1EA9-1F91-45C7-8107-5B779DDC463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with solid fill"/>
        </a:ext>
      </dgm:extLst>
    </dgm:pt>
    <dgm:pt modelId="{66929360-029E-4B3D-85D6-B971870C7528}" type="pres">
      <dgm:prSet presAssocID="{D11D1EA9-1F91-45C7-8107-5B779DDC4632}" presName="spaceRect" presStyleCnt="0"/>
      <dgm:spPr/>
    </dgm:pt>
    <dgm:pt modelId="{E3772ACB-F219-4EE0-A23F-9643BC2FC6F0}" type="pres">
      <dgm:prSet presAssocID="{D11D1EA9-1F91-45C7-8107-5B779DDC4632}" presName="textRect" presStyleLbl="revTx" presStyleIdx="0" presStyleCnt="3">
        <dgm:presLayoutVars>
          <dgm:chMax val="1"/>
          <dgm:chPref val="1"/>
        </dgm:presLayoutVars>
      </dgm:prSet>
      <dgm:spPr/>
    </dgm:pt>
    <dgm:pt modelId="{136C044C-D315-42DF-BF27-9C19175AA4B1}" type="pres">
      <dgm:prSet presAssocID="{6D7DDF8C-FC60-435C-9F33-684AC5F3A18E}" presName="sibTrans" presStyleCnt="0"/>
      <dgm:spPr/>
    </dgm:pt>
    <dgm:pt modelId="{08C89B05-A991-45BA-83A0-CC49EADE5A58}" type="pres">
      <dgm:prSet presAssocID="{315548E9-DD12-4F5A-8F0B-4F6445BA8C6E}" presName="compNode" presStyleCnt="0"/>
      <dgm:spPr/>
    </dgm:pt>
    <dgm:pt modelId="{8D57DCD4-9CB6-47A2-B129-1440A885AE89}" type="pres">
      <dgm:prSet presAssocID="{315548E9-DD12-4F5A-8F0B-4F6445BA8C6E}" presName="iconBgRect" presStyleLbl="bgShp" presStyleIdx="1" presStyleCnt="3"/>
      <dgm:spPr>
        <a:prstGeom prst="round2DiagRect">
          <a:avLst>
            <a:gd name="adj1" fmla="val 29727"/>
            <a:gd name="adj2" fmla="val 0"/>
          </a:avLst>
        </a:prstGeom>
      </dgm:spPr>
    </dgm:pt>
    <dgm:pt modelId="{F81DDE58-E041-43D0-98C6-8A781D1655BE}" type="pres">
      <dgm:prSet presAssocID="{315548E9-DD12-4F5A-8F0B-4F6445BA8C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nk with solid fill"/>
        </a:ext>
      </dgm:extLst>
    </dgm:pt>
    <dgm:pt modelId="{EC8F34FF-C9AA-4C25-AE51-13E0719D4FB5}" type="pres">
      <dgm:prSet presAssocID="{315548E9-DD12-4F5A-8F0B-4F6445BA8C6E}" presName="spaceRect" presStyleCnt="0"/>
      <dgm:spPr/>
    </dgm:pt>
    <dgm:pt modelId="{0E63F200-49E1-49F4-9808-C65BF2C45E64}" type="pres">
      <dgm:prSet presAssocID="{315548E9-DD12-4F5A-8F0B-4F6445BA8C6E}" presName="textRect" presStyleLbl="revTx" presStyleIdx="1" presStyleCnt="3">
        <dgm:presLayoutVars>
          <dgm:chMax val="1"/>
          <dgm:chPref val="1"/>
        </dgm:presLayoutVars>
      </dgm:prSet>
      <dgm:spPr/>
    </dgm:pt>
    <dgm:pt modelId="{5A9FED60-71EF-4F26-AA70-BB754E65D252}" type="pres">
      <dgm:prSet presAssocID="{9B5944DC-89C0-4560-9E8A-64B032180EAF}" presName="sibTrans" presStyleCnt="0"/>
      <dgm:spPr/>
    </dgm:pt>
    <dgm:pt modelId="{D2EAB0B4-D691-4668-A061-59C3124E4D22}" type="pres">
      <dgm:prSet presAssocID="{B3A86AB8-F5A5-43F0-9589-9BE9CD83493D}" presName="compNode" presStyleCnt="0"/>
      <dgm:spPr/>
    </dgm:pt>
    <dgm:pt modelId="{420938A8-4041-4F91-853C-60D3C7854F4A}" type="pres">
      <dgm:prSet presAssocID="{B3A86AB8-F5A5-43F0-9589-9BE9CD83493D}" presName="iconBgRect" presStyleLbl="bgShp" presStyleIdx="2" presStyleCnt="3"/>
      <dgm:spPr>
        <a:prstGeom prst="round2DiagRect">
          <a:avLst>
            <a:gd name="adj1" fmla="val 29727"/>
            <a:gd name="adj2" fmla="val 0"/>
          </a:avLst>
        </a:prstGeom>
      </dgm:spPr>
    </dgm:pt>
    <dgm:pt modelId="{F1F8098E-CDC4-4697-8258-D071DE51CED4}" type="pres">
      <dgm:prSet presAssocID="{B3A86AB8-F5A5-43F0-9589-9BE9CD8349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3EB5303E-3D97-4241-B023-0F56043B9A96}" type="pres">
      <dgm:prSet presAssocID="{B3A86AB8-F5A5-43F0-9589-9BE9CD83493D}" presName="spaceRect" presStyleCnt="0"/>
      <dgm:spPr/>
    </dgm:pt>
    <dgm:pt modelId="{F5BACCBB-F487-4B0F-8617-9BCCBE870A99}" type="pres">
      <dgm:prSet presAssocID="{B3A86AB8-F5A5-43F0-9589-9BE9CD83493D}" presName="textRect" presStyleLbl="revTx" presStyleIdx="2" presStyleCnt="3">
        <dgm:presLayoutVars>
          <dgm:chMax val="1"/>
          <dgm:chPref val="1"/>
        </dgm:presLayoutVars>
      </dgm:prSet>
      <dgm:spPr/>
    </dgm:pt>
  </dgm:ptLst>
  <dgm:cxnLst>
    <dgm:cxn modelId="{A386D625-4752-42BC-9D4F-909CBF7BE662}" type="presOf" srcId="{D11D1EA9-1F91-45C7-8107-5B779DDC4632}" destId="{E3772ACB-F219-4EE0-A23F-9643BC2FC6F0}" srcOrd="0" destOrd="0" presId="urn:microsoft.com/office/officeart/2018/5/layout/IconLeafLabelList"/>
    <dgm:cxn modelId="{B2412A3A-5B6D-40E8-8EBA-C56B11705EE7}" type="presOf" srcId="{B3A86AB8-F5A5-43F0-9589-9BE9CD83493D}" destId="{F5BACCBB-F487-4B0F-8617-9BCCBE870A99}" srcOrd="0" destOrd="0" presId="urn:microsoft.com/office/officeart/2018/5/layout/IconLeafLabelList"/>
    <dgm:cxn modelId="{C465E67B-15B0-4441-9FE8-0D94FD7738B6}" type="presOf" srcId="{DB750260-CFB3-4D73-BBD7-695779249111}" destId="{8CE1AE60-03F0-4678-B49B-7D3C0EE70519}" srcOrd="0" destOrd="0" presId="urn:microsoft.com/office/officeart/2018/5/layout/IconLeafLabelList"/>
    <dgm:cxn modelId="{FA2B0A7F-01FC-4522-85B4-70C9BB457364}" srcId="{DB750260-CFB3-4D73-BBD7-695779249111}" destId="{D11D1EA9-1F91-45C7-8107-5B779DDC4632}" srcOrd="0" destOrd="0" parTransId="{9176B969-2331-4178-AD82-8536DF93A595}" sibTransId="{6D7DDF8C-FC60-435C-9F33-684AC5F3A18E}"/>
    <dgm:cxn modelId="{02B0C38B-285C-4F96-885F-308B83522F62}" srcId="{DB750260-CFB3-4D73-BBD7-695779249111}" destId="{315548E9-DD12-4F5A-8F0B-4F6445BA8C6E}" srcOrd="1" destOrd="0" parTransId="{B69A3D1A-5163-4E55-A9AE-343825F50D5C}" sibTransId="{9B5944DC-89C0-4560-9E8A-64B032180EAF}"/>
    <dgm:cxn modelId="{6DAABB92-F54B-481E-B4D1-105EFE1C4EC4}" type="presOf" srcId="{315548E9-DD12-4F5A-8F0B-4F6445BA8C6E}" destId="{0E63F200-49E1-49F4-9808-C65BF2C45E64}" srcOrd="0" destOrd="0" presId="urn:microsoft.com/office/officeart/2018/5/layout/IconLeafLabelList"/>
    <dgm:cxn modelId="{0D059C9D-6568-430A-8E5A-9AED0ECE6A6F}" srcId="{DB750260-CFB3-4D73-BBD7-695779249111}" destId="{B3A86AB8-F5A5-43F0-9589-9BE9CD83493D}" srcOrd="2" destOrd="0" parTransId="{AF343651-5F8B-443E-9AC7-06F4E83071DB}" sibTransId="{86908EE5-1E10-493E-8ABC-7FC3FC3274CA}"/>
    <dgm:cxn modelId="{C2ED46BD-7EF2-4C13-BFF0-B7969851B6BF}" type="presParOf" srcId="{8CE1AE60-03F0-4678-B49B-7D3C0EE70519}" destId="{B561F64E-8844-4362-ACC8-886A1FFC4F87}" srcOrd="0" destOrd="0" presId="urn:microsoft.com/office/officeart/2018/5/layout/IconLeafLabelList"/>
    <dgm:cxn modelId="{1259DF27-2AF2-4DAC-AB15-CAD9A4CE6DCD}" type="presParOf" srcId="{B561F64E-8844-4362-ACC8-886A1FFC4F87}" destId="{B52DA630-E674-4CFA-A867-0E846D342A39}" srcOrd="0" destOrd="0" presId="urn:microsoft.com/office/officeart/2018/5/layout/IconLeafLabelList"/>
    <dgm:cxn modelId="{E2EB9488-41DD-4D80-BCFC-59BE3ACC2462}" type="presParOf" srcId="{B561F64E-8844-4362-ACC8-886A1FFC4F87}" destId="{B0023769-6363-4DBC-9298-9F401084E80E}" srcOrd="1" destOrd="0" presId="urn:microsoft.com/office/officeart/2018/5/layout/IconLeafLabelList"/>
    <dgm:cxn modelId="{80DF06EA-38EA-492B-A9A9-D49E3E3F83A6}" type="presParOf" srcId="{B561F64E-8844-4362-ACC8-886A1FFC4F87}" destId="{66929360-029E-4B3D-85D6-B971870C7528}" srcOrd="2" destOrd="0" presId="urn:microsoft.com/office/officeart/2018/5/layout/IconLeafLabelList"/>
    <dgm:cxn modelId="{01C407DF-4A02-4D66-B51B-C497F509252B}" type="presParOf" srcId="{B561F64E-8844-4362-ACC8-886A1FFC4F87}" destId="{E3772ACB-F219-4EE0-A23F-9643BC2FC6F0}" srcOrd="3" destOrd="0" presId="urn:microsoft.com/office/officeart/2018/5/layout/IconLeafLabelList"/>
    <dgm:cxn modelId="{A3AF2742-FD34-4B94-99E2-310A446A2024}" type="presParOf" srcId="{8CE1AE60-03F0-4678-B49B-7D3C0EE70519}" destId="{136C044C-D315-42DF-BF27-9C19175AA4B1}" srcOrd="1" destOrd="0" presId="urn:microsoft.com/office/officeart/2018/5/layout/IconLeafLabelList"/>
    <dgm:cxn modelId="{AD6EAC10-B910-4955-A7D6-A5DE8DF1A032}" type="presParOf" srcId="{8CE1AE60-03F0-4678-B49B-7D3C0EE70519}" destId="{08C89B05-A991-45BA-83A0-CC49EADE5A58}" srcOrd="2" destOrd="0" presId="urn:microsoft.com/office/officeart/2018/5/layout/IconLeafLabelList"/>
    <dgm:cxn modelId="{FDBD5664-6238-4ACB-BFAD-8C3795274D62}" type="presParOf" srcId="{08C89B05-A991-45BA-83A0-CC49EADE5A58}" destId="{8D57DCD4-9CB6-47A2-B129-1440A885AE89}" srcOrd="0" destOrd="0" presId="urn:microsoft.com/office/officeart/2018/5/layout/IconLeafLabelList"/>
    <dgm:cxn modelId="{68DF756B-1623-47B4-A6CB-819D4DA66F60}" type="presParOf" srcId="{08C89B05-A991-45BA-83A0-CC49EADE5A58}" destId="{F81DDE58-E041-43D0-98C6-8A781D1655BE}" srcOrd="1" destOrd="0" presId="urn:microsoft.com/office/officeart/2018/5/layout/IconLeafLabelList"/>
    <dgm:cxn modelId="{19B1C98C-938D-44E3-B044-E4CE6651B1B7}" type="presParOf" srcId="{08C89B05-A991-45BA-83A0-CC49EADE5A58}" destId="{EC8F34FF-C9AA-4C25-AE51-13E0719D4FB5}" srcOrd="2" destOrd="0" presId="urn:microsoft.com/office/officeart/2018/5/layout/IconLeafLabelList"/>
    <dgm:cxn modelId="{117CC999-6B46-48EA-9D47-1FBFD608F098}" type="presParOf" srcId="{08C89B05-A991-45BA-83A0-CC49EADE5A58}" destId="{0E63F200-49E1-49F4-9808-C65BF2C45E64}" srcOrd="3" destOrd="0" presId="urn:microsoft.com/office/officeart/2018/5/layout/IconLeafLabelList"/>
    <dgm:cxn modelId="{6D3626E6-4305-407A-A832-AE42556CEB1E}" type="presParOf" srcId="{8CE1AE60-03F0-4678-B49B-7D3C0EE70519}" destId="{5A9FED60-71EF-4F26-AA70-BB754E65D252}" srcOrd="3" destOrd="0" presId="urn:microsoft.com/office/officeart/2018/5/layout/IconLeafLabelList"/>
    <dgm:cxn modelId="{F910A1AA-F7AC-4BE3-A126-20164261422C}" type="presParOf" srcId="{8CE1AE60-03F0-4678-B49B-7D3C0EE70519}" destId="{D2EAB0B4-D691-4668-A061-59C3124E4D22}" srcOrd="4" destOrd="0" presId="urn:microsoft.com/office/officeart/2018/5/layout/IconLeafLabelList"/>
    <dgm:cxn modelId="{45A88E6B-EDA1-4CE2-879E-FEB6A0D287D9}" type="presParOf" srcId="{D2EAB0B4-D691-4668-A061-59C3124E4D22}" destId="{420938A8-4041-4F91-853C-60D3C7854F4A}" srcOrd="0" destOrd="0" presId="urn:microsoft.com/office/officeart/2018/5/layout/IconLeafLabelList"/>
    <dgm:cxn modelId="{1CAF001B-5FDB-4CD3-ACB3-AB9C840D21EE}" type="presParOf" srcId="{D2EAB0B4-D691-4668-A061-59C3124E4D22}" destId="{F1F8098E-CDC4-4697-8258-D071DE51CED4}" srcOrd="1" destOrd="0" presId="urn:microsoft.com/office/officeart/2018/5/layout/IconLeafLabelList"/>
    <dgm:cxn modelId="{3DBBB3C3-DF31-4904-A482-7FB3E5955789}" type="presParOf" srcId="{D2EAB0B4-D691-4668-A061-59C3124E4D22}" destId="{3EB5303E-3D97-4241-B023-0F56043B9A96}" srcOrd="2" destOrd="0" presId="urn:microsoft.com/office/officeart/2018/5/layout/IconLeafLabelList"/>
    <dgm:cxn modelId="{36F796DA-BB0C-4CFA-BBD6-DEBC366AD19D}" type="presParOf" srcId="{D2EAB0B4-D691-4668-A061-59C3124E4D22}" destId="{F5BACCBB-F487-4B0F-8617-9BCCBE870A9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4AB24-4780-4473-8533-8459B85DC8D7}">
      <dsp:nvSpPr>
        <dsp:cNvPr id="0" name=""/>
        <dsp:cNvSpPr/>
      </dsp:nvSpPr>
      <dsp:spPr>
        <a:xfrm>
          <a:off x="3143" y="20633"/>
          <a:ext cx="3064668" cy="892800"/>
        </a:xfrm>
        <a:prstGeom prst="rect">
          <a:avLst/>
        </a:prstGeom>
        <a:solidFill>
          <a:schemeClr val="accent4">
            <a:shade val="50000"/>
            <a:hueOff val="0"/>
            <a:satOff val="0"/>
            <a:lumOff val="0"/>
            <a:alphaOff val="0"/>
          </a:schemeClr>
        </a:solidFill>
        <a:ln w="15875"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Evolve</a:t>
          </a:r>
        </a:p>
      </dsp:txBody>
      <dsp:txXfrm>
        <a:off x="3143" y="20633"/>
        <a:ext cx="3064668" cy="892800"/>
      </dsp:txXfrm>
    </dsp:sp>
    <dsp:sp modelId="{F0B21CA8-8006-4418-84D2-92B660FC97D6}">
      <dsp:nvSpPr>
        <dsp:cNvPr id="0" name=""/>
        <dsp:cNvSpPr/>
      </dsp:nvSpPr>
      <dsp:spPr>
        <a:xfrm>
          <a:off x="3143" y="913433"/>
          <a:ext cx="3064668" cy="2852012"/>
        </a:xfrm>
        <a:prstGeom prst="rect">
          <a:avLst/>
        </a:prstGeom>
        <a:solidFill>
          <a:schemeClr val="accent4">
            <a:alpha val="90000"/>
            <a:tint val="55000"/>
            <a:hueOff val="0"/>
            <a:satOff val="0"/>
            <a:lumOff val="0"/>
            <a:alphaOff val="0"/>
          </a:schemeClr>
        </a:solidFill>
        <a:ln w="15875"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FontTx/>
            <a:buNone/>
          </a:pPr>
          <a:r>
            <a:rPr lang="en-US" sz="3100" kern="1200" dirty="0"/>
            <a:t>  Don’t keep doing more of the same thing</a:t>
          </a:r>
        </a:p>
      </dsp:txBody>
      <dsp:txXfrm>
        <a:off x="3143" y="913433"/>
        <a:ext cx="3064668" cy="2852012"/>
      </dsp:txXfrm>
    </dsp:sp>
    <dsp:sp modelId="{3A1E36AB-8775-40C6-8209-84F5E5BF1B55}">
      <dsp:nvSpPr>
        <dsp:cNvPr id="0" name=""/>
        <dsp:cNvSpPr/>
      </dsp:nvSpPr>
      <dsp:spPr>
        <a:xfrm>
          <a:off x="3496865" y="20633"/>
          <a:ext cx="3064668" cy="892800"/>
        </a:xfrm>
        <a:prstGeom prst="rect">
          <a:avLst/>
        </a:prstGeom>
        <a:solidFill>
          <a:schemeClr val="accent4">
            <a:shade val="50000"/>
            <a:hueOff val="257224"/>
            <a:satOff val="-15324"/>
            <a:lumOff val="30264"/>
            <a:alphaOff val="0"/>
          </a:schemeClr>
        </a:solidFill>
        <a:ln w="15875" cap="flat" cmpd="sng" algn="ctr">
          <a:solidFill>
            <a:schemeClr val="accent4">
              <a:shade val="50000"/>
              <a:hueOff val="257224"/>
              <a:satOff val="-15324"/>
              <a:lumOff val="302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Move</a:t>
          </a:r>
        </a:p>
      </dsp:txBody>
      <dsp:txXfrm>
        <a:off x="3496865" y="20633"/>
        <a:ext cx="3064668" cy="892800"/>
      </dsp:txXfrm>
    </dsp:sp>
    <dsp:sp modelId="{FE0DC28D-9272-4A73-A078-F16735240DD9}">
      <dsp:nvSpPr>
        <dsp:cNvPr id="0" name=""/>
        <dsp:cNvSpPr/>
      </dsp:nvSpPr>
      <dsp:spPr>
        <a:xfrm>
          <a:off x="3496865" y="913433"/>
          <a:ext cx="3064668" cy="2852012"/>
        </a:xfrm>
        <a:prstGeom prst="rect">
          <a:avLst/>
        </a:prstGeom>
        <a:solidFill>
          <a:schemeClr val="accent4">
            <a:alpha val="90000"/>
            <a:tint val="55000"/>
            <a:hueOff val="0"/>
            <a:satOff val="0"/>
            <a:lumOff val="0"/>
            <a:alphaOff val="0"/>
          </a:schemeClr>
        </a:solidFill>
        <a:ln w="15875"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FontTx/>
            <a:buNone/>
          </a:pPr>
          <a:r>
            <a:rPr lang="en-US" sz="3100" kern="1200" dirty="0"/>
            <a:t>  Shift from markers of health disparity and health equity to drivers</a:t>
          </a:r>
        </a:p>
      </dsp:txBody>
      <dsp:txXfrm>
        <a:off x="3496865" y="913433"/>
        <a:ext cx="3064668" cy="2852012"/>
      </dsp:txXfrm>
    </dsp:sp>
    <dsp:sp modelId="{F7FE6D80-A4FF-4A40-8D81-BDBE4DBA5E8E}">
      <dsp:nvSpPr>
        <dsp:cNvPr id="0" name=""/>
        <dsp:cNvSpPr/>
      </dsp:nvSpPr>
      <dsp:spPr>
        <a:xfrm>
          <a:off x="6990588" y="20633"/>
          <a:ext cx="3064668" cy="892800"/>
        </a:xfrm>
        <a:prstGeom prst="rect">
          <a:avLst/>
        </a:prstGeom>
        <a:solidFill>
          <a:schemeClr val="accent4">
            <a:shade val="50000"/>
            <a:hueOff val="257224"/>
            <a:satOff val="-15324"/>
            <a:lumOff val="30264"/>
            <a:alphaOff val="0"/>
          </a:schemeClr>
        </a:solidFill>
        <a:ln w="15875" cap="flat" cmpd="sng" algn="ctr">
          <a:solidFill>
            <a:schemeClr val="accent4">
              <a:shade val="50000"/>
              <a:hueOff val="257224"/>
              <a:satOff val="-15324"/>
              <a:lumOff val="302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Innovate</a:t>
          </a:r>
        </a:p>
      </dsp:txBody>
      <dsp:txXfrm>
        <a:off x="6990588" y="20633"/>
        <a:ext cx="3064668" cy="892800"/>
      </dsp:txXfrm>
    </dsp:sp>
    <dsp:sp modelId="{98D2B932-D004-45E7-86D9-738F37A27E94}">
      <dsp:nvSpPr>
        <dsp:cNvPr id="0" name=""/>
        <dsp:cNvSpPr/>
      </dsp:nvSpPr>
      <dsp:spPr>
        <a:xfrm>
          <a:off x="6990588" y="913433"/>
          <a:ext cx="3064668" cy="2852012"/>
        </a:xfrm>
        <a:prstGeom prst="rect">
          <a:avLst/>
        </a:prstGeom>
        <a:solidFill>
          <a:schemeClr val="accent4">
            <a:alpha val="90000"/>
            <a:tint val="55000"/>
            <a:hueOff val="0"/>
            <a:satOff val="0"/>
            <a:lumOff val="0"/>
            <a:alphaOff val="0"/>
          </a:schemeClr>
        </a:solidFill>
        <a:ln w="15875"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FontTx/>
            <a:buNone/>
          </a:pPr>
          <a:r>
            <a:rPr lang="en-US" sz="3100" kern="1200" dirty="0"/>
            <a:t>Think boldly!</a:t>
          </a:r>
        </a:p>
      </dsp:txBody>
      <dsp:txXfrm>
        <a:off x="6990588" y="913433"/>
        <a:ext cx="3064668" cy="2852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NCHS submitted 19 goals across 6 divisions</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794" y="652808"/>
          <a:ext cx="1043437" cy="10434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We received feedback from CORE team review and adjusted</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Next steps involve goal implementation and tracking</a:t>
          </a:r>
        </a:p>
      </dsp:txBody>
      <dsp:txXfrm>
        <a:off x="7041543" y="2725540"/>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EE2A8-0CF4-44AF-8BAF-5CB692667B43}">
      <dsp:nvSpPr>
        <dsp:cNvPr id="0" name=""/>
        <dsp:cNvSpPr/>
      </dsp:nvSpPr>
      <dsp:spPr>
        <a:xfrm>
          <a:off x="0" y="1893040"/>
          <a:ext cx="10058399" cy="0"/>
        </a:xfrm>
        <a:prstGeom prst="lin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3D419718-0113-41E8-9338-275C8144A832}">
      <dsp:nvSpPr>
        <dsp:cNvPr id="0" name=""/>
        <dsp:cNvSpPr/>
      </dsp:nvSpPr>
      <dsp:spPr>
        <a:xfrm>
          <a:off x="280142" y="2033124"/>
          <a:ext cx="4097226"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2021</a:t>
          </a:r>
        </a:p>
      </dsp:txBody>
      <dsp:txXfrm>
        <a:off x="280142" y="2033124"/>
        <a:ext cx="4097226" cy="427827"/>
      </dsp:txXfrm>
    </dsp:sp>
    <dsp:sp modelId="{9A269288-E336-43CB-80ED-53867BE8B647}">
      <dsp:nvSpPr>
        <dsp:cNvPr id="0" name=""/>
        <dsp:cNvSpPr/>
      </dsp:nvSpPr>
      <dsp:spPr>
        <a:xfrm>
          <a:off x="785" y="165049"/>
          <a:ext cx="4655939" cy="100863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Measures of social support added to NHIS in July, 2020 and continued for 2021</a:t>
          </a:r>
        </a:p>
        <a:p>
          <a:pPr marL="0" lvl="0" indent="0" algn="l" defTabSz="533400">
            <a:lnSpc>
              <a:spcPct val="90000"/>
            </a:lnSpc>
            <a:spcBef>
              <a:spcPct val="0"/>
            </a:spcBef>
            <a:spcAft>
              <a:spcPct val="35000"/>
            </a:spcAft>
            <a:buNone/>
          </a:pPr>
          <a:r>
            <a:rPr lang="en-US" sz="1200" kern="1200" dirty="0"/>
            <a:t>Industry and occupation information will be released on the final 2020 mortality data file</a:t>
          </a:r>
        </a:p>
      </dsp:txBody>
      <dsp:txXfrm>
        <a:off x="50023" y="214287"/>
        <a:ext cx="4557463" cy="910159"/>
      </dsp:txXfrm>
    </dsp:sp>
    <dsp:sp modelId="{4B216AC7-4654-409A-9F5A-610BFAE7F866}">
      <dsp:nvSpPr>
        <dsp:cNvPr id="0" name=""/>
        <dsp:cNvSpPr/>
      </dsp:nvSpPr>
      <dsp:spPr>
        <a:xfrm>
          <a:off x="2328755" y="1173684"/>
          <a:ext cx="0" cy="7193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8C81F6F-C5D5-4CFE-89D7-114C98B60286}">
      <dsp:nvSpPr>
        <dsp:cNvPr id="0" name=""/>
        <dsp:cNvSpPr/>
      </dsp:nvSpPr>
      <dsp:spPr>
        <a:xfrm>
          <a:off x="2980586" y="1325127"/>
          <a:ext cx="4097226"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2022</a:t>
          </a:r>
        </a:p>
      </dsp:txBody>
      <dsp:txXfrm>
        <a:off x="2980586" y="1325127"/>
        <a:ext cx="4097226" cy="427827"/>
      </dsp:txXfrm>
    </dsp:sp>
    <dsp:sp modelId="{245D6259-63F9-4637-B888-784F6A1D5D74}">
      <dsp:nvSpPr>
        <dsp:cNvPr id="0" name=""/>
        <dsp:cNvSpPr/>
      </dsp:nvSpPr>
      <dsp:spPr>
        <a:xfrm>
          <a:off x="2300359" y="1864644"/>
          <a:ext cx="56791" cy="56791"/>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ECA09-D4B3-4315-8AFE-A9A738410549}">
      <dsp:nvSpPr>
        <dsp:cNvPr id="0" name=""/>
        <dsp:cNvSpPr/>
      </dsp:nvSpPr>
      <dsp:spPr>
        <a:xfrm>
          <a:off x="2701230" y="2612395"/>
          <a:ext cx="4655939" cy="827081"/>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2022 NHIS will include questions on nonfinancial barriers to care </a:t>
          </a:r>
        </a:p>
        <a:p>
          <a:pPr marL="0" lvl="0" indent="0" algn="l" defTabSz="533400">
            <a:lnSpc>
              <a:spcPct val="90000"/>
            </a:lnSpc>
            <a:spcBef>
              <a:spcPct val="0"/>
            </a:spcBef>
            <a:spcAft>
              <a:spcPct val="35000"/>
            </a:spcAft>
            <a:buNone/>
          </a:pPr>
          <a:r>
            <a:rPr lang="en-US" sz="1200" kern="1200"/>
            <a:t>NPALS will add questions on cultural sensitivity training received by personal care aides in adult day and residential care settings</a:t>
          </a:r>
        </a:p>
      </dsp:txBody>
      <dsp:txXfrm>
        <a:off x="2741605" y="2652770"/>
        <a:ext cx="4575189" cy="746331"/>
      </dsp:txXfrm>
    </dsp:sp>
    <dsp:sp modelId="{9A3CFD8D-3986-4658-9726-B1D101E6BB29}">
      <dsp:nvSpPr>
        <dsp:cNvPr id="0" name=""/>
        <dsp:cNvSpPr/>
      </dsp:nvSpPr>
      <dsp:spPr>
        <a:xfrm>
          <a:off x="5029199" y="1893039"/>
          <a:ext cx="0" cy="7193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28AB261-794F-49B6-8020-8868AC2C4E24}">
      <dsp:nvSpPr>
        <dsp:cNvPr id="0" name=""/>
        <dsp:cNvSpPr/>
      </dsp:nvSpPr>
      <dsp:spPr>
        <a:xfrm>
          <a:off x="5681031" y="2033124"/>
          <a:ext cx="4097226"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2023</a:t>
          </a:r>
        </a:p>
      </dsp:txBody>
      <dsp:txXfrm>
        <a:off x="5681031" y="2033124"/>
        <a:ext cx="4097226" cy="427827"/>
      </dsp:txXfrm>
    </dsp:sp>
    <dsp:sp modelId="{CD33C391-1722-4DC3-AF69-9D58E4BA4CC3}">
      <dsp:nvSpPr>
        <dsp:cNvPr id="0" name=""/>
        <dsp:cNvSpPr/>
      </dsp:nvSpPr>
      <dsp:spPr>
        <a:xfrm>
          <a:off x="5000804" y="1864644"/>
          <a:ext cx="56791" cy="56791"/>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83B8BA-8B3A-463F-8E80-C9994CD8B7D6}">
      <dsp:nvSpPr>
        <dsp:cNvPr id="0" name=""/>
        <dsp:cNvSpPr/>
      </dsp:nvSpPr>
      <dsp:spPr>
        <a:xfrm>
          <a:off x="5401675" y="0"/>
          <a:ext cx="4655939" cy="117368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NHIS and NHANES are considering adding content on perceived discrimination </a:t>
          </a:r>
        </a:p>
        <a:p>
          <a:pPr marL="0" lvl="0" indent="0" algn="l" defTabSz="533400">
            <a:lnSpc>
              <a:spcPct val="90000"/>
            </a:lnSpc>
            <a:spcBef>
              <a:spcPct val="0"/>
            </a:spcBef>
            <a:spcAft>
              <a:spcPct val="35000"/>
            </a:spcAft>
            <a:buNone/>
          </a:pPr>
          <a:r>
            <a:rPr lang="en-US" sz="1200" kern="1200" dirty="0"/>
            <a:t>NHANES will evaluate and include new laboratory biomarker of inflammation and stress</a:t>
          </a:r>
        </a:p>
      </dsp:txBody>
      <dsp:txXfrm>
        <a:off x="5458970" y="57295"/>
        <a:ext cx="4541349" cy="1059094"/>
      </dsp:txXfrm>
    </dsp:sp>
    <dsp:sp modelId="{1E3302CC-8962-4B22-9696-08F56C1D7319}">
      <dsp:nvSpPr>
        <dsp:cNvPr id="0" name=""/>
        <dsp:cNvSpPr/>
      </dsp:nvSpPr>
      <dsp:spPr>
        <a:xfrm>
          <a:off x="7729644" y="1173684"/>
          <a:ext cx="0" cy="7193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3A9791F-A87F-44B9-96AE-F5472F154B03}">
      <dsp:nvSpPr>
        <dsp:cNvPr id="0" name=""/>
        <dsp:cNvSpPr/>
      </dsp:nvSpPr>
      <dsp:spPr>
        <a:xfrm>
          <a:off x="7701249" y="1864644"/>
          <a:ext cx="56791" cy="56791"/>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5606-0A27-4D5F-90EB-041F7029D76A}">
      <dsp:nvSpPr>
        <dsp:cNvPr id="0" name=""/>
        <dsp:cNvSpPr/>
      </dsp:nvSpPr>
      <dsp:spPr>
        <a:xfrm>
          <a:off x="0" y="42831"/>
          <a:ext cx="6797675" cy="9360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Led by NCHS’s Collaborating Center for Questionnaire Design and Evaluation</a:t>
          </a:r>
        </a:p>
      </dsp:txBody>
      <dsp:txXfrm>
        <a:off x="45692" y="88523"/>
        <a:ext cx="6706291" cy="844616"/>
      </dsp:txXfrm>
    </dsp:sp>
    <dsp:sp modelId="{BA21993E-7C0E-4361-8A23-DD2EF9FCDD67}">
      <dsp:nvSpPr>
        <dsp:cNvPr id="0" name=""/>
        <dsp:cNvSpPr/>
      </dsp:nvSpPr>
      <dsp:spPr>
        <a:xfrm>
          <a:off x="0" y="1050831"/>
          <a:ext cx="6797675" cy="936000"/>
        </a:xfrm>
        <a:prstGeom prst="roundRect">
          <a:avLst/>
        </a:prstGeom>
        <a:solidFill>
          <a:schemeClr val="accent3">
            <a:hueOff val="507105"/>
            <a:satOff val="4882"/>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Cognitive testing with at least 60 adults and 80 teenagers</a:t>
          </a:r>
        </a:p>
      </dsp:txBody>
      <dsp:txXfrm>
        <a:off x="45692" y="1096523"/>
        <a:ext cx="6706291" cy="844616"/>
      </dsp:txXfrm>
    </dsp:sp>
    <dsp:sp modelId="{FBF1B252-5FE5-49D8-956A-25115939FBB4}">
      <dsp:nvSpPr>
        <dsp:cNvPr id="0" name=""/>
        <dsp:cNvSpPr/>
      </dsp:nvSpPr>
      <dsp:spPr>
        <a:xfrm>
          <a:off x="0" y="2058831"/>
          <a:ext cx="6797675" cy="936000"/>
        </a:xfrm>
        <a:prstGeom prst="roundRect">
          <a:avLst/>
        </a:prstGeom>
        <a:solidFill>
          <a:schemeClr val="accent3">
            <a:hueOff val="1014211"/>
            <a:satOff val="9764"/>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Online field tests</a:t>
          </a:r>
        </a:p>
      </dsp:txBody>
      <dsp:txXfrm>
        <a:off x="45692" y="2104523"/>
        <a:ext cx="6706291" cy="844616"/>
      </dsp:txXfrm>
    </dsp:sp>
    <dsp:sp modelId="{4CA96020-9A5F-4FD5-910C-1AEF4391EB24}">
      <dsp:nvSpPr>
        <dsp:cNvPr id="0" name=""/>
        <dsp:cNvSpPr/>
      </dsp:nvSpPr>
      <dsp:spPr>
        <a:xfrm>
          <a:off x="0" y="3066831"/>
          <a:ext cx="6797675" cy="936000"/>
        </a:xfrm>
        <a:prstGeom prst="roundRect">
          <a:avLst/>
        </a:prstGeom>
        <a:solidFill>
          <a:schemeClr val="accent3">
            <a:hueOff val="1521316"/>
            <a:satOff val="146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Measurement issues include:</a:t>
          </a:r>
        </a:p>
      </dsp:txBody>
      <dsp:txXfrm>
        <a:off x="45692" y="3112523"/>
        <a:ext cx="6706291" cy="844616"/>
      </dsp:txXfrm>
    </dsp:sp>
    <dsp:sp modelId="{4E2A7D13-A641-45DB-8ABE-2B83E5EB6980}">
      <dsp:nvSpPr>
        <dsp:cNvPr id="0" name=""/>
        <dsp:cNvSpPr/>
      </dsp:nvSpPr>
      <dsp:spPr>
        <a:xfrm>
          <a:off x="0" y="4002831"/>
          <a:ext cx="6797675" cy="160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Question wording</a:t>
          </a:r>
        </a:p>
        <a:p>
          <a:pPr marL="228600" lvl="1" indent="-228600" algn="l" defTabSz="889000">
            <a:lnSpc>
              <a:spcPct val="90000"/>
            </a:lnSpc>
            <a:spcBef>
              <a:spcPct val="0"/>
            </a:spcBef>
            <a:spcAft>
              <a:spcPct val="20000"/>
            </a:spcAft>
            <a:buChar char="•"/>
          </a:pPr>
          <a:r>
            <a:rPr lang="en-US" sz="2000" kern="1200"/>
            <a:t>Placement of the questions within the questionnaire</a:t>
          </a:r>
        </a:p>
        <a:p>
          <a:pPr marL="228600" lvl="1" indent="-228600" algn="l" defTabSz="889000">
            <a:lnSpc>
              <a:spcPct val="90000"/>
            </a:lnSpc>
            <a:spcBef>
              <a:spcPct val="0"/>
            </a:spcBef>
            <a:spcAft>
              <a:spcPct val="20000"/>
            </a:spcAft>
            <a:buChar char="•"/>
          </a:pPr>
          <a:r>
            <a:rPr lang="en-US" sz="2000" kern="1200"/>
            <a:t>Differences between self and proxy reporting</a:t>
          </a:r>
        </a:p>
        <a:p>
          <a:pPr marL="228600" lvl="1" indent="-228600" algn="l" defTabSz="889000">
            <a:lnSpc>
              <a:spcPct val="90000"/>
            </a:lnSpc>
            <a:spcBef>
              <a:spcPct val="0"/>
            </a:spcBef>
            <a:spcAft>
              <a:spcPct val="20000"/>
            </a:spcAft>
            <a:buChar char="•"/>
          </a:pPr>
          <a:r>
            <a:rPr lang="en-US" sz="2000" kern="1200"/>
            <a:t>Impact of the mode of administration</a:t>
          </a:r>
        </a:p>
        <a:p>
          <a:pPr marL="228600" lvl="1" indent="-228600" algn="l" defTabSz="889000">
            <a:lnSpc>
              <a:spcPct val="90000"/>
            </a:lnSpc>
            <a:spcBef>
              <a:spcPct val="0"/>
            </a:spcBef>
            <a:spcAft>
              <a:spcPct val="20000"/>
            </a:spcAft>
            <a:buChar char="•"/>
          </a:pPr>
          <a:r>
            <a:rPr lang="en-US" sz="2000" kern="1200"/>
            <a:t>Translations and item functioning in non-English interviews</a:t>
          </a:r>
        </a:p>
      </dsp:txBody>
      <dsp:txXfrm>
        <a:off x="0" y="4002831"/>
        <a:ext cx="6797675" cy="1604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A630-E674-4CFA-A867-0E846D342A39}">
      <dsp:nvSpPr>
        <dsp:cNvPr id="0" name=""/>
        <dsp:cNvSpPr/>
      </dsp:nvSpPr>
      <dsp:spPr>
        <a:xfrm>
          <a:off x="616949" y="340539"/>
          <a:ext cx="1818562" cy="1818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23769-6363-4DBC-9298-9F401084E80E}">
      <dsp:nvSpPr>
        <dsp:cNvPr id="0" name=""/>
        <dsp:cNvSpPr/>
      </dsp:nvSpPr>
      <dsp:spPr>
        <a:xfrm>
          <a:off x="1004512" y="728102"/>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772ACB-F219-4EE0-A23F-9643BC2FC6F0}">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Expanded collection and dissemination of data</a:t>
          </a:r>
        </a:p>
      </dsp:txBody>
      <dsp:txXfrm>
        <a:off x="35606" y="2725540"/>
        <a:ext cx="2981250" cy="720000"/>
      </dsp:txXfrm>
    </dsp:sp>
    <dsp:sp modelId="{8D57DCD4-9CB6-47A2-B129-1440A885AE89}">
      <dsp:nvSpPr>
        <dsp:cNvPr id="0" name=""/>
        <dsp:cNvSpPr/>
      </dsp:nvSpPr>
      <dsp:spPr>
        <a:xfrm>
          <a:off x="4119918" y="340539"/>
          <a:ext cx="1818562" cy="1818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DDE58-E041-43D0-98C6-8A781D1655BE}">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63F200-49E1-49F4-9808-C65BF2C45E64}">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Data linkage</a:t>
          </a:r>
        </a:p>
      </dsp:txBody>
      <dsp:txXfrm>
        <a:off x="3538574" y="2725540"/>
        <a:ext cx="2981250" cy="720000"/>
      </dsp:txXfrm>
    </dsp:sp>
    <dsp:sp modelId="{420938A8-4041-4F91-853C-60D3C7854F4A}">
      <dsp:nvSpPr>
        <dsp:cNvPr id="0" name=""/>
        <dsp:cNvSpPr/>
      </dsp:nvSpPr>
      <dsp:spPr>
        <a:xfrm>
          <a:off x="7622887" y="340539"/>
          <a:ext cx="1818562" cy="181856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F8098E-CDC4-4697-8258-D071DE51CED4}">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BACCBB-F487-4B0F-8617-9BCCBE870A99}">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Statistical modeling and analytics</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C592A-FA3F-42FB-A5B8-677C8B26697D}"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52006-FCD3-4770-8905-A206F9EDFB08}" type="slidenum">
              <a:rPr lang="en-US" smtClean="0"/>
              <a:t>‹#›</a:t>
            </a:fld>
            <a:endParaRPr lang="en-US"/>
          </a:p>
        </p:txBody>
      </p:sp>
    </p:spTree>
    <p:extLst>
      <p:ext uri="{BB962C8B-B14F-4D97-AF65-F5344CB8AC3E}">
        <p14:creationId xmlns:p14="http://schemas.microsoft.com/office/powerpoint/2010/main" val="334063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252006-FCD3-4770-8905-A206F9EDFB08}" type="slidenum">
              <a:rPr lang="en-US" smtClean="0"/>
              <a:t>9</a:t>
            </a:fld>
            <a:endParaRPr lang="en-US"/>
          </a:p>
        </p:txBody>
      </p:sp>
    </p:spTree>
    <p:extLst>
      <p:ext uri="{BB962C8B-B14F-4D97-AF65-F5344CB8AC3E}">
        <p14:creationId xmlns:p14="http://schemas.microsoft.com/office/powerpoint/2010/main" val="14853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252006-FCD3-4770-8905-A206F9EDFB08}" type="slidenum">
              <a:rPr lang="en-US" smtClean="0"/>
              <a:t>13</a:t>
            </a:fld>
            <a:endParaRPr lang="en-US"/>
          </a:p>
        </p:txBody>
      </p:sp>
    </p:spTree>
    <p:extLst>
      <p:ext uri="{BB962C8B-B14F-4D97-AF65-F5344CB8AC3E}">
        <p14:creationId xmlns:p14="http://schemas.microsoft.com/office/powerpoint/2010/main" val="254344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252006-FCD3-4770-8905-A206F9EDFB08}" type="slidenum">
              <a:rPr lang="en-US" smtClean="0"/>
              <a:t>16</a:t>
            </a:fld>
            <a:endParaRPr lang="en-US"/>
          </a:p>
        </p:txBody>
      </p:sp>
    </p:spTree>
    <p:extLst>
      <p:ext uri="{BB962C8B-B14F-4D97-AF65-F5344CB8AC3E}">
        <p14:creationId xmlns:p14="http://schemas.microsoft.com/office/powerpoint/2010/main" val="57904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10/27/2021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7465" y="742748"/>
            <a:ext cx="4813072" cy="3494791"/>
          </a:xfrm>
        </p:spPr>
        <p:txBody>
          <a:bodyPr>
            <a:noAutofit/>
          </a:bodyPr>
          <a:lstStyle/>
          <a:p>
            <a:r>
              <a:rPr lang="en-US" sz="6600" dirty="0"/>
              <a:t>Health Equity Science at NCHS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805053" y="4723434"/>
            <a:ext cx="4829101" cy="1238616"/>
          </a:xfrm>
        </p:spPr>
        <p:txBody>
          <a:bodyPr>
            <a:normAutofit fontScale="62500" lnSpcReduction="20000"/>
          </a:bodyPr>
          <a:lstStyle/>
          <a:p>
            <a:r>
              <a:rPr lang="en-US" dirty="0"/>
              <a:t>Amy M. Branum, Ph.D.</a:t>
            </a:r>
          </a:p>
          <a:p>
            <a:r>
              <a:rPr lang="en-US" dirty="0"/>
              <a:t>Associate director for science</a:t>
            </a:r>
          </a:p>
          <a:p>
            <a:r>
              <a:rPr lang="en-US" dirty="0"/>
              <a:t>Acting deputy director for programs</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B7D1-F6CE-4BDE-832A-FCAE985509C9}"/>
              </a:ext>
            </a:extLst>
          </p:cNvPr>
          <p:cNvSpPr>
            <a:spLocks noGrp="1"/>
          </p:cNvSpPr>
          <p:nvPr>
            <p:ph type="title"/>
          </p:nvPr>
        </p:nvSpPr>
        <p:spPr/>
        <p:txBody>
          <a:bodyPr/>
          <a:lstStyle/>
          <a:p>
            <a:r>
              <a:rPr lang="en-US" dirty="0"/>
              <a:t>CDC’s Health Equity Strategy and NCHS</a:t>
            </a:r>
          </a:p>
        </p:txBody>
      </p:sp>
      <p:sp>
        <p:nvSpPr>
          <p:cNvPr id="3" name="Text Placeholder 2">
            <a:extLst>
              <a:ext uri="{FF2B5EF4-FFF2-40B4-BE49-F238E27FC236}">
                <a16:creationId xmlns:a16="http://schemas.microsoft.com/office/drawing/2014/main" id="{781BE9D3-A6FF-4EA3-B256-D95A10EE0EAF}"/>
              </a:ext>
            </a:extLst>
          </p:cNvPr>
          <p:cNvSpPr>
            <a:spLocks noGrp="1"/>
          </p:cNvSpPr>
          <p:nvPr>
            <p:ph type="body" idx="1"/>
          </p:nvPr>
        </p:nvSpPr>
        <p:spPr/>
        <p:txBody>
          <a:bodyPr/>
          <a:lstStyle/>
          <a:p>
            <a:r>
              <a:rPr lang="en-US" dirty="0"/>
              <a:t>Where are we headed?</a:t>
            </a:r>
          </a:p>
        </p:txBody>
      </p:sp>
    </p:spTree>
    <p:extLst>
      <p:ext uri="{BB962C8B-B14F-4D97-AF65-F5344CB8AC3E}">
        <p14:creationId xmlns:p14="http://schemas.microsoft.com/office/powerpoint/2010/main" val="218862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a:extLst>
              <a:ext uri="{FF2B5EF4-FFF2-40B4-BE49-F238E27FC236}">
                <a16:creationId xmlns:a16="http://schemas.microsoft.com/office/drawing/2014/main" id="{AB4E8D8B-6A81-4CC4-B890-0D2CA77B19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3356" y="1009455"/>
            <a:ext cx="10337292" cy="4832684"/>
          </a:xfrm>
          <a:prstGeom prst="rect">
            <a:avLst/>
          </a:prstGeom>
        </p:spPr>
      </p:pic>
    </p:spTree>
    <p:extLst>
      <p:ext uri="{BB962C8B-B14F-4D97-AF65-F5344CB8AC3E}">
        <p14:creationId xmlns:p14="http://schemas.microsoft.com/office/powerpoint/2010/main" val="217252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5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5D53DD-E023-4C80-9899-D35C560A04F3}"/>
              </a:ext>
            </a:extLst>
          </p:cNvPr>
          <p:cNvSpPr>
            <a:spLocks noGrp="1"/>
          </p:cNvSpPr>
          <p:nvPr>
            <p:ph type="title"/>
          </p:nvPr>
        </p:nvSpPr>
        <p:spPr>
          <a:xfrm>
            <a:off x="1097280" y="286603"/>
            <a:ext cx="10058400" cy="1450757"/>
          </a:xfrm>
        </p:spPr>
        <p:txBody>
          <a:bodyPr>
            <a:normAutofit/>
          </a:bodyPr>
          <a:lstStyle/>
          <a:p>
            <a:r>
              <a:rPr lang="en-US" dirty="0"/>
              <a:t>CORE goal considerations</a:t>
            </a:r>
          </a:p>
        </p:txBody>
      </p:sp>
      <p:cxnSp>
        <p:nvCxnSpPr>
          <p:cNvPr id="71" name="Straight Connector 6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Rectangle 6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8" name="Content Placeholder 2">
            <a:extLst>
              <a:ext uri="{FF2B5EF4-FFF2-40B4-BE49-F238E27FC236}">
                <a16:creationId xmlns:a16="http://schemas.microsoft.com/office/drawing/2014/main" id="{44B9AAA1-9FDB-42D6-BBF4-22D85D9013F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9543013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391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CORE goal process</a:t>
            </a:r>
          </a:p>
        </p:txBody>
      </p:sp>
      <p:cxnSp>
        <p:nvCxnSpPr>
          <p:cNvPr id="20"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291019214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52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slide on improving data of disparities">
            <a:extLst>
              <a:ext uri="{FF2B5EF4-FFF2-40B4-BE49-F238E27FC236}">
                <a16:creationId xmlns:a16="http://schemas.microsoft.com/office/drawing/2014/main" id="{C43C1066-3074-4FC2-9555-BB330A0A0449}"/>
              </a:ext>
            </a:extLst>
          </p:cNvPr>
          <p:cNvSpPr>
            <a:spLocks noGrp="1"/>
          </p:cNvSpPr>
          <p:nvPr>
            <p:ph type="title"/>
          </p:nvPr>
        </p:nvSpPr>
        <p:spPr>
          <a:xfrm>
            <a:off x="1097280" y="286603"/>
            <a:ext cx="10058400" cy="1450757"/>
          </a:xfrm>
        </p:spPr>
        <p:txBody>
          <a:bodyPr>
            <a:normAutofit/>
          </a:bodyPr>
          <a:lstStyle/>
          <a:p>
            <a:r>
              <a:rPr lang="en-US" dirty="0"/>
              <a:t>Improving data on drivers of disparities</a:t>
            </a:r>
          </a:p>
        </p:txBody>
      </p:sp>
      <p:cxnSp>
        <p:nvCxnSpPr>
          <p:cNvPr id="16"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7C19148C-8730-4A43-A12E-32A0C525CE1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3578811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20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ender identity data collection">
            <a:extLst>
              <a:ext uri="{FF2B5EF4-FFF2-40B4-BE49-F238E27FC236}">
                <a16:creationId xmlns:a16="http://schemas.microsoft.com/office/drawing/2014/main" id="{A014A61F-18AB-484C-807B-DAC7F2134679}"/>
              </a:ext>
            </a:extLst>
          </p:cNvPr>
          <p:cNvSpPr>
            <a:spLocks noGrp="1"/>
          </p:cNvSpPr>
          <p:nvPr>
            <p:ph type="title"/>
          </p:nvPr>
        </p:nvSpPr>
        <p:spPr/>
        <p:txBody>
          <a:bodyPr/>
          <a:lstStyle/>
          <a:p>
            <a:r>
              <a:rPr lang="en-US" dirty="0"/>
              <a:t>Gender identity data collection</a:t>
            </a:r>
          </a:p>
        </p:txBody>
      </p:sp>
      <p:sp>
        <p:nvSpPr>
          <p:cNvPr id="3" name="Content Placeholder 2">
            <a:extLst>
              <a:ext uri="{FF2B5EF4-FFF2-40B4-BE49-F238E27FC236}">
                <a16:creationId xmlns:a16="http://schemas.microsoft.com/office/drawing/2014/main" id="{585D4435-DFCF-49A6-9A36-DBBA919C691D}"/>
              </a:ext>
            </a:extLst>
          </p:cNvPr>
          <p:cNvSpPr>
            <a:spLocks noGrp="1"/>
          </p:cNvSpPr>
          <p:nvPr>
            <p:ph idx="1"/>
          </p:nvPr>
        </p:nvSpPr>
        <p:spPr/>
        <p:txBody>
          <a:bodyPr/>
          <a:lstStyle/>
          <a:p>
            <a:r>
              <a:rPr lang="en-US" dirty="0"/>
              <a:t>By July 2023, using a range of methodologies, NCHS will identify and evaluate various question sets related to health equity </a:t>
            </a:r>
          </a:p>
          <a:p>
            <a:pPr lvl="1"/>
            <a:r>
              <a:rPr lang="en-US" sz="1800" dirty="0"/>
              <a:t>January 1, 2022 – NHIS will include questions on gender identity among sample adults</a:t>
            </a:r>
          </a:p>
          <a:p>
            <a:pPr lvl="1"/>
            <a:r>
              <a:rPr lang="en-US" sz="1800" dirty="0"/>
              <a:t>First year in NHIS will be experimental, testing various question approaches</a:t>
            </a:r>
          </a:p>
          <a:p>
            <a:endParaRPr lang="en-US" dirty="0"/>
          </a:p>
        </p:txBody>
      </p:sp>
      <p:sp>
        <p:nvSpPr>
          <p:cNvPr id="4" name="TextBox 3">
            <a:extLst>
              <a:ext uri="{FF2B5EF4-FFF2-40B4-BE49-F238E27FC236}">
                <a16:creationId xmlns:a16="http://schemas.microsoft.com/office/drawing/2014/main" id="{3E1221E7-1A85-4B31-946F-E7217AE0B1AA}"/>
              </a:ext>
            </a:extLst>
          </p:cNvPr>
          <p:cNvSpPr txBox="1"/>
          <p:nvPr/>
        </p:nvSpPr>
        <p:spPr>
          <a:xfrm>
            <a:off x="2657061" y="3988646"/>
            <a:ext cx="6877878" cy="1077218"/>
          </a:xfrm>
          <a:prstGeom prst="rect">
            <a:avLst/>
          </a:prstGeom>
          <a:noFill/>
          <a:ln w="12700">
            <a:solidFill>
              <a:srgbClr val="17468F"/>
            </a:solidFill>
          </a:ln>
        </p:spPr>
        <p:txBody>
          <a:bodyPr wrap="square" rtlCol="0">
            <a:spAutoFit/>
          </a:bodyPr>
          <a:lstStyle/>
          <a:p>
            <a:r>
              <a:rPr lang="en-US" sz="1400" b="1" dirty="0">
                <a:solidFill>
                  <a:srgbClr val="17468F"/>
                </a:solidFill>
                <a:latin typeface="Calibri" panose="020F0502020204030204" pitchFamily="34" charset="0"/>
              </a:rPr>
              <a:t>NHIS 2022 Split Ballot Experiment</a:t>
            </a:r>
          </a:p>
          <a:p>
            <a:endParaRPr lang="en-US" sz="800" b="1" dirty="0">
              <a:solidFill>
                <a:srgbClr val="17468F"/>
              </a:solidFill>
              <a:latin typeface="Calibri" panose="020F0502020204030204" pitchFamily="34" charset="0"/>
            </a:endParaRPr>
          </a:p>
          <a:p>
            <a:r>
              <a:rPr lang="en-US" sz="1400" b="1" dirty="0">
                <a:solidFill>
                  <a:srgbClr val="17468F"/>
                </a:solidFill>
                <a:latin typeface="Calibri" panose="020F0502020204030204" pitchFamily="34" charset="0"/>
              </a:rPr>
              <a:t>Sex:</a:t>
            </a:r>
            <a:r>
              <a:rPr lang="en-US" sz="1400" dirty="0">
                <a:solidFill>
                  <a:srgbClr val="000000"/>
                </a:solidFill>
                <a:latin typeface="Calibri" panose="020F0502020204030204" pitchFamily="34" charset="0"/>
              </a:rPr>
              <a:t>  What sex were you assigned at birth, on your original birth certificate?</a:t>
            </a:r>
          </a:p>
          <a:p>
            <a:r>
              <a:rPr lang="en-US" sz="1400" b="1" dirty="0">
                <a:solidFill>
                  <a:srgbClr val="17468F"/>
                </a:solidFill>
                <a:latin typeface="Calibri" panose="020F0502020204030204" pitchFamily="34" charset="0"/>
              </a:rPr>
              <a:t>Gender 1:  </a:t>
            </a:r>
            <a:r>
              <a:rPr lang="en-US" sz="1400" dirty="0">
                <a:solidFill>
                  <a:srgbClr val="000000"/>
                </a:solidFill>
                <a:latin typeface="Calibri" panose="020F0502020204030204" pitchFamily="34" charset="0"/>
              </a:rPr>
              <a:t>Do you currently describe yourself as male, female, or transgender?</a:t>
            </a:r>
          </a:p>
          <a:p>
            <a:r>
              <a:rPr lang="en-US" sz="1400" b="1" dirty="0">
                <a:solidFill>
                  <a:srgbClr val="17468F"/>
                </a:solidFill>
                <a:latin typeface="Calibri" panose="020F0502020204030204" pitchFamily="34" charset="0"/>
              </a:rPr>
              <a:t>Gender 2:  </a:t>
            </a:r>
            <a:r>
              <a:rPr lang="en-US" sz="1400" dirty="0">
                <a:solidFill>
                  <a:srgbClr val="000000"/>
                </a:solidFill>
                <a:latin typeface="Calibri" panose="020F0502020204030204" pitchFamily="34" charset="0"/>
              </a:rPr>
              <a:t>Do you currently describe yourself as a man, as a woman, or in some other way?</a:t>
            </a:r>
          </a:p>
        </p:txBody>
      </p:sp>
    </p:spTree>
    <p:extLst>
      <p:ext uri="{BB962C8B-B14F-4D97-AF65-F5344CB8AC3E}">
        <p14:creationId xmlns:p14="http://schemas.microsoft.com/office/powerpoint/2010/main" val="3415754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descr="Gender identity question evaluation">
            <a:extLst>
              <a:ext uri="{FF2B5EF4-FFF2-40B4-BE49-F238E27FC236}">
                <a16:creationId xmlns:a16="http://schemas.microsoft.com/office/drawing/2014/main" id="{6840EB7F-902B-46A9-8D98-195A027D95F3}"/>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Gender identity question evaluation</a:t>
            </a:r>
          </a:p>
        </p:txBody>
      </p:sp>
      <p:graphicFrame>
        <p:nvGraphicFramePr>
          <p:cNvPr id="17" name="Content Placeholder 2">
            <a:extLst>
              <a:ext uri="{FF2B5EF4-FFF2-40B4-BE49-F238E27FC236}">
                <a16:creationId xmlns:a16="http://schemas.microsoft.com/office/drawing/2014/main" id="{C837A223-FED6-4614-A04F-F6E3DE56CE8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3879988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953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Other CORE goal activities">
            <a:extLst>
              <a:ext uri="{FF2B5EF4-FFF2-40B4-BE49-F238E27FC236}">
                <a16:creationId xmlns:a16="http://schemas.microsoft.com/office/drawing/2014/main" id="{BD27B4E8-BFF9-4399-A1C2-EC3695B5CBED}"/>
              </a:ext>
            </a:extLst>
          </p:cNvPr>
          <p:cNvSpPr>
            <a:spLocks noGrp="1"/>
          </p:cNvSpPr>
          <p:nvPr>
            <p:ph type="title"/>
          </p:nvPr>
        </p:nvSpPr>
        <p:spPr>
          <a:xfrm>
            <a:off x="1097280" y="286603"/>
            <a:ext cx="10058400" cy="1450757"/>
          </a:xfrm>
        </p:spPr>
        <p:txBody>
          <a:bodyPr>
            <a:normAutofit/>
          </a:bodyPr>
          <a:lstStyle/>
          <a:p>
            <a:r>
              <a:rPr lang="en-US" dirty="0"/>
              <a:t>Other CORE goal activities</a:t>
            </a:r>
          </a:p>
        </p:txBody>
      </p:sp>
      <p:cxnSp>
        <p:nvCxnSpPr>
          <p:cNvPr id="31" name="Straight Connector 30">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4" name="Content Placeholder 2">
            <a:extLst>
              <a:ext uri="{FF2B5EF4-FFF2-40B4-BE49-F238E27FC236}">
                <a16:creationId xmlns:a16="http://schemas.microsoft.com/office/drawing/2014/main" id="{B7BDAE18-12FA-4164-A4A0-C8262720102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0482558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371879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descr="Other activities">
            <a:extLst>
              <a:ext uri="{FF2B5EF4-FFF2-40B4-BE49-F238E27FC236}">
                <a16:creationId xmlns:a16="http://schemas.microsoft.com/office/drawing/2014/main" id="{43F23755-B36B-49B7-B7B6-FD4ED6331F48}"/>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Other activities</a:t>
            </a:r>
          </a:p>
        </p:txBody>
      </p:sp>
      <p:sp>
        <p:nvSpPr>
          <p:cNvPr id="3" name="Content Placeholder 2">
            <a:extLst>
              <a:ext uri="{FF2B5EF4-FFF2-40B4-BE49-F238E27FC236}">
                <a16:creationId xmlns:a16="http://schemas.microsoft.com/office/drawing/2014/main" id="{65E578EA-272D-4905-9FEF-EB49F9CB8624}"/>
              </a:ext>
            </a:extLst>
          </p:cNvPr>
          <p:cNvSpPr>
            <a:spLocks noGrp="1"/>
          </p:cNvSpPr>
          <p:nvPr>
            <p:ph idx="1"/>
          </p:nvPr>
        </p:nvSpPr>
        <p:spPr>
          <a:xfrm>
            <a:off x="5231958" y="605896"/>
            <a:ext cx="5923721" cy="5646208"/>
          </a:xfrm>
        </p:spPr>
        <p:txBody>
          <a:bodyPr anchor="ctr">
            <a:normAutofit/>
          </a:bodyPr>
          <a:lstStyle/>
          <a:p>
            <a:r>
              <a:rPr lang="en-US" sz="2400" dirty="0"/>
              <a:t>NCHS Diversity Committee Health Equity Research Day - July, 2021</a:t>
            </a:r>
          </a:p>
          <a:p>
            <a:r>
              <a:rPr lang="en-US" sz="2400" dirty="0"/>
              <a:t>Reconstitution of NCHS Health Equity Interest Group - September, 2021</a:t>
            </a:r>
          </a:p>
          <a:p>
            <a:r>
              <a:rPr lang="en-US" sz="2400" dirty="0"/>
              <a:t>DMI projects</a:t>
            </a:r>
          </a:p>
          <a:p>
            <a:r>
              <a:rPr lang="en-US" sz="2400" dirty="0"/>
              <a:t>Participation and representation on various HHS and CDC subcommittees</a:t>
            </a:r>
          </a:p>
          <a:p>
            <a:endParaRPr lang="en-US" sz="2400" dirty="0"/>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4590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4C869C3B-5565-4AAC-86A8-9EB0AB1C6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AF0C21C-8668-43C4-980F-1588F77AD6B5}"/>
              </a:ext>
            </a:extLst>
          </p:cNvPr>
          <p:cNvSpPr>
            <a:spLocks noGrp="1"/>
          </p:cNvSpPr>
          <p:nvPr>
            <p:ph type="title"/>
          </p:nvPr>
        </p:nvSpPr>
        <p:spPr>
          <a:xfrm>
            <a:off x="638423" y="3807725"/>
            <a:ext cx="10909073" cy="1447062"/>
          </a:xfrm>
        </p:spPr>
        <p:txBody>
          <a:bodyPr vert="horz" lIns="91440" tIns="45720" rIns="91440" bIns="45720" rtlCol="0" anchor="b">
            <a:normAutofit/>
          </a:bodyPr>
          <a:lstStyle/>
          <a:p>
            <a:pPr algn="ctr"/>
            <a:r>
              <a:rPr lang="en-US" sz="6000" dirty="0">
                <a:solidFill>
                  <a:schemeClr val="tx1">
                    <a:lumMod val="85000"/>
                    <a:lumOff val="15000"/>
                  </a:schemeClr>
                </a:solidFill>
              </a:rPr>
              <a:t>Questions or input?</a:t>
            </a:r>
          </a:p>
        </p:txBody>
      </p:sp>
      <p:pic>
        <p:nvPicPr>
          <p:cNvPr id="7" name="Graphic 6" descr="Thought bubble with solid fill">
            <a:extLst>
              <a:ext uri="{FF2B5EF4-FFF2-40B4-BE49-F238E27FC236}">
                <a16:creationId xmlns:a16="http://schemas.microsoft.com/office/drawing/2014/main" id="{66E96725-95F7-46A4-BA57-3657DCD78B2A}"/>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4714657" y="771100"/>
            <a:ext cx="2750022" cy="2750022"/>
          </a:xfrm>
          <a:prstGeom prst="rect">
            <a:avLst/>
          </a:prstGeom>
        </p:spPr>
      </p:pic>
      <p:cxnSp>
        <p:nvCxnSpPr>
          <p:cNvPr id="29" name="Straight Connector 28">
            <a:extLst>
              <a:ext uri="{FF2B5EF4-FFF2-40B4-BE49-F238E27FC236}">
                <a16:creationId xmlns:a16="http://schemas.microsoft.com/office/drawing/2014/main" id="{F41136EC-EC34-4D08-B5AB-8CE5870B1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600" y="5415653"/>
            <a:ext cx="86868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995470A-422C-4D09-B47E-C2E326495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814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descr="images of NCHS reports">
            <a:extLst>
              <a:ext uri="{FF2B5EF4-FFF2-40B4-BE49-F238E27FC236}">
                <a16:creationId xmlns:a16="http://schemas.microsoft.com/office/drawing/2014/main" id="{39E3965E-AC41-4711-9D10-E25ABB132D86}"/>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44A37DD3-1B84-4776-94E1-C0AAA5C0F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B4769A-521B-47AB-B7E7-465562E76D8A}"/>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sz="2600" dirty="0">
                <a:solidFill>
                  <a:srgbClr val="FFFFFF"/>
                </a:solidFill>
              </a:rPr>
              <a:t>NCHS has a long history of measuring disparities</a:t>
            </a:r>
            <a:br>
              <a:rPr lang="en-US" sz="2600" dirty="0">
                <a:solidFill>
                  <a:srgbClr val="FFFFFF"/>
                </a:solidFill>
              </a:rPr>
            </a:br>
            <a:br>
              <a:rPr lang="en-US" sz="2600" dirty="0">
                <a:solidFill>
                  <a:srgbClr val="FFFFFF"/>
                </a:solidFill>
              </a:rPr>
            </a:br>
            <a:endParaRPr lang="en-US" sz="2600" dirty="0">
              <a:solidFill>
                <a:srgbClr val="FFFFFF"/>
              </a:solidFill>
            </a:endParaRPr>
          </a:p>
        </p:txBody>
      </p:sp>
      <p:pic>
        <p:nvPicPr>
          <p:cNvPr id="7" name="Picture 6" descr="image of NCHS Statistical Notes">
            <a:extLst>
              <a:ext uri="{FF2B5EF4-FFF2-40B4-BE49-F238E27FC236}">
                <a16:creationId xmlns:a16="http://schemas.microsoft.com/office/drawing/2014/main" id="{36F6D836-B2D2-4C7B-B5A2-88FB84D4C58F}"/>
              </a:ext>
            </a:extLst>
          </p:cNvPr>
          <p:cNvPicPr>
            <a:picLocks noChangeAspect="1"/>
          </p:cNvPicPr>
          <p:nvPr/>
        </p:nvPicPr>
        <p:blipFill>
          <a:blip r:embed="rId2"/>
          <a:stretch>
            <a:fillRect/>
          </a:stretch>
        </p:blipFill>
        <p:spPr>
          <a:xfrm>
            <a:off x="549077" y="499439"/>
            <a:ext cx="3848229" cy="1885632"/>
          </a:xfrm>
          <a:prstGeom prst="rect">
            <a:avLst/>
          </a:prstGeom>
        </p:spPr>
      </p:pic>
      <p:pic>
        <p:nvPicPr>
          <p:cNvPr id="9" name="Picture 8" descr="line graphs showing fertility rates">
            <a:extLst>
              <a:ext uri="{FF2B5EF4-FFF2-40B4-BE49-F238E27FC236}">
                <a16:creationId xmlns:a16="http://schemas.microsoft.com/office/drawing/2014/main" id="{FC62970D-711F-4C01-A082-805271A52E10}"/>
              </a:ext>
            </a:extLst>
          </p:cNvPr>
          <p:cNvPicPr>
            <a:picLocks noChangeAspect="1"/>
          </p:cNvPicPr>
          <p:nvPr/>
        </p:nvPicPr>
        <p:blipFill>
          <a:blip r:embed="rId3"/>
          <a:stretch>
            <a:fillRect/>
          </a:stretch>
        </p:blipFill>
        <p:spPr>
          <a:xfrm>
            <a:off x="4641394" y="649996"/>
            <a:ext cx="3787039" cy="3749167"/>
          </a:xfrm>
          <a:prstGeom prst="rect">
            <a:avLst/>
          </a:prstGeom>
        </p:spPr>
      </p:pic>
      <p:pic>
        <p:nvPicPr>
          <p:cNvPr id="11" name="Picture 10" descr="images of reports ">
            <a:extLst>
              <a:ext uri="{FF2B5EF4-FFF2-40B4-BE49-F238E27FC236}">
                <a16:creationId xmlns:a16="http://schemas.microsoft.com/office/drawing/2014/main" id="{A80A20A2-F9AC-4A3C-AA98-F69F08EDFD82}"/>
              </a:ext>
            </a:extLst>
          </p:cNvPr>
          <p:cNvPicPr>
            <a:picLocks noChangeAspect="1"/>
          </p:cNvPicPr>
          <p:nvPr/>
        </p:nvPicPr>
        <p:blipFill>
          <a:blip r:embed="rId4"/>
          <a:stretch>
            <a:fillRect/>
          </a:stretch>
        </p:blipFill>
        <p:spPr>
          <a:xfrm>
            <a:off x="8504490" y="499439"/>
            <a:ext cx="3435077" cy="3982699"/>
          </a:xfrm>
          <a:prstGeom prst="rect">
            <a:avLst/>
          </a:prstGeom>
        </p:spPr>
      </p:pic>
      <p:cxnSp>
        <p:nvCxnSpPr>
          <p:cNvPr id="25" name="Straight Connector 24">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image of advance data report">
            <a:extLst>
              <a:ext uri="{FF2B5EF4-FFF2-40B4-BE49-F238E27FC236}">
                <a16:creationId xmlns:a16="http://schemas.microsoft.com/office/drawing/2014/main" id="{F1A6C9BE-F560-4B62-9AF6-2459B2068C3E}"/>
              </a:ext>
            </a:extLst>
          </p:cNvPr>
          <p:cNvPicPr>
            <a:picLocks noChangeAspect="1"/>
          </p:cNvPicPr>
          <p:nvPr/>
        </p:nvPicPr>
        <p:blipFill>
          <a:blip r:embed="rId5"/>
          <a:stretch>
            <a:fillRect/>
          </a:stretch>
        </p:blipFill>
        <p:spPr>
          <a:xfrm>
            <a:off x="252433" y="2846677"/>
            <a:ext cx="4441516" cy="1848231"/>
          </a:xfrm>
          <a:prstGeom prst="rect">
            <a:avLst/>
          </a:prstGeom>
        </p:spPr>
      </p:pic>
    </p:spTree>
    <p:extLst>
      <p:ext uri="{BB962C8B-B14F-4D97-AF65-F5344CB8AC3E}">
        <p14:creationId xmlns:p14="http://schemas.microsoft.com/office/powerpoint/2010/main" val="17884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44A37DD3-1B84-4776-94E1-C0AAA5C0F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B4769A-521B-47AB-B7E7-465562E76D8A}"/>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sz="2600" dirty="0">
                <a:solidFill>
                  <a:srgbClr val="FFFFFF"/>
                </a:solidFill>
              </a:rPr>
              <a:t>Still going! </a:t>
            </a:r>
          </a:p>
        </p:txBody>
      </p:sp>
      <p:cxnSp>
        <p:nvCxnSpPr>
          <p:cNvPr id="25" name="Straight Connector 24">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descr="Image of HUS cover">
            <a:extLst>
              <a:ext uri="{FF2B5EF4-FFF2-40B4-BE49-F238E27FC236}">
                <a16:creationId xmlns:a16="http://schemas.microsoft.com/office/drawing/2014/main" id="{5D7D3768-63CA-41DF-8524-332BAFBC3CD1}"/>
              </a:ext>
            </a:extLst>
          </p:cNvPr>
          <p:cNvPicPr>
            <a:picLocks noChangeAspect="1"/>
          </p:cNvPicPr>
          <p:nvPr/>
        </p:nvPicPr>
        <p:blipFill>
          <a:blip r:embed="rId2"/>
          <a:stretch>
            <a:fillRect/>
          </a:stretch>
        </p:blipFill>
        <p:spPr>
          <a:xfrm>
            <a:off x="274028" y="672896"/>
            <a:ext cx="3599119" cy="3149697"/>
          </a:xfrm>
          <a:prstGeom prst="rect">
            <a:avLst/>
          </a:prstGeom>
        </p:spPr>
      </p:pic>
      <p:pic>
        <p:nvPicPr>
          <p:cNvPr id="13" name="Picture 12">
            <a:extLst>
              <a:ext uri="{FF2B5EF4-FFF2-40B4-BE49-F238E27FC236}">
                <a16:creationId xmlns:a16="http://schemas.microsoft.com/office/drawing/2014/main" id="{01217CCB-90BC-4AF9-BAA0-5C6D21C0FE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12373" y="279301"/>
            <a:ext cx="3859995" cy="1612455"/>
          </a:xfrm>
          <a:prstGeom prst="rect">
            <a:avLst/>
          </a:prstGeom>
        </p:spPr>
      </p:pic>
      <p:pic>
        <p:nvPicPr>
          <p:cNvPr id="14" name="Picture 13" descr="Image of Healthy People notes">
            <a:extLst>
              <a:ext uri="{FF2B5EF4-FFF2-40B4-BE49-F238E27FC236}">
                <a16:creationId xmlns:a16="http://schemas.microsoft.com/office/drawing/2014/main" id="{E7FA2D45-03E9-4E05-B89B-F9A529409150}"/>
              </a:ext>
            </a:extLst>
          </p:cNvPr>
          <p:cNvPicPr>
            <a:picLocks noChangeAspect="1"/>
          </p:cNvPicPr>
          <p:nvPr/>
        </p:nvPicPr>
        <p:blipFill>
          <a:blip r:embed="rId4"/>
          <a:stretch>
            <a:fillRect/>
          </a:stretch>
        </p:blipFill>
        <p:spPr>
          <a:xfrm>
            <a:off x="4300446" y="2383259"/>
            <a:ext cx="3199211" cy="1925163"/>
          </a:xfrm>
          <a:prstGeom prst="rect">
            <a:avLst/>
          </a:prstGeom>
        </p:spPr>
      </p:pic>
      <p:pic>
        <p:nvPicPr>
          <p:cNvPr id="15" name="Picture 14">
            <a:extLst>
              <a:ext uri="{FF2B5EF4-FFF2-40B4-BE49-F238E27FC236}">
                <a16:creationId xmlns:a16="http://schemas.microsoft.com/office/drawing/2014/main" id="{518C916A-3942-4BAA-A88B-062887359E7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83678" y="194836"/>
            <a:ext cx="4197012" cy="1247510"/>
          </a:xfrm>
          <a:prstGeom prst="rect">
            <a:avLst/>
          </a:prstGeom>
        </p:spPr>
      </p:pic>
      <p:pic>
        <p:nvPicPr>
          <p:cNvPr id="16" name="Picture 15" descr="images of Health E-Stats report">
            <a:extLst>
              <a:ext uri="{FF2B5EF4-FFF2-40B4-BE49-F238E27FC236}">
                <a16:creationId xmlns:a16="http://schemas.microsoft.com/office/drawing/2014/main" id="{91155D1B-2932-4686-B19B-945C5FE125C1}"/>
              </a:ext>
            </a:extLst>
          </p:cNvPr>
          <p:cNvPicPr>
            <a:picLocks noChangeAspect="1"/>
          </p:cNvPicPr>
          <p:nvPr/>
        </p:nvPicPr>
        <p:blipFill>
          <a:blip r:embed="rId6"/>
          <a:stretch>
            <a:fillRect/>
          </a:stretch>
        </p:blipFill>
        <p:spPr>
          <a:xfrm>
            <a:off x="7772368" y="1690906"/>
            <a:ext cx="4189682" cy="1479540"/>
          </a:xfrm>
          <a:prstGeom prst="rect">
            <a:avLst/>
          </a:prstGeom>
        </p:spPr>
      </p:pic>
      <p:pic>
        <p:nvPicPr>
          <p:cNvPr id="18" name="Picture 17">
            <a:extLst>
              <a:ext uri="{FF2B5EF4-FFF2-40B4-BE49-F238E27FC236}">
                <a16:creationId xmlns:a16="http://schemas.microsoft.com/office/drawing/2014/main" id="{13F56F1F-C153-49AE-9090-6D01641A901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297104" y="3440597"/>
            <a:ext cx="3069316" cy="1204328"/>
          </a:xfrm>
          <a:prstGeom prst="rect">
            <a:avLst/>
          </a:prstGeom>
        </p:spPr>
      </p:pic>
      <p:pic>
        <p:nvPicPr>
          <p:cNvPr id="20" name="Picture 19" descr="Image of HUS cover">
            <a:extLst>
              <a:ext uri="{FF2B5EF4-FFF2-40B4-BE49-F238E27FC236}">
                <a16:creationId xmlns:a16="http://schemas.microsoft.com/office/drawing/2014/main" id="{01D4927A-F23A-4082-8527-29F0AC93918C}"/>
              </a:ext>
            </a:extLst>
          </p:cNvPr>
          <p:cNvPicPr>
            <a:picLocks noChangeAspect="1"/>
          </p:cNvPicPr>
          <p:nvPr/>
        </p:nvPicPr>
        <p:blipFill>
          <a:blip r:embed="rId2"/>
          <a:stretch>
            <a:fillRect/>
          </a:stretch>
        </p:blipFill>
        <p:spPr>
          <a:xfrm>
            <a:off x="337627" y="723132"/>
            <a:ext cx="3599119" cy="3149697"/>
          </a:xfrm>
          <a:prstGeom prst="rect">
            <a:avLst/>
          </a:prstGeom>
        </p:spPr>
      </p:pic>
      <p:pic>
        <p:nvPicPr>
          <p:cNvPr id="22" name="Picture 21">
            <a:extLst>
              <a:ext uri="{FF2B5EF4-FFF2-40B4-BE49-F238E27FC236}">
                <a16:creationId xmlns:a16="http://schemas.microsoft.com/office/drawing/2014/main" id="{3076C242-8BBC-4FC2-BA78-5C411C8370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75972" y="329537"/>
            <a:ext cx="3859995" cy="1612455"/>
          </a:xfrm>
          <a:prstGeom prst="rect">
            <a:avLst/>
          </a:prstGeom>
        </p:spPr>
      </p:pic>
      <p:pic>
        <p:nvPicPr>
          <p:cNvPr id="24" name="Picture 23" descr="Image of Healthy People notes">
            <a:extLst>
              <a:ext uri="{FF2B5EF4-FFF2-40B4-BE49-F238E27FC236}">
                <a16:creationId xmlns:a16="http://schemas.microsoft.com/office/drawing/2014/main" id="{DCE79086-45C5-4BCA-873E-18CCB7D654E3}"/>
              </a:ext>
            </a:extLst>
          </p:cNvPr>
          <p:cNvPicPr>
            <a:picLocks noChangeAspect="1"/>
          </p:cNvPicPr>
          <p:nvPr/>
        </p:nvPicPr>
        <p:blipFill>
          <a:blip r:embed="rId4"/>
          <a:stretch>
            <a:fillRect/>
          </a:stretch>
        </p:blipFill>
        <p:spPr>
          <a:xfrm>
            <a:off x="4364045" y="2433495"/>
            <a:ext cx="3199211" cy="1925163"/>
          </a:xfrm>
          <a:prstGeom prst="rect">
            <a:avLst/>
          </a:prstGeom>
        </p:spPr>
      </p:pic>
    </p:spTree>
    <p:extLst>
      <p:ext uri="{BB962C8B-B14F-4D97-AF65-F5344CB8AC3E}">
        <p14:creationId xmlns:p14="http://schemas.microsoft.com/office/powerpoint/2010/main" val="223053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s of report">
            <a:extLst>
              <a:ext uri="{FF2B5EF4-FFF2-40B4-BE49-F238E27FC236}">
                <a16:creationId xmlns:a16="http://schemas.microsoft.com/office/drawing/2014/main" id="{374784BE-3B15-4782-80F6-81843404E149}"/>
              </a:ext>
            </a:extLst>
          </p:cNvPr>
          <p:cNvPicPr>
            <a:picLocks noChangeAspect="1"/>
          </p:cNvPicPr>
          <p:nvPr/>
        </p:nvPicPr>
        <p:blipFill>
          <a:blip r:embed="rId2"/>
          <a:stretch>
            <a:fillRect/>
          </a:stretch>
        </p:blipFill>
        <p:spPr>
          <a:xfrm>
            <a:off x="1275715" y="643467"/>
            <a:ext cx="4027169" cy="5113866"/>
          </a:xfrm>
          <a:prstGeom prst="rect">
            <a:avLst/>
          </a:prstGeom>
        </p:spPr>
      </p:pic>
      <p:pic>
        <p:nvPicPr>
          <p:cNvPr id="2" name="Picture 1" descr="Image of vital and health statical report">
            <a:extLst>
              <a:ext uri="{FF2B5EF4-FFF2-40B4-BE49-F238E27FC236}">
                <a16:creationId xmlns:a16="http://schemas.microsoft.com/office/drawing/2014/main" id="{BED90989-76EC-46BE-8109-C3FA9CB19713}"/>
              </a:ext>
            </a:extLst>
          </p:cNvPr>
          <p:cNvPicPr>
            <a:picLocks noChangeAspect="1"/>
          </p:cNvPicPr>
          <p:nvPr/>
        </p:nvPicPr>
        <p:blipFill>
          <a:blip r:embed="rId3"/>
          <a:stretch>
            <a:fillRect/>
          </a:stretch>
        </p:blipFill>
        <p:spPr>
          <a:xfrm>
            <a:off x="6806014" y="643468"/>
            <a:ext cx="4193369" cy="5113866"/>
          </a:xfrm>
          <a:prstGeom prst="rect">
            <a:avLst/>
          </a:prstGeom>
        </p:spPr>
      </p:pic>
      <p:sp>
        <p:nvSpPr>
          <p:cNvPr id="15" name="Rectangle 14">
            <a:extLst>
              <a:ext uri="{FF2B5EF4-FFF2-40B4-BE49-F238E27FC236}">
                <a16:creationId xmlns:a16="http://schemas.microsoft.com/office/drawing/2014/main" id="{50BC3489-C3CF-4390-987A-9726B968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0FA629FD-BF68-49F1-9019-611BFD261B78}"/>
              </a:ext>
            </a:extLst>
          </p:cNvPr>
          <p:cNvSpPr txBox="1">
            <a:spLocks noGrp="1"/>
          </p:cNvSpPr>
          <p:nvPr>
            <p:ph type="title" idx="4294967295"/>
          </p:nvPr>
        </p:nvSpPr>
        <p:spPr>
          <a:xfrm>
            <a:off x="1438382" y="5785907"/>
            <a:ext cx="10388395"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ts val="2000"/>
              </a:lnSpc>
              <a:spcBef>
                <a:spcPct val="0"/>
              </a:spcBef>
              <a:spcAft>
                <a:spcPts val="0"/>
              </a:spcAft>
              <a:buClrTx/>
              <a:buSzTx/>
              <a:buFontTx/>
              <a:buNone/>
              <a:tabLst/>
              <a:defRPr/>
            </a:pPr>
            <a:r>
              <a:rPr kumimoji="0" lang="en-US" sz="1600" b="0" i="0" u="none" strike="noStrike" kern="1200" cap="none" spc="-50" normalizeH="0" baseline="0" noProof="0" dirty="0">
                <a:ln>
                  <a:noFill/>
                </a:ln>
                <a:solidFill>
                  <a:schemeClr val="tx1">
                    <a:lumMod val="75000"/>
                    <a:lumOff val="25000"/>
                  </a:schemeClr>
                </a:solidFill>
                <a:effectLst/>
                <a:uLnTx/>
                <a:uFillTx/>
                <a:latin typeface="+mj-lt"/>
                <a:ea typeface="+mj-ea"/>
                <a:cs typeface="+mj-cs"/>
              </a:rPr>
              <a:t>1982-84 Hispanic Health and Nutrition Survey                                                                   2014 NHPI National Health Interview Survey</a:t>
            </a:r>
            <a:endParaRPr kumimoji="0" lang="en-US" sz="1600" b="0" i="1" u="none" strike="noStrike" kern="1200" cap="none" spc="-50" normalizeH="0" baseline="0" noProof="0" dirty="0">
              <a:ln>
                <a:noFill/>
              </a:ln>
              <a:solidFill>
                <a:srgbClr val="000000"/>
              </a:solidFill>
              <a:effectLst/>
              <a:uLnTx/>
              <a:uFillTx/>
              <a:latin typeface="+mj-lt"/>
              <a:ea typeface="+mj-ea"/>
              <a:cs typeface="+mj-cs"/>
            </a:endParaRPr>
          </a:p>
        </p:txBody>
      </p:sp>
    </p:spTree>
    <p:extLst>
      <p:ext uri="{BB962C8B-B14F-4D97-AF65-F5344CB8AC3E}">
        <p14:creationId xmlns:p14="http://schemas.microsoft.com/office/powerpoint/2010/main" val="67843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CHS COVID - 19 data and health disparities">
            <a:extLst>
              <a:ext uri="{FF2B5EF4-FFF2-40B4-BE49-F238E27FC236}">
                <a16:creationId xmlns:a16="http://schemas.microsoft.com/office/drawing/2014/main" id="{B2758A63-5FEA-41F7-B1B9-3E9C7FE52FED}"/>
              </a:ext>
            </a:extLst>
          </p:cNvPr>
          <p:cNvSpPr>
            <a:spLocks noGrp="1"/>
          </p:cNvSpPr>
          <p:nvPr>
            <p:ph type="title"/>
          </p:nvPr>
        </p:nvSpPr>
        <p:spPr/>
        <p:txBody>
          <a:bodyPr/>
          <a:lstStyle/>
          <a:p>
            <a:r>
              <a:rPr lang="en-US" dirty="0"/>
              <a:t>NCHS COVID-19 data and health disparities</a:t>
            </a:r>
          </a:p>
        </p:txBody>
      </p:sp>
      <p:sp>
        <p:nvSpPr>
          <p:cNvPr id="3" name="Text Placeholder 2">
            <a:extLst>
              <a:ext uri="{FF2B5EF4-FFF2-40B4-BE49-F238E27FC236}">
                <a16:creationId xmlns:a16="http://schemas.microsoft.com/office/drawing/2014/main" id="{4E8B79E0-B0F2-412E-84D5-D430F68FA027}"/>
              </a:ext>
            </a:extLst>
          </p:cNvPr>
          <p:cNvSpPr>
            <a:spLocks noGrp="1"/>
          </p:cNvSpPr>
          <p:nvPr>
            <p:ph type="body" idx="1"/>
          </p:nvPr>
        </p:nvSpPr>
        <p:spPr/>
        <p:txBody>
          <a:bodyPr/>
          <a:lstStyle/>
          <a:p>
            <a:r>
              <a:rPr lang="en-US" dirty="0"/>
              <a:t>Need and impact</a:t>
            </a:r>
          </a:p>
        </p:txBody>
      </p:sp>
    </p:spTree>
    <p:extLst>
      <p:ext uri="{BB962C8B-B14F-4D97-AF65-F5344CB8AC3E}">
        <p14:creationId xmlns:p14="http://schemas.microsoft.com/office/powerpoint/2010/main" val="143964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4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1" name="Straight Connector 4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92" name="Rectangle 49">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146040A-DD71-45FD-9C39-559202E4324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93532" y="165958"/>
            <a:ext cx="5402477" cy="6191953"/>
          </a:xfrm>
          <a:prstGeom prst="rect">
            <a:avLst/>
          </a:prstGeom>
        </p:spPr>
      </p:pic>
      <p:cxnSp>
        <p:nvCxnSpPr>
          <p:cNvPr id="93" name="Straight Connector 51">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8967" y="2246569"/>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E2284C67-0CBB-4B18-9644-DFE3EFC74193}"/>
              </a:ext>
            </a:extLst>
          </p:cNvPr>
          <p:cNvSpPr txBox="1">
            <a:spLocks noGrp="1"/>
          </p:cNvSpPr>
          <p:nvPr>
            <p:ph type="title" idx="4294967295"/>
          </p:nvPr>
        </p:nvSpPr>
        <p:spPr>
          <a:xfrm>
            <a:off x="7859485" y="2407436"/>
            <a:ext cx="3690257" cy="3461658"/>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NCHS COVID-19 data:</a:t>
            </a:r>
          </a:p>
          <a:p>
            <a:pPr marL="285750" marR="0" lvl="0" indent="-285750" algn="l" defTabSz="914400"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8 releases of provisional or novel data over last year</a:t>
            </a:r>
          </a:p>
          <a:p>
            <a:pPr marL="285750" marR="0" lvl="0" indent="-285750" algn="l" defTabSz="914400"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All releases include age and sex at minimum but most include race/ethnicity</a:t>
            </a:r>
          </a:p>
          <a:p>
            <a:pPr marL="285750" marR="0" lvl="0" indent="-285750" algn="l" defTabSz="914400"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Pulse also includes sexual orientation and gender identity </a:t>
            </a:r>
          </a:p>
          <a:p>
            <a:pPr marL="285750" marR="0" lvl="0" indent="-285750" algn="l" defTabSz="914400"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Most include measures of locality, namely urbanicity</a:t>
            </a:r>
          </a:p>
          <a:p>
            <a:pPr marL="0" marR="0" lvl="0" indent="0" algn="l" defTabSz="914400" rtl="0" eaLnBrk="1" fontAlgn="auto" latinLnBrk="0" hangingPunct="1">
              <a:lnSpc>
                <a:spcPct val="90000"/>
              </a:lnSpc>
              <a:spcBef>
                <a:spcPts val="0"/>
              </a:spcBef>
              <a:spcAft>
                <a:spcPts val="60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p>
        </p:txBody>
      </p:sp>
      <p:sp>
        <p:nvSpPr>
          <p:cNvPr id="94" name="Rectangle 53">
            <a:extLst>
              <a:ext uri="{FF2B5EF4-FFF2-40B4-BE49-F238E27FC236}">
                <a16:creationId xmlns:a16="http://schemas.microsoft.com/office/drawing/2014/main" id="{F2BDE551-930A-4FE1-8434-09824E324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756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2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25">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49BC6-4FB0-4711-A58F-695BDB9137E0}"/>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3800" dirty="0">
                <a:solidFill>
                  <a:schemeClr val="tx1">
                    <a:lumMod val="85000"/>
                    <a:lumOff val="15000"/>
                  </a:schemeClr>
                </a:solidFill>
              </a:rPr>
              <a:t>Providing data for action: </a:t>
            </a:r>
            <a:br>
              <a:rPr lang="en-US" sz="3800" dirty="0">
                <a:solidFill>
                  <a:schemeClr val="tx1">
                    <a:lumMod val="85000"/>
                    <a:lumOff val="15000"/>
                  </a:schemeClr>
                </a:solidFill>
              </a:rPr>
            </a:br>
            <a:r>
              <a:rPr lang="en-US" sz="3800" dirty="0">
                <a:solidFill>
                  <a:schemeClr val="tx1">
                    <a:lumMod val="85000"/>
                    <a:lumOff val="15000"/>
                  </a:schemeClr>
                </a:solidFill>
              </a:rPr>
              <a:t>COVID-19 mortality data and health disparities</a:t>
            </a:r>
          </a:p>
        </p:txBody>
      </p:sp>
      <p:pic>
        <p:nvPicPr>
          <p:cNvPr id="4" name="Content Placeholder 3" descr="Graphical user interface, application&#10;&#10;Description automatically generated">
            <a:extLst>
              <a:ext uri="{FF2B5EF4-FFF2-40B4-BE49-F238E27FC236}">
                <a16:creationId xmlns:a16="http://schemas.microsoft.com/office/drawing/2014/main" id="{1027673F-2AD9-498F-9A6C-3ED988AB4ADF}"/>
              </a:ext>
            </a:extLst>
          </p:cNvPr>
          <p:cNvPicPr>
            <a:picLocks noGrp="1" noChangeAspect="1"/>
          </p:cNvPicPr>
          <p:nvPr>
            <p:ph idx="1"/>
          </p:nvPr>
        </p:nvPicPr>
        <p:blipFill>
          <a:blip r:embed="rId2"/>
          <a:stretch>
            <a:fillRect/>
          </a:stretch>
        </p:blipFill>
        <p:spPr>
          <a:xfrm>
            <a:off x="648929" y="1362876"/>
            <a:ext cx="6912217" cy="3680755"/>
          </a:xfrm>
          <a:prstGeom prst="rect">
            <a:avLst/>
          </a:prstGeom>
        </p:spPr>
      </p:pic>
      <p:cxnSp>
        <p:nvCxnSpPr>
          <p:cNvPr id="37" name="Straight Connector 27">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Rectangle 29">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983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7">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1">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descr="NCHS web page visit">
            <a:extLst>
              <a:ext uri="{FF2B5EF4-FFF2-40B4-BE49-F238E27FC236}">
                <a16:creationId xmlns:a16="http://schemas.microsoft.com/office/drawing/2014/main" id="{5FAFDD1F-9806-464D-833E-E312877ED5CF}"/>
              </a:ext>
            </a:extLst>
          </p:cNvPr>
          <p:cNvPicPr>
            <a:picLocks noChangeAspect="1"/>
          </p:cNvPicPr>
          <p:nvPr/>
        </p:nvPicPr>
        <p:blipFill>
          <a:blip r:embed="rId2"/>
          <a:stretch>
            <a:fillRect/>
          </a:stretch>
        </p:blipFill>
        <p:spPr>
          <a:xfrm>
            <a:off x="1916175" y="589171"/>
            <a:ext cx="2415991" cy="2712377"/>
          </a:xfrm>
          <a:prstGeom prst="rect">
            <a:avLst/>
          </a:prstGeom>
        </p:spPr>
      </p:pic>
      <p:pic>
        <p:nvPicPr>
          <p:cNvPr id="4" name="Picture 3" descr="image of bar chart showing the most popular NCHS page visited ">
            <a:extLst>
              <a:ext uri="{FF2B5EF4-FFF2-40B4-BE49-F238E27FC236}">
                <a16:creationId xmlns:a16="http://schemas.microsoft.com/office/drawing/2014/main" id="{FB793D37-C7CE-48D7-A93B-A05E2C9A6DB5}"/>
              </a:ext>
            </a:extLst>
          </p:cNvPr>
          <p:cNvPicPr>
            <a:picLocks noChangeAspect="1"/>
          </p:cNvPicPr>
          <p:nvPr/>
        </p:nvPicPr>
        <p:blipFill>
          <a:blip r:embed="rId3"/>
          <a:stretch>
            <a:fillRect/>
          </a:stretch>
        </p:blipFill>
        <p:spPr>
          <a:xfrm>
            <a:off x="1601467" y="3556452"/>
            <a:ext cx="8679610" cy="2712377"/>
          </a:xfrm>
          <a:prstGeom prst="rect">
            <a:avLst/>
          </a:prstGeom>
        </p:spPr>
      </p:pic>
      <p:sp>
        <p:nvSpPr>
          <p:cNvPr id="5" name="TextBox 4">
            <a:extLst>
              <a:ext uri="{FF2B5EF4-FFF2-40B4-BE49-F238E27FC236}">
                <a16:creationId xmlns:a16="http://schemas.microsoft.com/office/drawing/2014/main" id="{77D9F775-26D2-485E-AAC0-A77466560E74}"/>
              </a:ext>
            </a:extLst>
          </p:cNvPr>
          <p:cNvSpPr txBox="1"/>
          <p:nvPr/>
        </p:nvSpPr>
        <p:spPr>
          <a:xfrm>
            <a:off x="4438436" y="1232899"/>
            <a:ext cx="955497" cy="369332"/>
          </a:xfrm>
          <a:prstGeom prst="rect">
            <a:avLst/>
          </a:prstGeom>
          <a:noFill/>
        </p:spPr>
        <p:txBody>
          <a:bodyPr wrap="square" rtlCol="0">
            <a:spAutoFit/>
          </a:bodyPr>
          <a:lstStyle/>
          <a:p>
            <a:r>
              <a:rPr lang="en-US" dirty="0"/>
              <a:t>100 M</a:t>
            </a:r>
          </a:p>
        </p:txBody>
      </p:sp>
      <p:sp>
        <p:nvSpPr>
          <p:cNvPr id="19" name="TextBox 18">
            <a:extLst>
              <a:ext uri="{FF2B5EF4-FFF2-40B4-BE49-F238E27FC236}">
                <a16:creationId xmlns:a16="http://schemas.microsoft.com/office/drawing/2014/main" id="{0B3C8336-83EB-480B-A643-2CCB8D0C219B}"/>
              </a:ext>
            </a:extLst>
          </p:cNvPr>
          <p:cNvSpPr txBox="1"/>
          <p:nvPr/>
        </p:nvSpPr>
        <p:spPr>
          <a:xfrm>
            <a:off x="4438436" y="2210009"/>
            <a:ext cx="955497" cy="369332"/>
          </a:xfrm>
          <a:prstGeom prst="rect">
            <a:avLst/>
          </a:prstGeom>
          <a:noFill/>
        </p:spPr>
        <p:txBody>
          <a:bodyPr wrap="square" rtlCol="0">
            <a:spAutoFit/>
          </a:bodyPr>
          <a:lstStyle/>
          <a:p>
            <a:r>
              <a:rPr lang="en-US" dirty="0"/>
              <a:t> 50 M</a:t>
            </a:r>
          </a:p>
        </p:txBody>
      </p:sp>
      <p:sp>
        <p:nvSpPr>
          <p:cNvPr id="6" name="TextBox 5">
            <a:extLst>
              <a:ext uri="{FF2B5EF4-FFF2-40B4-BE49-F238E27FC236}">
                <a16:creationId xmlns:a16="http://schemas.microsoft.com/office/drawing/2014/main" id="{31B5D814-B88B-4462-AACE-0721CFD4B4B7}"/>
              </a:ext>
            </a:extLst>
          </p:cNvPr>
          <p:cNvSpPr txBox="1"/>
          <p:nvPr/>
        </p:nvSpPr>
        <p:spPr>
          <a:xfrm>
            <a:off x="729465" y="688369"/>
            <a:ext cx="3195263" cy="369332"/>
          </a:xfrm>
          <a:prstGeom prst="rect">
            <a:avLst/>
          </a:prstGeom>
          <a:noFill/>
        </p:spPr>
        <p:txBody>
          <a:bodyPr wrap="square" rtlCol="0">
            <a:spAutoFit/>
          </a:bodyPr>
          <a:lstStyle/>
          <a:p>
            <a:r>
              <a:rPr lang="en-US" dirty="0"/>
              <a:t>NCHS web page visits</a:t>
            </a:r>
          </a:p>
        </p:txBody>
      </p:sp>
      <p:sp>
        <p:nvSpPr>
          <p:cNvPr id="21" name="Title 1">
            <a:extLst>
              <a:ext uri="{FF2B5EF4-FFF2-40B4-BE49-F238E27FC236}">
                <a16:creationId xmlns:a16="http://schemas.microsoft.com/office/drawing/2014/main" id="{3E40FE9B-82CE-4F20-8191-5C8D6981EC35}"/>
              </a:ext>
            </a:extLst>
          </p:cNvPr>
          <p:cNvSpPr txBox="1">
            <a:spLocks noGrp="1"/>
          </p:cNvSpPr>
          <p:nvPr>
            <p:ph type="title" idx="4294967295"/>
          </p:nvPr>
        </p:nvSpPr>
        <p:spPr>
          <a:xfrm>
            <a:off x="7318421" y="1232899"/>
            <a:ext cx="3401961" cy="14979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50" normalizeH="0" baseline="0" noProof="0" dirty="0">
                <a:ln>
                  <a:noFill/>
                </a:ln>
                <a:solidFill>
                  <a:schemeClr val="tx1">
                    <a:lumMod val="85000"/>
                    <a:lumOff val="15000"/>
                  </a:schemeClr>
                </a:solidFill>
                <a:effectLst/>
                <a:uLnTx/>
                <a:uFillTx/>
                <a:latin typeface="+mj-lt"/>
                <a:ea typeface="+mj-ea"/>
                <a:cs typeface="+mj-cs"/>
              </a:rPr>
              <a:t>Impact</a:t>
            </a:r>
          </a:p>
        </p:txBody>
      </p:sp>
    </p:spTree>
    <p:extLst>
      <p:ext uri="{BB962C8B-B14F-4D97-AF65-F5344CB8AC3E}">
        <p14:creationId xmlns:p14="http://schemas.microsoft.com/office/powerpoint/2010/main" val="415011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mages of reports">
            <a:extLst>
              <a:ext uri="{FF2B5EF4-FFF2-40B4-BE49-F238E27FC236}">
                <a16:creationId xmlns:a16="http://schemas.microsoft.com/office/drawing/2014/main" id="{EC34869C-73D2-45B4-A05B-CDAE8385A647}"/>
              </a:ext>
            </a:extLst>
          </p:cNvPr>
          <p:cNvPicPr>
            <a:picLocks noChangeAspect="1"/>
          </p:cNvPicPr>
          <p:nvPr/>
        </p:nvPicPr>
        <p:blipFill>
          <a:blip r:embed="rId3"/>
          <a:stretch>
            <a:fillRect/>
          </a:stretch>
        </p:blipFill>
        <p:spPr>
          <a:xfrm>
            <a:off x="236304" y="0"/>
            <a:ext cx="7834755" cy="6385325"/>
          </a:xfrm>
          <a:prstGeom prst="rect">
            <a:avLst/>
          </a:prstGeom>
        </p:spPr>
      </p:pic>
      <p:pic>
        <p:nvPicPr>
          <p:cNvPr id="7" name="Picture 6" descr="Almetric article">
            <a:extLst>
              <a:ext uri="{FF2B5EF4-FFF2-40B4-BE49-F238E27FC236}">
                <a16:creationId xmlns:a16="http://schemas.microsoft.com/office/drawing/2014/main" id="{702801B5-E016-49BE-AF99-922610A3D999}"/>
              </a:ext>
            </a:extLst>
          </p:cNvPr>
          <p:cNvPicPr>
            <a:picLocks noChangeAspect="1"/>
          </p:cNvPicPr>
          <p:nvPr/>
        </p:nvPicPr>
        <p:blipFill>
          <a:blip r:embed="rId4"/>
          <a:stretch>
            <a:fillRect/>
          </a:stretch>
        </p:blipFill>
        <p:spPr>
          <a:xfrm>
            <a:off x="8629077" y="333542"/>
            <a:ext cx="3458966" cy="5718240"/>
          </a:xfrm>
          <a:prstGeom prst="rect">
            <a:avLst/>
          </a:prstGeom>
        </p:spPr>
      </p:pic>
      <p:cxnSp>
        <p:nvCxnSpPr>
          <p:cNvPr id="11" name="Straight Connector 10">
            <a:extLst>
              <a:ext uri="{FF2B5EF4-FFF2-40B4-BE49-F238E27FC236}">
                <a16:creationId xmlns:a16="http://schemas.microsoft.com/office/drawing/2014/main" id="{3B960C86-ACE4-42FF-AB6D-A83C02A986C9}"/>
              </a:ext>
              <a:ext uri="{C183D7F6-B498-43B3-948B-1728B52AA6E4}">
                <adec:decorative xmlns:adec="http://schemas.microsoft.com/office/drawing/2017/decorative" val="1"/>
              </a:ext>
            </a:extLst>
          </p:cNvPr>
          <p:cNvCxnSpPr/>
          <p:nvPr/>
        </p:nvCxnSpPr>
        <p:spPr>
          <a:xfrm flipV="1">
            <a:off x="8071059" y="1746607"/>
            <a:ext cx="333202" cy="719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01C9F-F36D-4A48-B998-68C913FF7E42}"/>
              </a:ext>
              <a:ext uri="{C183D7F6-B498-43B3-948B-1728B52AA6E4}">
                <adec:decorative xmlns:adec="http://schemas.microsoft.com/office/drawing/2017/decorative" val="1"/>
              </a:ext>
            </a:extLst>
          </p:cNvPr>
          <p:cNvCxnSpPr/>
          <p:nvPr/>
        </p:nvCxnSpPr>
        <p:spPr>
          <a:xfrm>
            <a:off x="8071059" y="2835667"/>
            <a:ext cx="425671" cy="5933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366441"/>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purl.org/dc/dcmitype/"/>
    <ds:schemaRef ds:uri="http://purl.org/dc/terms/"/>
    <ds:schemaRef ds:uri="71af3243-3dd4-4a8d-8c0d-dd76da1f02a5"/>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16c05727-aa75-4e4a-9b5f-8a80a1165891"/>
    <ds:schemaRef ds:uri="http://purl.org/dc/elements/1.1/"/>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{4DDD1895-3DE2-4B25-9F3B-7EAAC613DF34}tf11437505_win32</Template>
  <TotalTime>734</TotalTime>
  <Words>510</Words>
  <Application>Microsoft Office PowerPoint</Application>
  <PresentationFormat>Widescreen</PresentationFormat>
  <Paragraphs>75</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Georgia Pro Cond Light</vt:lpstr>
      <vt:lpstr>Speak Pro</vt:lpstr>
      <vt:lpstr>RetrospectVTI</vt:lpstr>
      <vt:lpstr>Health Equity Science at NCHS</vt:lpstr>
      <vt:lpstr>NCHS has a long history of measuring disparities  </vt:lpstr>
      <vt:lpstr>Still going! </vt:lpstr>
      <vt:lpstr>1982-84 Hispanic Health and Nutrition Survey                                                                   2014 NHPI National Health Interview Survey</vt:lpstr>
      <vt:lpstr>NCHS COVID-19 data and health disparities</vt:lpstr>
      <vt:lpstr>NCHS COVID-19 data: 8 releases of provisional or novel data over last year All releases include age and sex at minimum but most include race/ethnicity Pulse also includes sexual orientation and gender identity  Most include measures of locality, namely urbanicity  </vt:lpstr>
      <vt:lpstr>Providing data for action:  COVID-19 mortality data and health disparities</vt:lpstr>
      <vt:lpstr>Impact</vt:lpstr>
      <vt:lpstr>PowerPoint Presentation</vt:lpstr>
      <vt:lpstr>CDC’s Health Equity Strategy and NCHS</vt:lpstr>
      <vt:lpstr>PowerPoint Presentation</vt:lpstr>
      <vt:lpstr>CORE goal considerations</vt:lpstr>
      <vt:lpstr>CORE goal process</vt:lpstr>
      <vt:lpstr>Improving data on drivers of disparities</vt:lpstr>
      <vt:lpstr>Gender identity data collection</vt:lpstr>
      <vt:lpstr>Gender identity question evaluation</vt:lpstr>
      <vt:lpstr>Other CORE goal activities</vt:lpstr>
      <vt:lpstr>Other activities</vt:lpstr>
      <vt:lpstr>Questions or input?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 Science at NCHS</dc:title>
  <dc:creator>Branum, Amy M. (CDC/DDPHSS/NCHS/OD)</dc:creator>
  <cp:lastModifiedBy>Moore, Jennifer A. (CDC/DDPHSS/NCHS/OD)</cp:lastModifiedBy>
  <cp:revision>11</cp:revision>
  <dcterms:created xsi:type="dcterms:W3CDTF">2021-10-20T20:47:37Z</dcterms:created>
  <dcterms:modified xsi:type="dcterms:W3CDTF">2021-10-27T15:43:06Z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7b94a7b8-f06c-4dfe-bdcc-9b548fd58c31_Enabled">
    <vt:lpwstr>true</vt:lpwstr>
  </property>
  <property fmtid="{D5CDD505-2E9C-101B-9397-08002B2CF9AE}" pid="4" name="MSIP_Label_7b94a7b8-f06c-4dfe-bdcc-9b548fd58c31_SetDate">
    <vt:lpwstr>2021-10-20T21:10:00Z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3fd2c890-bed5-40c0-87e4-c7e558b8d276</vt:lpwstr>
  </property>
  <property fmtid="{D5CDD505-2E9C-101B-9397-08002B2CF9AE}" pid="9" name="MSIP_Label_7b94a7b8-f06c-4dfe-bdcc-9b548fd58c31_ContentBits">
    <vt:lpwstr>0</vt:lpwstr>
  </property>
</Properties>
</file>