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  <p:sldMasterId id="2147483681" r:id="rId3"/>
    <p:sldMasterId id="2147483683" r:id="rId4"/>
    <p:sldMasterId id="2147483695" r:id="rId5"/>
    <p:sldMasterId id="2147483697" r:id="rId6"/>
  </p:sldMasterIdLst>
  <p:notesMasterIdLst>
    <p:notesMasterId r:id="rId34"/>
  </p:notesMasterIdLst>
  <p:handoutMasterIdLst>
    <p:handoutMasterId r:id="rId35"/>
  </p:handoutMasterIdLst>
  <p:sldIdLst>
    <p:sldId id="339" r:id="rId7"/>
    <p:sldId id="444" r:id="rId8"/>
    <p:sldId id="407" r:id="rId9"/>
    <p:sldId id="430" r:id="rId10"/>
    <p:sldId id="431" r:id="rId11"/>
    <p:sldId id="432" r:id="rId12"/>
    <p:sldId id="429" r:id="rId13"/>
    <p:sldId id="346" r:id="rId14"/>
    <p:sldId id="445" r:id="rId15"/>
    <p:sldId id="421" r:id="rId16"/>
    <p:sldId id="418" r:id="rId17"/>
    <p:sldId id="438" r:id="rId18"/>
    <p:sldId id="446" r:id="rId19"/>
    <p:sldId id="442" r:id="rId20"/>
    <p:sldId id="455" r:id="rId21"/>
    <p:sldId id="439" r:id="rId22"/>
    <p:sldId id="426" r:id="rId23"/>
    <p:sldId id="422" r:id="rId24"/>
    <p:sldId id="447" r:id="rId25"/>
    <p:sldId id="448" r:id="rId26"/>
    <p:sldId id="450" r:id="rId27"/>
    <p:sldId id="443" r:id="rId28"/>
    <p:sldId id="434" r:id="rId29"/>
    <p:sldId id="437" r:id="rId30"/>
    <p:sldId id="440" r:id="rId31"/>
    <p:sldId id="454" r:id="rId32"/>
    <p:sldId id="45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>
          <p15:clr>
            <a:srgbClr val="A4A3A4"/>
          </p15:clr>
        </p15:guide>
        <p15:guide id="2" orient="horz" pos="3984">
          <p15:clr>
            <a:srgbClr val="A4A3A4"/>
          </p15:clr>
        </p15:guide>
        <p15:guide id="3" orient="horz" pos="2976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elLab1" initials="M" lastIdx="25" clrIdx="0"/>
  <p:cmAuthor id="1" name="Mirel, Lisa (CDC/OPHSS/NCHS)" initials="zav8" lastIdx="1" clrIdx="1">
    <p:extLst/>
  </p:cmAuthor>
  <p:cmAuthor id="2" name="Mirel, Lisa (CDC/OPHSS/NCHS)" initials="ML(" lastIdx="12" clrIdx="2">
    <p:extLst>
      <p:ext uri="{19B8F6BF-5375-455C-9EA6-DF929625EA0E}">
        <p15:presenceInfo xmlns:p15="http://schemas.microsoft.com/office/powerpoint/2012/main" userId="S-1-5-21-1207783550-2075000910-922709458-224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052441"/>
    <a:srgbClr val="C5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80723" autoAdjust="0"/>
  </p:normalViewPr>
  <p:slideViewPr>
    <p:cSldViewPr>
      <p:cViewPr varScale="1">
        <p:scale>
          <a:sx n="72" d="100"/>
          <a:sy n="72" d="100"/>
        </p:scale>
        <p:origin x="900" y="60"/>
      </p:cViewPr>
      <p:guideLst>
        <p:guide orient="horz" pos="384"/>
        <p:guide orient="horz" pos="3984"/>
        <p:guide orient="horz" pos="297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760"/>
    </p:cViewPr>
  </p:sorterViewPr>
  <p:notesViewPr>
    <p:cSldViewPr>
      <p:cViewPr varScale="1">
        <p:scale>
          <a:sx n="100" d="100"/>
          <a:sy n="100" d="100"/>
        </p:scale>
        <p:origin x="-2640" y="-108"/>
      </p:cViewPr>
      <p:guideLst>
        <p:guide orient="horz" pos="2930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50EC2-18C9-4634-9F01-C02256F7E086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EFF5D1-915C-46CD-9E42-6E2DFD4A46EF}">
      <dgm:prSet phldrT="[Text]"/>
      <dgm:spPr/>
      <dgm:t>
        <a:bodyPr/>
        <a:lstStyle/>
        <a:p>
          <a:r>
            <a:rPr lang="en-US" dirty="0"/>
            <a:t>Vaccine-Preventable Diseases</a:t>
          </a:r>
        </a:p>
      </dgm:t>
    </dgm:pt>
    <dgm:pt modelId="{B4A5F452-7572-451B-93E2-41104C6D9920}" type="parTrans" cxnId="{73CB3AB1-C746-46EF-8A0A-604445566813}">
      <dgm:prSet/>
      <dgm:spPr/>
      <dgm:t>
        <a:bodyPr/>
        <a:lstStyle/>
        <a:p>
          <a:endParaRPr lang="en-US"/>
        </a:p>
      </dgm:t>
    </dgm:pt>
    <dgm:pt modelId="{291AEA92-A371-406A-80EA-82F88CC13A55}" type="sibTrans" cxnId="{73CB3AB1-C746-46EF-8A0A-604445566813}">
      <dgm:prSet/>
      <dgm:spPr/>
      <dgm:t>
        <a:bodyPr/>
        <a:lstStyle/>
        <a:p>
          <a:endParaRPr lang="en-US"/>
        </a:p>
      </dgm:t>
    </dgm:pt>
    <dgm:pt modelId="{BF76B27B-20A6-41BD-BDAB-7DA2C2D9919D}">
      <dgm:prSet phldrT="[Text]"/>
      <dgm:spPr/>
      <dgm:t>
        <a:bodyPr/>
        <a:lstStyle/>
        <a:p>
          <a:r>
            <a:rPr lang="en-US" dirty="0"/>
            <a:t>Requiring children who enter schools to have certain vaccinations</a:t>
          </a:r>
        </a:p>
      </dgm:t>
    </dgm:pt>
    <dgm:pt modelId="{0B87CD7C-0F0A-4626-8785-7315916AD6C5}" type="parTrans" cxnId="{EFA20723-1F08-44AB-9542-D7683F615994}">
      <dgm:prSet/>
      <dgm:spPr/>
      <dgm:t>
        <a:bodyPr/>
        <a:lstStyle/>
        <a:p>
          <a:endParaRPr lang="en-US"/>
        </a:p>
      </dgm:t>
    </dgm:pt>
    <dgm:pt modelId="{BFC290A9-4274-478F-B3D3-A4E6A3C410C7}" type="sibTrans" cxnId="{EFA20723-1F08-44AB-9542-D7683F615994}">
      <dgm:prSet/>
      <dgm:spPr/>
      <dgm:t>
        <a:bodyPr/>
        <a:lstStyle/>
        <a:p>
          <a:endParaRPr lang="en-US"/>
        </a:p>
      </dgm:t>
    </dgm:pt>
    <dgm:pt modelId="{7A745EF2-16F5-43CB-A4DD-7E3B0A74E427}">
      <dgm:prSet phldrT="[Text]"/>
      <dgm:spPr/>
      <dgm:t>
        <a:bodyPr/>
        <a:lstStyle/>
        <a:p>
          <a:r>
            <a:rPr lang="en-US" dirty="0"/>
            <a:t>Funding the Vaccines for Children Program</a:t>
          </a:r>
        </a:p>
      </dgm:t>
    </dgm:pt>
    <dgm:pt modelId="{BB8DD22D-F5F6-4101-AAAE-3CDA0CD9E899}" type="parTrans" cxnId="{962F2304-9F38-4C15-AB95-BC9EF844110A}">
      <dgm:prSet/>
      <dgm:spPr/>
      <dgm:t>
        <a:bodyPr/>
        <a:lstStyle/>
        <a:p>
          <a:endParaRPr lang="en-US"/>
        </a:p>
      </dgm:t>
    </dgm:pt>
    <dgm:pt modelId="{39528CCC-77CA-497F-B7F1-34B9A1D8F855}" type="sibTrans" cxnId="{962F2304-9F38-4C15-AB95-BC9EF844110A}">
      <dgm:prSet/>
      <dgm:spPr/>
      <dgm:t>
        <a:bodyPr/>
        <a:lstStyle/>
        <a:p>
          <a:endParaRPr lang="en-US"/>
        </a:p>
      </dgm:t>
    </dgm:pt>
    <dgm:pt modelId="{8539C01E-5657-484C-B70E-68C1329CF3E6}">
      <dgm:prSet phldrT="[Text]"/>
      <dgm:spPr/>
      <dgm:t>
        <a:bodyPr/>
        <a:lstStyle/>
        <a:p>
          <a:r>
            <a:rPr lang="en-US" dirty="0"/>
            <a:t>Cancer Prevention</a:t>
          </a:r>
        </a:p>
      </dgm:t>
    </dgm:pt>
    <dgm:pt modelId="{58A9A424-E23C-4DEA-9053-E81DFFD2A349}" type="parTrans" cxnId="{5C8096AB-56B2-4E1A-9175-DD87CC93EAC6}">
      <dgm:prSet/>
      <dgm:spPr/>
      <dgm:t>
        <a:bodyPr/>
        <a:lstStyle/>
        <a:p>
          <a:endParaRPr lang="en-US"/>
        </a:p>
      </dgm:t>
    </dgm:pt>
    <dgm:pt modelId="{405F5172-8F87-4FAE-A41B-DAEAE0A01904}" type="sibTrans" cxnId="{5C8096AB-56B2-4E1A-9175-DD87CC93EAC6}">
      <dgm:prSet/>
      <dgm:spPr/>
      <dgm:t>
        <a:bodyPr/>
        <a:lstStyle/>
        <a:p>
          <a:endParaRPr lang="en-US"/>
        </a:p>
      </dgm:t>
    </dgm:pt>
    <dgm:pt modelId="{6BAF8EAB-82A2-4E16-9993-E3720443B859}">
      <dgm:prSet phldrT="[Text]"/>
      <dgm:spPr/>
      <dgm:t>
        <a:bodyPr/>
        <a:lstStyle/>
        <a:p>
          <a:r>
            <a:rPr lang="en-US" dirty="0"/>
            <a:t>Creating the Breast and Cervical Cancer Early Detection Program</a:t>
          </a:r>
        </a:p>
      </dgm:t>
    </dgm:pt>
    <dgm:pt modelId="{2AA13794-3A9C-4318-949C-2B696BD80140}" type="parTrans" cxnId="{FB759553-69F1-4A1C-80A5-01F77680CB98}">
      <dgm:prSet/>
      <dgm:spPr/>
      <dgm:t>
        <a:bodyPr/>
        <a:lstStyle/>
        <a:p>
          <a:endParaRPr lang="en-US"/>
        </a:p>
      </dgm:t>
    </dgm:pt>
    <dgm:pt modelId="{419B7C3E-869F-4B10-9EB1-225C324022A4}" type="sibTrans" cxnId="{FB759553-69F1-4A1C-80A5-01F77680CB98}">
      <dgm:prSet/>
      <dgm:spPr/>
      <dgm:t>
        <a:bodyPr/>
        <a:lstStyle/>
        <a:p>
          <a:endParaRPr lang="en-US"/>
        </a:p>
      </dgm:t>
    </dgm:pt>
    <dgm:pt modelId="{16ACF275-D6E0-46B8-B770-803EAF11B06E}">
      <dgm:prSet phldrT="[Text]"/>
      <dgm:spPr/>
      <dgm:t>
        <a:bodyPr/>
        <a:lstStyle/>
        <a:p>
          <a:r>
            <a:rPr lang="en-US" dirty="0"/>
            <a:t>Prevention and Control of Infectious Diseases</a:t>
          </a:r>
        </a:p>
      </dgm:t>
    </dgm:pt>
    <dgm:pt modelId="{69087579-DD1E-463B-978F-6FB53E0E26FF}" type="parTrans" cxnId="{24A1F5C8-BFA8-4AE9-BAF5-48206B60E90A}">
      <dgm:prSet/>
      <dgm:spPr/>
      <dgm:t>
        <a:bodyPr/>
        <a:lstStyle/>
        <a:p>
          <a:endParaRPr lang="en-US"/>
        </a:p>
      </dgm:t>
    </dgm:pt>
    <dgm:pt modelId="{EFA71AD2-996D-49D0-863F-D09B224F97E4}" type="sibTrans" cxnId="{24A1F5C8-BFA8-4AE9-BAF5-48206B60E90A}">
      <dgm:prSet/>
      <dgm:spPr/>
      <dgm:t>
        <a:bodyPr/>
        <a:lstStyle/>
        <a:p>
          <a:endParaRPr lang="en-US"/>
        </a:p>
      </dgm:t>
    </dgm:pt>
    <dgm:pt modelId="{CC26FD05-0CB3-48A2-8FF2-77D1354D6BC3}">
      <dgm:prSet phldrT="[Text]"/>
      <dgm:spPr/>
      <dgm:t>
        <a:bodyPr/>
        <a:lstStyle/>
        <a:p>
          <a:r>
            <a:rPr lang="en-US" dirty="0"/>
            <a:t>Motor Vehicle Safety</a:t>
          </a:r>
        </a:p>
      </dgm:t>
    </dgm:pt>
    <dgm:pt modelId="{DA7AF472-CE92-473D-A32A-9CFB163CAD7B}" type="parTrans" cxnId="{D97D5A7A-1CAD-475A-8450-CC56124EB66D}">
      <dgm:prSet/>
      <dgm:spPr/>
      <dgm:t>
        <a:bodyPr/>
        <a:lstStyle/>
        <a:p>
          <a:endParaRPr lang="en-US"/>
        </a:p>
      </dgm:t>
    </dgm:pt>
    <dgm:pt modelId="{29CDEF54-9C9C-4F5B-95C7-4CB2D81DF067}" type="sibTrans" cxnId="{D97D5A7A-1CAD-475A-8450-CC56124EB66D}">
      <dgm:prSet/>
      <dgm:spPr/>
      <dgm:t>
        <a:bodyPr/>
        <a:lstStyle/>
        <a:p>
          <a:endParaRPr lang="en-US"/>
        </a:p>
      </dgm:t>
    </dgm:pt>
    <dgm:pt modelId="{D1D54764-8913-4DE7-8BDD-5E1B0A4A1D64}">
      <dgm:prSet phldrT="[Text]"/>
      <dgm:spPr/>
      <dgm:t>
        <a:bodyPr/>
        <a:lstStyle/>
        <a:p>
          <a:r>
            <a:rPr lang="en-US" dirty="0"/>
            <a:t>Enacting child restraint laws</a:t>
          </a:r>
        </a:p>
      </dgm:t>
    </dgm:pt>
    <dgm:pt modelId="{614443FA-32DE-4C92-92D5-410B2E8FE06D}" type="parTrans" cxnId="{58FE024D-2218-48FE-BC01-5D67FF93965E}">
      <dgm:prSet/>
      <dgm:spPr/>
      <dgm:t>
        <a:bodyPr/>
        <a:lstStyle/>
        <a:p>
          <a:endParaRPr lang="en-US"/>
        </a:p>
      </dgm:t>
    </dgm:pt>
    <dgm:pt modelId="{8041A83F-D76B-4347-99AB-B648B953DC26}" type="sibTrans" cxnId="{58FE024D-2218-48FE-BC01-5D67FF93965E}">
      <dgm:prSet/>
      <dgm:spPr/>
      <dgm:t>
        <a:bodyPr/>
        <a:lstStyle/>
        <a:p>
          <a:endParaRPr lang="en-US"/>
        </a:p>
      </dgm:t>
    </dgm:pt>
    <dgm:pt modelId="{2C5C6FB8-1FD5-4AA6-9CFE-0BCB5D5955AB}">
      <dgm:prSet phldrT="[Text]"/>
      <dgm:spPr/>
      <dgm:t>
        <a:bodyPr/>
        <a:lstStyle/>
        <a:p>
          <a:r>
            <a:rPr lang="en-US" dirty="0"/>
            <a:t>Establishing ignition interlock programs to address DUI offenses in the court system</a:t>
          </a:r>
        </a:p>
      </dgm:t>
    </dgm:pt>
    <dgm:pt modelId="{FF20123D-6C83-43BF-9565-30BCF97C9985}" type="parTrans" cxnId="{1424B186-C953-4396-80C9-7308AF29FD0C}">
      <dgm:prSet/>
      <dgm:spPr/>
      <dgm:t>
        <a:bodyPr/>
        <a:lstStyle/>
        <a:p>
          <a:endParaRPr lang="en-US"/>
        </a:p>
      </dgm:t>
    </dgm:pt>
    <dgm:pt modelId="{FCE5E9B1-1D83-489B-B4DD-3A40BBADBE61}" type="sibTrans" cxnId="{1424B186-C953-4396-80C9-7308AF29FD0C}">
      <dgm:prSet/>
      <dgm:spPr/>
      <dgm:t>
        <a:bodyPr/>
        <a:lstStyle/>
        <a:p>
          <a:endParaRPr lang="en-US"/>
        </a:p>
      </dgm:t>
    </dgm:pt>
    <dgm:pt modelId="{C944D617-58CF-47EA-971F-D9AB35FB98FB}">
      <dgm:prSet phldrT="[Text]"/>
      <dgm:spPr/>
      <dgm:t>
        <a:bodyPr/>
        <a:lstStyle/>
        <a:p>
          <a:r>
            <a:rPr lang="en-US" b="0" dirty="0"/>
            <a:t>Requiring hospitals to report central line infection rates</a:t>
          </a:r>
        </a:p>
      </dgm:t>
    </dgm:pt>
    <dgm:pt modelId="{F0615223-C57F-4CF3-9760-CB18A85BA521}" type="parTrans" cxnId="{93DA27E4-FA85-4C33-9F5A-27D90CA63DCA}">
      <dgm:prSet/>
      <dgm:spPr/>
      <dgm:t>
        <a:bodyPr/>
        <a:lstStyle/>
        <a:p>
          <a:endParaRPr lang="en-US"/>
        </a:p>
      </dgm:t>
    </dgm:pt>
    <dgm:pt modelId="{7C088500-FE88-4E39-B73F-6A4BDC914FC0}" type="sibTrans" cxnId="{93DA27E4-FA85-4C33-9F5A-27D90CA63DCA}">
      <dgm:prSet/>
      <dgm:spPr/>
      <dgm:t>
        <a:bodyPr/>
        <a:lstStyle/>
        <a:p>
          <a:endParaRPr lang="en-US"/>
        </a:p>
      </dgm:t>
    </dgm:pt>
    <dgm:pt modelId="{32D159A1-4D35-4241-B47F-04263A9D85EF}">
      <dgm:prSet phldrT="[Text]"/>
      <dgm:spPr/>
      <dgm:t>
        <a:bodyPr/>
        <a:lstStyle/>
        <a:p>
          <a:r>
            <a:rPr lang="en-US" dirty="0"/>
            <a:t>Requiring schools to provide information about HPV vaccines</a:t>
          </a:r>
        </a:p>
      </dgm:t>
    </dgm:pt>
    <dgm:pt modelId="{C5351E89-53CD-4D28-8392-A1739B013A54}" type="parTrans" cxnId="{FC34E180-2ED3-4CE0-A975-A224339114F2}">
      <dgm:prSet/>
      <dgm:spPr/>
      <dgm:t>
        <a:bodyPr/>
        <a:lstStyle/>
        <a:p>
          <a:endParaRPr lang="en-US"/>
        </a:p>
      </dgm:t>
    </dgm:pt>
    <dgm:pt modelId="{B216B2F2-F379-4409-8A7F-8F2211E2E9E7}" type="sibTrans" cxnId="{FC34E180-2ED3-4CE0-A975-A224339114F2}">
      <dgm:prSet/>
      <dgm:spPr/>
      <dgm:t>
        <a:bodyPr/>
        <a:lstStyle/>
        <a:p>
          <a:endParaRPr lang="en-US"/>
        </a:p>
      </dgm:t>
    </dgm:pt>
    <dgm:pt modelId="{F5D323E9-77F5-41FA-AFFE-802497B6ECA8}">
      <dgm:prSet phldrT="[Text]"/>
      <dgm:spPr/>
      <dgm:t>
        <a:bodyPr/>
        <a:lstStyle/>
        <a:p>
          <a:r>
            <a:rPr lang="en-US" dirty="0"/>
            <a:t>Maternal and Infant Health</a:t>
          </a:r>
        </a:p>
      </dgm:t>
    </dgm:pt>
    <dgm:pt modelId="{0102A0AD-1081-4BE0-9890-05D460AD9EB1}" type="parTrans" cxnId="{7EE80D1B-E2DE-4780-8E2C-94CAA49DA89C}">
      <dgm:prSet/>
      <dgm:spPr/>
      <dgm:t>
        <a:bodyPr/>
        <a:lstStyle/>
        <a:p>
          <a:endParaRPr lang="en-US"/>
        </a:p>
      </dgm:t>
    </dgm:pt>
    <dgm:pt modelId="{0CFAB879-3839-4309-A7C0-03F7D7D8D159}" type="sibTrans" cxnId="{7EE80D1B-E2DE-4780-8E2C-94CAA49DA89C}">
      <dgm:prSet/>
      <dgm:spPr/>
      <dgm:t>
        <a:bodyPr/>
        <a:lstStyle/>
        <a:p>
          <a:endParaRPr lang="en-US"/>
        </a:p>
      </dgm:t>
    </dgm:pt>
    <dgm:pt modelId="{81E2A0C1-E2FB-4DB1-869C-4198DDF9D5BE}">
      <dgm:prSet phldrT="[Text]"/>
      <dgm:spPr/>
      <dgm:t>
        <a:bodyPr/>
        <a:lstStyle/>
        <a:p>
          <a:r>
            <a:rPr lang="en-US" dirty="0"/>
            <a:t>Adding new conditions to newborn screening programs</a:t>
          </a:r>
        </a:p>
      </dgm:t>
    </dgm:pt>
    <dgm:pt modelId="{CA24FAF4-67EB-461B-AD89-05FB0919DC8F}" type="parTrans" cxnId="{B9BE2A52-CEB5-44C4-891F-B8DDFD331EEA}">
      <dgm:prSet/>
      <dgm:spPr/>
      <dgm:t>
        <a:bodyPr/>
        <a:lstStyle/>
        <a:p>
          <a:endParaRPr lang="en-US"/>
        </a:p>
      </dgm:t>
    </dgm:pt>
    <dgm:pt modelId="{AD1CD1B4-C377-47F5-8015-9571F982F073}" type="sibTrans" cxnId="{B9BE2A52-CEB5-44C4-891F-B8DDFD331EEA}">
      <dgm:prSet/>
      <dgm:spPr/>
      <dgm:t>
        <a:bodyPr/>
        <a:lstStyle/>
        <a:p>
          <a:endParaRPr lang="en-US"/>
        </a:p>
      </dgm:t>
    </dgm:pt>
    <dgm:pt modelId="{B3F23347-0C26-4AA9-AAB3-B07F08A36E97}">
      <dgm:prSet phldrT="[Text]"/>
      <dgm:spPr/>
      <dgm:t>
        <a:bodyPr/>
        <a:lstStyle/>
        <a:p>
          <a:r>
            <a:rPr lang="en-US" dirty="0"/>
            <a:t>Requiring that certain foods be fortified with folate</a:t>
          </a:r>
        </a:p>
      </dgm:t>
    </dgm:pt>
    <dgm:pt modelId="{3C1C39BA-77AC-45FF-A068-7DC071A5C368}" type="parTrans" cxnId="{C6DF4D0B-B456-40A8-9EAC-C309E38CF9BF}">
      <dgm:prSet/>
      <dgm:spPr/>
      <dgm:t>
        <a:bodyPr/>
        <a:lstStyle/>
        <a:p>
          <a:endParaRPr lang="en-US"/>
        </a:p>
      </dgm:t>
    </dgm:pt>
    <dgm:pt modelId="{6E508CB9-FE1C-40F3-B53E-3F0B9BE59AB7}" type="sibTrans" cxnId="{C6DF4D0B-B456-40A8-9EAC-C309E38CF9BF}">
      <dgm:prSet/>
      <dgm:spPr/>
      <dgm:t>
        <a:bodyPr/>
        <a:lstStyle/>
        <a:p>
          <a:endParaRPr lang="en-US"/>
        </a:p>
      </dgm:t>
    </dgm:pt>
    <dgm:pt modelId="{40ECE12E-DC71-46C0-93DD-0AA3E783C063}">
      <dgm:prSet phldrT="[Text]"/>
      <dgm:spPr/>
      <dgm:t>
        <a:bodyPr/>
        <a:lstStyle/>
        <a:p>
          <a:r>
            <a:rPr lang="en-US" b="0" dirty="0"/>
            <a:t>Creating MOUs among state agencies to respond to foodborne disease outbreaks </a:t>
          </a:r>
        </a:p>
      </dgm:t>
    </dgm:pt>
    <dgm:pt modelId="{46BD7351-02C5-4D10-A804-CA8CE94C8D80}" type="parTrans" cxnId="{C833440F-4B77-4898-A652-D4BDE326CA04}">
      <dgm:prSet/>
      <dgm:spPr/>
      <dgm:t>
        <a:bodyPr/>
        <a:lstStyle/>
        <a:p>
          <a:endParaRPr lang="en-US"/>
        </a:p>
      </dgm:t>
    </dgm:pt>
    <dgm:pt modelId="{E030CAF4-6736-46BB-B5F3-9C00A73C0664}" type="sibTrans" cxnId="{C833440F-4B77-4898-A652-D4BDE326CA04}">
      <dgm:prSet/>
      <dgm:spPr/>
      <dgm:t>
        <a:bodyPr/>
        <a:lstStyle/>
        <a:p>
          <a:endParaRPr lang="en-US"/>
        </a:p>
      </dgm:t>
    </dgm:pt>
    <dgm:pt modelId="{8EA7F237-F084-435A-A2FE-B2571BB9EB21}" type="pres">
      <dgm:prSet presAssocID="{1D250EC2-18C9-4634-9F01-C02256F7E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88DB19-F9B5-4BE9-8D71-84E102A19779}" type="pres">
      <dgm:prSet presAssocID="{FAEFF5D1-915C-46CD-9E42-6E2DFD4A46EF}" presName="composite" presStyleCnt="0"/>
      <dgm:spPr/>
    </dgm:pt>
    <dgm:pt modelId="{7AD2AAA7-9166-41A5-B5D8-C1CBC006D06C}" type="pres">
      <dgm:prSet presAssocID="{FAEFF5D1-915C-46CD-9E42-6E2DFD4A46E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70C21-4E29-43CF-B366-1C052F38BFAC}" type="pres">
      <dgm:prSet presAssocID="{FAEFF5D1-915C-46CD-9E42-6E2DFD4A46E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C46E2-E34A-47F6-97E5-FA7D7299BAC8}" type="pres">
      <dgm:prSet presAssocID="{291AEA92-A371-406A-80EA-82F88CC13A55}" presName="space" presStyleCnt="0"/>
      <dgm:spPr/>
    </dgm:pt>
    <dgm:pt modelId="{A92D75B9-9F6D-4331-9F05-51694181863F}" type="pres">
      <dgm:prSet presAssocID="{8539C01E-5657-484C-B70E-68C1329CF3E6}" presName="composite" presStyleCnt="0"/>
      <dgm:spPr/>
    </dgm:pt>
    <dgm:pt modelId="{18710628-B890-478F-987D-6DB67C5C1467}" type="pres">
      <dgm:prSet presAssocID="{8539C01E-5657-484C-B70E-68C1329CF3E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94F48-E81C-4A51-BC6C-099146C4BF4D}" type="pres">
      <dgm:prSet presAssocID="{8539C01E-5657-484C-B70E-68C1329CF3E6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06092-A723-4DCC-BF3C-EC5590228F8B}" type="pres">
      <dgm:prSet presAssocID="{405F5172-8F87-4FAE-A41B-DAEAE0A01904}" presName="space" presStyleCnt="0"/>
      <dgm:spPr/>
    </dgm:pt>
    <dgm:pt modelId="{268BAD14-B5C5-4ABC-9FA1-D5BC29206351}" type="pres">
      <dgm:prSet presAssocID="{16ACF275-D6E0-46B8-B770-803EAF11B06E}" presName="composite" presStyleCnt="0"/>
      <dgm:spPr/>
    </dgm:pt>
    <dgm:pt modelId="{EA46D260-1785-4D9E-A255-20C0B1879AB3}" type="pres">
      <dgm:prSet presAssocID="{16ACF275-D6E0-46B8-B770-803EAF11B06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FD0C3-042D-4788-ADE7-520FB59EF4DD}" type="pres">
      <dgm:prSet presAssocID="{16ACF275-D6E0-46B8-B770-803EAF11B06E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85C1-9C80-4B23-8C8D-E4B88DC2F9D7}" type="pres">
      <dgm:prSet presAssocID="{EFA71AD2-996D-49D0-863F-D09B224F97E4}" presName="space" presStyleCnt="0"/>
      <dgm:spPr/>
    </dgm:pt>
    <dgm:pt modelId="{1E252A1C-78F4-437C-A04D-01B6E7D00CBB}" type="pres">
      <dgm:prSet presAssocID="{CC26FD05-0CB3-48A2-8FF2-77D1354D6BC3}" presName="composite" presStyleCnt="0"/>
      <dgm:spPr/>
    </dgm:pt>
    <dgm:pt modelId="{8D8DDB6B-042B-4670-9AE0-E3015D97A1F2}" type="pres">
      <dgm:prSet presAssocID="{CC26FD05-0CB3-48A2-8FF2-77D1354D6BC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2081A-6F9B-49E2-9E19-7828C3FC83B6}" type="pres">
      <dgm:prSet presAssocID="{CC26FD05-0CB3-48A2-8FF2-77D1354D6BC3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3C454-1DBA-492F-A68F-15A3DCE966C0}" type="pres">
      <dgm:prSet presAssocID="{29CDEF54-9C9C-4F5B-95C7-4CB2D81DF067}" presName="space" presStyleCnt="0"/>
      <dgm:spPr/>
    </dgm:pt>
    <dgm:pt modelId="{5750B434-C9CC-48EB-95ED-CCEB14F473B7}" type="pres">
      <dgm:prSet presAssocID="{F5D323E9-77F5-41FA-AFFE-802497B6ECA8}" presName="composite" presStyleCnt="0"/>
      <dgm:spPr/>
    </dgm:pt>
    <dgm:pt modelId="{FD3D63DD-49FC-415E-9833-C26BA5338D3F}" type="pres">
      <dgm:prSet presAssocID="{F5D323E9-77F5-41FA-AFFE-802497B6ECA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34497-52CE-4AAC-8104-C7BECBB58C2D}" type="pres">
      <dgm:prSet presAssocID="{F5D323E9-77F5-41FA-AFFE-802497B6ECA8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A27E4-FA85-4C33-9F5A-27D90CA63DCA}" srcId="{16ACF275-D6E0-46B8-B770-803EAF11B06E}" destId="{C944D617-58CF-47EA-971F-D9AB35FB98FB}" srcOrd="0" destOrd="0" parTransId="{F0615223-C57F-4CF3-9760-CB18A85BA521}" sibTransId="{7C088500-FE88-4E39-B73F-6A4BDC914FC0}"/>
    <dgm:cxn modelId="{FC34E180-2ED3-4CE0-A975-A224339114F2}" srcId="{8539C01E-5657-484C-B70E-68C1329CF3E6}" destId="{32D159A1-4D35-4241-B47F-04263A9D85EF}" srcOrd="1" destOrd="0" parTransId="{C5351E89-53CD-4D28-8392-A1739B013A54}" sibTransId="{B216B2F2-F379-4409-8A7F-8F2211E2E9E7}"/>
    <dgm:cxn modelId="{73CB3AB1-C746-46EF-8A0A-604445566813}" srcId="{1D250EC2-18C9-4634-9F01-C02256F7E086}" destId="{FAEFF5D1-915C-46CD-9E42-6E2DFD4A46EF}" srcOrd="0" destOrd="0" parTransId="{B4A5F452-7572-451B-93E2-41104C6D9920}" sibTransId="{291AEA92-A371-406A-80EA-82F88CC13A55}"/>
    <dgm:cxn modelId="{C9076830-5F97-4E21-BBC9-921175DAF854}" type="presOf" srcId="{F5D323E9-77F5-41FA-AFFE-802497B6ECA8}" destId="{FD3D63DD-49FC-415E-9833-C26BA5338D3F}" srcOrd="0" destOrd="0" presId="urn:microsoft.com/office/officeart/2005/8/layout/hList1"/>
    <dgm:cxn modelId="{57D9C9E3-C8AB-493C-8274-4066E1C0BD6F}" type="presOf" srcId="{32D159A1-4D35-4241-B47F-04263A9D85EF}" destId="{09394F48-E81C-4A51-BC6C-099146C4BF4D}" srcOrd="0" destOrd="1" presId="urn:microsoft.com/office/officeart/2005/8/layout/hList1"/>
    <dgm:cxn modelId="{0DDD7212-B5A7-4625-B379-F2BC759E784D}" type="presOf" srcId="{FAEFF5D1-915C-46CD-9E42-6E2DFD4A46EF}" destId="{7AD2AAA7-9166-41A5-B5D8-C1CBC006D06C}" srcOrd="0" destOrd="0" presId="urn:microsoft.com/office/officeart/2005/8/layout/hList1"/>
    <dgm:cxn modelId="{60FE30D9-1DC1-4D14-9BD3-4989FC624DFD}" type="presOf" srcId="{7A745EF2-16F5-43CB-A4DD-7E3B0A74E427}" destId="{64770C21-4E29-43CF-B366-1C052F38BFAC}" srcOrd="0" destOrd="1" presId="urn:microsoft.com/office/officeart/2005/8/layout/hList1"/>
    <dgm:cxn modelId="{7DD25113-5B9F-44DF-A75D-358895463AE8}" type="presOf" srcId="{B3F23347-0C26-4AA9-AAB3-B07F08A36E97}" destId="{2BC34497-52CE-4AAC-8104-C7BECBB58C2D}" srcOrd="0" destOrd="1" presId="urn:microsoft.com/office/officeart/2005/8/layout/hList1"/>
    <dgm:cxn modelId="{F015C930-A64A-41CB-A15A-2F7BE2D59749}" type="presOf" srcId="{16ACF275-D6E0-46B8-B770-803EAF11B06E}" destId="{EA46D260-1785-4D9E-A255-20C0B1879AB3}" srcOrd="0" destOrd="0" presId="urn:microsoft.com/office/officeart/2005/8/layout/hList1"/>
    <dgm:cxn modelId="{FB759553-69F1-4A1C-80A5-01F77680CB98}" srcId="{8539C01E-5657-484C-B70E-68C1329CF3E6}" destId="{6BAF8EAB-82A2-4E16-9993-E3720443B859}" srcOrd="0" destOrd="0" parTransId="{2AA13794-3A9C-4318-949C-2B696BD80140}" sibTransId="{419B7C3E-869F-4B10-9EB1-225C324022A4}"/>
    <dgm:cxn modelId="{24A1F5C8-BFA8-4AE9-BAF5-48206B60E90A}" srcId="{1D250EC2-18C9-4634-9F01-C02256F7E086}" destId="{16ACF275-D6E0-46B8-B770-803EAF11B06E}" srcOrd="2" destOrd="0" parTransId="{69087579-DD1E-463B-978F-6FB53E0E26FF}" sibTransId="{EFA71AD2-996D-49D0-863F-D09B224F97E4}"/>
    <dgm:cxn modelId="{B268C9CE-643D-47AC-BB76-00D3D85EBFAA}" type="presOf" srcId="{1D250EC2-18C9-4634-9F01-C02256F7E086}" destId="{8EA7F237-F084-435A-A2FE-B2571BB9EB21}" srcOrd="0" destOrd="0" presId="urn:microsoft.com/office/officeart/2005/8/layout/hList1"/>
    <dgm:cxn modelId="{21076F45-89C5-44D8-B315-9A3D07314E8B}" type="presOf" srcId="{CC26FD05-0CB3-48A2-8FF2-77D1354D6BC3}" destId="{8D8DDB6B-042B-4670-9AE0-E3015D97A1F2}" srcOrd="0" destOrd="0" presId="urn:microsoft.com/office/officeart/2005/8/layout/hList1"/>
    <dgm:cxn modelId="{55E0710A-F5B4-4768-B436-D0B991648CB0}" type="presOf" srcId="{D1D54764-8913-4DE7-8BDD-5E1B0A4A1D64}" destId="{DB62081A-6F9B-49E2-9E19-7828C3FC83B6}" srcOrd="0" destOrd="0" presId="urn:microsoft.com/office/officeart/2005/8/layout/hList1"/>
    <dgm:cxn modelId="{20541D57-5C56-4A83-AD0A-858C42CA5AD4}" type="presOf" srcId="{8539C01E-5657-484C-B70E-68C1329CF3E6}" destId="{18710628-B890-478F-987D-6DB67C5C1467}" srcOrd="0" destOrd="0" presId="urn:microsoft.com/office/officeart/2005/8/layout/hList1"/>
    <dgm:cxn modelId="{78523EB1-2248-4824-AF57-B64C9BCE5FE4}" type="presOf" srcId="{40ECE12E-DC71-46C0-93DD-0AA3E783C063}" destId="{B3CFD0C3-042D-4788-ADE7-520FB59EF4DD}" srcOrd="0" destOrd="1" presId="urn:microsoft.com/office/officeart/2005/8/layout/hList1"/>
    <dgm:cxn modelId="{B02C202D-773C-4011-A9AF-F65DDEEFFF72}" type="presOf" srcId="{BF76B27B-20A6-41BD-BDAB-7DA2C2D9919D}" destId="{64770C21-4E29-43CF-B366-1C052F38BFAC}" srcOrd="0" destOrd="0" presId="urn:microsoft.com/office/officeart/2005/8/layout/hList1"/>
    <dgm:cxn modelId="{911A5604-5F8B-4CB8-81EE-CB3BB552AAD0}" type="presOf" srcId="{6BAF8EAB-82A2-4E16-9993-E3720443B859}" destId="{09394F48-E81C-4A51-BC6C-099146C4BF4D}" srcOrd="0" destOrd="0" presId="urn:microsoft.com/office/officeart/2005/8/layout/hList1"/>
    <dgm:cxn modelId="{B0B17AB6-9097-4B14-B79F-D98C14D3FBFB}" type="presOf" srcId="{2C5C6FB8-1FD5-4AA6-9CFE-0BCB5D5955AB}" destId="{DB62081A-6F9B-49E2-9E19-7828C3FC83B6}" srcOrd="0" destOrd="1" presId="urn:microsoft.com/office/officeart/2005/8/layout/hList1"/>
    <dgm:cxn modelId="{B9BE2A52-CEB5-44C4-891F-B8DDFD331EEA}" srcId="{F5D323E9-77F5-41FA-AFFE-802497B6ECA8}" destId="{81E2A0C1-E2FB-4DB1-869C-4198DDF9D5BE}" srcOrd="0" destOrd="0" parTransId="{CA24FAF4-67EB-461B-AD89-05FB0919DC8F}" sibTransId="{AD1CD1B4-C377-47F5-8015-9571F982F073}"/>
    <dgm:cxn modelId="{D97D5A7A-1CAD-475A-8450-CC56124EB66D}" srcId="{1D250EC2-18C9-4634-9F01-C02256F7E086}" destId="{CC26FD05-0CB3-48A2-8FF2-77D1354D6BC3}" srcOrd="3" destOrd="0" parTransId="{DA7AF472-CE92-473D-A32A-9CFB163CAD7B}" sibTransId="{29CDEF54-9C9C-4F5B-95C7-4CB2D81DF067}"/>
    <dgm:cxn modelId="{962F2304-9F38-4C15-AB95-BC9EF844110A}" srcId="{FAEFF5D1-915C-46CD-9E42-6E2DFD4A46EF}" destId="{7A745EF2-16F5-43CB-A4DD-7E3B0A74E427}" srcOrd="1" destOrd="0" parTransId="{BB8DD22D-F5F6-4101-AAAE-3CDA0CD9E899}" sibTransId="{39528CCC-77CA-497F-B7F1-34B9A1D8F855}"/>
    <dgm:cxn modelId="{6FF41478-B736-43EC-99BD-A168C3856999}" type="presOf" srcId="{C944D617-58CF-47EA-971F-D9AB35FB98FB}" destId="{B3CFD0C3-042D-4788-ADE7-520FB59EF4DD}" srcOrd="0" destOrd="0" presId="urn:microsoft.com/office/officeart/2005/8/layout/hList1"/>
    <dgm:cxn modelId="{3AC3802F-E50C-4B33-8E7B-E55B6CD1C9C9}" type="presOf" srcId="{81E2A0C1-E2FB-4DB1-869C-4198DDF9D5BE}" destId="{2BC34497-52CE-4AAC-8104-C7BECBB58C2D}" srcOrd="0" destOrd="0" presId="urn:microsoft.com/office/officeart/2005/8/layout/hList1"/>
    <dgm:cxn modelId="{EFA20723-1F08-44AB-9542-D7683F615994}" srcId="{FAEFF5D1-915C-46CD-9E42-6E2DFD4A46EF}" destId="{BF76B27B-20A6-41BD-BDAB-7DA2C2D9919D}" srcOrd="0" destOrd="0" parTransId="{0B87CD7C-0F0A-4626-8785-7315916AD6C5}" sibTransId="{BFC290A9-4274-478F-B3D3-A4E6A3C410C7}"/>
    <dgm:cxn modelId="{5C8096AB-56B2-4E1A-9175-DD87CC93EAC6}" srcId="{1D250EC2-18C9-4634-9F01-C02256F7E086}" destId="{8539C01E-5657-484C-B70E-68C1329CF3E6}" srcOrd="1" destOrd="0" parTransId="{58A9A424-E23C-4DEA-9053-E81DFFD2A349}" sibTransId="{405F5172-8F87-4FAE-A41B-DAEAE0A01904}"/>
    <dgm:cxn modelId="{58FE024D-2218-48FE-BC01-5D67FF93965E}" srcId="{CC26FD05-0CB3-48A2-8FF2-77D1354D6BC3}" destId="{D1D54764-8913-4DE7-8BDD-5E1B0A4A1D64}" srcOrd="0" destOrd="0" parTransId="{614443FA-32DE-4C92-92D5-410B2E8FE06D}" sibTransId="{8041A83F-D76B-4347-99AB-B648B953DC26}"/>
    <dgm:cxn modelId="{C833440F-4B77-4898-A652-D4BDE326CA04}" srcId="{16ACF275-D6E0-46B8-B770-803EAF11B06E}" destId="{40ECE12E-DC71-46C0-93DD-0AA3E783C063}" srcOrd="1" destOrd="0" parTransId="{46BD7351-02C5-4D10-A804-CA8CE94C8D80}" sibTransId="{E030CAF4-6736-46BB-B5F3-9C00A73C0664}"/>
    <dgm:cxn modelId="{1424B186-C953-4396-80C9-7308AF29FD0C}" srcId="{CC26FD05-0CB3-48A2-8FF2-77D1354D6BC3}" destId="{2C5C6FB8-1FD5-4AA6-9CFE-0BCB5D5955AB}" srcOrd="1" destOrd="0" parTransId="{FF20123D-6C83-43BF-9565-30BCF97C9985}" sibTransId="{FCE5E9B1-1D83-489B-B4DD-3A40BBADBE61}"/>
    <dgm:cxn modelId="{C6DF4D0B-B456-40A8-9EAC-C309E38CF9BF}" srcId="{F5D323E9-77F5-41FA-AFFE-802497B6ECA8}" destId="{B3F23347-0C26-4AA9-AAB3-B07F08A36E97}" srcOrd="1" destOrd="0" parTransId="{3C1C39BA-77AC-45FF-A068-7DC071A5C368}" sibTransId="{6E508CB9-FE1C-40F3-B53E-3F0B9BE59AB7}"/>
    <dgm:cxn modelId="{7EE80D1B-E2DE-4780-8E2C-94CAA49DA89C}" srcId="{1D250EC2-18C9-4634-9F01-C02256F7E086}" destId="{F5D323E9-77F5-41FA-AFFE-802497B6ECA8}" srcOrd="4" destOrd="0" parTransId="{0102A0AD-1081-4BE0-9890-05D460AD9EB1}" sibTransId="{0CFAB879-3839-4309-A7C0-03F7D7D8D159}"/>
    <dgm:cxn modelId="{EC67F5CB-A29B-414D-8BBC-55A15C5DEF65}" type="presParOf" srcId="{8EA7F237-F084-435A-A2FE-B2571BB9EB21}" destId="{7388DB19-F9B5-4BE9-8D71-84E102A19779}" srcOrd="0" destOrd="0" presId="urn:microsoft.com/office/officeart/2005/8/layout/hList1"/>
    <dgm:cxn modelId="{F6E1DECE-72B1-4F42-B320-508A95A563D6}" type="presParOf" srcId="{7388DB19-F9B5-4BE9-8D71-84E102A19779}" destId="{7AD2AAA7-9166-41A5-B5D8-C1CBC006D06C}" srcOrd="0" destOrd="0" presId="urn:microsoft.com/office/officeart/2005/8/layout/hList1"/>
    <dgm:cxn modelId="{313693A3-D922-40F4-92F9-E51507702A86}" type="presParOf" srcId="{7388DB19-F9B5-4BE9-8D71-84E102A19779}" destId="{64770C21-4E29-43CF-B366-1C052F38BFAC}" srcOrd="1" destOrd="0" presId="urn:microsoft.com/office/officeart/2005/8/layout/hList1"/>
    <dgm:cxn modelId="{F11969A3-1DA5-4A8E-A0B3-DC02EC4C3FE6}" type="presParOf" srcId="{8EA7F237-F084-435A-A2FE-B2571BB9EB21}" destId="{2CDC46E2-E34A-47F6-97E5-FA7D7299BAC8}" srcOrd="1" destOrd="0" presId="urn:microsoft.com/office/officeart/2005/8/layout/hList1"/>
    <dgm:cxn modelId="{5D5AAB84-9453-4C23-A1A6-44DCBF2A774F}" type="presParOf" srcId="{8EA7F237-F084-435A-A2FE-B2571BB9EB21}" destId="{A92D75B9-9F6D-4331-9F05-51694181863F}" srcOrd="2" destOrd="0" presId="urn:microsoft.com/office/officeart/2005/8/layout/hList1"/>
    <dgm:cxn modelId="{A1344538-766A-40E3-9F54-861E7B3A9BAC}" type="presParOf" srcId="{A92D75B9-9F6D-4331-9F05-51694181863F}" destId="{18710628-B890-478F-987D-6DB67C5C1467}" srcOrd="0" destOrd="0" presId="urn:microsoft.com/office/officeart/2005/8/layout/hList1"/>
    <dgm:cxn modelId="{C01545D9-FFBC-49CD-8DAB-C4095940413F}" type="presParOf" srcId="{A92D75B9-9F6D-4331-9F05-51694181863F}" destId="{09394F48-E81C-4A51-BC6C-099146C4BF4D}" srcOrd="1" destOrd="0" presId="urn:microsoft.com/office/officeart/2005/8/layout/hList1"/>
    <dgm:cxn modelId="{3724E187-BDF2-4379-BE52-6B60DDAF75EF}" type="presParOf" srcId="{8EA7F237-F084-435A-A2FE-B2571BB9EB21}" destId="{AB506092-A723-4DCC-BF3C-EC5590228F8B}" srcOrd="3" destOrd="0" presId="urn:microsoft.com/office/officeart/2005/8/layout/hList1"/>
    <dgm:cxn modelId="{359097DC-4F3A-48C3-94C1-6596BC82F766}" type="presParOf" srcId="{8EA7F237-F084-435A-A2FE-B2571BB9EB21}" destId="{268BAD14-B5C5-4ABC-9FA1-D5BC29206351}" srcOrd="4" destOrd="0" presId="urn:microsoft.com/office/officeart/2005/8/layout/hList1"/>
    <dgm:cxn modelId="{C36C22C6-9E08-401D-9829-0EAAA413EBAC}" type="presParOf" srcId="{268BAD14-B5C5-4ABC-9FA1-D5BC29206351}" destId="{EA46D260-1785-4D9E-A255-20C0B1879AB3}" srcOrd="0" destOrd="0" presId="urn:microsoft.com/office/officeart/2005/8/layout/hList1"/>
    <dgm:cxn modelId="{66D1D728-9EED-41E9-AD48-84DA40D385BE}" type="presParOf" srcId="{268BAD14-B5C5-4ABC-9FA1-D5BC29206351}" destId="{B3CFD0C3-042D-4788-ADE7-520FB59EF4DD}" srcOrd="1" destOrd="0" presId="urn:microsoft.com/office/officeart/2005/8/layout/hList1"/>
    <dgm:cxn modelId="{680FC4DA-E260-4745-8181-C4C3F35D6EF0}" type="presParOf" srcId="{8EA7F237-F084-435A-A2FE-B2571BB9EB21}" destId="{C32D85C1-9C80-4B23-8C8D-E4B88DC2F9D7}" srcOrd="5" destOrd="0" presId="urn:microsoft.com/office/officeart/2005/8/layout/hList1"/>
    <dgm:cxn modelId="{5A0CC0EA-C444-4CF0-8B28-5354E1469E4A}" type="presParOf" srcId="{8EA7F237-F084-435A-A2FE-B2571BB9EB21}" destId="{1E252A1C-78F4-437C-A04D-01B6E7D00CBB}" srcOrd="6" destOrd="0" presId="urn:microsoft.com/office/officeart/2005/8/layout/hList1"/>
    <dgm:cxn modelId="{3DF867EB-DF29-44A2-9702-4B5996630DEF}" type="presParOf" srcId="{1E252A1C-78F4-437C-A04D-01B6E7D00CBB}" destId="{8D8DDB6B-042B-4670-9AE0-E3015D97A1F2}" srcOrd="0" destOrd="0" presId="urn:microsoft.com/office/officeart/2005/8/layout/hList1"/>
    <dgm:cxn modelId="{E709EAD0-17BD-466B-9640-6287BC5107EC}" type="presParOf" srcId="{1E252A1C-78F4-437C-A04D-01B6E7D00CBB}" destId="{DB62081A-6F9B-49E2-9E19-7828C3FC83B6}" srcOrd="1" destOrd="0" presId="urn:microsoft.com/office/officeart/2005/8/layout/hList1"/>
    <dgm:cxn modelId="{F7E7D479-3F4F-46F5-92AA-1EFE703F0264}" type="presParOf" srcId="{8EA7F237-F084-435A-A2FE-B2571BB9EB21}" destId="{5033C454-1DBA-492F-A68F-15A3DCE966C0}" srcOrd="7" destOrd="0" presId="urn:microsoft.com/office/officeart/2005/8/layout/hList1"/>
    <dgm:cxn modelId="{986908E9-28A5-4994-8553-0B395299DBCB}" type="presParOf" srcId="{8EA7F237-F084-435A-A2FE-B2571BB9EB21}" destId="{5750B434-C9CC-48EB-95ED-CCEB14F473B7}" srcOrd="8" destOrd="0" presId="urn:microsoft.com/office/officeart/2005/8/layout/hList1"/>
    <dgm:cxn modelId="{8D2ECF7A-2436-4B45-9BF3-8D75954F9564}" type="presParOf" srcId="{5750B434-C9CC-48EB-95ED-CCEB14F473B7}" destId="{FD3D63DD-49FC-415E-9833-C26BA5338D3F}" srcOrd="0" destOrd="0" presId="urn:microsoft.com/office/officeart/2005/8/layout/hList1"/>
    <dgm:cxn modelId="{ED18E3FC-CB2E-4584-86B8-787D4F86D829}" type="presParOf" srcId="{5750B434-C9CC-48EB-95ED-CCEB14F473B7}" destId="{2BC34497-52CE-4AAC-8104-C7BECBB58C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50EC2-18C9-4634-9F01-C02256F7E086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EFF5D1-915C-46CD-9E42-6E2DFD4A46EF}">
      <dgm:prSet phldrT="[Text]"/>
      <dgm:spPr/>
      <dgm:t>
        <a:bodyPr/>
        <a:lstStyle/>
        <a:p>
          <a:r>
            <a:rPr lang="en-US" dirty="0"/>
            <a:t>Childhood Lead Poisoning Prevention</a:t>
          </a:r>
        </a:p>
      </dgm:t>
    </dgm:pt>
    <dgm:pt modelId="{B4A5F452-7572-451B-93E2-41104C6D9920}" type="parTrans" cxnId="{73CB3AB1-C746-46EF-8A0A-604445566813}">
      <dgm:prSet/>
      <dgm:spPr/>
      <dgm:t>
        <a:bodyPr/>
        <a:lstStyle/>
        <a:p>
          <a:endParaRPr lang="en-US"/>
        </a:p>
      </dgm:t>
    </dgm:pt>
    <dgm:pt modelId="{291AEA92-A371-406A-80EA-82F88CC13A55}" type="sibTrans" cxnId="{73CB3AB1-C746-46EF-8A0A-604445566813}">
      <dgm:prSet/>
      <dgm:spPr/>
      <dgm:t>
        <a:bodyPr/>
        <a:lstStyle/>
        <a:p>
          <a:endParaRPr lang="en-US"/>
        </a:p>
      </dgm:t>
    </dgm:pt>
    <dgm:pt modelId="{BF76B27B-20A6-41BD-BDAB-7DA2C2D9919D}">
      <dgm:prSet phldrT="[Text]"/>
      <dgm:spPr/>
      <dgm:t>
        <a:bodyPr/>
        <a:lstStyle/>
        <a:p>
          <a:r>
            <a:rPr lang="en-US" dirty="0"/>
            <a:t>Mandating that schools test water for lead</a:t>
          </a:r>
        </a:p>
      </dgm:t>
    </dgm:pt>
    <dgm:pt modelId="{0B87CD7C-0F0A-4626-8785-7315916AD6C5}" type="parTrans" cxnId="{EFA20723-1F08-44AB-9542-D7683F615994}">
      <dgm:prSet/>
      <dgm:spPr/>
      <dgm:t>
        <a:bodyPr/>
        <a:lstStyle/>
        <a:p>
          <a:endParaRPr lang="en-US"/>
        </a:p>
      </dgm:t>
    </dgm:pt>
    <dgm:pt modelId="{BFC290A9-4274-478F-B3D3-A4E6A3C410C7}" type="sibTrans" cxnId="{EFA20723-1F08-44AB-9542-D7683F615994}">
      <dgm:prSet/>
      <dgm:spPr/>
      <dgm:t>
        <a:bodyPr/>
        <a:lstStyle/>
        <a:p>
          <a:endParaRPr lang="en-US"/>
        </a:p>
      </dgm:t>
    </dgm:pt>
    <dgm:pt modelId="{8539C01E-5657-484C-B70E-68C1329CF3E6}">
      <dgm:prSet phldrT="[Text]"/>
      <dgm:spPr/>
      <dgm:t>
        <a:bodyPr/>
        <a:lstStyle/>
        <a:p>
          <a:r>
            <a:rPr lang="en-US" dirty="0"/>
            <a:t>Occupational Safety</a:t>
          </a:r>
        </a:p>
      </dgm:t>
    </dgm:pt>
    <dgm:pt modelId="{58A9A424-E23C-4DEA-9053-E81DFFD2A349}" type="parTrans" cxnId="{5C8096AB-56B2-4E1A-9175-DD87CC93EAC6}">
      <dgm:prSet/>
      <dgm:spPr/>
      <dgm:t>
        <a:bodyPr/>
        <a:lstStyle/>
        <a:p>
          <a:endParaRPr lang="en-US"/>
        </a:p>
      </dgm:t>
    </dgm:pt>
    <dgm:pt modelId="{405F5172-8F87-4FAE-A41B-DAEAE0A01904}" type="sibTrans" cxnId="{5C8096AB-56B2-4E1A-9175-DD87CC93EAC6}">
      <dgm:prSet/>
      <dgm:spPr/>
      <dgm:t>
        <a:bodyPr/>
        <a:lstStyle/>
        <a:p>
          <a:endParaRPr lang="en-US"/>
        </a:p>
      </dgm:t>
    </dgm:pt>
    <dgm:pt modelId="{6BAF8EAB-82A2-4E16-9993-E3720443B859}">
      <dgm:prSet phldrT="[Text]"/>
      <dgm:spPr/>
      <dgm:t>
        <a:bodyPr/>
        <a:lstStyle/>
        <a:p>
          <a:r>
            <a:rPr lang="en-US" dirty="0"/>
            <a:t>Inspecting worksites to ensure they follow safety guidelines </a:t>
          </a:r>
        </a:p>
      </dgm:t>
    </dgm:pt>
    <dgm:pt modelId="{2AA13794-3A9C-4318-949C-2B696BD80140}" type="parTrans" cxnId="{FB759553-69F1-4A1C-80A5-01F77680CB98}">
      <dgm:prSet/>
      <dgm:spPr/>
      <dgm:t>
        <a:bodyPr/>
        <a:lstStyle/>
        <a:p>
          <a:endParaRPr lang="en-US"/>
        </a:p>
      </dgm:t>
    </dgm:pt>
    <dgm:pt modelId="{419B7C3E-869F-4B10-9EB1-225C324022A4}" type="sibTrans" cxnId="{FB759553-69F1-4A1C-80A5-01F77680CB98}">
      <dgm:prSet/>
      <dgm:spPr/>
      <dgm:t>
        <a:bodyPr/>
        <a:lstStyle/>
        <a:p>
          <a:endParaRPr lang="en-US"/>
        </a:p>
      </dgm:t>
    </dgm:pt>
    <dgm:pt modelId="{16ACF275-D6E0-46B8-B770-803EAF11B06E}">
      <dgm:prSet phldrT="[Text]"/>
      <dgm:spPr/>
      <dgm:t>
        <a:bodyPr/>
        <a:lstStyle/>
        <a:p>
          <a:r>
            <a:rPr lang="en-US" dirty="0"/>
            <a:t>Tobacco Control</a:t>
          </a:r>
        </a:p>
      </dgm:t>
    </dgm:pt>
    <dgm:pt modelId="{69087579-DD1E-463B-978F-6FB53E0E26FF}" type="parTrans" cxnId="{24A1F5C8-BFA8-4AE9-BAF5-48206B60E90A}">
      <dgm:prSet/>
      <dgm:spPr/>
      <dgm:t>
        <a:bodyPr/>
        <a:lstStyle/>
        <a:p>
          <a:endParaRPr lang="en-US"/>
        </a:p>
      </dgm:t>
    </dgm:pt>
    <dgm:pt modelId="{EFA71AD2-996D-49D0-863F-D09B224F97E4}" type="sibTrans" cxnId="{24A1F5C8-BFA8-4AE9-BAF5-48206B60E90A}">
      <dgm:prSet/>
      <dgm:spPr/>
      <dgm:t>
        <a:bodyPr/>
        <a:lstStyle/>
        <a:p>
          <a:endParaRPr lang="en-US"/>
        </a:p>
      </dgm:t>
    </dgm:pt>
    <dgm:pt modelId="{CC26FD05-0CB3-48A2-8FF2-77D1354D6BC3}">
      <dgm:prSet phldrT="[Text]"/>
      <dgm:spPr/>
      <dgm:t>
        <a:bodyPr/>
        <a:lstStyle/>
        <a:p>
          <a:r>
            <a:rPr lang="en-US" dirty="0"/>
            <a:t>Cardiovascular Disease Prevention</a:t>
          </a:r>
        </a:p>
      </dgm:t>
    </dgm:pt>
    <dgm:pt modelId="{DA7AF472-CE92-473D-A32A-9CFB163CAD7B}" type="parTrans" cxnId="{D97D5A7A-1CAD-475A-8450-CC56124EB66D}">
      <dgm:prSet/>
      <dgm:spPr/>
      <dgm:t>
        <a:bodyPr/>
        <a:lstStyle/>
        <a:p>
          <a:endParaRPr lang="en-US"/>
        </a:p>
      </dgm:t>
    </dgm:pt>
    <dgm:pt modelId="{29CDEF54-9C9C-4F5B-95C7-4CB2D81DF067}" type="sibTrans" cxnId="{D97D5A7A-1CAD-475A-8450-CC56124EB66D}">
      <dgm:prSet/>
      <dgm:spPr/>
      <dgm:t>
        <a:bodyPr/>
        <a:lstStyle/>
        <a:p>
          <a:endParaRPr lang="en-US"/>
        </a:p>
      </dgm:t>
    </dgm:pt>
    <dgm:pt modelId="{D1D54764-8913-4DE7-8BDD-5E1B0A4A1D64}">
      <dgm:prSet phldrT="[Text]"/>
      <dgm:spPr/>
      <dgm:t>
        <a:bodyPr/>
        <a:lstStyle/>
        <a:p>
          <a:r>
            <a:rPr lang="en-US" dirty="0"/>
            <a:t>Implementing Complete Streets programs to encourage exercise</a:t>
          </a:r>
        </a:p>
      </dgm:t>
    </dgm:pt>
    <dgm:pt modelId="{614443FA-32DE-4C92-92D5-410B2E8FE06D}" type="parTrans" cxnId="{58FE024D-2218-48FE-BC01-5D67FF93965E}">
      <dgm:prSet/>
      <dgm:spPr/>
      <dgm:t>
        <a:bodyPr/>
        <a:lstStyle/>
        <a:p>
          <a:endParaRPr lang="en-US"/>
        </a:p>
      </dgm:t>
    </dgm:pt>
    <dgm:pt modelId="{8041A83F-D76B-4347-99AB-B648B953DC26}" type="sibTrans" cxnId="{58FE024D-2218-48FE-BC01-5D67FF93965E}">
      <dgm:prSet/>
      <dgm:spPr/>
      <dgm:t>
        <a:bodyPr/>
        <a:lstStyle/>
        <a:p>
          <a:endParaRPr lang="en-US"/>
        </a:p>
      </dgm:t>
    </dgm:pt>
    <dgm:pt modelId="{C944D617-58CF-47EA-971F-D9AB35FB98FB}">
      <dgm:prSet phldrT="[Text]"/>
      <dgm:spPr/>
      <dgm:t>
        <a:bodyPr/>
        <a:lstStyle/>
        <a:p>
          <a:r>
            <a:rPr lang="en-US" dirty="0"/>
            <a:t>Raising the minimum legal age of tobacco use to prevent youth initiation</a:t>
          </a:r>
        </a:p>
      </dgm:t>
    </dgm:pt>
    <dgm:pt modelId="{F0615223-C57F-4CF3-9760-CB18A85BA521}" type="parTrans" cxnId="{93DA27E4-FA85-4C33-9F5A-27D90CA63DCA}">
      <dgm:prSet/>
      <dgm:spPr/>
      <dgm:t>
        <a:bodyPr/>
        <a:lstStyle/>
        <a:p>
          <a:endParaRPr lang="en-US"/>
        </a:p>
      </dgm:t>
    </dgm:pt>
    <dgm:pt modelId="{7C088500-FE88-4E39-B73F-6A4BDC914FC0}" type="sibTrans" cxnId="{93DA27E4-FA85-4C33-9F5A-27D90CA63DCA}">
      <dgm:prSet/>
      <dgm:spPr/>
      <dgm:t>
        <a:bodyPr/>
        <a:lstStyle/>
        <a:p>
          <a:endParaRPr lang="en-US"/>
        </a:p>
      </dgm:t>
    </dgm:pt>
    <dgm:pt modelId="{32D159A1-4D35-4241-B47F-04263A9D85EF}">
      <dgm:prSet phldrT="[Text]"/>
      <dgm:spPr/>
      <dgm:t>
        <a:bodyPr/>
        <a:lstStyle/>
        <a:p>
          <a:r>
            <a:rPr lang="en-US" dirty="0"/>
            <a:t>Creating data agreements to share workers’ compensation data with public health surveillance systems </a:t>
          </a:r>
        </a:p>
      </dgm:t>
    </dgm:pt>
    <dgm:pt modelId="{C5351E89-53CD-4D28-8392-A1739B013A54}" type="parTrans" cxnId="{FC34E180-2ED3-4CE0-A975-A224339114F2}">
      <dgm:prSet/>
      <dgm:spPr/>
      <dgm:t>
        <a:bodyPr/>
        <a:lstStyle/>
        <a:p>
          <a:endParaRPr lang="en-US"/>
        </a:p>
      </dgm:t>
    </dgm:pt>
    <dgm:pt modelId="{B216B2F2-F379-4409-8A7F-8F2211E2E9E7}" type="sibTrans" cxnId="{FC34E180-2ED3-4CE0-A975-A224339114F2}">
      <dgm:prSet/>
      <dgm:spPr/>
      <dgm:t>
        <a:bodyPr/>
        <a:lstStyle/>
        <a:p>
          <a:endParaRPr lang="en-US"/>
        </a:p>
      </dgm:t>
    </dgm:pt>
    <dgm:pt modelId="{F5D323E9-77F5-41FA-AFFE-802497B6ECA8}">
      <dgm:prSet phldrT="[Text]"/>
      <dgm:spPr/>
      <dgm:t>
        <a:bodyPr/>
        <a:lstStyle/>
        <a:p>
          <a:r>
            <a:rPr lang="en-US" dirty="0"/>
            <a:t>Emergency Preparedness and Response</a:t>
          </a:r>
        </a:p>
      </dgm:t>
    </dgm:pt>
    <dgm:pt modelId="{0102A0AD-1081-4BE0-9890-05D460AD9EB1}" type="parTrans" cxnId="{7EE80D1B-E2DE-4780-8E2C-94CAA49DA89C}">
      <dgm:prSet/>
      <dgm:spPr/>
      <dgm:t>
        <a:bodyPr/>
        <a:lstStyle/>
        <a:p>
          <a:endParaRPr lang="en-US"/>
        </a:p>
      </dgm:t>
    </dgm:pt>
    <dgm:pt modelId="{0CFAB879-3839-4309-A7C0-03F7D7D8D159}" type="sibTrans" cxnId="{7EE80D1B-E2DE-4780-8E2C-94CAA49DA89C}">
      <dgm:prSet/>
      <dgm:spPr/>
      <dgm:t>
        <a:bodyPr/>
        <a:lstStyle/>
        <a:p>
          <a:endParaRPr lang="en-US"/>
        </a:p>
      </dgm:t>
    </dgm:pt>
    <dgm:pt modelId="{81E2A0C1-E2FB-4DB1-869C-4198DDF9D5BE}">
      <dgm:prSet phldrT="[Text]"/>
      <dgm:spPr/>
      <dgm:t>
        <a:bodyPr/>
        <a:lstStyle/>
        <a:p>
          <a:r>
            <a:rPr lang="en-US" dirty="0"/>
            <a:t>Joining mutual aid compacts, like the Emergency Medical Assistance Compact, to share resources across jurisdictions </a:t>
          </a:r>
        </a:p>
      </dgm:t>
    </dgm:pt>
    <dgm:pt modelId="{CA24FAF4-67EB-461B-AD89-05FB0919DC8F}" type="parTrans" cxnId="{B9BE2A52-CEB5-44C4-891F-B8DDFD331EEA}">
      <dgm:prSet/>
      <dgm:spPr/>
      <dgm:t>
        <a:bodyPr/>
        <a:lstStyle/>
        <a:p>
          <a:endParaRPr lang="en-US"/>
        </a:p>
      </dgm:t>
    </dgm:pt>
    <dgm:pt modelId="{AD1CD1B4-C377-47F5-8015-9571F982F073}" type="sibTrans" cxnId="{B9BE2A52-CEB5-44C4-891F-B8DDFD331EEA}">
      <dgm:prSet/>
      <dgm:spPr/>
      <dgm:t>
        <a:bodyPr/>
        <a:lstStyle/>
        <a:p>
          <a:endParaRPr lang="en-US"/>
        </a:p>
      </dgm:t>
    </dgm:pt>
    <dgm:pt modelId="{B3F23347-0C26-4AA9-AAB3-B07F08A36E97}">
      <dgm:prSet phldrT="[Text]"/>
      <dgm:spPr/>
      <dgm:t>
        <a:bodyPr/>
        <a:lstStyle/>
        <a:p>
          <a:r>
            <a:rPr lang="en-US" dirty="0"/>
            <a:t>Issuing emergency declarations </a:t>
          </a:r>
        </a:p>
      </dgm:t>
    </dgm:pt>
    <dgm:pt modelId="{3C1C39BA-77AC-45FF-A068-7DC071A5C368}" type="parTrans" cxnId="{C6DF4D0B-B456-40A8-9EAC-C309E38CF9BF}">
      <dgm:prSet/>
      <dgm:spPr/>
      <dgm:t>
        <a:bodyPr/>
        <a:lstStyle/>
        <a:p>
          <a:endParaRPr lang="en-US"/>
        </a:p>
      </dgm:t>
    </dgm:pt>
    <dgm:pt modelId="{6E508CB9-FE1C-40F3-B53E-3F0B9BE59AB7}" type="sibTrans" cxnId="{C6DF4D0B-B456-40A8-9EAC-C309E38CF9BF}">
      <dgm:prSet/>
      <dgm:spPr/>
      <dgm:t>
        <a:bodyPr/>
        <a:lstStyle/>
        <a:p>
          <a:endParaRPr lang="en-US"/>
        </a:p>
      </dgm:t>
    </dgm:pt>
    <dgm:pt modelId="{BE293603-FEEB-4162-84A6-38D73E09ADF5}">
      <dgm:prSet phldrT="[Text]"/>
      <dgm:spPr/>
      <dgm:t>
        <a:bodyPr/>
        <a:lstStyle/>
        <a:p>
          <a:r>
            <a:rPr lang="en-US" dirty="0"/>
            <a:t>Enforcing smoke-free air laws and extending them to more places</a:t>
          </a:r>
        </a:p>
      </dgm:t>
    </dgm:pt>
    <dgm:pt modelId="{13B778C6-E98D-4903-8685-27A1CC0EFF39}" type="parTrans" cxnId="{56FB70F1-3BB8-4E31-A3A2-89E7AF170EE2}">
      <dgm:prSet/>
      <dgm:spPr/>
      <dgm:t>
        <a:bodyPr/>
        <a:lstStyle/>
        <a:p>
          <a:endParaRPr lang="en-US"/>
        </a:p>
      </dgm:t>
    </dgm:pt>
    <dgm:pt modelId="{5599D720-D005-456C-8571-CD818521864F}" type="sibTrans" cxnId="{56FB70F1-3BB8-4E31-A3A2-89E7AF170EE2}">
      <dgm:prSet/>
      <dgm:spPr/>
      <dgm:t>
        <a:bodyPr/>
        <a:lstStyle/>
        <a:p>
          <a:endParaRPr lang="en-US"/>
        </a:p>
      </dgm:t>
    </dgm:pt>
    <dgm:pt modelId="{80F8DCE0-2FBF-48E8-A062-5007CC51E4AE}">
      <dgm:prSet phldrT="[Text]"/>
      <dgm:spPr/>
      <dgm:t>
        <a:bodyPr/>
        <a:lstStyle/>
        <a:p>
          <a:r>
            <a:rPr lang="en-US" dirty="0"/>
            <a:t>Addressing liability issues to encourage schools to make playgrounds available after hours</a:t>
          </a:r>
        </a:p>
      </dgm:t>
    </dgm:pt>
    <dgm:pt modelId="{A8E84D99-5FDD-4FD4-A547-508CF3A32BC2}" type="parTrans" cxnId="{A6362207-7E1F-4BDF-9945-B605DDCFE63F}">
      <dgm:prSet/>
      <dgm:spPr/>
      <dgm:t>
        <a:bodyPr/>
        <a:lstStyle/>
        <a:p>
          <a:endParaRPr lang="en-US"/>
        </a:p>
      </dgm:t>
    </dgm:pt>
    <dgm:pt modelId="{CCD41892-A155-4ED7-9441-403FD623EF54}" type="sibTrans" cxnId="{A6362207-7E1F-4BDF-9945-B605DDCFE63F}">
      <dgm:prSet/>
      <dgm:spPr/>
      <dgm:t>
        <a:bodyPr/>
        <a:lstStyle/>
        <a:p>
          <a:endParaRPr lang="en-US"/>
        </a:p>
      </dgm:t>
    </dgm:pt>
    <dgm:pt modelId="{6217DF7A-9287-4D98-87BD-4C85849BC41B}">
      <dgm:prSet phldrT="[Text]"/>
      <dgm:spPr/>
      <dgm:t>
        <a:bodyPr/>
        <a:lstStyle/>
        <a:p>
          <a:r>
            <a:rPr lang="en-US" dirty="0"/>
            <a:t>Requiring landlords to disclose if housing units have lead-based paint</a:t>
          </a:r>
        </a:p>
      </dgm:t>
    </dgm:pt>
    <dgm:pt modelId="{FCE57A76-D97A-438B-88B1-AC0C26F35114}" type="parTrans" cxnId="{57FC33A3-1B05-47B4-9C7B-33DF69ED2B90}">
      <dgm:prSet/>
      <dgm:spPr/>
      <dgm:t>
        <a:bodyPr/>
        <a:lstStyle/>
        <a:p>
          <a:endParaRPr lang="en-US"/>
        </a:p>
      </dgm:t>
    </dgm:pt>
    <dgm:pt modelId="{1DE519EB-BA68-4253-9217-4C78D2D3D98D}" type="sibTrans" cxnId="{57FC33A3-1B05-47B4-9C7B-33DF69ED2B90}">
      <dgm:prSet/>
      <dgm:spPr/>
      <dgm:t>
        <a:bodyPr/>
        <a:lstStyle/>
        <a:p>
          <a:endParaRPr lang="en-US"/>
        </a:p>
      </dgm:t>
    </dgm:pt>
    <dgm:pt modelId="{8EA7F237-F084-435A-A2FE-B2571BB9EB21}" type="pres">
      <dgm:prSet presAssocID="{1D250EC2-18C9-4634-9F01-C02256F7E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88DB19-F9B5-4BE9-8D71-84E102A19779}" type="pres">
      <dgm:prSet presAssocID="{FAEFF5D1-915C-46CD-9E42-6E2DFD4A46EF}" presName="composite" presStyleCnt="0"/>
      <dgm:spPr/>
    </dgm:pt>
    <dgm:pt modelId="{7AD2AAA7-9166-41A5-B5D8-C1CBC006D06C}" type="pres">
      <dgm:prSet presAssocID="{FAEFF5D1-915C-46CD-9E42-6E2DFD4A46E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70C21-4E29-43CF-B366-1C052F38BFAC}" type="pres">
      <dgm:prSet presAssocID="{FAEFF5D1-915C-46CD-9E42-6E2DFD4A46E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C46E2-E34A-47F6-97E5-FA7D7299BAC8}" type="pres">
      <dgm:prSet presAssocID="{291AEA92-A371-406A-80EA-82F88CC13A55}" presName="space" presStyleCnt="0"/>
      <dgm:spPr/>
    </dgm:pt>
    <dgm:pt modelId="{A92D75B9-9F6D-4331-9F05-51694181863F}" type="pres">
      <dgm:prSet presAssocID="{8539C01E-5657-484C-B70E-68C1329CF3E6}" presName="composite" presStyleCnt="0"/>
      <dgm:spPr/>
    </dgm:pt>
    <dgm:pt modelId="{18710628-B890-478F-987D-6DB67C5C1467}" type="pres">
      <dgm:prSet presAssocID="{8539C01E-5657-484C-B70E-68C1329CF3E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94F48-E81C-4A51-BC6C-099146C4BF4D}" type="pres">
      <dgm:prSet presAssocID="{8539C01E-5657-484C-B70E-68C1329CF3E6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06092-A723-4DCC-BF3C-EC5590228F8B}" type="pres">
      <dgm:prSet presAssocID="{405F5172-8F87-4FAE-A41B-DAEAE0A01904}" presName="space" presStyleCnt="0"/>
      <dgm:spPr/>
    </dgm:pt>
    <dgm:pt modelId="{268BAD14-B5C5-4ABC-9FA1-D5BC29206351}" type="pres">
      <dgm:prSet presAssocID="{16ACF275-D6E0-46B8-B770-803EAF11B06E}" presName="composite" presStyleCnt="0"/>
      <dgm:spPr/>
    </dgm:pt>
    <dgm:pt modelId="{EA46D260-1785-4D9E-A255-20C0B1879AB3}" type="pres">
      <dgm:prSet presAssocID="{16ACF275-D6E0-46B8-B770-803EAF11B06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FD0C3-042D-4788-ADE7-520FB59EF4DD}" type="pres">
      <dgm:prSet presAssocID="{16ACF275-D6E0-46B8-B770-803EAF11B06E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85C1-9C80-4B23-8C8D-E4B88DC2F9D7}" type="pres">
      <dgm:prSet presAssocID="{EFA71AD2-996D-49D0-863F-D09B224F97E4}" presName="space" presStyleCnt="0"/>
      <dgm:spPr/>
    </dgm:pt>
    <dgm:pt modelId="{1E252A1C-78F4-437C-A04D-01B6E7D00CBB}" type="pres">
      <dgm:prSet presAssocID="{CC26FD05-0CB3-48A2-8FF2-77D1354D6BC3}" presName="composite" presStyleCnt="0"/>
      <dgm:spPr/>
    </dgm:pt>
    <dgm:pt modelId="{8D8DDB6B-042B-4670-9AE0-E3015D97A1F2}" type="pres">
      <dgm:prSet presAssocID="{CC26FD05-0CB3-48A2-8FF2-77D1354D6BC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2081A-6F9B-49E2-9E19-7828C3FC83B6}" type="pres">
      <dgm:prSet presAssocID="{CC26FD05-0CB3-48A2-8FF2-77D1354D6BC3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3C454-1DBA-492F-A68F-15A3DCE966C0}" type="pres">
      <dgm:prSet presAssocID="{29CDEF54-9C9C-4F5B-95C7-4CB2D81DF067}" presName="space" presStyleCnt="0"/>
      <dgm:spPr/>
    </dgm:pt>
    <dgm:pt modelId="{5750B434-C9CC-48EB-95ED-CCEB14F473B7}" type="pres">
      <dgm:prSet presAssocID="{F5D323E9-77F5-41FA-AFFE-802497B6ECA8}" presName="composite" presStyleCnt="0"/>
      <dgm:spPr/>
    </dgm:pt>
    <dgm:pt modelId="{FD3D63DD-49FC-415E-9833-C26BA5338D3F}" type="pres">
      <dgm:prSet presAssocID="{F5D323E9-77F5-41FA-AFFE-802497B6ECA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34497-52CE-4AAC-8104-C7BECBB58C2D}" type="pres">
      <dgm:prSet presAssocID="{F5D323E9-77F5-41FA-AFFE-802497B6ECA8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FB70F1-3BB8-4E31-A3A2-89E7AF170EE2}" srcId="{16ACF275-D6E0-46B8-B770-803EAF11B06E}" destId="{BE293603-FEEB-4162-84A6-38D73E09ADF5}" srcOrd="1" destOrd="0" parTransId="{13B778C6-E98D-4903-8685-27A1CC0EFF39}" sibTransId="{5599D720-D005-456C-8571-CD818521864F}"/>
    <dgm:cxn modelId="{E25FE157-794B-436D-BFAA-7DBBC64EBC83}" type="presOf" srcId="{CC26FD05-0CB3-48A2-8FF2-77D1354D6BC3}" destId="{8D8DDB6B-042B-4670-9AE0-E3015D97A1F2}" srcOrd="0" destOrd="0" presId="urn:microsoft.com/office/officeart/2005/8/layout/hList1"/>
    <dgm:cxn modelId="{FC34E180-2ED3-4CE0-A975-A224339114F2}" srcId="{8539C01E-5657-484C-B70E-68C1329CF3E6}" destId="{32D159A1-4D35-4241-B47F-04263A9D85EF}" srcOrd="1" destOrd="0" parTransId="{C5351E89-53CD-4D28-8392-A1739B013A54}" sibTransId="{B216B2F2-F379-4409-8A7F-8F2211E2E9E7}"/>
    <dgm:cxn modelId="{22D91ED6-D156-428A-98AB-26401D1597C0}" type="presOf" srcId="{B3F23347-0C26-4AA9-AAB3-B07F08A36E97}" destId="{2BC34497-52CE-4AAC-8104-C7BECBB58C2D}" srcOrd="0" destOrd="1" presId="urn:microsoft.com/office/officeart/2005/8/layout/hList1"/>
    <dgm:cxn modelId="{93DA27E4-FA85-4C33-9F5A-27D90CA63DCA}" srcId="{16ACF275-D6E0-46B8-B770-803EAF11B06E}" destId="{C944D617-58CF-47EA-971F-D9AB35FB98FB}" srcOrd="0" destOrd="0" parTransId="{F0615223-C57F-4CF3-9760-CB18A85BA521}" sibTransId="{7C088500-FE88-4E39-B73F-6A4BDC914FC0}"/>
    <dgm:cxn modelId="{AD4BB665-FA6B-4E0B-9EB6-AE1261610AD2}" type="presOf" srcId="{8539C01E-5657-484C-B70E-68C1329CF3E6}" destId="{18710628-B890-478F-987D-6DB67C5C1467}" srcOrd="0" destOrd="0" presId="urn:microsoft.com/office/officeart/2005/8/layout/hList1"/>
    <dgm:cxn modelId="{73CB3AB1-C746-46EF-8A0A-604445566813}" srcId="{1D250EC2-18C9-4634-9F01-C02256F7E086}" destId="{FAEFF5D1-915C-46CD-9E42-6E2DFD4A46EF}" srcOrd="0" destOrd="0" parTransId="{B4A5F452-7572-451B-93E2-41104C6D9920}" sibTransId="{291AEA92-A371-406A-80EA-82F88CC13A55}"/>
    <dgm:cxn modelId="{6327F7DB-9925-4A16-BD6A-9C9027054008}" type="presOf" srcId="{F5D323E9-77F5-41FA-AFFE-802497B6ECA8}" destId="{FD3D63DD-49FC-415E-9833-C26BA5338D3F}" srcOrd="0" destOrd="0" presId="urn:microsoft.com/office/officeart/2005/8/layout/hList1"/>
    <dgm:cxn modelId="{2FB4260E-B04D-4F3C-B3E2-A3A344B10FD8}" type="presOf" srcId="{D1D54764-8913-4DE7-8BDD-5E1B0A4A1D64}" destId="{DB62081A-6F9B-49E2-9E19-7828C3FC83B6}" srcOrd="0" destOrd="0" presId="urn:microsoft.com/office/officeart/2005/8/layout/hList1"/>
    <dgm:cxn modelId="{467E02F9-28D9-4CE7-89DF-2CDB06F72B74}" type="presOf" srcId="{6217DF7A-9287-4D98-87BD-4C85849BC41B}" destId="{64770C21-4E29-43CF-B366-1C052F38BFAC}" srcOrd="0" destOrd="1" presId="urn:microsoft.com/office/officeart/2005/8/layout/hList1"/>
    <dgm:cxn modelId="{FB759553-69F1-4A1C-80A5-01F77680CB98}" srcId="{8539C01E-5657-484C-B70E-68C1329CF3E6}" destId="{6BAF8EAB-82A2-4E16-9993-E3720443B859}" srcOrd="0" destOrd="0" parTransId="{2AA13794-3A9C-4318-949C-2B696BD80140}" sibTransId="{419B7C3E-869F-4B10-9EB1-225C324022A4}"/>
    <dgm:cxn modelId="{24A1F5C8-BFA8-4AE9-BAF5-48206B60E90A}" srcId="{1D250EC2-18C9-4634-9F01-C02256F7E086}" destId="{16ACF275-D6E0-46B8-B770-803EAF11B06E}" srcOrd="2" destOrd="0" parTransId="{69087579-DD1E-463B-978F-6FB53E0E26FF}" sibTransId="{EFA71AD2-996D-49D0-863F-D09B224F97E4}"/>
    <dgm:cxn modelId="{B847D2D2-4F70-4255-8DDE-D7C603A2C4E3}" type="presOf" srcId="{FAEFF5D1-915C-46CD-9E42-6E2DFD4A46EF}" destId="{7AD2AAA7-9166-41A5-B5D8-C1CBC006D06C}" srcOrd="0" destOrd="0" presId="urn:microsoft.com/office/officeart/2005/8/layout/hList1"/>
    <dgm:cxn modelId="{D73F7D22-8CC7-4DE6-8B22-A3AB59D416EE}" type="presOf" srcId="{1D250EC2-18C9-4634-9F01-C02256F7E086}" destId="{8EA7F237-F084-435A-A2FE-B2571BB9EB21}" srcOrd="0" destOrd="0" presId="urn:microsoft.com/office/officeart/2005/8/layout/hList1"/>
    <dgm:cxn modelId="{E0D0A083-01F0-44F8-ABC3-216B89711BC5}" type="presOf" srcId="{6BAF8EAB-82A2-4E16-9993-E3720443B859}" destId="{09394F48-E81C-4A51-BC6C-099146C4BF4D}" srcOrd="0" destOrd="0" presId="urn:microsoft.com/office/officeart/2005/8/layout/hList1"/>
    <dgm:cxn modelId="{439BFC30-038F-438A-B3FE-5690ABD2835B}" type="presOf" srcId="{BE293603-FEEB-4162-84A6-38D73E09ADF5}" destId="{B3CFD0C3-042D-4788-ADE7-520FB59EF4DD}" srcOrd="0" destOrd="1" presId="urn:microsoft.com/office/officeart/2005/8/layout/hList1"/>
    <dgm:cxn modelId="{A6362207-7E1F-4BDF-9945-B605DDCFE63F}" srcId="{CC26FD05-0CB3-48A2-8FF2-77D1354D6BC3}" destId="{80F8DCE0-2FBF-48E8-A062-5007CC51E4AE}" srcOrd="1" destOrd="0" parTransId="{A8E84D99-5FDD-4FD4-A547-508CF3A32BC2}" sibTransId="{CCD41892-A155-4ED7-9441-403FD623EF54}"/>
    <dgm:cxn modelId="{C1074A3C-634D-432B-BF5F-5B2CE7F1D5F1}" type="presOf" srcId="{81E2A0C1-E2FB-4DB1-869C-4198DDF9D5BE}" destId="{2BC34497-52CE-4AAC-8104-C7BECBB58C2D}" srcOrd="0" destOrd="0" presId="urn:microsoft.com/office/officeart/2005/8/layout/hList1"/>
    <dgm:cxn modelId="{D959C3B4-52E9-4130-A190-43F375E3DAEB}" type="presOf" srcId="{16ACF275-D6E0-46B8-B770-803EAF11B06E}" destId="{EA46D260-1785-4D9E-A255-20C0B1879AB3}" srcOrd="0" destOrd="0" presId="urn:microsoft.com/office/officeart/2005/8/layout/hList1"/>
    <dgm:cxn modelId="{E776EC91-2AD7-4360-8275-78660A703F0D}" type="presOf" srcId="{80F8DCE0-2FBF-48E8-A062-5007CC51E4AE}" destId="{DB62081A-6F9B-49E2-9E19-7828C3FC83B6}" srcOrd="0" destOrd="1" presId="urn:microsoft.com/office/officeart/2005/8/layout/hList1"/>
    <dgm:cxn modelId="{59BE1C47-1F59-4D16-BAEC-03C771047795}" type="presOf" srcId="{C944D617-58CF-47EA-971F-D9AB35FB98FB}" destId="{B3CFD0C3-042D-4788-ADE7-520FB59EF4DD}" srcOrd="0" destOrd="0" presId="urn:microsoft.com/office/officeart/2005/8/layout/hList1"/>
    <dgm:cxn modelId="{DD4294C5-4F57-416A-8E10-311421923941}" type="presOf" srcId="{BF76B27B-20A6-41BD-BDAB-7DA2C2D9919D}" destId="{64770C21-4E29-43CF-B366-1C052F38BFAC}" srcOrd="0" destOrd="0" presId="urn:microsoft.com/office/officeart/2005/8/layout/hList1"/>
    <dgm:cxn modelId="{B9BE2A52-CEB5-44C4-891F-B8DDFD331EEA}" srcId="{F5D323E9-77F5-41FA-AFFE-802497B6ECA8}" destId="{81E2A0C1-E2FB-4DB1-869C-4198DDF9D5BE}" srcOrd="0" destOrd="0" parTransId="{CA24FAF4-67EB-461B-AD89-05FB0919DC8F}" sibTransId="{AD1CD1B4-C377-47F5-8015-9571F982F073}"/>
    <dgm:cxn modelId="{D97D5A7A-1CAD-475A-8450-CC56124EB66D}" srcId="{1D250EC2-18C9-4634-9F01-C02256F7E086}" destId="{CC26FD05-0CB3-48A2-8FF2-77D1354D6BC3}" srcOrd="3" destOrd="0" parTransId="{DA7AF472-CE92-473D-A32A-9CFB163CAD7B}" sibTransId="{29CDEF54-9C9C-4F5B-95C7-4CB2D81DF067}"/>
    <dgm:cxn modelId="{EFA20723-1F08-44AB-9542-D7683F615994}" srcId="{FAEFF5D1-915C-46CD-9E42-6E2DFD4A46EF}" destId="{BF76B27B-20A6-41BD-BDAB-7DA2C2D9919D}" srcOrd="0" destOrd="0" parTransId="{0B87CD7C-0F0A-4626-8785-7315916AD6C5}" sibTransId="{BFC290A9-4274-478F-B3D3-A4E6A3C410C7}"/>
    <dgm:cxn modelId="{5C8096AB-56B2-4E1A-9175-DD87CC93EAC6}" srcId="{1D250EC2-18C9-4634-9F01-C02256F7E086}" destId="{8539C01E-5657-484C-B70E-68C1329CF3E6}" srcOrd="1" destOrd="0" parTransId="{58A9A424-E23C-4DEA-9053-E81DFFD2A349}" sibTransId="{405F5172-8F87-4FAE-A41B-DAEAE0A01904}"/>
    <dgm:cxn modelId="{0AC24723-4BC9-44E4-BAF7-7D6484BE7597}" type="presOf" srcId="{32D159A1-4D35-4241-B47F-04263A9D85EF}" destId="{09394F48-E81C-4A51-BC6C-099146C4BF4D}" srcOrd="0" destOrd="1" presId="urn:microsoft.com/office/officeart/2005/8/layout/hList1"/>
    <dgm:cxn modelId="{57FC33A3-1B05-47B4-9C7B-33DF69ED2B90}" srcId="{FAEFF5D1-915C-46CD-9E42-6E2DFD4A46EF}" destId="{6217DF7A-9287-4D98-87BD-4C85849BC41B}" srcOrd="1" destOrd="0" parTransId="{FCE57A76-D97A-438B-88B1-AC0C26F35114}" sibTransId="{1DE519EB-BA68-4253-9217-4C78D2D3D98D}"/>
    <dgm:cxn modelId="{58FE024D-2218-48FE-BC01-5D67FF93965E}" srcId="{CC26FD05-0CB3-48A2-8FF2-77D1354D6BC3}" destId="{D1D54764-8913-4DE7-8BDD-5E1B0A4A1D64}" srcOrd="0" destOrd="0" parTransId="{614443FA-32DE-4C92-92D5-410B2E8FE06D}" sibTransId="{8041A83F-D76B-4347-99AB-B648B953DC26}"/>
    <dgm:cxn modelId="{C6DF4D0B-B456-40A8-9EAC-C309E38CF9BF}" srcId="{F5D323E9-77F5-41FA-AFFE-802497B6ECA8}" destId="{B3F23347-0C26-4AA9-AAB3-B07F08A36E97}" srcOrd="1" destOrd="0" parTransId="{3C1C39BA-77AC-45FF-A068-7DC071A5C368}" sibTransId="{6E508CB9-FE1C-40F3-B53E-3F0B9BE59AB7}"/>
    <dgm:cxn modelId="{7EE80D1B-E2DE-4780-8E2C-94CAA49DA89C}" srcId="{1D250EC2-18C9-4634-9F01-C02256F7E086}" destId="{F5D323E9-77F5-41FA-AFFE-802497B6ECA8}" srcOrd="4" destOrd="0" parTransId="{0102A0AD-1081-4BE0-9890-05D460AD9EB1}" sibTransId="{0CFAB879-3839-4309-A7C0-03F7D7D8D159}"/>
    <dgm:cxn modelId="{4178067B-3647-40A6-BF9E-CDDD2829EBCE}" type="presParOf" srcId="{8EA7F237-F084-435A-A2FE-B2571BB9EB21}" destId="{7388DB19-F9B5-4BE9-8D71-84E102A19779}" srcOrd="0" destOrd="0" presId="urn:microsoft.com/office/officeart/2005/8/layout/hList1"/>
    <dgm:cxn modelId="{B52D2A32-587F-428E-BF29-22DAA5E4AC90}" type="presParOf" srcId="{7388DB19-F9B5-4BE9-8D71-84E102A19779}" destId="{7AD2AAA7-9166-41A5-B5D8-C1CBC006D06C}" srcOrd="0" destOrd="0" presId="urn:microsoft.com/office/officeart/2005/8/layout/hList1"/>
    <dgm:cxn modelId="{7632CAF5-F3D4-4537-B172-19AF4C0E79BF}" type="presParOf" srcId="{7388DB19-F9B5-4BE9-8D71-84E102A19779}" destId="{64770C21-4E29-43CF-B366-1C052F38BFAC}" srcOrd="1" destOrd="0" presId="urn:microsoft.com/office/officeart/2005/8/layout/hList1"/>
    <dgm:cxn modelId="{0BF26651-5EDE-458C-90D9-D252DCC29513}" type="presParOf" srcId="{8EA7F237-F084-435A-A2FE-B2571BB9EB21}" destId="{2CDC46E2-E34A-47F6-97E5-FA7D7299BAC8}" srcOrd="1" destOrd="0" presId="urn:microsoft.com/office/officeart/2005/8/layout/hList1"/>
    <dgm:cxn modelId="{998C9173-093B-4666-A219-7023875BFBFC}" type="presParOf" srcId="{8EA7F237-F084-435A-A2FE-B2571BB9EB21}" destId="{A92D75B9-9F6D-4331-9F05-51694181863F}" srcOrd="2" destOrd="0" presId="urn:microsoft.com/office/officeart/2005/8/layout/hList1"/>
    <dgm:cxn modelId="{C2F8C670-825A-46B2-AD50-2D56A9CD1E79}" type="presParOf" srcId="{A92D75B9-9F6D-4331-9F05-51694181863F}" destId="{18710628-B890-478F-987D-6DB67C5C1467}" srcOrd="0" destOrd="0" presId="urn:microsoft.com/office/officeart/2005/8/layout/hList1"/>
    <dgm:cxn modelId="{1E9C75ED-CFA1-41EE-AEDF-EA5556A87F22}" type="presParOf" srcId="{A92D75B9-9F6D-4331-9F05-51694181863F}" destId="{09394F48-E81C-4A51-BC6C-099146C4BF4D}" srcOrd="1" destOrd="0" presId="urn:microsoft.com/office/officeart/2005/8/layout/hList1"/>
    <dgm:cxn modelId="{16E0A80C-8AF1-455F-8D43-88F8B1BA1712}" type="presParOf" srcId="{8EA7F237-F084-435A-A2FE-B2571BB9EB21}" destId="{AB506092-A723-4DCC-BF3C-EC5590228F8B}" srcOrd="3" destOrd="0" presId="urn:microsoft.com/office/officeart/2005/8/layout/hList1"/>
    <dgm:cxn modelId="{F3B62AB8-D6A2-4C0B-A50E-E1F6B74AF237}" type="presParOf" srcId="{8EA7F237-F084-435A-A2FE-B2571BB9EB21}" destId="{268BAD14-B5C5-4ABC-9FA1-D5BC29206351}" srcOrd="4" destOrd="0" presId="urn:microsoft.com/office/officeart/2005/8/layout/hList1"/>
    <dgm:cxn modelId="{B815ACB4-0BCB-4CB4-80B0-ACB1F1AD3315}" type="presParOf" srcId="{268BAD14-B5C5-4ABC-9FA1-D5BC29206351}" destId="{EA46D260-1785-4D9E-A255-20C0B1879AB3}" srcOrd="0" destOrd="0" presId="urn:microsoft.com/office/officeart/2005/8/layout/hList1"/>
    <dgm:cxn modelId="{4DC0580A-9A3C-47C3-B2C4-52F662110560}" type="presParOf" srcId="{268BAD14-B5C5-4ABC-9FA1-D5BC29206351}" destId="{B3CFD0C3-042D-4788-ADE7-520FB59EF4DD}" srcOrd="1" destOrd="0" presId="urn:microsoft.com/office/officeart/2005/8/layout/hList1"/>
    <dgm:cxn modelId="{B9372536-55D9-4D1A-B8BB-3137C9B14F83}" type="presParOf" srcId="{8EA7F237-F084-435A-A2FE-B2571BB9EB21}" destId="{C32D85C1-9C80-4B23-8C8D-E4B88DC2F9D7}" srcOrd="5" destOrd="0" presId="urn:microsoft.com/office/officeart/2005/8/layout/hList1"/>
    <dgm:cxn modelId="{9F2F39DA-9B09-459D-BD3D-3F774B9AE8BF}" type="presParOf" srcId="{8EA7F237-F084-435A-A2FE-B2571BB9EB21}" destId="{1E252A1C-78F4-437C-A04D-01B6E7D00CBB}" srcOrd="6" destOrd="0" presId="urn:microsoft.com/office/officeart/2005/8/layout/hList1"/>
    <dgm:cxn modelId="{91A2191F-27BC-4015-A636-03497CDF1709}" type="presParOf" srcId="{1E252A1C-78F4-437C-A04D-01B6E7D00CBB}" destId="{8D8DDB6B-042B-4670-9AE0-E3015D97A1F2}" srcOrd="0" destOrd="0" presId="urn:microsoft.com/office/officeart/2005/8/layout/hList1"/>
    <dgm:cxn modelId="{506AB0ED-6A6A-44D7-86E5-D7B4CF23B225}" type="presParOf" srcId="{1E252A1C-78F4-437C-A04D-01B6E7D00CBB}" destId="{DB62081A-6F9B-49E2-9E19-7828C3FC83B6}" srcOrd="1" destOrd="0" presId="urn:microsoft.com/office/officeart/2005/8/layout/hList1"/>
    <dgm:cxn modelId="{590DF67E-79DC-4711-9EAB-E8FA5E46AEE4}" type="presParOf" srcId="{8EA7F237-F084-435A-A2FE-B2571BB9EB21}" destId="{5033C454-1DBA-492F-A68F-15A3DCE966C0}" srcOrd="7" destOrd="0" presId="urn:microsoft.com/office/officeart/2005/8/layout/hList1"/>
    <dgm:cxn modelId="{A670191E-4278-424E-B71E-0F0A096DAA72}" type="presParOf" srcId="{8EA7F237-F084-435A-A2FE-B2571BB9EB21}" destId="{5750B434-C9CC-48EB-95ED-CCEB14F473B7}" srcOrd="8" destOrd="0" presId="urn:microsoft.com/office/officeart/2005/8/layout/hList1"/>
    <dgm:cxn modelId="{C5743981-9564-48EF-8D99-646DA8F4B92B}" type="presParOf" srcId="{5750B434-C9CC-48EB-95ED-CCEB14F473B7}" destId="{FD3D63DD-49FC-415E-9833-C26BA5338D3F}" srcOrd="0" destOrd="0" presId="urn:microsoft.com/office/officeart/2005/8/layout/hList1"/>
    <dgm:cxn modelId="{9DC47E42-9112-4701-A80C-E133E8C020DF}" type="presParOf" srcId="{5750B434-C9CC-48EB-95ED-CCEB14F473B7}" destId="{2BC34497-52CE-4AAC-8104-C7BECBB58C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2AAA7-9166-41A5-B5D8-C1CBC006D06C}">
      <dsp:nvSpPr>
        <dsp:cNvPr id="0" name=""/>
        <dsp:cNvSpPr/>
      </dsp:nvSpPr>
      <dsp:spPr>
        <a:xfrm>
          <a:off x="4151" y="1716260"/>
          <a:ext cx="1591483" cy="5752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Vaccine-Preventable Diseases</a:t>
          </a:r>
        </a:p>
      </dsp:txBody>
      <dsp:txXfrm>
        <a:off x="4151" y="1716260"/>
        <a:ext cx="1591483" cy="575211"/>
      </dsp:txXfrm>
    </dsp:sp>
    <dsp:sp modelId="{64770C21-4E29-43CF-B366-1C052F38BFAC}">
      <dsp:nvSpPr>
        <dsp:cNvPr id="0" name=""/>
        <dsp:cNvSpPr/>
      </dsp:nvSpPr>
      <dsp:spPr>
        <a:xfrm>
          <a:off x="4151" y="2291472"/>
          <a:ext cx="1591483" cy="16212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Requiring children who enter schools to have certain vaccinations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Funding the Vaccines for Children Program</a:t>
          </a:r>
        </a:p>
      </dsp:txBody>
      <dsp:txXfrm>
        <a:off x="4151" y="2291472"/>
        <a:ext cx="1591483" cy="1621265"/>
      </dsp:txXfrm>
    </dsp:sp>
    <dsp:sp modelId="{18710628-B890-478F-987D-6DB67C5C1467}">
      <dsp:nvSpPr>
        <dsp:cNvPr id="0" name=""/>
        <dsp:cNvSpPr/>
      </dsp:nvSpPr>
      <dsp:spPr>
        <a:xfrm>
          <a:off x="1818442" y="1716260"/>
          <a:ext cx="1591483" cy="5752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Cancer Prevention</a:t>
          </a:r>
        </a:p>
      </dsp:txBody>
      <dsp:txXfrm>
        <a:off x="1818442" y="1716260"/>
        <a:ext cx="1591483" cy="575211"/>
      </dsp:txXfrm>
    </dsp:sp>
    <dsp:sp modelId="{09394F48-E81C-4A51-BC6C-099146C4BF4D}">
      <dsp:nvSpPr>
        <dsp:cNvPr id="0" name=""/>
        <dsp:cNvSpPr/>
      </dsp:nvSpPr>
      <dsp:spPr>
        <a:xfrm>
          <a:off x="1818442" y="2291472"/>
          <a:ext cx="1591483" cy="16212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Creating the Breast and Cervical Cancer Early Detection Program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Requiring schools to provide information about HPV vaccines</a:t>
          </a:r>
        </a:p>
      </dsp:txBody>
      <dsp:txXfrm>
        <a:off x="1818442" y="2291472"/>
        <a:ext cx="1591483" cy="1621265"/>
      </dsp:txXfrm>
    </dsp:sp>
    <dsp:sp modelId="{EA46D260-1785-4D9E-A255-20C0B1879AB3}">
      <dsp:nvSpPr>
        <dsp:cNvPr id="0" name=""/>
        <dsp:cNvSpPr/>
      </dsp:nvSpPr>
      <dsp:spPr>
        <a:xfrm>
          <a:off x="3632733" y="1716260"/>
          <a:ext cx="1591483" cy="5752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Prevention and Control of Infectious Diseases</a:t>
          </a:r>
        </a:p>
      </dsp:txBody>
      <dsp:txXfrm>
        <a:off x="3632733" y="1716260"/>
        <a:ext cx="1591483" cy="575211"/>
      </dsp:txXfrm>
    </dsp:sp>
    <dsp:sp modelId="{B3CFD0C3-042D-4788-ADE7-520FB59EF4DD}">
      <dsp:nvSpPr>
        <dsp:cNvPr id="0" name=""/>
        <dsp:cNvSpPr/>
      </dsp:nvSpPr>
      <dsp:spPr>
        <a:xfrm>
          <a:off x="3632733" y="2291472"/>
          <a:ext cx="1591483" cy="16212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/>
            <a:t>Requiring hospitals to report central line infection rates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/>
            <a:t>Creating MOUs among state agencies to respond to foodborne disease outbreaks </a:t>
          </a:r>
        </a:p>
      </dsp:txBody>
      <dsp:txXfrm>
        <a:off x="3632733" y="2291472"/>
        <a:ext cx="1591483" cy="1621265"/>
      </dsp:txXfrm>
    </dsp:sp>
    <dsp:sp modelId="{8D8DDB6B-042B-4670-9AE0-E3015D97A1F2}">
      <dsp:nvSpPr>
        <dsp:cNvPr id="0" name=""/>
        <dsp:cNvSpPr/>
      </dsp:nvSpPr>
      <dsp:spPr>
        <a:xfrm>
          <a:off x="5447024" y="1716260"/>
          <a:ext cx="1591483" cy="5752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Motor Vehicle Safety</a:t>
          </a:r>
        </a:p>
      </dsp:txBody>
      <dsp:txXfrm>
        <a:off x="5447024" y="1716260"/>
        <a:ext cx="1591483" cy="575211"/>
      </dsp:txXfrm>
    </dsp:sp>
    <dsp:sp modelId="{DB62081A-6F9B-49E2-9E19-7828C3FC83B6}">
      <dsp:nvSpPr>
        <dsp:cNvPr id="0" name=""/>
        <dsp:cNvSpPr/>
      </dsp:nvSpPr>
      <dsp:spPr>
        <a:xfrm>
          <a:off x="5447024" y="2291472"/>
          <a:ext cx="1591483" cy="16212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Enacting child restraint laws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Establishing ignition interlock programs to address DUI offenses in the court system</a:t>
          </a:r>
        </a:p>
      </dsp:txBody>
      <dsp:txXfrm>
        <a:off x="5447024" y="2291472"/>
        <a:ext cx="1591483" cy="1621265"/>
      </dsp:txXfrm>
    </dsp:sp>
    <dsp:sp modelId="{FD3D63DD-49FC-415E-9833-C26BA5338D3F}">
      <dsp:nvSpPr>
        <dsp:cNvPr id="0" name=""/>
        <dsp:cNvSpPr/>
      </dsp:nvSpPr>
      <dsp:spPr>
        <a:xfrm>
          <a:off x="7261315" y="1716260"/>
          <a:ext cx="1591483" cy="5752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Maternal and Infant Health</a:t>
          </a:r>
        </a:p>
      </dsp:txBody>
      <dsp:txXfrm>
        <a:off x="7261315" y="1716260"/>
        <a:ext cx="1591483" cy="575211"/>
      </dsp:txXfrm>
    </dsp:sp>
    <dsp:sp modelId="{2BC34497-52CE-4AAC-8104-C7BECBB58C2D}">
      <dsp:nvSpPr>
        <dsp:cNvPr id="0" name=""/>
        <dsp:cNvSpPr/>
      </dsp:nvSpPr>
      <dsp:spPr>
        <a:xfrm>
          <a:off x="7261315" y="2291472"/>
          <a:ext cx="1591483" cy="16212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Adding new conditions to newborn screening programs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Requiring that certain foods be fortified with folate</a:t>
          </a:r>
        </a:p>
      </dsp:txBody>
      <dsp:txXfrm>
        <a:off x="7261315" y="2291472"/>
        <a:ext cx="1591483" cy="1621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2AAA7-9166-41A5-B5D8-C1CBC006D06C}">
      <dsp:nvSpPr>
        <dsp:cNvPr id="0" name=""/>
        <dsp:cNvSpPr/>
      </dsp:nvSpPr>
      <dsp:spPr>
        <a:xfrm>
          <a:off x="4151" y="204003"/>
          <a:ext cx="1591483" cy="527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Childhood Lead Poisoning Prevention</a:t>
          </a:r>
        </a:p>
      </dsp:txBody>
      <dsp:txXfrm>
        <a:off x="4151" y="204003"/>
        <a:ext cx="1591483" cy="527288"/>
      </dsp:txXfrm>
    </dsp:sp>
    <dsp:sp modelId="{64770C21-4E29-43CF-B366-1C052F38BFAC}">
      <dsp:nvSpPr>
        <dsp:cNvPr id="0" name=""/>
        <dsp:cNvSpPr/>
      </dsp:nvSpPr>
      <dsp:spPr>
        <a:xfrm>
          <a:off x="4151" y="731291"/>
          <a:ext cx="1591483" cy="15097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Mandating that schools test water for lead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Requiring landlords to disclose if housing units have lead-based paint</a:t>
          </a:r>
        </a:p>
      </dsp:txBody>
      <dsp:txXfrm>
        <a:off x="4151" y="731291"/>
        <a:ext cx="1591483" cy="1509750"/>
      </dsp:txXfrm>
    </dsp:sp>
    <dsp:sp modelId="{18710628-B890-478F-987D-6DB67C5C1467}">
      <dsp:nvSpPr>
        <dsp:cNvPr id="0" name=""/>
        <dsp:cNvSpPr/>
      </dsp:nvSpPr>
      <dsp:spPr>
        <a:xfrm>
          <a:off x="1818442" y="204003"/>
          <a:ext cx="1591483" cy="527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Occupational Safety</a:t>
          </a:r>
        </a:p>
      </dsp:txBody>
      <dsp:txXfrm>
        <a:off x="1818442" y="204003"/>
        <a:ext cx="1591483" cy="527288"/>
      </dsp:txXfrm>
    </dsp:sp>
    <dsp:sp modelId="{09394F48-E81C-4A51-BC6C-099146C4BF4D}">
      <dsp:nvSpPr>
        <dsp:cNvPr id="0" name=""/>
        <dsp:cNvSpPr/>
      </dsp:nvSpPr>
      <dsp:spPr>
        <a:xfrm>
          <a:off x="1818442" y="731291"/>
          <a:ext cx="1591483" cy="15097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Inspecting worksites to ensure they follow safety guidelines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Creating data agreements to share workers’ compensation data with public health surveillance systems </a:t>
          </a:r>
        </a:p>
      </dsp:txBody>
      <dsp:txXfrm>
        <a:off x="1818442" y="731291"/>
        <a:ext cx="1591483" cy="1509750"/>
      </dsp:txXfrm>
    </dsp:sp>
    <dsp:sp modelId="{EA46D260-1785-4D9E-A255-20C0B1879AB3}">
      <dsp:nvSpPr>
        <dsp:cNvPr id="0" name=""/>
        <dsp:cNvSpPr/>
      </dsp:nvSpPr>
      <dsp:spPr>
        <a:xfrm>
          <a:off x="3632733" y="204003"/>
          <a:ext cx="1591483" cy="527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Tobacco Control</a:t>
          </a:r>
        </a:p>
      </dsp:txBody>
      <dsp:txXfrm>
        <a:off x="3632733" y="204003"/>
        <a:ext cx="1591483" cy="527288"/>
      </dsp:txXfrm>
    </dsp:sp>
    <dsp:sp modelId="{B3CFD0C3-042D-4788-ADE7-520FB59EF4DD}">
      <dsp:nvSpPr>
        <dsp:cNvPr id="0" name=""/>
        <dsp:cNvSpPr/>
      </dsp:nvSpPr>
      <dsp:spPr>
        <a:xfrm>
          <a:off x="3632733" y="731291"/>
          <a:ext cx="1591483" cy="15097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Raising the minimum legal age of tobacco use to prevent youth initiation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Enforcing smoke-free air laws and extending them to more places</a:t>
          </a:r>
        </a:p>
      </dsp:txBody>
      <dsp:txXfrm>
        <a:off x="3632733" y="731291"/>
        <a:ext cx="1591483" cy="1509750"/>
      </dsp:txXfrm>
    </dsp:sp>
    <dsp:sp modelId="{8D8DDB6B-042B-4670-9AE0-E3015D97A1F2}">
      <dsp:nvSpPr>
        <dsp:cNvPr id="0" name=""/>
        <dsp:cNvSpPr/>
      </dsp:nvSpPr>
      <dsp:spPr>
        <a:xfrm>
          <a:off x="5447024" y="204003"/>
          <a:ext cx="1591483" cy="527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Cardiovascular Disease Prevention</a:t>
          </a:r>
        </a:p>
      </dsp:txBody>
      <dsp:txXfrm>
        <a:off x="5447024" y="204003"/>
        <a:ext cx="1591483" cy="527288"/>
      </dsp:txXfrm>
    </dsp:sp>
    <dsp:sp modelId="{DB62081A-6F9B-49E2-9E19-7828C3FC83B6}">
      <dsp:nvSpPr>
        <dsp:cNvPr id="0" name=""/>
        <dsp:cNvSpPr/>
      </dsp:nvSpPr>
      <dsp:spPr>
        <a:xfrm>
          <a:off x="5447024" y="731291"/>
          <a:ext cx="1591483" cy="15097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Implementing Complete Streets programs to encourage exercise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Addressing liability issues to encourage schools to make playgrounds available after hours</a:t>
          </a:r>
        </a:p>
      </dsp:txBody>
      <dsp:txXfrm>
        <a:off x="5447024" y="731291"/>
        <a:ext cx="1591483" cy="1509750"/>
      </dsp:txXfrm>
    </dsp:sp>
    <dsp:sp modelId="{FD3D63DD-49FC-415E-9833-C26BA5338D3F}">
      <dsp:nvSpPr>
        <dsp:cNvPr id="0" name=""/>
        <dsp:cNvSpPr/>
      </dsp:nvSpPr>
      <dsp:spPr>
        <a:xfrm>
          <a:off x="7261315" y="204003"/>
          <a:ext cx="1591483" cy="52728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Emergency Preparedness and Response</a:t>
          </a:r>
        </a:p>
      </dsp:txBody>
      <dsp:txXfrm>
        <a:off x="7261315" y="204003"/>
        <a:ext cx="1591483" cy="527288"/>
      </dsp:txXfrm>
    </dsp:sp>
    <dsp:sp modelId="{2BC34497-52CE-4AAC-8104-C7BECBB58C2D}">
      <dsp:nvSpPr>
        <dsp:cNvPr id="0" name=""/>
        <dsp:cNvSpPr/>
      </dsp:nvSpPr>
      <dsp:spPr>
        <a:xfrm>
          <a:off x="7261315" y="731291"/>
          <a:ext cx="1591483" cy="15097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Joining mutual aid compacts, like the Emergency Medical Assistance Compact, to share resources across jurisdictions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Issuing emergency declarations </a:t>
          </a:r>
        </a:p>
      </dsp:txBody>
      <dsp:txXfrm>
        <a:off x="7261315" y="731291"/>
        <a:ext cx="1591483" cy="1509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7840" cy="464820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4"/>
            <a:ext cx="3037840" cy="464820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r">
              <a:defRPr sz="1200"/>
            </a:lvl1pPr>
          </a:lstStyle>
          <a:p>
            <a:fld id="{1A4C7D6B-083D-40FD-9EED-15EA271D2C8C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8"/>
            <a:ext cx="3037840" cy="464820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r">
              <a:defRPr sz="1200"/>
            </a:lvl1pPr>
          </a:lstStyle>
          <a:p>
            <a:fld id="{287A585E-ADDD-4099-B732-450FD2ED8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1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319" cy="465358"/>
          </a:xfrm>
          <a:prstGeom prst="rect">
            <a:avLst/>
          </a:prstGeom>
        </p:spPr>
        <p:txBody>
          <a:bodyPr vert="horz" lIns="90709" tIns="45355" rIns="90709" bIns="453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8" y="2"/>
            <a:ext cx="3038319" cy="465358"/>
          </a:xfrm>
          <a:prstGeom prst="rect">
            <a:avLst/>
          </a:prstGeom>
        </p:spPr>
        <p:txBody>
          <a:bodyPr vert="horz" lIns="90709" tIns="45355" rIns="90709" bIns="45355" rtlCol="0"/>
          <a:lstStyle>
            <a:lvl1pPr algn="r">
              <a:defRPr sz="1200"/>
            </a:lvl1pPr>
          </a:lstStyle>
          <a:p>
            <a:fld id="{FCF3DAD8-A4C5-4E7E-9CAB-B40A82674D1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9" tIns="45355" rIns="90709" bIns="453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20" y="4415523"/>
            <a:ext cx="5607362" cy="4183916"/>
          </a:xfrm>
          <a:prstGeom prst="rect">
            <a:avLst/>
          </a:prstGeom>
        </p:spPr>
        <p:txBody>
          <a:bodyPr vert="horz" lIns="90709" tIns="45355" rIns="90709" bIns="45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8902"/>
            <a:ext cx="3038319" cy="465357"/>
          </a:xfrm>
          <a:prstGeom prst="rect">
            <a:avLst/>
          </a:prstGeom>
        </p:spPr>
        <p:txBody>
          <a:bodyPr vert="horz" lIns="90709" tIns="45355" rIns="90709" bIns="453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8" y="8828902"/>
            <a:ext cx="3038319" cy="465357"/>
          </a:xfrm>
          <a:prstGeom prst="rect">
            <a:avLst/>
          </a:prstGeom>
        </p:spPr>
        <p:txBody>
          <a:bodyPr vert="horz" lIns="90709" tIns="45355" rIns="90709" bIns="45355" rtlCol="0" anchor="b"/>
          <a:lstStyle>
            <a:lvl1pPr algn="r">
              <a:defRPr sz="1200"/>
            </a:lvl1pPr>
          </a:lstStyle>
          <a:p>
            <a:fld id="{394E043C-7BC2-46EE-AADE-7003D4BF6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7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E043C-7BC2-46EE-AADE-7003D4BF60E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85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E043C-7BC2-46EE-AADE-7003D4BF60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4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E043C-7BC2-46EE-AADE-7003D4BF60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85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E043C-7BC2-46EE-AADE-7003D4BF60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63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E043C-7BC2-46EE-AADE-7003D4BF60E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E043C-7BC2-46EE-AADE-7003D4BF60E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2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E043C-7BC2-46EE-AADE-7003D4BF60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7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67578-0B25-467B-9C2E-4268C746F5B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35450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B2ECF-26DC-45AD-BEF9-597213FD4FE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85887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1599-21C2-F14B-87B4-900CBA0E69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0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453CE-47C2-406C-84DD-5732FC151E1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4350" cy="4176713"/>
          </a:xfrm>
        </p:spPr>
        <p:txBody>
          <a:bodyPr/>
          <a:lstStyle/>
          <a:p>
            <a:pPr marL="228600" indent="-228600" defTabSz="457200">
              <a:spcBef>
                <a:spcPct val="0"/>
              </a:spcBef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9615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92E7F-EEB6-43E2-A13B-4C1309CB7F6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8898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73A5A-B9B0-4777-808D-2DA94500F4B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5325"/>
            <a:ext cx="4640263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4350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49" tIns="44924" rIns="89849" bIns="44924"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917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84580-319D-48FB-87F9-D144549A3E7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aseline="0" dirty="0" smtClean="0"/>
              <a:t>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7879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E043C-7BC2-46EE-AADE-7003D4BF60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9063" y="1112838"/>
            <a:ext cx="4010025" cy="3006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/>
            <a:fld id="{FB3F734E-E430-44AA-A0A9-F366D8822F6F}" type="slidenum">
              <a:rPr lang="en-US" sz="1200">
                <a:solidFill>
                  <a:prstClr val="black"/>
                </a:solidFill>
                <a:latin typeface="Calibri"/>
              </a:rPr>
              <a:pPr defTabSz="881390"/>
              <a:t>9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33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E043C-7BC2-46EE-AADE-7003D4BF60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5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E043C-7BC2-46EE-AADE-7003D4BF60E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484EB-C488-4E66-BCEA-C9381A3B3D8D}" type="datetime1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3DB1D0-55F6-4F7D-A69B-34CE6F82D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057400" cy="365125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Data_Linka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69333"/>
            <a:ext cx="3657600" cy="745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057400" cy="365125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8229600" cy="609600"/>
          </a:xfrm>
        </p:spPr>
        <p:txBody>
          <a:bodyPr bIns="0"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5181600"/>
            <a:ext cx="8229600" cy="685800"/>
          </a:xfrm>
        </p:spPr>
        <p:txBody>
          <a:bodyPr/>
          <a:lstStyle>
            <a:lvl1pPr marL="0" indent="0">
              <a:buNone/>
              <a:defRPr sz="1400" baseline="0">
                <a:latin typeface="Helvetica LT Std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Notes and source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295400"/>
            <a:ext cx="8229600" cy="3810000"/>
          </a:xfrm>
        </p:spPr>
        <p:txBody>
          <a:bodyPr/>
          <a:lstStyle>
            <a:lvl1pPr>
              <a:buNone/>
              <a:defRPr sz="2400" baseline="0">
                <a:latin typeface="Helvetica LT Std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Image or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72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72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 LT St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4" y="2057401"/>
            <a:ext cx="4037014" cy="3124199"/>
          </a:xfrm>
        </p:spPr>
        <p:txBody>
          <a:bodyPr/>
          <a:lstStyle>
            <a:lvl1pPr>
              <a:defRPr sz="2400">
                <a:latin typeface="Helvetica LT Std" pitchFamily="34" charset="0"/>
              </a:defRPr>
            </a:lvl1pPr>
            <a:lvl2pPr>
              <a:defRPr sz="2000">
                <a:latin typeface="Helvetica LT Std" pitchFamily="34" charset="0"/>
              </a:defRPr>
            </a:lvl2pPr>
            <a:lvl3pPr>
              <a:defRPr sz="1800">
                <a:latin typeface="Helvetica LT Std" pitchFamily="34" charset="0"/>
              </a:defRPr>
            </a:lvl3pPr>
            <a:lvl4pPr>
              <a:defRPr sz="1600">
                <a:latin typeface="Helvetica LT Std" pitchFamily="34" charset="0"/>
              </a:defRPr>
            </a:lvl4pPr>
            <a:lvl5pPr>
              <a:defRPr sz="1600">
                <a:latin typeface="Helvetica LT Std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 LT St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57401"/>
            <a:ext cx="4038600" cy="3124199"/>
          </a:xfrm>
        </p:spPr>
        <p:txBody>
          <a:bodyPr/>
          <a:lstStyle>
            <a:lvl1pPr>
              <a:defRPr sz="2400">
                <a:latin typeface="Helvetica LT Std" pitchFamily="34" charset="0"/>
              </a:defRPr>
            </a:lvl1pPr>
            <a:lvl2pPr>
              <a:defRPr sz="2000">
                <a:latin typeface="Helvetica LT Std" pitchFamily="34" charset="0"/>
              </a:defRPr>
            </a:lvl2pPr>
            <a:lvl3pPr>
              <a:defRPr sz="1800">
                <a:latin typeface="Helvetica LT Std" pitchFamily="34" charset="0"/>
              </a:defRPr>
            </a:lvl3pPr>
            <a:lvl4pPr>
              <a:defRPr sz="1600">
                <a:latin typeface="Helvetica LT Std" pitchFamily="34" charset="0"/>
              </a:defRPr>
            </a:lvl4pPr>
            <a:lvl5pPr>
              <a:defRPr sz="1600">
                <a:latin typeface="Helvetica LT Std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057400" cy="365125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5257800"/>
            <a:ext cx="4040188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latin typeface="Helvetica LT St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45025" y="5257800"/>
            <a:ext cx="4041775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latin typeface="Helvetica LT St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914400"/>
          </a:xfrm>
          <a:solidFill>
            <a:schemeClr val="tx1">
              <a:alpha val="60000"/>
            </a:schemeClr>
          </a:solidFill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1"/>
            <a:ext cx="511175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1"/>
            <a:ext cx="3008313" cy="350520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057400" cy="365125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9543A-F53E-4901-9F55-3F41678F803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03A27-80B5-420D-8ECF-6FC34994BC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OAE-L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0" y="5867400"/>
            <a:ext cx="6400800" cy="7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5247-EDFE-487C-8311-9143F01401C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1F8-55FA-43BC-A6AA-3F63C802C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48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2DBC2-D455-4F4A-A3AD-9326210E7B64}" type="datetime1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3DB1D0-55F6-4F7D-A69B-34CE6F82D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3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370332" y="1572768"/>
            <a:ext cx="8403336" cy="3685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Verdana"/>
                <a:cs typeface="Verdana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71269" y="0"/>
            <a:ext cx="6019486" cy="7072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29538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slide header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364277" y="6073026"/>
            <a:ext cx="1276235" cy="585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Insert partner organization logo</a:t>
            </a:r>
          </a:p>
        </p:txBody>
      </p:sp>
      <p:pic>
        <p:nvPicPr>
          <p:cNvPr id="13" name="Picture 12" descr="Logo for the Department of Health and Human Services.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3" y="5999525"/>
            <a:ext cx="763363" cy="763363"/>
          </a:xfrm>
          <a:prstGeom prst="rect">
            <a:avLst/>
          </a:prstGeom>
        </p:spPr>
      </p:pic>
      <p:pic>
        <p:nvPicPr>
          <p:cNvPr id="14" name="Picture 13" descr="Logo for the Office of Disease Prevention and Health Promotion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2" y="6194281"/>
            <a:ext cx="3079258" cy="3407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34" y="95050"/>
            <a:ext cx="1099266" cy="514550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E914D9A-F9E6-1643-9933-946E62E44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1967" y="6195943"/>
            <a:ext cx="419578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400">
                <a:solidFill>
                  <a:srgbClr val="29538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7391EDBC-5481-E248-9D04-B6CCC7FAB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057400" cy="365125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8229600" cy="609600"/>
          </a:xfrm>
        </p:spPr>
        <p:txBody>
          <a:bodyPr bIns="0"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5181600"/>
            <a:ext cx="8229600" cy="685800"/>
          </a:xfrm>
        </p:spPr>
        <p:txBody>
          <a:bodyPr/>
          <a:lstStyle>
            <a:lvl1pPr marL="0" indent="0">
              <a:buNone/>
              <a:defRPr sz="1400" baseline="0">
                <a:latin typeface="Helvetica LT Std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Notes and source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295400"/>
            <a:ext cx="8229600" cy="3810000"/>
          </a:xfrm>
        </p:spPr>
        <p:txBody>
          <a:bodyPr/>
          <a:lstStyle>
            <a:lvl1pPr>
              <a:buNone/>
              <a:defRPr sz="2400" baseline="0">
                <a:latin typeface="Helvetica LT Std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Image or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72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72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 LT St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4" y="2057401"/>
            <a:ext cx="4037014" cy="3124199"/>
          </a:xfrm>
        </p:spPr>
        <p:txBody>
          <a:bodyPr/>
          <a:lstStyle>
            <a:lvl1pPr>
              <a:defRPr sz="2400">
                <a:latin typeface="Helvetica LT Std" pitchFamily="34" charset="0"/>
              </a:defRPr>
            </a:lvl1pPr>
            <a:lvl2pPr>
              <a:defRPr sz="2000">
                <a:latin typeface="Helvetica LT Std" pitchFamily="34" charset="0"/>
              </a:defRPr>
            </a:lvl2pPr>
            <a:lvl3pPr>
              <a:defRPr sz="1800">
                <a:latin typeface="Helvetica LT Std" pitchFamily="34" charset="0"/>
              </a:defRPr>
            </a:lvl3pPr>
            <a:lvl4pPr>
              <a:defRPr sz="1600">
                <a:latin typeface="Helvetica LT Std" pitchFamily="34" charset="0"/>
              </a:defRPr>
            </a:lvl4pPr>
            <a:lvl5pPr>
              <a:defRPr sz="1600">
                <a:latin typeface="Helvetica LT Std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 LT St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57401"/>
            <a:ext cx="4038600" cy="3124199"/>
          </a:xfrm>
        </p:spPr>
        <p:txBody>
          <a:bodyPr/>
          <a:lstStyle>
            <a:lvl1pPr>
              <a:defRPr sz="2400">
                <a:latin typeface="Helvetica LT Std" pitchFamily="34" charset="0"/>
              </a:defRPr>
            </a:lvl1pPr>
            <a:lvl2pPr>
              <a:defRPr sz="2000">
                <a:latin typeface="Helvetica LT Std" pitchFamily="34" charset="0"/>
              </a:defRPr>
            </a:lvl2pPr>
            <a:lvl3pPr>
              <a:defRPr sz="1800">
                <a:latin typeface="Helvetica LT Std" pitchFamily="34" charset="0"/>
              </a:defRPr>
            </a:lvl3pPr>
            <a:lvl4pPr>
              <a:defRPr sz="1600">
                <a:latin typeface="Helvetica LT Std" pitchFamily="34" charset="0"/>
              </a:defRPr>
            </a:lvl4pPr>
            <a:lvl5pPr>
              <a:defRPr sz="1600">
                <a:latin typeface="Helvetica LT Std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057400" cy="365125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5257800"/>
            <a:ext cx="4040188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latin typeface="Helvetica LT St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45025" y="5257800"/>
            <a:ext cx="4041775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latin typeface="Helvetica LT St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914400"/>
          </a:xfrm>
          <a:solidFill>
            <a:schemeClr val="tx1">
              <a:alpha val="60000"/>
            </a:schemeClr>
          </a:solidFill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1"/>
            <a:ext cx="511175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1"/>
            <a:ext cx="3008313" cy="350520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  <a:alpha val="10000"/>
              </a:schemeClr>
            </a:gs>
            <a:gs pos="40000">
              <a:schemeClr val="accent1">
                <a:lumMod val="40000"/>
                <a:lumOff val="60000"/>
                <a:alpha val="10000"/>
              </a:schemeClr>
            </a:gs>
            <a:gs pos="100000">
              <a:schemeClr val="accent1">
                <a:lumMod val="75000"/>
                <a:alpha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Artwork-Title-Blan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700" r:id="rId2"/>
    <p:sldLayoutId id="214748370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b="1" kern="1200">
          <a:solidFill>
            <a:schemeClr val="bg1"/>
          </a:solidFill>
          <a:latin typeface="Helvetica LT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  <a:alpha val="10000"/>
              </a:schemeClr>
            </a:gs>
            <a:gs pos="40000">
              <a:schemeClr val="accent1">
                <a:lumMod val="40000"/>
                <a:lumOff val="60000"/>
                <a:alpha val="10000"/>
              </a:schemeClr>
            </a:gs>
            <a:gs pos="100000">
              <a:schemeClr val="accent1">
                <a:lumMod val="75000"/>
                <a:alpha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der-Blan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Helvetica LT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ta_Link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9333"/>
            <a:ext cx="3657600" cy="745067"/>
          </a:xfrm>
          <a:prstGeom prst="rect">
            <a:avLst/>
          </a:prstGeom>
        </p:spPr>
      </p:pic>
      <p:pic>
        <p:nvPicPr>
          <p:cNvPr id="6" name="Picture 5" descr="OAE-Lock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5867400"/>
            <a:ext cx="6400800" cy="76409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b="1" kern="1200">
          <a:solidFill>
            <a:schemeClr val="bg1"/>
          </a:solidFill>
          <a:latin typeface="Helvetica LT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275EE5-9DFD-4FFB-8C57-309F827CA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ata_Linkag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20791" y="6019800"/>
            <a:ext cx="3142209" cy="64008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Helvetica LT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  <a:alpha val="10000"/>
              </a:schemeClr>
            </a:gs>
            <a:gs pos="40000">
              <a:schemeClr val="accent1">
                <a:lumMod val="40000"/>
                <a:lumOff val="60000"/>
                <a:alpha val="10000"/>
              </a:schemeClr>
            </a:gs>
            <a:gs pos="100000">
              <a:schemeClr val="accent1">
                <a:lumMod val="75000"/>
                <a:alpha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Artwork-Title-Blan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ata_Linka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69333"/>
            <a:ext cx="3657600" cy="745067"/>
          </a:xfrm>
          <a:prstGeom prst="rect">
            <a:avLst/>
          </a:prstGeom>
        </p:spPr>
      </p:pic>
      <p:pic>
        <p:nvPicPr>
          <p:cNvPr id="6" name="Picture 5" descr="OAE-Lockup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0" y="5867400"/>
            <a:ext cx="6400800" cy="7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27986"/>
      </p:ext>
    </p:extLst>
  </p:cSld>
  <p:clrMap bg1="dk1" tx1="lt1" bg2="dk2" tx2="lt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b="1" kern="1200">
          <a:solidFill>
            <a:schemeClr val="bg1"/>
          </a:solidFill>
          <a:latin typeface="Helvetica LT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  <a:alpha val="10000"/>
              </a:schemeClr>
            </a:gs>
            <a:gs pos="40000">
              <a:schemeClr val="accent1">
                <a:lumMod val="40000"/>
                <a:lumOff val="60000"/>
                <a:alpha val="10000"/>
              </a:schemeClr>
            </a:gs>
            <a:gs pos="100000">
              <a:schemeClr val="accent1">
                <a:lumMod val="75000"/>
                <a:alpha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Artwork-Title-Blan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b="1" kern="1200">
          <a:solidFill>
            <a:schemeClr val="bg1"/>
          </a:solidFill>
          <a:latin typeface="Helvetica LT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s://www.cdc.gov/mmwr/preview/mmwrhtml/mm6019a5.htm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839200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latin typeface="Georgia" panose="02040502050405020303" pitchFamily="18" charset="0"/>
              </a:rPr>
              <a:t>National </a:t>
            </a:r>
            <a:r>
              <a:rPr lang="en-US" sz="3600" dirty="0">
                <a:latin typeface="Georgia" panose="02040502050405020303" pitchFamily="18" charset="0"/>
              </a:rPr>
              <a:t>Center for Health Statistics’ 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Data Linkage Program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000" dirty="0">
                <a:latin typeface="Arial" pitchFamily="34" charset="0"/>
              </a:rPr>
              <a:t/>
            </a:r>
            <a:br>
              <a:rPr lang="en-US" sz="40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/>
            </a:r>
            <a:br>
              <a:rPr lang="en-US" sz="28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/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 smtClean="0">
                <a:latin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/>
            </a:r>
            <a:br>
              <a:rPr lang="en-US" sz="2400" dirty="0">
                <a:latin typeface="Arial" pitchFamily="34" charset="0"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819400"/>
            <a:ext cx="6477000" cy="2362200"/>
          </a:xfrm>
        </p:spPr>
        <p:txBody>
          <a:bodyPr>
            <a:noAutofit/>
          </a:bodyPr>
          <a:lstStyle/>
          <a:p>
            <a:endParaRPr lang="en-US" sz="2000" dirty="0" smtClean="0">
              <a:solidFill>
                <a:srgbClr val="052441"/>
              </a:solidFill>
            </a:endParaRPr>
          </a:p>
          <a:p>
            <a:r>
              <a:rPr lang="en-US" sz="2000" dirty="0" smtClean="0">
                <a:solidFill>
                  <a:srgbClr val="052441"/>
                </a:solidFill>
              </a:rPr>
              <a:t>Lisa B. Mirel and Irma Arispe</a:t>
            </a:r>
          </a:p>
          <a:p>
            <a:r>
              <a:rPr lang="en-US" sz="2000" dirty="0" smtClean="0">
                <a:solidFill>
                  <a:srgbClr val="052441"/>
                </a:solidFill>
              </a:rPr>
              <a:t>Office </a:t>
            </a:r>
            <a:r>
              <a:rPr lang="en-US" sz="2000" dirty="0">
                <a:solidFill>
                  <a:srgbClr val="052441"/>
                </a:solidFill>
              </a:rPr>
              <a:t>of Analysis and </a:t>
            </a:r>
            <a:r>
              <a:rPr lang="en-US" sz="2000" dirty="0" smtClean="0">
                <a:solidFill>
                  <a:srgbClr val="052441"/>
                </a:solidFill>
              </a:rPr>
              <a:t>Epidemiology </a:t>
            </a:r>
            <a:endParaRPr lang="en-US" sz="2000" dirty="0">
              <a:solidFill>
                <a:srgbClr val="052441"/>
              </a:solidFill>
            </a:endParaRPr>
          </a:p>
          <a:p>
            <a:r>
              <a:rPr lang="en-US" sz="2000" dirty="0">
                <a:solidFill>
                  <a:srgbClr val="052441"/>
                </a:solidFill>
              </a:rPr>
              <a:t>National Center for Health </a:t>
            </a:r>
            <a:r>
              <a:rPr lang="en-US" sz="2000" dirty="0" smtClean="0">
                <a:solidFill>
                  <a:srgbClr val="052441"/>
                </a:solidFill>
              </a:rPr>
              <a:t>Statistics</a:t>
            </a:r>
            <a:endParaRPr lang="en-US" sz="2000" dirty="0">
              <a:solidFill>
                <a:srgbClr val="052441"/>
              </a:solidFill>
            </a:endParaRPr>
          </a:p>
          <a:p>
            <a:r>
              <a:rPr lang="en-US" sz="1800" u="sng" dirty="0">
                <a:solidFill>
                  <a:schemeClr val="bg1"/>
                </a:solidFill>
              </a:rPr>
              <a:t>https://</a:t>
            </a:r>
            <a:r>
              <a:rPr lang="en-US" sz="1800" u="sng" dirty="0" smtClean="0">
                <a:solidFill>
                  <a:schemeClr val="bg1"/>
                </a:solidFill>
              </a:rPr>
              <a:t>www.cdc.gov/nchs/data-linkage/index.htm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052441"/>
              </a:solidFill>
            </a:endParaRPr>
          </a:p>
          <a:p>
            <a:r>
              <a:rPr lang="en-US" sz="1800" dirty="0" smtClean="0">
                <a:solidFill>
                  <a:srgbClr val="052441"/>
                </a:solidFill>
              </a:rPr>
              <a:t>Presentation to the NCHS Board of Scientific Counselors</a:t>
            </a:r>
          </a:p>
          <a:p>
            <a:r>
              <a:rPr lang="en-US" sz="1800" dirty="0" smtClean="0">
                <a:solidFill>
                  <a:srgbClr val="052441"/>
                </a:solidFill>
              </a:rPr>
              <a:t>May 9, 2019</a:t>
            </a:r>
            <a:endParaRPr lang="en-US" sz="1800" dirty="0">
              <a:solidFill>
                <a:srgbClr val="0524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32181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03A27-80B5-420D-8ECF-6FC34994BC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Data Linkag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181788"/>
            <a:ext cx="3816477" cy="7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002"/>
            <a:ext cx="8229600" cy="1143000"/>
          </a:xfrm>
        </p:spPr>
        <p:txBody>
          <a:bodyPr/>
          <a:lstStyle/>
          <a:p>
            <a:r>
              <a:rPr lang="en-US" sz="3800" dirty="0" smtClean="0">
                <a:latin typeface="Georgia" panose="02040502050405020303" pitchFamily="18" charset="0"/>
              </a:rPr>
              <a:t>Recent Work: </a:t>
            </a:r>
            <a:r>
              <a:rPr lang="en-US" sz="3800" dirty="0">
                <a:latin typeface="Georgia" panose="02040502050405020303" pitchFamily="18" charset="0"/>
              </a:rPr>
              <a:t>Dissemination of Linked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4537" y="1189042"/>
            <a:ext cx="2843784" cy="55778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Linked Mortality </a:t>
            </a:r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Data</a:t>
            </a:r>
          </a:p>
          <a:p>
            <a:pPr marL="173736" indent="-17373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Deaths Associated with Underweight, Overweight, and Obesity </a:t>
            </a:r>
          </a:p>
          <a:p>
            <a:pPr marL="173736" indent="-17373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Air Pollution Exposure and Heart Disease Mortality</a:t>
            </a:r>
          </a:p>
          <a:p>
            <a:pPr marL="173736" indent="-17373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Educational Differentials in US Adult </a:t>
            </a:r>
            <a:r>
              <a:rPr lang="en-US" sz="1600" dirty="0" smtClean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Mortality</a:t>
            </a: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</p:txBody>
      </p:sp>
      <p:pic>
        <p:nvPicPr>
          <p:cNvPr id="6" name="Picture 5" descr="This slide shows &quot;Recent Work:  Dissmenination of Linked Products&quot;.  This pictures shows images of JAMA, Circulation, and Social Science Research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78" y="4070622"/>
            <a:ext cx="1694835" cy="2274005"/>
          </a:xfrm>
          <a:prstGeom prst="rect">
            <a:avLst/>
          </a:prstGeom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3236394" y="1190894"/>
            <a:ext cx="2839849" cy="55759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Linked NCHS-CMS </a:t>
            </a:r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Characteristics of Those who Chose MA Upon Medicare Enrollment at Age 65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Health Service Use among the Previously Uninsured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Concordance between Survey Reported Childhood Asthma and Linked </a:t>
            </a:r>
            <a:r>
              <a:rPr lang="en-US" sz="1600" dirty="0" smtClean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Medicaid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6243" y="1190894"/>
            <a:ext cx="2830689" cy="55778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Linked NCHS-HUD </a:t>
            </a:r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Housing Assistance and Blood Lead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Cigarette smoking and adverse health outcomes among adults receiving federal housing assistance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Linkage of 1999-2012 NHIS and NHANES data to HUD administrative </a:t>
            </a:r>
            <a:r>
              <a:rPr lang="en-US" sz="1600" dirty="0" smtClean="0">
                <a:solidFill>
                  <a:schemeClr val="bg1"/>
                </a:solidFill>
                <a:latin typeface="Georgia" panose="02040502050405020303" pitchFamily="18" charset="0"/>
                <a:cs typeface="Arial Bold" panose="020B0704020202020204" pitchFamily="34" charset="0"/>
              </a:rPr>
              <a:t>records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  <a:p>
            <a:pPr marL="173736" indent="-173736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Arial Bold" panose="020B0704020202020204" pitchFamily="34" charset="0"/>
            </a:endParaRPr>
          </a:p>
        </p:txBody>
      </p:sp>
      <p:pic>
        <p:nvPicPr>
          <p:cNvPr id="9" name="Picture 8" descr="This slide shows &quot;Recent Work:  Dissmenination of Linked Products&quot;.  This pictures shows images of three publication cov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967" y="4149407"/>
            <a:ext cx="1865538" cy="2206943"/>
          </a:xfrm>
          <a:prstGeom prst="rect">
            <a:avLst/>
          </a:prstGeom>
        </p:spPr>
      </p:pic>
      <p:pic>
        <p:nvPicPr>
          <p:cNvPr id="10" name="Picture 9" descr="This slide shows &quot;Recent Work:  Dissmenination of Linked Products&quot;.  This pictures shows images of AJPH, Practioner Medicine, and A CDC publication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981" y="4070621"/>
            <a:ext cx="1694835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4" y="279434"/>
            <a:ext cx="8229600" cy="1295400"/>
          </a:xfrm>
        </p:spPr>
        <p:txBody>
          <a:bodyPr/>
          <a:lstStyle/>
          <a:p>
            <a:r>
              <a:rPr lang="en-US" sz="3800" dirty="0" smtClean="0">
                <a:latin typeface="Georgia" panose="02040502050405020303" pitchFamily="18" charset="0"/>
              </a:rPr>
              <a:t>Current Areas of Focus</a:t>
            </a:r>
            <a:endParaRPr lang="en-US" sz="38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249"/>
            <a:ext cx="8229600" cy="4525963"/>
          </a:xfrm>
        </p:spPr>
        <p:txBody>
          <a:bodyPr/>
          <a:lstStyle/>
          <a:p>
            <a:r>
              <a:rPr lang="en-US" dirty="0" smtClean="0"/>
              <a:t>Improved linkage algorithms and quality </a:t>
            </a:r>
          </a:p>
          <a:p>
            <a:r>
              <a:rPr lang="en-US" dirty="0" smtClean="0"/>
              <a:t>Public-use files </a:t>
            </a:r>
            <a:endParaRPr lang="en-US" dirty="0"/>
          </a:p>
          <a:p>
            <a:r>
              <a:rPr lang="en-US" dirty="0" smtClean="0"/>
              <a:t>Periodicity of linkages</a:t>
            </a:r>
          </a:p>
          <a:p>
            <a:r>
              <a:rPr lang="en-US" dirty="0" smtClean="0"/>
              <a:t>New linkage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eorgia" panose="02040502050405020303" pitchFamily="18" charset="0"/>
              </a:rPr>
              <a:t>Improved Linkage Algorithms I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/>
          <a:lstStyle/>
          <a:p>
            <a:r>
              <a:rPr lang="en-US" sz="2800" dirty="0"/>
              <a:t>NHIS linkage eligibility changed in </a:t>
            </a:r>
            <a:r>
              <a:rPr lang="en-US" sz="2800" dirty="0" smtClean="0"/>
              <a:t>2007</a:t>
            </a:r>
          </a:p>
          <a:p>
            <a:pPr lvl="1"/>
            <a:r>
              <a:rPr lang="en-US" sz="2000" dirty="0" smtClean="0"/>
              <a:t>PII </a:t>
            </a:r>
            <a:r>
              <a:rPr lang="en-US" sz="2000" dirty="0"/>
              <a:t>collection changed with NHIS only collecting last 4 digits of Social Security Number (SSN) instead of </a:t>
            </a:r>
            <a:r>
              <a:rPr lang="en-US" sz="2000" dirty="0" smtClean="0"/>
              <a:t>9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participants </a:t>
            </a:r>
            <a:r>
              <a:rPr lang="en-US" sz="2000" dirty="0" smtClean="0"/>
              <a:t>refused </a:t>
            </a:r>
            <a:r>
              <a:rPr lang="en-US" sz="2000" dirty="0"/>
              <a:t>SSN, asked a specific question about permission to link without </a:t>
            </a:r>
            <a:r>
              <a:rPr lang="en-US" sz="2000" dirty="0" smtClean="0"/>
              <a:t>SSN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This slide shows a trend table for &quot;Improved Linkage Algorithms I&quot;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06" y="3193843"/>
            <a:ext cx="4938188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eorgia" panose="02040502050405020303" pitchFamily="18" charset="0"/>
              </a:rPr>
              <a:t>Improved Linkage Algorithms </a:t>
            </a:r>
            <a:r>
              <a:rPr lang="en-US" sz="3600" dirty="0" smtClean="0">
                <a:latin typeface="Georgia" panose="02040502050405020303" pitchFamily="18" charset="0"/>
              </a:rPr>
              <a:t>II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Potential linkage bias</a:t>
            </a:r>
          </a:p>
          <a:p>
            <a:endParaRPr lang="en-US" dirty="0"/>
          </a:p>
          <a:p>
            <a:r>
              <a:rPr lang="en-US" sz="2800" dirty="0" smtClean="0"/>
              <a:t>Algorithms designed to match with SSN4</a:t>
            </a:r>
          </a:p>
          <a:p>
            <a:pPr lvl="1"/>
            <a:r>
              <a:rPr lang="en-US" sz="2400" dirty="0"/>
              <a:t>Medicaid linkage</a:t>
            </a:r>
          </a:p>
          <a:p>
            <a:endParaRPr lang="en-US" dirty="0" smtClean="0"/>
          </a:p>
          <a:p>
            <a:r>
              <a:rPr lang="en-US" sz="2800" dirty="0"/>
              <a:t>Algorithms </a:t>
            </a:r>
            <a:r>
              <a:rPr lang="en-US" sz="2800" dirty="0" smtClean="0"/>
              <a:t>designed to match no </a:t>
            </a:r>
            <a:r>
              <a:rPr lang="en-US" sz="2800" dirty="0"/>
              <a:t>SSN </a:t>
            </a:r>
            <a:endParaRPr lang="en-US" sz="2800" dirty="0" smtClean="0"/>
          </a:p>
          <a:p>
            <a:pPr lvl="1"/>
            <a:r>
              <a:rPr lang="en-US" sz="2400" dirty="0" smtClean="0"/>
              <a:t>National Hospital Care Survey (NHCS) data linkage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600" dirty="0">
                <a:latin typeface="Georgia" panose="02040502050405020303" pitchFamily="18" charset="0"/>
              </a:rPr>
              <a:t>Improved Linkage Algorithms </a:t>
            </a:r>
            <a:r>
              <a:rPr lang="en-US" sz="3600" dirty="0" smtClean="0">
                <a:latin typeface="Georgia" panose="02040502050405020303" pitchFamily="18" charset="0"/>
              </a:rPr>
              <a:t>III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62760"/>
            <a:ext cx="8229600" cy="4906963"/>
          </a:xfrm>
        </p:spPr>
        <p:txBody>
          <a:bodyPr/>
          <a:lstStyle/>
          <a:p>
            <a:r>
              <a:rPr lang="en-US" sz="2800" dirty="0"/>
              <a:t>Linkage of </a:t>
            </a:r>
            <a:r>
              <a:rPr lang="en-US" sz="2800" dirty="0" smtClean="0"/>
              <a:t>NHCS data </a:t>
            </a:r>
            <a:r>
              <a:rPr lang="en-US" sz="2800" dirty="0"/>
              <a:t>to NDI and CMS’ Medicare </a:t>
            </a:r>
            <a:r>
              <a:rPr lang="en-US" sz="2800" dirty="0" smtClean="0"/>
              <a:t>files</a:t>
            </a:r>
          </a:p>
          <a:p>
            <a:pPr lvl="1"/>
            <a:r>
              <a:rPr lang="en-US" sz="2400" dirty="0" smtClean="0"/>
              <a:t>Claims and electronic health records</a:t>
            </a:r>
            <a:endParaRPr lang="en-US" sz="2400" dirty="0"/>
          </a:p>
          <a:p>
            <a:pPr lvl="1"/>
            <a:r>
              <a:rPr lang="en-US" sz="2400" dirty="0"/>
              <a:t>New </a:t>
            </a:r>
            <a:r>
              <a:rPr lang="en-US" sz="2400" dirty="0" smtClean="0"/>
              <a:t>and improved probabilistic </a:t>
            </a:r>
            <a:r>
              <a:rPr lang="en-US" sz="2400" dirty="0"/>
              <a:t>based </a:t>
            </a:r>
            <a:r>
              <a:rPr lang="en-US" sz="2400" dirty="0" smtClean="0"/>
              <a:t>algorithms</a:t>
            </a:r>
          </a:p>
          <a:p>
            <a:pPr lvl="2"/>
            <a:r>
              <a:rPr lang="en-US" sz="2200" dirty="0" smtClean="0"/>
              <a:t>Use of machine learning to define blocking</a:t>
            </a:r>
            <a:endParaRPr lang="en-US" sz="2200" dirty="0"/>
          </a:p>
          <a:p>
            <a:pPr lvl="1"/>
            <a:r>
              <a:rPr lang="en-US" sz="2400" dirty="0" smtClean="0"/>
              <a:t>Linkage error estimates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eorgia" panose="02040502050405020303" pitchFamily="18" charset="0"/>
                <a:cs typeface="Arial" panose="020B0604020202020204" pitchFamily="34" charset="0"/>
              </a:rPr>
              <a:t>Public-use Files</a:t>
            </a:r>
            <a:endParaRPr lang="en-US" sz="36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213350"/>
          </a:xfrm>
        </p:spPr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There are two types of public-use files released by the NCHS Data Linkage Program: 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P</a:t>
            </a:r>
            <a:r>
              <a:rPr lang="en-US" sz="2400" b="1" dirty="0" smtClean="0">
                <a:cs typeface="Arial" panose="020B0604020202020204" pitchFamily="34" charset="0"/>
              </a:rPr>
              <a:t>ublic-use </a:t>
            </a:r>
            <a:r>
              <a:rPr lang="en-US" sz="2400" b="1" dirty="0">
                <a:cs typeface="Arial" panose="020B0604020202020204" pitchFamily="34" charset="0"/>
              </a:rPr>
              <a:t>feasibility data </a:t>
            </a:r>
            <a:r>
              <a:rPr lang="en-US" sz="2400" b="1" dirty="0" smtClean="0">
                <a:cs typeface="Arial" panose="020B0604020202020204" pitchFamily="34" charset="0"/>
              </a:rPr>
              <a:t>files</a:t>
            </a:r>
          </a:p>
          <a:p>
            <a:pPr lvl="1"/>
            <a:r>
              <a:rPr lang="en-US" sz="2000" dirty="0" smtClean="0">
                <a:cs typeface="Arial" panose="020B0604020202020204" pitchFamily="34" charset="0"/>
              </a:rPr>
              <a:t>Developed </a:t>
            </a:r>
            <a:r>
              <a:rPr lang="en-US" sz="2000" dirty="0">
                <a:cs typeface="Arial" panose="020B0604020202020204" pitchFamily="34" charset="0"/>
              </a:rPr>
              <a:t>to help interested researchers determine the maximum available sample sizes to assess the feasibility of conducting analyses utilizing the restricted-use linked files in the NCHS </a:t>
            </a:r>
            <a:r>
              <a:rPr lang="en-US" sz="2000" dirty="0" smtClean="0">
                <a:cs typeface="Arial" panose="020B0604020202020204" pitchFamily="34" charset="0"/>
              </a:rPr>
              <a:t>RDC. </a:t>
            </a:r>
          </a:p>
          <a:p>
            <a:pPr lvl="1"/>
            <a:r>
              <a:rPr lang="en-US" sz="2000" dirty="0" smtClean="0">
                <a:cs typeface="Arial" panose="020B0604020202020204" pitchFamily="34" charset="0"/>
              </a:rPr>
              <a:t>Available online for linked CMS </a:t>
            </a:r>
            <a:r>
              <a:rPr lang="en-US" sz="2000" dirty="0">
                <a:cs typeface="Arial" panose="020B0604020202020204" pitchFamily="34" charset="0"/>
              </a:rPr>
              <a:t>and SSA </a:t>
            </a:r>
            <a:r>
              <a:rPr lang="en-US" sz="2000" dirty="0" smtClean="0">
                <a:cs typeface="Arial" panose="020B0604020202020204" pitchFamily="34" charset="0"/>
              </a:rPr>
              <a:t>data</a:t>
            </a:r>
          </a:p>
          <a:p>
            <a:pPr lvl="1"/>
            <a:endParaRPr lang="en-US" sz="18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cs typeface="Arial" panose="020B0604020202020204" pitchFamily="34" charset="0"/>
              </a:rPr>
              <a:t>Public-use microdata files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 smtClean="0">
                <a:cs typeface="Arial" panose="020B0604020202020204" pitchFamily="34" charset="0"/>
              </a:rPr>
              <a:t>Available online for linked NDI data only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Public-use Files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830763"/>
          </a:xfrm>
        </p:spPr>
        <p:txBody>
          <a:bodyPr/>
          <a:lstStyle/>
          <a:p>
            <a:r>
              <a:rPr lang="en-US" sz="2800" dirty="0" smtClean="0"/>
              <a:t>New public-use Linked Mortality Files (LMF) in February, 2019</a:t>
            </a:r>
          </a:p>
          <a:p>
            <a:pPr lvl="1"/>
            <a:r>
              <a:rPr lang="en-US" sz="2400" dirty="0" smtClean="0"/>
              <a:t>Most utilized linked file</a:t>
            </a:r>
          </a:p>
          <a:p>
            <a:pPr lvl="1"/>
            <a:r>
              <a:rPr lang="en-US" sz="2400" dirty="0" smtClean="0"/>
              <a:t>Literature review assessment: at </a:t>
            </a:r>
            <a:r>
              <a:rPr lang="en-US" sz="2400" dirty="0"/>
              <a:t>least two thirds </a:t>
            </a:r>
            <a:r>
              <a:rPr lang="en-US" sz="2400" dirty="0" smtClean="0"/>
              <a:t>of papers rely </a:t>
            </a:r>
            <a:r>
              <a:rPr lang="en-US" sz="2400" dirty="0"/>
              <a:t>on the public-use </a:t>
            </a:r>
            <a:r>
              <a:rPr lang="en-US" sz="2400" dirty="0" smtClean="0"/>
              <a:t>file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Public-use LMF</a:t>
            </a:r>
          </a:p>
          <a:p>
            <a:pPr lvl="1"/>
            <a:r>
              <a:rPr lang="en-US" sz="2400" dirty="0" smtClean="0"/>
              <a:t>Only adults, limited number of causes of death, some records perturbed</a:t>
            </a:r>
          </a:p>
          <a:p>
            <a:pPr lvl="1"/>
            <a:r>
              <a:rPr lang="en-US" sz="2400" dirty="0" smtClean="0"/>
              <a:t>Comparison analysis: public-use vs. restricted use file survival analysis estimates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Periodicity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4255"/>
            <a:ext cx="8229600" cy="4906963"/>
          </a:xfrm>
        </p:spPr>
        <p:txBody>
          <a:bodyPr/>
          <a:lstStyle/>
          <a:p>
            <a:r>
              <a:rPr lang="en-US" sz="2800" dirty="0" smtClean="0"/>
              <a:t>Develop a schedule for core set of linkages on a recurrent basis</a:t>
            </a:r>
          </a:p>
          <a:p>
            <a:pPr lvl="1"/>
            <a:r>
              <a:rPr lang="en-US" sz="2400" dirty="0" smtClean="0"/>
              <a:t>Help research community plan for projects and obtain funding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Produce updated linked files every two to three years:</a:t>
            </a:r>
          </a:p>
          <a:p>
            <a:pPr lvl="1"/>
            <a:r>
              <a:rPr lang="en-US" sz="2400" dirty="0" smtClean="0"/>
              <a:t>National Death Index </a:t>
            </a:r>
          </a:p>
          <a:p>
            <a:pPr lvl="1"/>
            <a:r>
              <a:rPr lang="en-US" sz="2400" dirty="0" smtClean="0"/>
              <a:t>Centers for Medicare &amp; Medicaid Services</a:t>
            </a:r>
          </a:p>
          <a:p>
            <a:pPr lvl="1"/>
            <a:r>
              <a:rPr lang="en-US" sz="2400" dirty="0" smtClean="0"/>
              <a:t>Housing and Urban Development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8784"/>
            <a:ext cx="8229600" cy="1143000"/>
          </a:xfrm>
        </p:spPr>
        <p:txBody>
          <a:bodyPr/>
          <a:lstStyle/>
          <a:p>
            <a:r>
              <a:rPr lang="en-US" sz="3800" dirty="0" smtClean="0">
                <a:latin typeface="Georgia" panose="02040502050405020303" pitchFamily="18" charset="0"/>
              </a:rPr>
              <a:t>New Linkages</a:t>
            </a:r>
            <a:endParaRPr lang="en-US" sz="38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sz="2800" i="1" dirty="0" smtClean="0"/>
              <a:t>In progress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PCORTF 2017: link </a:t>
            </a:r>
            <a:r>
              <a:rPr lang="en-US" sz="2400" dirty="0"/>
              <a:t>NHCS </a:t>
            </a:r>
            <a:r>
              <a:rPr lang="en-US" sz="2400" dirty="0" smtClean="0"/>
              <a:t>data to </a:t>
            </a:r>
            <a:r>
              <a:rPr lang="en-US" sz="2400" dirty="0"/>
              <a:t>NDI and CMS </a:t>
            </a:r>
            <a:r>
              <a:rPr lang="en-US" sz="2400" dirty="0" smtClean="0"/>
              <a:t>records</a:t>
            </a:r>
          </a:p>
          <a:p>
            <a:pPr lvl="1"/>
            <a:r>
              <a:rPr lang="en-US" sz="2400" dirty="0" smtClean="0"/>
              <a:t>PCORTF </a:t>
            </a:r>
            <a:r>
              <a:rPr lang="en-US" sz="2400" dirty="0"/>
              <a:t>2019: </a:t>
            </a:r>
            <a:r>
              <a:rPr lang="en-US" sz="2400" dirty="0" smtClean="0"/>
              <a:t>link </a:t>
            </a:r>
            <a:r>
              <a:rPr lang="en-US" sz="2400" dirty="0"/>
              <a:t>NHCS </a:t>
            </a:r>
            <a:r>
              <a:rPr lang="en-US" sz="2400" dirty="0" smtClean="0"/>
              <a:t>data to HUD and CMS</a:t>
            </a:r>
          </a:p>
          <a:p>
            <a:pPr marL="457200" lvl="1" indent="0">
              <a:buNone/>
            </a:pPr>
            <a:endParaRPr lang="en-US" sz="2400" dirty="0" smtClean="0">
              <a:cs typeface="Calibri" panose="020F0502020204030204" pitchFamily="34" charset="0"/>
            </a:endParaRPr>
          </a:p>
          <a:p>
            <a:r>
              <a:rPr lang="en-US" sz="2800" i="1" dirty="0" smtClean="0">
                <a:cs typeface="Calibri" panose="020F0502020204030204" pitchFamily="34" charset="0"/>
              </a:rPr>
              <a:t>In discussion</a:t>
            </a:r>
            <a:r>
              <a:rPr lang="en-US" sz="2800" dirty="0" smtClean="0">
                <a:cs typeface="Calibri" panose="020F0502020204030204" pitchFamily="34" charset="0"/>
              </a:rPr>
              <a:t>: link NCHS survey data to</a:t>
            </a:r>
          </a:p>
          <a:p>
            <a:pPr lvl="1"/>
            <a:r>
              <a:rPr lang="en-US" sz="2400" dirty="0" smtClean="0"/>
              <a:t>Veteran’s </a:t>
            </a:r>
            <a:r>
              <a:rPr lang="en-US" sz="2400" dirty="0"/>
              <a:t>Administration Health </a:t>
            </a:r>
            <a:r>
              <a:rPr lang="en-US" sz="2400" dirty="0" smtClean="0"/>
              <a:t>Care</a:t>
            </a:r>
          </a:p>
          <a:p>
            <a:pPr lvl="1"/>
            <a:r>
              <a:rPr lang="en-US" sz="2400" dirty="0"/>
              <a:t>End Stage Renal Disease data </a:t>
            </a:r>
            <a:endParaRPr lang="en-US" sz="2400" dirty="0" smtClean="0"/>
          </a:p>
          <a:p>
            <a:pPr lvl="1"/>
            <a:r>
              <a:rPr lang="en-US" sz="2400" dirty="0" smtClean="0"/>
              <a:t>Social Security Administration data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81000" y="1143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The Future of NCHS’ Data Linkage Program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 descr="This slide shows &quot;The Future of NCHS' Data Linkage Program&quot; the table talks about the opportunities and challeng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41678"/>
              </p:ext>
            </p:extLst>
          </p:nvPr>
        </p:nvGraphicFramePr>
        <p:xfrm>
          <a:off x="222776" y="1066800"/>
          <a:ext cx="8725372" cy="399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686">
                  <a:extLst>
                    <a:ext uri="{9D8B030D-6E8A-4147-A177-3AD203B41FA5}">
                      <a16:colId xmlns:a16="http://schemas.microsoft.com/office/drawing/2014/main" val="4041804313"/>
                    </a:ext>
                  </a:extLst>
                </a:gridCol>
                <a:gridCol w="4362686">
                  <a:extLst>
                    <a:ext uri="{9D8B030D-6E8A-4147-A177-3AD203B41FA5}">
                      <a16:colId xmlns:a16="http://schemas.microsoft.com/office/drawing/2014/main" val="1096769634"/>
                    </a:ext>
                  </a:extLst>
                </a:gridCol>
              </a:tblGrid>
              <a:tr h="5183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Opportunities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Challenges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805241"/>
                  </a:ext>
                </a:extLst>
              </a:tr>
              <a:tr h="51837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Increased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 interest in linkage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Negotiation of agreements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585346"/>
                  </a:ext>
                </a:extLst>
              </a:tr>
              <a:tr h="51837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Interagency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 collaboration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Ownership and use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810399"/>
                  </a:ext>
                </a:extLst>
              </a:tr>
              <a:tr h="51837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Linking new data sources 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Releasing updates on a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timely</a:t>
                      </a:r>
                      <a:r>
                        <a:rPr lang="en-US" dirty="0" smtClean="0">
                          <a:latin typeface="Georgia" panose="02040502050405020303" pitchFamily="18" charset="0"/>
                        </a:rPr>
                        <a:t> p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redictable schedule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34303"/>
                  </a:ext>
                </a:extLst>
              </a:tr>
              <a:tr h="51837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Diversifying 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linkages to augment survey content, context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Protecting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 privacy, minimizing disclosure risk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121955"/>
                  </a:ext>
                </a:extLst>
              </a:tr>
              <a:tr h="51837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Protecting privacy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Promoting use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598035"/>
                  </a:ext>
                </a:extLst>
              </a:tr>
              <a:tr h="51837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Developing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 new data 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Creating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 tools and conducting analyses to facilitate use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700081"/>
                  </a:ext>
                </a:extLst>
              </a:tr>
            </a:tbl>
          </a:graphicData>
        </a:graphic>
      </p:graphicFrame>
      <p:pic>
        <p:nvPicPr>
          <p:cNvPr id="9" name="Picture 8" descr="This is an image of a woman walking on a tightrope. "/>
          <p:cNvPicPr>
            <a:picLocks noChangeAspect="1"/>
          </p:cNvPicPr>
          <p:nvPr/>
        </p:nvPicPr>
        <p:blipFill rotWithShape="1">
          <a:blip r:embed="rId3"/>
          <a:srcRect l="26021" t="39460" r="55833" b="29092"/>
          <a:stretch/>
        </p:blipFill>
        <p:spPr>
          <a:xfrm>
            <a:off x="3609440" y="5035050"/>
            <a:ext cx="1953160" cy="18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Outline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0739"/>
            <a:ext cx="8534400" cy="4525963"/>
          </a:xfrm>
        </p:spPr>
        <p:txBody>
          <a:bodyPr/>
          <a:lstStyle/>
          <a:p>
            <a:r>
              <a:rPr lang="en-US" sz="3000" dirty="0" smtClean="0"/>
              <a:t>NCHS Data Linkage Program</a:t>
            </a:r>
          </a:p>
          <a:p>
            <a:r>
              <a:rPr lang="en-US" sz="3000" dirty="0" smtClean="0"/>
              <a:t>History of NCHS Data Linkages</a:t>
            </a:r>
          </a:p>
          <a:p>
            <a:r>
              <a:rPr lang="en-US" sz="3000" dirty="0" smtClean="0"/>
              <a:t>Current Linkages</a:t>
            </a:r>
          </a:p>
          <a:p>
            <a:r>
              <a:rPr lang="en-US" sz="3000" dirty="0" smtClean="0"/>
              <a:t>Recent Work: Dissemination of Linked Products</a:t>
            </a:r>
          </a:p>
          <a:p>
            <a:r>
              <a:rPr lang="en-US" sz="3000" dirty="0" smtClean="0"/>
              <a:t>Current Areas of Focus</a:t>
            </a:r>
          </a:p>
          <a:p>
            <a:r>
              <a:rPr lang="en-US" sz="3000" dirty="0" smtClean="0"/>
              <a:t>Challenges and </a:t>
            </a:r>
            <a:r>
              <a:rPr lang="en-US" sz="3000" dirty="0"/>
              <a:t>O</a:t>
            </a:r>
            <a:r>
              <a:rPr lang="en-US" sz="3000" dirty="0" smtClean="0"/>
              <a:t>pportunities Moving Forward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20" y="533400"/>
            <a:ext cx="8650045" cy="529828"/>
          </a:xfrm>
        </p:spPr>
        <p:txBody>
          <a:bodyPr>
            <a:noAutofit/>
          </a:bodyPr>
          <a:lstStyle/>
          <a:p>
            <a:r>
              <a:rPr lang="en-US" sz="2700" dirty="0">
                <a:latin typeface="Georgia" panose="02040502050405020303" pitchFamily="18" charset="0"/>
              </a:rPr>
              <a:t>Foundations for Evidence-Based Policymaking </a:t>
            </a:r>
            <a:r>
              <a:rPr lang="en-US" sz="2700" dirty="0" smtClean="0">
                <a:latin typeface="Georgia" panose="02040502050405020303" pitchFamily="18" charset="0"/>
              </a:rPr>
              <a:t/>
            </a:r>
            <a:br>
              <a:rPr lang="en-US" sz="2700" dirty="0" smtClean="0">
                <a:latin typeface="Georgia" panose="02040502050405020303" pitchFamily="18" charset="0"/>
              </a:rPr>
            </a:br>
            <a:r>
              <a:rPr lang="en-US" sz="2700" dirty="0" smtClean="0">
                <a:latin typeface="Georgia" panose="02040502050405020303" pitchFamily="18" charset="0"/>
              </a:rPr>
              <a:t>Act of 2018 (PL115-435)</a:t>
            </a:r>
            <a:endParaRPr lang="en-US" sz="2700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433" y="1524000"/>
            <a:ext cx="8399032" cy="2938631"/>
          </a:xfrm>
        </p:spPr>
        <p:txBody>
          <a:bodyPr>
            <a:noAutofit/>
          </a:bodyPr>
          <a:lstStyle/>
          <a:p>
            <a:pPr algn="l">
              <a:spcAft>
                <a:spcPts val="900"/>
              </a:spcAft>
            </a:pPr>
            <a:r>
              <a:rPr lang="en-US" sz="2400" dirty="0"/>
              <a:t>Official Title: To amend titles 5 and 44, United States Code, to require Federal evaluation activities, improve Federal data management, and for other purposes. </a:t>
            </a:r>
            <a:endParaRPr lang="en-US" sz="2400" dirty="0" smtClean="0"/>
          </a:p>
          <a:p>
            <a:pPr algn="l">
              <a:spcAft>
                <a:spcPts val="900"/>
              </a:spcAft>
            </a:pPr>
            <a:r>
              <a:rPr lang="en-US" sz="2250" dirty="0" smtClean="0"/>
              <a:t>Title </a:t>
            </a:r>
            <a:r>
              <a:rPr lang="en-US" sz="2250" dirty="0"/>
              <a:t>I – Federal Evidence-Building Activities</a:t>
            </a:r>
          </a:p>
          <a:p>
            <a:pPr algn="l">
              <a:spcAft>
                <a:spcPts val="900"/>
              </a:spcAft>
            </a:pPr>
            <a:r>
              <a:rPr lang="en-US" sz="2250" dirty="0"/>
              <a:t>Title II – Open Government Data Act</a:t>
            </a:r>
          </a:p>
          <a:p>
            <a:pPr algn="l">
              <a:spcAft>
                <a:spcPts val="900"/>
              </a:spcAft>
            </a:pPr>
            <a:r>
              <a:rPr lang="en-US" sz="2250" dirty="0"/>
              <a:t>Title III – Confidential Information Protection and Statistical Efficiency</a:t>
            </a:r>
          </a:p>
          <a:p>
            <a:pPr algn="l">
              <a:spcAft>
                <a:spcPts val="900"/>
              </a:spcAft>
            </a:pPr>
            <a:r>
              <a:rPr lang="en-US" sz="2250" dirty="0"/>
              <a:t>Title IV – General Provisions</a:t>
            </a:r>
          </a:p>
        </p:txBody>
      </p:sp>
      <p:sp>
        <p:nvSpPr>
          <p:cNvPr id="5" name="Title 1" descr="This is a part of the title &quot;Act of 2018 (PL115-435)"/>
          <p:cNvSpPr txBox="1">
            <a:spLocks/>
          </p:cNvSpPr>
          <p:nvPr/>
        </p:nvSpPr>
        <p:spPr>
          <a:xfrm>
            <a:off x="303926" y="533400"/>
            <a:ext cx="8650045" cy="52982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solidFill>
                  <a:schemeClr val="bg1"/>
                </a:solidFill>
                <a:latin typeface="Helvetica LT Std" pitchFamily="34" charset="0"/>
                <a:ea typeface="+mj-ea"/>
                <a:cs typeface="+mj-cs"/>
              </a:defRPr>
            </a:lvl1pPr>
          </a:lstStyle>
          <a:p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2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73" y="227807"/>
            <a:ext cx="8839200" cy="1143000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Some key sections, potential NCHS contributions 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473" y="1143000"/>
            <a:ext cx="8229600" cy="4525963"/>
          </a:xfrm>
        </p:spPr>
        <p:txBody>
          <a:bodyPr/>
          <a:lstStyle/>
          <a:p>
            <a:r>
              <a:rPr lang="en-US" sz="2400" dirty="0" smtClean="0"/>
              <a:t>Agency development of evidence building and evaluation plans (§312); Advisory Committee on Data for Evidence Building recommendations (§315)</a:t>
            </a:r>
          </a:p>
          <a:p>
            <a:pPr lvl="1"/>
            <a:r>
              <a:rPr lang="en-US" sz="1800" dirty="0" smtClean="0"/>
              <a:t>Monitor policy-relevant and evaluation questions, planned data to be used or collected, stakeholder engagements, recommended linkages</a:t>
            </a:r>
          </a:p>
          <a:p>
            <a:pPr lvl="1"/>
            <a:r>
              <a:rPr lang="en-US" sz="1800" dirty="0" smtClean="0"/>
              <a:t>Conduct outreach about data availability, data quality, methodologies, or analogous policy-relevant analyses</a:t>
            </a:r>
          </a:p>
          <a:p>
            <a:r>
              <a:rPr lang="en-US" sz="2400" dirty="0" smtClean="0"/>
              <a:t>Strategic plans include assessment </a:t>
            </a:r>
            <a:r>
              <a:rPr lang="en-US" sz="2400" dirty="0"/>
              <a:t>of the coverage, quality, methods</a:t>
            </a:r>
            <a:r>
              <a:rPr lang="en-US" sz="2400" dirty="0" smtClean="0"/>
              <a:t>, effectiveness</a:t>
            </a:r>
            <a:r>
              <a:rPr lang="en-US" sz="2400" dirty="0"/>
              <a:t>, and independence of the statistics, evaluation</a:t>
            </a:r>
            <a:r>
              <a:rPr lang="en-US" sz="2400" dirty="0" smtClean="0"/>
              <a:t>, research</a:t>
            </a:r>
            <a:r>
              <a:rPr lang="en-US" sz="2400" dirty="0"/>
              <a:t>, and analysis efforts of the </a:t>
            </a:r>
            <a:r>
              <a:rPr lang="en-US" sz="2400" dirty="0" smtClean="0"/>
              <a:t>agency</a:t>
            </a:r>
          </a:p>
          <a:p>
            <a:pPr lvl="1"/>
            <a:r>
              <a:rPr lang="en-US" sz="1800" dirty="0" smtClean="0"/>
              <a:t>Criteria for assessing coverage, quality, effectiveness, independence </a:t>
            </a:r>
          </a:p>
          <a:p>
            <a:r>
              <a:rPr lang="en-US" sz="2400" dirty="0" smtClean="0"/>
              <a:t>Data inventory (</a:t>
            </a:r>
            <a:r>
              <a:rPr lang="en-US" sz="2400" b="1" dirty="0" smtClean="0"/>
              <a:t>§3511)</a:t>
            </a:r>
            <a:endParaRPr lang="en-US" sz="2400" dirty="0" smtClean="0"/>
          </a:p>
          <a:p>
            <a:pPr lvl="1"/>
            <a:r>
              <a:rPr lang="en-US" sz="1800" dirty="0" smtClean="0"/>
              <a:t>Approaches for storing information about data sets</a:t>
            </a:r>
          </a:p>
        </p:txBody>
      </p:sp>
    </p:spTree>
    <p:extLst>
      <p:ext uri="{BB962C8B-B14F-4D97-AF65-F5344CB8AC3E}">
        <p14:creationId xmlns:p14="http://schemas.microsoft.com/office/powerpoint/2010/main" val="29205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21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Increasing communication, managing expectations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5" name="Content Placeholder 4" descr="This slide shows &quot;Increasing communication, managing, expectations.  This table shows PL 115-435 will and Potential implication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199276"/>
              </p:ext>
            </p:extLst>
          </p:nvPr>
        </p:nvGraphicFramePr>
        <p:xfrm>
          <a:off x="457200" y="1536933"/>
          <a:ext cx="8229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33083592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940627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PL 115-435 will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eorgia" panose="02040502050405020303" pitchFamily="18" charset="0"/>
                        </a:rPr>
                        <a:t>Potential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 implications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noStrike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Increase number of statistical officials;</a:t>
                      </a:r>
                    </a:p>
                    <a:p>
                      <a:r>
                        <a:rPr lang="en-US" strike="noStrike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Information</a:t>
                      </a:r>
                      <a:r>
                        <a:rPr lang="en-US" strike="noStrike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about the need for data;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Evidence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Increase linkage opportunities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;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Demand for expertise (statistical, statistical agency, and technical expertise); Use linked data for policy</a:t>
                      </a:r>
                      <a:endParaRPr lang="en-US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8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Increased access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 to CIPSEA data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Increased need for education about CIPSEA 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897984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Expanded provision of data to</a:t>
                      </a:r>
                      <a:r>
                        <a:rPr lang="en-US" baseline="0" dirty="0" smtClean="0">
                          <a:latin typeface="Georgia" panose="02040502050405020303" pitchFamily="18" charset="0"/>
                        </a:rPr>
                        <a:t> qualified users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panose="02040502050405020303" pitchFamily="18" charset="0"/>
                        </a:rPr>
                        <a:t>Increased interest in customization, technical consultation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6167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This is an image of people communicating and greeting one another.&#10;"/>
          <p:cNvPicPr>
            <a:picLocks noChangeAspect="1"/>
          </p:cNvPicPr>
          <p:nvPr/>
        </p:nvPicPr>
        <p:blipFill rotWithShape="1">
          <a:blip r:embed="rId3"/>
          <a:srcRect l="24167" t="38685" r="52500" b="26498"/>
          <a:stretch/>
        </p:blipFill>
        <p:spPr>
          <a:xfrm>
            <a:off x="3327689" y="4539128"/>
            <a:ext cx="2488621" cy="19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FBB4C-14DA-460E-8888-DDB9F3C9CE3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236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03743" y="35169"/>
            <a:ext cx="8229600" cy="1417638"/>
          </a:xfrm>
        </p:spPr>
        <p:txBody>
          <a:bodyPr/>
          <a:lstStyle/>
          <a:p>
            <a:r>
              <a:rPr lang="en-US" altLang="en-US" sz="3600" dirty="0" smtClean="0">
                <a:latin typeface="Georgia" panose="02040502050405020303" pitchFamily="18" charset="0"/>
              </a:rPr>
              <a:t>Negotiating Interagency </a:t>
            </a:r>
            <a:r>
              <a:rPr lang="en-US" altLang="en-US" sz="3600" dirty="0">
                <a:latin typeface="Georgia" panose="02040502050405020303" pitchFamily="18" charset="0"/>
              </a:rPr>
              <a:t>Agreements</a:t>
            </a:r>
          </a:p>
        </p:txBody>
      </p:sp>
      <p:sp>
        <p:nvSpPr>
          <p:cNvPr id="923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343" y="1458669"/>
            <a:ext cx="8534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There are agency differences </a:t>
            </a:r>
            <a:r>
              <a:rPr lang="en-US" altLang="en-US" sz="2400" dirty="0"/>
              <a:t>in legislative mandates and requirements to protect data and survey </a:t>
            </a:r>
            <a:r>
              <a:rPr lang="en-US" altLang="en-US" sz="2400" dirty="0" smtClean="0"/>
              <a:t>participants’ confidentiality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NCHS is working within federal statistical system to work on standard approaches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Managing expectations means thinking about…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Can a public use file be created?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Where will linked data reside?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Who will control access?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Will analysts </a:t>
            </a:r>
            <a:r>
              <a:rPr lang="en-US" altLang="en-US" sz="2000" dirty="0" smtClean="0"/>
              <a:t>from outside NCHS be </a:t>
            </a:r>
            <a:r>
              <a:rPr lang="en-US" altLang="en-US" sz="2000" dirty="0"/>
              <a:t>required to </a:t>
            </a:r>
            <a:r>
              <a:rPr lang="en-US" altLang="en-US" sz="2000" dirty="0" smtClean="0"/>
              <a:t>become designated agents?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How long should the data file be kept?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Who will conduct disclosure review</a:t>
            </a:r>
            <a:r>
              <a:rPr lang="en-US" altLang="en-US" sz="2000" dirty="0" smtClean="0"/>
              <a:t>?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83014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597D0-15CD-4DEA-AF6A-93E8B91D4E4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277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eorgia" panose="02040502050405020303" pitchFamily="18" charset="0"/>
              </a:rPr>
              <a:t>Increasing Data </a:t>
            </a:r>
            <a:r>
              <a:rPr lang="en-US" altLang="en-US" dirty="0">
                <a:latin typeface="Georgia" panose="02040502050405020303" pitchFamily="18" charset="0"/>
              </a:rPr>
              <a:t>Access</a:t>
            </a:r>
          </a:p>
        </p:txBody>
      </p:sp>
      <p:sp>
        <p:nvSpPr>
          <p:cNvPr id="927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Public </a:t>
            </a:r>
            <a:r>
              <a:rPr lang="en-US" altLang="en-US" sz="2800" dirty="0"/>
              <a:t>use </a:t>
            </a:r>
            <a:r>
              <a:rPr lang="en-US" altLang="en-US" sz="2800" dirty="0" smtClean="0"/>
              <a:t>files: possible but challenging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Assess disclosure risk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Develop synthetic public-use micro data files that are analytically useful and </a:t>
            </a:r>
            <a:r>
              <a:rPr lang="en-US" altLang="en-US" dirty="0" smtClean="0"/>
              <a:t>valid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Resources for users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</a:t>
            </a:r>
            <a:r>
              <a:rPr lang="en-US" altLang="en-US" dirty="0" smtClean="0"/>
              <a:t>-learning </a:t>
            </a:r>
            <a:r>
              <a:rPr lang="en-US" altLang="en-US" dirty="0"/>
              <a:t>tools (e.g., web tutorial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Compiling examples of use, conducting analyses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Outreach and increasing user </a:t>
            </a:r>
            <a:r>
              <a:rPr lang="en-US" altLang="en-US" sz="2800" dirty="0" smtClean="0"/>
              <a:t>base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Federal partners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Policy groups, academia</a:t>
            </a: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49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What’s Involved in Using Linked Data for Policy?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458"/>
            <a:ext cx="8229600" cy="4906963"/>
          </a:xfrm>
        </p:spPr>
        <p:txBody>
          <a:bodyPr/>
          <a:lstStyle/>
          <a:p>
            <a:r>
              <a:rPr lang="en-US" dirty="0" smtClean="0"/>
              <a:t>Identify and collect information on policy interests and use of policy levers</a:t>
            </a:r>
          </a:p>
          <a:p>
            <a:pPr lvl="1"/>
            <a:r>
              <a:rPr lang="en-US" dirty="0" smtClean="0"/>
              <a:t>Regulation, deregulation, taxation, spending, tort liability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Understand how the data we have can be enhanced to address questions (through new or existing linkages)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This slide shows the &quot;Ten Greates Public Health Achievement, 2000-2010.  "/>
          <p:cNvGraphicFramePr/>
          <p:nvPr>
            <p:extLst>
              <p:ext uri="{D42A27DB-BD31-4B8C-83A1-F6EECF244321}">
                <p14:modId xmlns:p14="http://schemas.microsoft.com/office/powerpoint/2010/main" val="2962947802"/>
              </p:ext>
            </p:extLst>
          </p:nvPr>
        </p:nvGraphicFramePr>
        <p:xfrm>
          <a:off x="142669" y="1768182"/>
          <a:ext cx="8856951" cy="562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42669" y="0"/>
            <a:ext cx="8582231" cy="101310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+mn-lt"/>
              </a:rPr>
              <a:t>Ten Greatest Public Health Achievements, </a:t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2000-2010</a:t>
            </a:r>
            <a:endParaRPr lang="en-US" sz="2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24900" y="6196013"/>
            <a:ext cx="419100" cy="446087"/>
          </a:xfrm>
        </p:spPr>
        <p:txBody>
          <a:bodyPr/>
          <a:lstStyle/>
          <a:p>
            <a:pPr lvl="0"/>
            <a:fld id="{7391EDBC-5481-E248-9D04-B6CCC7FAB9E3}" type="slidenum">
              <a:rPr lang="en-US" noProof="0" smtClean="0"/>
              <a:pPr lvl="0"/>
              <a:t>26</a:t>
            </a:fld>
            <a:endParaRPr lang="en-US" noProof="0" dirty="0"/>
          </a:p>
        </p:txBody>
      </p:sp>
      <p:graphicFrame>
        <p:nvGraphicFramePr>
          <p:cNvPr id="7" name="Diagram 6" descr="This slide shows information on the &quot;Ten Greatest Public Health Achievements, 2000-2010."/>
          <p:cNvGraphicFramePr/>
          <p:nvPr>
            <p:extLst>
              <p:ext uri="{D42A27DB-BD31-4B8C-83A1-F6EECF244321}">
                <p14:modId xmlns:p14="http://schemas.microsoft.com/office/powerpoint/2010/main" val="2843608840"/>
              </p:ext>
            </p:extLst>
          </p:nvPr>
        </p:nvGraphicFramePr>
        <p:xfrm>
          <a:off x="142669" y="1143000"/>
          <a:ext cx="8856951" cy="244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89872" y="5695387"/>
            <a:ext cx="4909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3"/>
              </a:rPr>
              <a:t>https://www.cdc.gov/mmwr/preview/mmwrhtml/mm6019a5.htm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17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Using Linked Data for Policy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How can the linked data be used for policy analyses?</a:t>
            </a:r>
          </a:p>
          <a:p>
            <a:pPr lvl="1"/>
            <a:r>
              <a:rPr lang="en-US" dirty="0" smtClean="0"/>
              <a:t>Lead </a:t>
            </a:r>
            <a:r>
              <a:rPr lang="en-US" dirty="0"/>
              <a:t>exposure and </a:t>
            </a:r>
            <a:r>
              <a:rPr lang="en-US" dirty="0" smtClean="0"/>
              <a:t>mortality</a:t>
            </a:r>
          </a:p>
          <a:p>
            <a:pPr lvl="1"/>
            <a:r>
              <a:rPr lang="en-US" dirty="0" smtClean="0"/>
              <a:t>Bipartisan Policy Center (BPC) chapter in </a:t>
            </a:r>
            <a:r>
              <a:rPr lang="en-US" i="1" dirty="0"/>
              <a:t>Evidence Works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BPC efforts and others to </a:t>
            </a:r>
            <a:r>
              <a:rPr lang="en-US" dirty="0"/>
              <a:t>raise awareness of the potential of </a:t>
            </a:r>
            <a:r>
              <a:rPr lang="en-US" dirty="0" smtClean="0"/>
              <a:t>the linked </a:t>
            </a:r>
            <a:r>
              <a:rPr lang="en-US" dirty="0"/>
              <a:t>data to support </a:t>
            </a:r>
            <a:r>
              <a:rPr lang="en-US" dirty="0" smtClean="0"/>
              <a:t>Evidence Based Policymaking</a:t>
            </a:r>
            <a:endParaRPr lang="en-US" i="1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NCHS Data Linkage Program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 smtClean="0"/>
              <a:t>Cross-cutting program housed in OAE  </a:t>
            </a:r>
          </a:p>
          <a:p>
            <a:pPr lvl="1"/>
            <a:r>
              <a:rPr lang="en-US" sz="2400" dirty="0" smtClean="0"/>
              <a:t>Supports the Center and its mission as a statistical agency</a:t>
            </a:r>
          </a:p>
          <a:p>
            <a:pPr lvl="1"/>
            <a:r>
              <a:rPr lang="en-US" sz="2400" dirty="0" smtClean="0"/>
              <a:t>Standardizes linkage </a:t>
            </a:r>
            <a:r>
              <a:rPr lang="en-US" sz="2400" dirty="0"/>
              <a:t>a</a:t>
            </a:r>
            <a:r>
              <a:rPr lang="en-US" sz="2400" dirty="0" smtClean="0"/>
              <a:t>lgorithms to link the Center’s population based health survey data with vital and administrative records</a:t>
            </a:r>
          </a:p>
          <a:p>
            <a:pPr lvl="1"/>
            <a:r>
              <a:rPr lang="en-US" sz="2400" dirty="0"/>
              <a:t>Creates datasets that are curated and can be used for repeat analyses to confirm </a:t>
            </a:r>
            <a:r>
              <a:rPr lang="en-US" sz="2400" dirty="0" smtClean="0"/>
              <a:t>findings</a:t>
            </a:r>
          </a:p>
          <a:p>
            <a:pPr lvl="1"/>
            <a:r>
              <a:rPr lang="en-US" sz="2400" dirty="0" smtClean="0"/>
              <a:t>Ensures consistent quality of linked datasets</a:t>
            </a:r>
          </a:p>
          <a:p>
            <a:pPr lvl="2"/>
            <a:r>
              <a:rPr lang="en-US" sz="2000" dirty="0" smtClean="0"/>
              <a:t>Documentation</a:t>
            </a:r>
          </a:p>
          <a:p>
            <a:pPr lvl="2"/>
            <a:r>
              <a:rPr lang="en-US" sz="2000" dirty="0" smtClean="0"/>
              <a:t>Analytic guidelines</a:t>
            </a:r>
          </a:p>
          <a:p>
            <a:pPr lvl="2"/>
            <a:r>
              <a:rPr lang="en-US" sz="2000" dirty="0" smtClean="0"/>
              <a:t>Applications of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1D0-55F6-4F7D-A69B-34CE6F82DE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612BE-434F-4E30-BFE9-71DD5010454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81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18042" y="-14689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latin typeface="Georgia" panose="02040502050405020303" pitchFamily="18" charset="0"/>
              </a:rPr>
              <a:t>NCHS Data Linkage Program (cont.)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  <p:sp>
        <p:nvSpPr>
          <p:cNvPr id="1028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" y="1472005"/>
            <a:ext cx="8763000" cy="4884345"/>
          </a:xfrm>
        </p:spPr>
        <p:txBody>
          <a:bodyPr/>
          <a:lstStyle/>
          <a:p>
            <a:r>
              <a:rPr lang="en-US" altLang="en-US" sz="2800" dirty="0"/>
              <a:t>Augments available information for major diseases, risk factors, and health service utilization</a:t>
            </a:r>
          </a:p>
          <a:p>
            <a:pPr lvl="1"/>
            <a:r>
              <a:rPr lang="en-US" altLang="en-US" sz="2400" dirty="0"/>
              <a:t>Links exposures to outcomes</a:t>
            </a:r>
          </a:p>
          <a:p>
            <a:pPr lvl="1"/>
            <a:r>
              <a:rPr lang="en-US" altLang="en-US" sz="2400" dirty="0"/>
              <a:t>Provides longitudinal component to survey data</a:t>
            </a:r>
          </a:p>
          <a:p>
            <a:r>
              <a:rPr lang="en-US" altLang="en-US" sz="2800" dirty="0" smtClean="0"/>
              <a:t>Expands detail </a:t>
            </a:r>
            <a:r>
              <a:rPr lang="en-US" altLang="en-US" sz="2800" dirty="0"/>
              <a:t>of data </a:t>
            </a:r>
            <a:r>
              <a:rPr lang="en-US" altLang="en-US" sz="2800" dirty="0" smtClean="0"/>
              <a:t>difficult to collect in surveys </a:t>
            </a:r>
          </a:p>
          <a:p>
            <a:pPr lvl="1"/>
            <a:r>
              <a:rPr lang="en-US" altLang="en-US" sz="2400" dirty="0" smtClean="0"/>
              <a:t>Benefit periods</a:t>
            </a:r>
          </a:p>
          <a:p>
            <a:pPr lvl="1"/>
            <a:r>
              <a:rPr lang="en-US" altLang="en-US" sz="2400" dirty="0" smtClean="0"/>
              <a:t>Health care utilization</a:t>
            </a:r>
          </a:p>
          <a:p>
            <a:r>
              <a:rPr lang="en-US" altLang="en-US" sz="2800" dirty="0"/>
              <a:t>Reduces cost burden: follow-up surveys can be expensive</a:t>
            </a:r>
          </a:p>
          <a:p>
            <a:pPr marL="0" indent="0"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814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BAB1AD-4A1F-42C0-9F49-B697BB01678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72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00" y="0"/>
            <a:ext cx="8458200" cy="1143000"/>
          </a:xfrm>
        </p:spPr>
        <p:txBody>
          <a:bodyPr/>
          <a:lstStyle/>
          <a:p>
            <a:r>
              <a:rPr lang="en-US" altLang="en-US" sz="3600" dirty="0" smtClean="0">
                <a:latin typeface="Georgia" panose="02040502050405020303" pitchFamily="18" charset="0"/>
              </a:rPr>
              <a:t>Types of Linkages:</a:t>
            </a:r>
            <a:br>
              <a:rPr lang="en-US" altLang="en-US" sz="3600" dirty="0" smtClean="0">
                <a:latin typeface="Georgia" panose="02040502050405020303" pitchFamily="18" charset="0"/>
              </a:rPr>
            </a:br>
            <a:r>
              <a:rPr lang="en-US" altLang="en-US" sz="3600" dirty="0" smtClean="0">
                <a:latin typeface="Georgia" panose="02040502050405020303" pitchFamily="18" charset="0"/>
              </a:rPr>
              <a:t>NCHS Data Linkage Program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865" y="1752600"/>
            <a:ext cx="8305800" cy="4419600"/>
          </a:xfrm>
        </p:spPr>
        <p:txBody>
          <a:bodyPr/>
          <a:lstStyle/>
          <a:p>
            <a:pPr>
              <a:buSzPct val="115000"/>
            </a:pPr>
            <a:r>
              <a:rPr lang="en-US" altLang="en-US" dirty="0"/>
              <a:t>Contextual data</a:t>
            </a:r>
          </a:p>
          <a:p>
            <a:pPr lvl="1">
              <a:buSzPct val="115000"/>
            </a:pPr>
            <a:r>
              <a:rPr lang="en-US" altLang="en-US" dirty="0" smtClean="0"/>
              <a:t>Addresses are geocoded </a:t>
            </a:r>
            <a:r>
              <a:rPr lang="en-US" altLang="en-US" dirty="0"/>
              <a:t>to standard Census geo-areas</a:t>
            </a:r>
          </a:p>
          <a:p>
            <a:pPr>
              <a:buSzPct val="115000"/>
            </a:pPr>
            <a:endParaRPr lang="en-US" altLang="en-US" dirty="0" smtClean="0"/>
          </a:p>
          <a:p>
            <a:pPr>
              <a:buSzPct val="115000"/>
            </a:pPr>
            <a:r>
              <a:rPr lang="en-US" altLang="en-US" dirty="0" smtClean="0"/>
              <a:t>Person or patient-level</a:t>
            </a:r>
          </a:p>
          <a:p>
            <a:pPr lvl="1">
              <a:buSzPct val="115000"/>
            </a:pPr>
            <a:r>
              <a:rPr lang="en-US" altLang="en-US" dirty="0" smtClean="0"/>
              <a:t>Person/patient level survey data linked with administrative data (e.g., Medicare)</a:t>
            </a:r>
          </a:p>
          <a:p>
            <a:pPr lvl="1">
              <a:buSzPct val="115000"/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lvl="1">
              <a:buSzPct val="115000"/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4951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1800" y="6400800"/>
            <a:ext cx="2895600" cy="365125"/>
          </a:xfrm>
        </p:spPr>
        <p:txBody>
          <a:bodyPr/>
          <a:lstStyle/>
          <a:p>
            <a:fld id="{8EEC775C-CF51-4E1C-8F70-3E5EED446DC4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10690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46314" y="0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latin typeface="Georgia" panose="02040502050405020303" pitchFamily="18" charset="0"/>
              </a:rPr>
              <a:t>Examples of Research with</a:t>
            </a:r>
            <a:r>
              <a:rPr lang="en-US" altLang="en-US" sz="3600" dirty="0">
                <a:latin typeface="Georgia" panose="02040502050405020303" pitchFamily="18" charset="0"/>
              </a:rPr>
              <a:t/>
            </a:r>
            <a:br>
              <a:rPr lang="en-US" altLang="en-US" sz="3600" dirty="0">
                <a:latin typeface="Georgia" panose="02040502050405020303" pitchFamily="18" charset="0"/>
              </a:rPr>
            </a:br>
            <a:r>
              <a:rPr lang="en-US" altLang="en-US" sz="3600" dirty="0">
                <a:latin typeface="Georgia" panose="02040502050405020303" pitchFamily="18" charset="0"/>
              </a:rPr>
              <a:t>NCHS Linked Data</a:t>
            </a:r>
          </a:p>
        </p:txBody>
      </p:sp>
      <p:sp>
        <p:nvSpPr>
          <p:cNvPr id="106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Aging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Risk factors for poor health outcomes (e.g., hip fractures, stroke</a:t>
            </a:r>
            <a:r>
              <a:rPr lang="en-US" altLang="en-US" sz="2000" dirty="0" smtClean="0"/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Health </a:t>
            </a:r>
            <a:r>
              <a:rPr lang="en-US" altLang="en-US" sz="2400" dirty="0"/>
              <a:t>services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Health care utilization and </a:t>
            </a:r>
            <a:r>
              <a:rPr lang="en-US" altLang="en-US" sz="2000" dirty="0" smtClean="0"/>
              <a:t>costs for previously uninsured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Disability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Effects of chronic illness and obesity on disability and </a:t>
            </a:r>
            <a:r>
              <a:rPr lang="en-US" altLang="en-US" sz="2000" dirty="0" smtClean="0"/>
              <a:t>mortality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Disparities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Mortality patterns by </a:t>
            </a:r>
            <a:r>
              <a:rPr lang="en-US" altLang="en-US" sz="2000" dirty="0" smtClean="0"/>
              <a:t>race/ethnicity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Methodology </a:t>
            </a:r>
            <a:r>
              <a:rPr lang="en-US" altLang="en-US" sz="2400" dirty="0"/>
              <a:t>Studies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Validation of </a:t>
            </a:r>
            <a:r>
              <a:rPr lang="en-US" altLang="en-US" sz="2000" dirty="0" smtClean="0"/>
              <a:t>self-report </a:t>
            </a:r>
            <a:r>
              <a:rPr lang="en-US" altLang="en-US" sz="2000" dirty="0"/>
              <a:t>vs. administrative records</a:t>
            </a:r>
          </a:p>
        </p:txBody>
      </p:sp>
    </p:spTree>
    <p:extLst>
      <p:ext uri="{BB962C8B-B14F-4D97-AF65-F5344CB8AC3E}">
        <p14:creationId xmlns:p14="http://schemas.microsoft.com/office/powerpoint/2010/main" val="37742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D9BC6-4042-4C8F-A7A1-24252794A6F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34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620000" cy="1066800"/>
          </a:xfrm>
        </p:spPr>
        <p:txBody>
          <a:bodyPr/>
          <a:lstStyle/>
          <a:p>
            <a:r>
              <a:rPr lang="en-US" altLang="en-US" sz="3600" dirty="0" smtClean="0">
                <a:latin typeface="Georgia" panose="02040502050405020303" pitchFamily="18" charset="0"/>
              </a:rPr>
              <a:t>History of NCHS Data Linkage</a:t>
            </a:r>
            <a:r>
              <a:rPr lang="en-US" altLang="en-US" sz="3800" dirty="0" smtClean="0"/>
              <a:t/>
            </a:r>
            <a:br>
              <a:rPr lang="en-US" altLang="en-US" sz="3800" dirty="0" smtClean="0"/>
            </a:br>
            <a:r>
              <a:rPr lang="en-US" altLang="en-US" sz="3800" dirty="0" smtClean="0"/>
              <a:t/>
            </a:r>
            <a:br>
              <a:rPr lang="en-US" altLang="en-US" sz="3800" dirty="0" smtClean="0"/>
            </a:br>
            <a:endParaRPr lang="en-US" altLang="en-US" sz="3800" dirty="0"/>
          </a:p>
        </p:txBody>
      </p:sp>
      <p:pic>
        <p:nvPicPr>
          <p:cNvPr id="2" name="Picture 1" descr="Diagram showing the history of NCHS Data Link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51" y="1310640"/>
            <a:ext cx="8718497" cy="49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42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Vital and Administrative Data Sources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7285861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National Death Index (NDI)</a:t>
            </a:r>
            <a:endParaRPr lang="en-US" sz="2400" b="1" dirty="0"/>
          </a:p>
          <a:p>
            <a:pPr marL="290513" lvl="1" indent="-236538">
              <a:buFont typeface="Georgia" panose="02040502050405020303" pitchFamily="18" charset="0"/>
              <a:buChar char="−"/>
            </a:pPr>
            <a:r>
              <a:rPr lang="en-US" sz="1900" dirty="0" smtClean="0"/>
              <a:t>centralized </a:t>
            </a:r>
            <a:r>
              <a:rPr lang="en-US" sz="1900" dirty="0"/>
              <a:t>database of U.S. death </a:t>
            </a:r>
            <a:r>
              <a:rPr lang="en-US" sz="1900" dirty="0" smtClean="0"/>
              <a:t>records gathered </a:t>
            </a:r>
            <a:r>
              <a:rPr lang="en-US" sz="1900" dirty="0"/>
              <a:t>from states’ vital statistics </a:t>
            </a:r>
            <a:r>
              <a:rPr lang="en-US" sz="1900" dirty="0" smtClean="0"/>
              <a:t>offices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Centers for Medicare &amp; Medicaid Services (CMS</a:t>
            </a:r>
            <a:r>
              <a:rPr lang="en-US" sz="2400" b="1" dirty="0" smtClean="0"/>
              <a:t>)</a:t>
            </a:r>
          </a:p>
          <a:p>
            <a:pPr marL="290513" indent="-236538">
              <a:buFont typeface="Georgia" panose="02040502050405020303" pitchFamily="18" charset="0"/>
              <a:buChar char="−"/>
            </a:pPr>
            <a:r>
              <a:rPr lang="en-US" sz="1900" dirty="0"/>
              <a:t>provides health insurance </a:t>
            </a:r>
            <a:r>
              <a:rPr lang="en-US" sz="1900" dirty="0" smtClean="0"/>
              <a:t>and health care </a:t>
            </a:r>
            <a:r>
              <a:rPr lang="en-US" sz="1900" dirty="0"/>
              <a:t>coverage for </a:t>
            </a:r>
            <a:r>
              <a:rPr lang="en-US" sz="1900" dirty="0" smtClean="0"/>
              <a:t>age 65+ </a:t>
            </a:r>
            <a:r>
              <a:rPr lang="en-US" sz="1900" dirty="0"/>
              <a:t>and some vulnerable </a:t>
            </a:r>
            <a:r>
              <a:rPr lang="en-US" sz="1900" dirty="0" smtClean="0"/>
              <a:t>populations </a:t>
            </a:r>
            <a:r>
              <a:rPr lang="en-US" sz="1900" dirty="0"/>
              <a:t>in the </a:t>
            </a:r>
            <a:r>
              <a:rPr lang="en-US" sz="1900" dirty="0" smtClean="0"/>
              <a:t>U.S., </a:t>
            </a:r>
            <a:r>
              <a:rPr lang="en-US" sz="1900" dirty="0"/>
              <a:t>including </a:t>
            </a:r>
            <a:r>
              <a:rPr lang="en-US" sz="1900" dirty="0" smtClean="0"/>
              <a:t>low-income children </a:t>
            </a:r>
            <a:r>
              <a:rPr lang="en-US" sz="1900" dirty="0"/>
              <a:t>and the aged or disabled </a:t>
            </a:r>
            <a:r>
              <a:rPr lang="en-US" sz="1900" dirty="0" smtClean="0"/>
              <a:t>poor</a:t>
            </a:r>
          </a:p>
          <a:p>
            <a:pPr marL="461962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Housing </a:t>
            </a:r>
            <a:r>
              <a:rPr lang="en-US" sz="2400" b="1" dirty="0">
                <a:solidFill>
                  <a:prstClr val="black"/>
                </a:solidFill>
              </a:rPr>
              <a:t>and Urban Development (</a:t>
            </a:r>
            <a:r>
              <a:rPr lang="en-US" sz="2400" b="1" dirty="0" smtClean="0">
                <a:solidFill>
                  <a:prstClr val="black"/>
                </a:solidFill>
              </a:rPr>
              <a:t>HUD)</a:t>
            </a:r>
          </a:p>
          <a:p>
            <a:pPr marL="290513" lvl="1" indent="-236538">
              <a:buFont typeface="Georgia" panose="02040502050405020303" pitchFamily="18" charset="0"/>
              <a:buChar char="−"/>
            </a:pPr>
            <a:r>
              <a:rPr lang="en-US" sz="1900" dirty="0" smtClean="0"/>
              <a:t>responsible </a:t>
            </a:r>
            <a:r>
              <a:rPr lang="en-US" sz="1900" dirty="0"/>
              <a:t>for overseeing and managing domestic housing programs and </a:t>
            </a:r>
            <a:r>
              <a:rPr lang="en-US" sz="1900" dirty="0" smtClean="0"/>
              <a:t>policies</a:t>
            </a:r>
            <a:r>
              <a:rPr lang="en-US" sz="1900" dirty="0"/>
              <a:t>, including specialized programs for high-needs populations (e.g., the elderly, homeless, and disabled</a:t>
            </a:r>
            <a:r>
              <a:rPr lang="en-US" sz="1900" dirty="0" smtClean="0"/>
              <a:t>) in the U.S.</a:t>
            </a:r>
          </a:p>
          <a:p>
            <a:pPr marL="53975" lvl="1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2400" b="1" dirty="0"/>
              <a:t>Social Security Administration (SSA)</a:t>
            </a:r>
          </a:p>
          <a:p>
            <a:pPr marL="290513" indent="-236538">
              <a:buFont typeface="Georgia" panose="02040502050405020303" pitchFamily="18" charset="0"/>
              <a:buChar char="−"/>
            </a:pPr>
            <a:r>
              <a:rPr lang="en-US" sz="1900" dirty="0"/>
              <a:t>administers retirement and disability benefits for elderly and disabled populations in the U.S.</a:t>
            </a:r>
          </a:p>
          <a:p>
            <a:pPr marL="461962" indent="0">
              <a:buNone/>
            </a:pPr>
            <a:endParaRPr lang="en-US" sz="2000" dirty="0"/>
          </a:p>
          <a:p>
            <a:pPr marL="53975" lvl="1" indent="0">
              <a:buNone/>
            </a:pP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781" y="6324600"/>
            <a:ext cx="2133600" cy="365125"/>
          </a:xfrm>
        </p:spPr>
        <p:txBody>
          <a:bodyPr/>
          <a:lstStyle/>
          <a:p>
            <a:fld id="{DB3DB1D0-55F6-4F7D-A69B-34CE6F82DE2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National Death Index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1354975" cy="914400"/>
          </a:xfrm>
          <a:prstGeom prst="rect">
            <a:avLst/>
          </a:prstGeom>
        </p:spPr>
      </p:pic>
      <p:pic>
        <p:nvPicPr>
          <p:cNvPr id="6" name="Picture 5" descr="Centers for Medicare &amp; Medicaid Servic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1371600" cy="721193"/>
          </a:xfrm>
          <a:prstGeom prst="rect">
            <a:avLst/>
          </a:prstGeom>
        </p:spPr>
      </p:pic>
      <p:pic>
        <p:nvPicPr>
          <p:cNvPr id="7" name="Picture 6" descr="Social Security Administration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9200"/>
            <a:ext cx="1005840" cy="1014220"/>
          </a:xfrm>
          <a:prstGeom prst="rect">
            <a:avLst/>
          </a:prstGeom>
        </p:spPr>
      </p:pic>
      <p:pic>
        <p:nvPicPr>
          <p:cNvPr id="8" name="Picture 7" descr="Housing and Urban Development 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4945"/>
            <a:ext cx="1188720" cy="10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77628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Current NCHS Data Linkages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1" y="6381780"/>
            <a:ext cx="891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summary of the available linkages can be found 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https://www.cdc.gov/nchs/data/datalinkage/linkagetable.pdf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B3DB1D0-55F6-4F7D-A69B-34CE6F82DE20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7" name="Picture 6" descr="Diagram displaying Current NCHS Data Linkag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21" y="1131485"/>
            <a:ext cx="5071491" cy="5162169"/>
          </a:xfrm>
          <a:prstGeom prst="rect">
            <a:avLst/>
          </a:prstGeom>
        </p:spPr>
      </p:pic>
      <p:grpSp>
        <p:nvGrpSpPr>
          <p:cNvPr id="12" name="Group 11" descr="One circle on the diagram for Current NCHS Data Linkages.  This one is on NDI and its states that there is 30 years of follow-up "/>
          <p:cNvGrpSpPr/>
          <p:nvPr/>
        </p:nvGrpSpPr>
        <p:grpSpPr>
          <a:xfrm>
            <a:off x="4191000" y="1151241"/>
            <a:ext cx="1752600" cy="1767840"/>
            <a:chOff x="5502441" y="2849414"/>
            <a:chExt cx="1752600" cy="1767840"/>
          </a:xfrm>
        </p:grpSpPr>
        <p:sp>
          <p:nvSpPr>
            <p:cNvPr id="13" name="Oval 12"/>
            <p:cNvSpPr/>
            <p:nvPr/>
          </p:nvSpPr>
          <p:spPr>
            <a:xfrm>
              <a:off x="5502441" y="2849414"/>
              <a:ext cx="1752600" cy="1767840"/>
            </a:xfrm>
            <a:prstGeom prst="ellipse">
              <a:avLst/>
            </a:prstGeom>
            <a:solidFill>
              <a:srgbClr val="C1F7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37394" y="3055519"/>
              <a:ext cx="11921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eorgia" panose="02040502050405020303" pitchFamily="18" charset="0"/>
                </a:rPr>
                <a:t>NDI: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Georgia" panose="02040502050405020303" pitchFamily="18" charset="0"/>
                </a:rPr>
                <a:t>up to 30 years of follow-up</a:t>
              </a:r>
            </a:p>
          </p:txBody>
        </p:sp>
      </p:grpSp>
      <p:grpSp>
        <p:nvGrpSpPr>
          <p:cNvPr id="15" name="Group 14" descr="One circle on the diagram for Current NCHS Data Linkages.  This one is on Medicaid and it states that there is 25 years of follow-up "/>
          <p:cNvGrpSpPr/>
          <p:nvPr/>
        </p:nvGrpSpPr>
        <p:grpSpPr>
          <a:xfrm>
            <a:off x="5435578" y="2848405"/>
            <a:ext cx="1752600" cy="1767840"/>
            <a:chOff x="5502441" y="2849414"/>
            <a:chExt cx="1752600" cy="1767840"/>
          </a:xfrm>
        </p:grpSpPr>
        <p:sp>
          <p:nvSpPr>
            <p:cNvPr id="16" name="Oval 15"/>
            <p:cNvSpPr/>
            <p:nvPr/>
          </p:nvSpPr>
          <p:spPr>
            <a:xfrm>
              <a:off x="5502441" y="2849414"/>
              <a:ext cx="1752600" cy="1767840"/>
            </a:xfrm>
            <a:prstGeom prst="ellipse">
              <a:avLst/>
            </a:prstGeom>
            <a:solidFill>
              <a:srgbClr val="A4EA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02230" y="3055519"/>
              <a:ext cx="1227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Medicaid: up </a:t>
              </a:r>
              <a:r>
                <a:rPr lang="en-US" smtClean="0">
                  <a:solidFill>
                    <a:schemeClr val="bg1"/>
                  </a:solidFill>
                  <a:latin typeface="Georgia" panose="02040502050405020303" pitchFamily="18" charset="0"/>
                </a:rPr>
                <a:t>to 25 </a:t>
              </a:r>
              <a:r>
                <a:rPr lang="en-US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years of follow-up</a:t>
              </a:r>
              <a:endParaRPr 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8" name="Group 17" descr="One circle on the diagram for Current NCHS Data Linkages.  This one is on Medicare and it states that there is 25 years of follow-up "/>
          <p:cNvGrpSpPr/>
          <p:nvPr/>
        </p:nvGrpSpPr>
        <p:grpSpPr>
          <a:xfrm>
            <a:off x="2184421" y="1887394"/>
            <a:ext cx="1752600" cy="1767840"/>
            <a:chOff x="2209800" y="1887394"/>
            <a:chExt cx="1752600" cy="1767840"/>
          </a:xfrm>
        </p:grpSpPr>
        <p:sp>
          <p:nvSpPr>
            <p:cNvPr id="19" name="Oval 18"/>
            <p:cNvSpPr/>
            <p:nvPr/>
          </p:nvSpPr>
          <p:spPr>
            <a:xfrm>
              <a:off x="2209800" y="1887394"/>
              <a:ext cx="1752600" cy="1767840"/>
            </a:xfrm>
            <a:prstGeom prst="ellipse">
              <a:avLst/>
            </a:prstGeom>
            <a:solidFill>
              <a:srgbClr val="FAF9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68480" y="2133600"/>
              <a:ext cx="1238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Medicare: up to 25 years of follow-up</a:t>
              </a:r>
              <a:endParaRPr 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1" name="Group 20" descr="One circle on the diagram for Current NCHS Data Linkages.  This one is on SSA and it states that there is 20 years of follow-up "/>
          <p:cNvGrpSpPr/>
          <p:nvPr/>
        </p:nvGrpSpPr>
        <p:grpSpPr>
          <a:xfrm>
            <a:off x="2242870" y="3901440"/>
            <a:ext cx="1752600" cy="1767840"/>
            <a:chOff x="5502441" y="2849414"/>
            <a:chExt cx="1752600" cy="1767840"/>
          </a:xfrm>
          <a:solidFill>
            <a:srgbClr val="FFB3FF"/>
          </a:solidFill>
        </p:grpSpPr>
        <p:sp>
          <p:nvSpPr>
            <p:cNvPr id="22" name="Oval 21"/>
            <p:cNvSpPr/>
            <p:nvPr/>
          </p:nvSpPr>
          <p:spPr>
            <a:xfrm>
              <a:off x="5502441" y="2849414"/>
              <a:ext cx="1752600" cy="17678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65950" y="3098039"/>
              <a:ext cx="1166806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SSA:</a:t>
              </a:r>
            </a:p>
            <a:p>
              <a:r>
                <a:rPr lang="en-US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up to 20 years of follow-up</a:t>
              </a:r>
              <a:endParaRPr 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4" name="Group 23" descr="One circle on the diagram for Current NCHS Data Linkages.  This one is on HUD and it states that there is 15 years of follow-up "/>
          <p:cNvGrpSpPr/>
          <p:nvPr/>
        </p:nvGrpSpPr>
        <p:grpSpPr>
          <a:xfrm>
            <a:off x="4211348" y="4476244"/>
            <a:ext cx="1884652" cy="1880105"/>
            <a:chOff x="4267200" y="4495800"/>
            <a:chExt cx="1752600" cy="1767840"/>
          </a:xfrm>
        </p:grpSpPr>
        <p:sp>
          <p:nvSpPr>
            <p:cNvPr id="25" name="Oval 24"/>
            <p:cNvSpPr/>
            <p:nvPr/>
          </p:nvSpPr>
          <p:spPr>
            <a:xfrm>
              <a:off x="4267200" y="4495800"/>
              <a:ext cx="1752600" cy="1767840"/>
            </a:xfrm>
            <a:prstGeom prst="ellipse">
              <a:avLst/>
            </a:prstGeom>
            <a:solidFill>
              <a:srgbClr val="C38F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60970" y="4779555"/>
              <a:ext cx="1165059" cy="1128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eorgia" panose="02040502050405020303" pitchFamily="18" charset="0"/>
                </a:rPr>
                <a:t>HUD: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Georgia" panose="02040502050405020303" pitchFamily="18" charset="0"/>
                </a:rPr>
                <a:t>up to 15 years of follow-up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5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and End Slid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ody Content No Log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tle and End Slide Whi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ody Content Whi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itle and End Slid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itle and End Slid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12222</TotalTime>
  <Words>1708</Words>
  <Application>Microsoft Office PowerPoint</Application>
  <PresentationFormat>On-screen Show (4:3)</PresentationFormat>
  <Paragraphs>333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Arial Bold</vt:lpstr>
      <vt:lpstr>Calibri</vt:lpstr>
      <vt:lpstr>Georgia</vt:lpstr>
      <vt:lpstr>Helvetica LT Std</vt:lpstr>
      <vt:lpstr>Verdana</vt:lpstr>
      <vt:lpstr>Wingdings</vt:lpstr>
      <vt:lpstr>Title and End Slide</vt:lpstr>
      <vt:lpstr>1_Body Content No Logo</vt:lpstr>
      <vt:lpstr>1_Title and End Slide White</vt:lpstr>
      <vt:lpstr>1_Body Content White</vt:lpstr>
      <vt:lpstr>1_Title and End Slide</vt:lpstr>
      <vt:lpstr>2_Title and End Slide</vt:lpstr>
      <vt:lpstr>National Center for Health Statistics’  Data Linkage Program         </vt:lpstr>
      <vt:lpstr>Outline</vt:lpstr>
      <vt:lpstr>NCHS Data Linkage Program </vt:lpstr>
      <vt:lpstr>NCHS Data Linkage Program (cont.)</vt:lpstr>
      <vt:lpstr>Types of Linkages: NCHS Data Linkage Program</vt:lpstr>
      <vt:lpstr>Examples of Research with NCHS Linked Data</vt:lpstr>
      <vt:lpstr>History of NCHS Data Linkage  </vt:lpstr>
      <vt:lpstr>Vital and Administrative Data Sources</vt:lpstr>
      <vt:lpstr>Current NCHS Data Linkages</vt:lpstr>
      <vt:lpstr>Recent Work: Dissemination of Linked Products</vt:lpstr>
      <vt:lpstr>Current Areas of Focus</vt:lpstr>
      <vt:lpstr>Improved Linkage Algorithms I</vt:lpstr>
      <vt:lpstr>Improved Linkage Algorithms II</vt:lpstr>
      <vt:lpstr>Improved Linkage Algorithms III</vt:lpstr>
      <vt:lpstr>Public-use Files</vt:lpstr>
      <vt:lpstr>Public-use Files</vt:lpstr>
      <vt:lpstr>Periodicity</vt:lpstr>
      <vt:lpstr>New Linkages</vt:lpstr>
      <vt:lpstr>The Future of NCHS’ Data Linkage Program</vt:lpstr>
      <vt:lpstr>Foundations for Evidence-Based Policymaking  Act of 2018 (PL115-435)</vt:lpstr>
      <vt:lpstr>Some key sections, potential NCHS contributions </vt:lpstr>
      <vt:lpstr>Increasing communication, managing expectations </vt:lpstr>
      <vt:lpstr>Negotiating Interagency Agreements</vt:lpstr>
      <vt:lpstr>Increasing Data Access</vt:lpstr>
      <vt:lpstr>What’s Involved in Using Linked Data for Policy?</vt:lpstr>
      <vt:lpstr>Ten Greatest Public Health Achievements,  2000-2010</vt:lpstr>
      <vt:lpstr>Using Linked Data for Policy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CDC User</dc:creator>
  <cp:lastModifiedBy>Woody, Evangeline D. (CDC/DDPHSS/NCHS/OD)</cp:lastModifiedBy>
  <cp:revision>890</cp:revision>
  <cp:lastPrinted>2019-04-30T22:12:53Z</cp:lastPrinted>
  <dcterms:created xsi:type="dcterms:W3CDTF">2011-05-04T17:09:05Z</dcterms:created>
  <dcterms:modified xsi:type="dcterms:W3CDTF">2019-09-17T15:20:39Z</dcterms:modified>
</cp:coreProperties>
</file>