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4"/>
  </p:normalViewPr>
  <p:slideViewPr>
    <p:cSldViewPr snapToGrid="0" snapToObjects="1">
      <p:cViewPr varScale="1">
        <p:scale>
          <a:sx n="93" d="100"/>
          <a:sy n="93" d="100"/>
        </p:scale>
        <p:origin x="274"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vid2\Desktop\PSUs%202015-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1936776285317277"/>
          <c:y val="4.8462653105861765E-2"/>
          <c:w val="0.85523197467963563"/>
          <c:h val="0.83027335500023214"/>
        </c:manualLayout>
      </c:layout>
      <c:lineChart>
        <c:grouping val="standard"/>
        <c:varyColors val="0"/>
        <c:ser>
          <c:idx val="0"/>
          <c:order val="0"/>
          <c:tx>
            <c:strRef>
              <c:f>Sheet1!$B$1</c:f>
              <c:strCache>
                <c:ptCount val="1"/>
                <c:pt idx="0">
                  <c:v>NHW Men</c:v>
                </c:pt>
              </c:strCache>
            </c:strRef>
          </c:tx>
          <c:spPr>
            <a:ln w="66675" cap="rnd">
              <a:solidFill>
                <a:srgbClr val="007D57"/>
              </a:solidFill>
            </a:ln>
          </c:spPr>
          <c:marker>
            <c:symbol val="circle"/>
            <c:size val="9"/>
            <c:spPr>
              <a:solidFill>
                <a:srgbClr val="007D57"/>
              </a:solidFill>
              <a:ln>
                <a:solidFill>
                  <a:srgbClr val="FFFFFF"/>
                </a:solidFill>
              </a:ln>
            </c:spPr>
          </c:marker>
          <c:dPt>
            <c:idx val="9"/>
            <c:marker>
              <c:spPr>
                <a:solidFill>
                  <a:srgbClr val="9FBDB1"/>
                </a:solidFill>
                <a:ln w="25400">
                  <a:solidFill>
                    <a:srgbClr val="007D57"/>
                  </a:solidFill>
                </a:ln>
              </c:spPr>
            </c:marker>
            <c:bubble3D val="0"/>
            <c:extLst>
              <c:ext xmlns:c16="http://schemas.microsoft.com/office/drawing/2014/chart" uri="{C3380CC4-5D6E-409C-BE32-E72D297353CC}">
                <c16:uniqueId val="{00000000-3920-3245-9023-7AB83207F7BD}"/>
              </c:ext>
            </c:extLst>
          </c:dPt>
          <c:dLbls>
            <c:dLbl>
              <c:idx val="0"/>
              <c:layout>
                <c:manualLayout>
                  <c:x val="-2.9888208418392147E-2"/>
                  <c:y val="-8.71615266841645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20-3245-9023-7AB83207F7BD}"/>
                </c:ext>
              </c:extLst>
            </c:dLbl>
            <c:dLbl>
              <c:idx val="1"/>
              <c:layout>
                <c:manualLayout>
                  <c:x val="-2.9888208418392147E-2"/>
                  <c:y val="-7.327263779527559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20-3245-9023-7AB83207F7BD}"/>
                </c:ext>
              </c:extLst>
            </c:dLbl>
            <c:dLbl>
              <c:idx val="2"/>
              <c:layout>
                <c:manualLayout>
                  <c:x val="-2.9888208418392202E-2"/>
                  <c:y val="-7.674486001749787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20-3245-9023-7AB83207F7BD}"/>
                </c:ext>
              </c:extLst>
            </c:dLbl>
            <c:dLbl>
              <c:idx val="3"/>
              <c:layout>
                <c:manualLayout>
                  <c:x val="-2.9888208418392147E-2"/>
                  <c:y val="-0.1010504155730534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920-3245-9023-7AB83207F7BD}"/>
                </c:ext>
              </c:extLst>
            </c:dLbl>
            <c:dLbl>
              <c:idx val="4"/>
              <c:layout>
                <c:manualLayout>
                  <c:x val="-2.9888208418392202E-2"/>
                  <c:y val="-9.063374890638670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920-3245-9023-7AB83207F7BD}"/>
                </c:ext>
              </c:extLst>
            </c:dLbl>
            <c:dLbl>
              <c:idx val="5"/>
              <c:layout>
                <c:manualLayout>
                  <c:x val="-2.9888208418392147E-2"/>
                  <c:y val="-8.71615266841645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920-3245-9023-7AB83207F7BD}"/>
                </c:ext>
              </c:extLst>
            </c:dLbl>
            <c:dLbl>
              <c:idx val="6"/>
              <c:layout>
                <c:manualLayout>
                  <c:x val="-2.9888208418392258E-2"/>
                  <c:y val="-6.98004155730533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920-3245-9023-7AB83207F7BD}"/>
                </c:ext>
              </c:extLst>
            </c:dLbl>
            <c:dLbl>
              <c:idx val="7"/>
              <c:layout>
                <c:manualLayout>
                  <c:x val="-2.9888208418392258E-2"/>
                  <c:y val="-7.674486001749780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920-3245-9023-7AB83207F7BD}"/>
                </c:ext>
              </c:extLst>
            </c:dLbl>
            <c:dLbl>
              <c:idx val="8"/>
              <c:layout>
                <c:manualLayout>
                  <c:x val="-2.9888208418392258E-2"/>
                  <c:y val="-0.11146708223972003"/>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920-3245-9023-7AB83207F7BD}"/>
                </c:ext>
              </c:extLst>
            </c:dLbl>
            <c:dLbl>
              <c:idx val="9"/>
              <c:layout>
                <c:manualLayout>
                  <c:x val="-2.9888208418392147E-2"/>
                  <c:y val="-0.11841152668416448"/>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20-3245-9023-7AB83207F7BD}"/>
                </c:ext>
              </c:extLst>
            </c:dLbl>
            <c:numFmt formatCode="#,##0.0" sourceLinked="0"/>
            <c:spPr>
              <a:noFill/>
              <a:ln>
                <a:noFill/>
              </a:ln>
              <a:effectLst/>
            </c:spPr>
            <c:txPr>
              <a:bodyPr wrap="square" lIns="38100" tIns="19050" rIns="38100" bIns="19050" anchor="ctr">
                <a:spAutoFit/>
              </a:bodyPr>
              <a:lstStyle/>
              <a:p>
                <a:pPr>
                  <a:defRPr sz="1400"/>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Sheet1!$G$2:$G$11</c:f>
                <c:numCache>
                  <c:formatCode>General</c:formatCode>
                  <c:ptCount val="10"/>
                  <c:pt idx="0">
                    <c:v>3.7</c:v>
                  </c:pt>
                  <c:pt idx="1">
                    <c:v>2.8</c:v>
                  </c:pt>
                  <c:pt idx="2">
                    <c:v>3.2</c:v>
                  </c:pt>
                  <c:pt idx="3">
                    <c:v>4.7</c:v>
                  </c:pt>
                  <c:pt idx="4">
                    <c:v>4</c:v>
                  </c:pt>
                  <c:pt idx="5">
                    <c:v>4.5</c:v>
                  </c:pt>
                  <c:pt idx="6">
                    <c:v>3.1</c:v>
                  </c:pt>
                  <c:pt idx="7">
                    <c:v>3.4</c:v>
                  </c:pt>
                  <c:pt idx="8">
                    <c:v>5.8</c:v>
                  </c:pt>
                  <c:pt idx="9">
                    <c:v>6.4</c:v>
                  </c:pt>
                </c:numCache>
              </c:numRef>
            </c:plus>
            <c:minus>
              <c:numRef>
                <c:f>Sheet1!$F$2:$F$11</c:f>
                <c:numCache>
                  <c:formatCode>General</c:formatCode>
                  <c:ptCount val="10"/>
                  <c:pt idx="0">
                    <c:v>3.6</c:v>
                  </c:pt>
                  <c:pt idx="1">
                    <c:v>2.7</c:v>
                  </c:pt>
                  <c:pt idx="2">
                    <c:v>3</c:v>
                  </c:pt>
                  <c:pt idx="3">
                    <c:v>4.4000000000000004</c:v>
                  </c:pt>
                  <c:pt idx="4">
                    <c:v>3.8</c:v>
                  </c:pt>
                  <c:pt idx="5">
                    <c:v>4.4000000000000004</c:v>
                  </c:pt>
                  <c:pt idx="6">
                    <c:v>2.9</c:v>
                  </c:pt>
                  <c:pt idx="7">
                    <c:v>3.4</c:v>
                  </c:pt>
                  <c:pt idx="8">
                    <c:v>5.6</c:v>
                  </c:pt>
                  <c:pt idx="9">
                    <c:v>6.3</c:v>
                  </c:pt>
                </c:numCache>
              </c:numRef>
            </c:minus>
          </c:errBars>
          <c:cat>
            <c:strRef>
              <c:f>Sheet1!$A$2:$A$11</c:f>
              <c:strCache>
                <c:ptCount val="10"/>
                <c:pt idx="0">
                  <c:v>1999-2000</c:v>
                </c:pt>
                <c:pt idx="1">
                  <c:v>2001-2002</c:v>
                </c:pt>
                <c:pt idx="2">
                  <c:v>2003-2004</c:v>
                </c:pt>
                <c:pt idx="3">
                  <c:v>2005-2006</c:v>
                </c:pt>
                <c:pt idx="4">
                  <c:v>2007-2008</c:v>
                </c:pt>
                <c:pt idx="5">
                  <c:v>2009-2010</c:v>
                </c:pt>
                <c:pt idx="6">
                  <c:v>2011-2012</c:v>
                </c:pt>
                <c:pt idx="7">
                  <c:v>2013-2014</c:v>
                </c:pt>
                <c:pt idx="8">
                  <c:v>2015-2016</c:v>
                </c:pt>
                <c:pt idx="9">
                  <c:v>2017-2018</c:v>
                </c:pt>
              </c:strCache>
            </c:strRef>
          </c:cat>
          <c:val>
            <c:numRef>
              <c:f>Sheet1!$B$2:$B$11</c:f>
              <c:numCache>
                <c:formatCode>General</c:formatCode>
                <c:ptCount val="10"/>
                <c:pt idx="0">
                  <c:v>27.3</c:v>
                </c:pt>
                <c:pt idx="1">
                  <c:v>29</c:v>
                </c:pt>
                <c:pt idx="2">
                  <c:v>31.1</c:v>
                </c:pt>
                <c:pt idx="3">
                  <c:v>33</c:v>
                </c:pt>
                <c:pt idx="4">
                  <c:v>31.9</c:v>
                </c:pt>
                <c:pt idx="5">
                  <c:v>36.200000000000003</c:v>
                </c:pt>
                <c:pt idx="6">
                  <c:v>32.4</c:v>
                </c:pt>
                <c:pt idx="7">
                  <c:v>34.700000000000003</c:v>
                </c:pt>
                <c:pt idx="8">
                  <c:v>37.9</c:v>
                </c:pt>
                <c:pt idx="9">
                  <c:v>48.4</c:v>
                </c:pt>
              </c:numCache>
            </c:numRef>
          </c:val>
          <c:smooth val="0"/>
          <c:extLst>
            <c:ext xmlns:c16="http://schemas.microsoft.com/office/drawing/2014/chart" uri="{C3380CC4-5D6E-409C-BE32-E72D297353CC}">
              <c16:uniqueId val="{0000000A-3920-3245-9023-7AB83207F7BD}"/>
            </c:ext>
          </c:extLst>
        </c:ser>
        <c:ser>
          <c:idx val="2"/>
          <c:order val="1"/>
          <c:tx>
            <c:strRef>
              <c:f>Sheet1!$C$1</c:f>
              <c:strCache>
                <c:ptCount val="1"/>
                <c:pt idx="0">
                  <c:v>wt 5</c:v>
                </c:pt>
              </c:strCache>
            </c:strRef>
          </c:tx>
          <c:spPr>
            <a:ln>
              <a:noFill/>
            </a:ln>
          </c:spPr>
          <c:marker>
            <c:symbol val="circle"/>
            <c:size val="9"/>
            <c:spPr>
              <a:solidFill>
                <a:srgbClr val="618E7C"/>
              </a:solidFill>
              <a:ln>
                <a:solidFill>
                  <a:srgbClr val="FFFFFF"/>
                </a:solidFill>
              </a:ln>
            </c:spPr>
          </c:marker>
          <c:dLbls>
            <c:dLbl>
              <c:idx val="0"/>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920-3245-9023-7AB83207F7BD}"/>
                </c:ext>
              </c:extLst>
            </c:dLbl>
            <c:dLbl>
              <c:idx val="1"/>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920-3245-9023-7AB83207F7BD}"/>
                </c:ext>
              </c:extLst>
            </c:dLbl>
            <c:dLbl>
              <c:idx val="2"/>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3920-3245-9023-7AB83207F7BD}"/>
                </c:ext>
              </c:extLst>
            </c:dLbl>
            <c:dLbl>
              <c:idx val="3"/>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3920-3245-9023-7AB83207F7BD}"/>
                </c:ext>
              </c:extLst>
            </c:dLbl>
            <c:dLbl>
              <c:idx val="4"/>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3920-3245-9023-7AB83207F7BD}"/>
                </c:ext>
              </c:extLst>
            </c:dLbl>
            <c:dLbl>
              <c:idx val="5"/>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3920-3245-9023-7AB83207F7BD}"/>
                </c:ext>
              </c:extLst>
            </c:dLbl>
            <c:dLbl>
              <c:idx val="6"/>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3920-3245-9023-7AB83207F7BD}"/>
                </c:ext>
              </c:extLst>
            </c:dLbl>
            <c:dLbl>
              <c:idx val="7"/>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3920-3245-9023-7AB83207F7BD}"/>
                </c:ext>
              </c:extLst>
            </c:dLbl>
            <c:dLbl>
              <c:idx val="8"/>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3920-3245-9023-7AB83207F7BD}"/>
                </c:ext>
              </c:extLst>
            </c:dLbl>
            <c:dLbl>
              <c:idx val="9"/>
              <c:layout>
                <c:manualLayout>
                  <c:x val="0"/>
                  <c:y val="0"/>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920-3245-9023-7AB83207F7BD}"/>
                </c:ext>
              </c:extLst>
            </c:dLbl>
            <c:dLbl>
              <c:idx val="10"/>
              <c:layout>
                <c:manualLayout>
                  <c:x val="-3.6684006012990329E-2"/>
                  <c:y val="-0.139755463999703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920-3245-9023-7AB83207F7BD}"/>
                </c:ext>
              </c:extLst>
            </c:dLbl>
            <c:dLbl>
              <c:idx val="11"/>
              <c:layout>
                <c:manualLayout>
                  <c:x val="-3.6684006012990433E-2"/>
                  <c:y val="-0.139755463999703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3920-3245-9023-7AB83207F7BD}"/>
                </c:ext>
              </c:extLst>
            </c:dLbl>
            <c:dLbl>
              <c:idx val="12"/>
              <c:layout>
                <c:manualLayout>
                  <c:x val="-3.6684006012990329E-2"/>
                  <c:y val="-0.139755463999703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3920-3245-9023-7AB83207F7BD}"/>
                </c:ext>
              </c:extLst>
            </c:dLbl>
            <c:dLbl>
              <c:idx val="13"/>
              <c:layout>
                <c:manualLayout>
                  <c:x val="-3.6684006012990329E-2"/>
                  <c:y val="-0.139755463999703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3920-3245-9023-7AB83207F7BD}"/>
                </c:ext>
              </c:extLst>
            </c:dLbl>
            <c:spPr>
              <a:noFill/>
              <a:ln>
                <a:noFill/>
              </a:ln>
              <a:effectLst/>
            </c:sp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Dir val="y"/>
            <c:errBarType val="both"/>
            <c:errValType val="cust"/>
            <c:noEndCap val="0"/>
            <c:plus>
              <c:numRef>
                <c:f>Sheet1!$G$12</c:f>
                <c:numCache>
                  <c:formatCode>General</c:formatCode>
                  <c:ptCount val="1"/>
                  <c:pt idx="0">
                    <c:v>6.8</c:v>
                  </c:pt>
                </c:numCache>
              </c:numRef>
            </c:plus>
            <c:minus>
              <c:numRef>
                <c:f>Sheet1!$F$12</c:f>
                <c:numCache>
                  <c:formatCode>General</c:formatCode>
                  <c:ptCount val="1"/>
                  <c:pt idx="0">
                    <c:v>6.6</c:v>
                  </c:pt>
                </c:numCache>
              </c:numRef>
            </c:minus>
          </c:errBars>
          <c:cat>
            <c:strRef>
              <c:f>Sheet1!$A$2:$A$11</c:f>
              <c:strCache>
                <c:ptCount val="10"/>
                <c:pt idx="0">
                  <c:v>1999-2000</c:v>
                </c:pt>
                <c:pt idx="1">
                  <c:v>2001-2002</c:v>
                </c:pt>
                <c:pt idx="2">
                  <c:v>2003-2004</c:v>
                </c:pt>
                <c:pt idx="3">
                  <c:v>2005-2006</c:v>
                </c:pt>
                <c:pt idx="4">
                  <c:v>2007-2008</c:v>
                </c:pt>
                <c:pt idx="5">
                  <c:v>2009-2010</c:v>
                </c:pt>
                <c:pt idx="6">
                  <c:v>2011-2012</c:v>
                </c:pt>
                <c:pt idx="7">
                  <c:v>2013-2014</c:v>
                </c:pt>
                <c:pt idx="8">
                  <c:v>2015-2016</c:v>
                </c:pt>
                <c:pt idx="9">
                  <c:v>2017-2018</c:v>
                </c:pt>
              </c:strCache>
            </c:strRef>
          </c:cat>
          <c:val>
            <c:numRef>
              <c:f>Sheet1!$C$2:$C$11</c:f>
              <c:numCache>
                <c:formatCode>General</c:formatCode>
                <c:ptCount val="10"/>
              </c:numCache>
            </c:numRef>
          </c:val>
          <c:smooth val="0"/>
          <c:extLst>
            <c:ext xmlns:c16="http://schemas.microsoft.com/office/drawing/2014/chart" uri="{C3380CC4-5D6E-409C-BE32-E72D297353CC}">
              <c16:uniqueId val="{00000019-3920-3245-9023-7AB83207F7BD}"/>
            </c:ext>
          </c:extLst>
        </c:ser>
        <c:dLbls>
          <c:showLegendKey val="0"/>
          <c:showVal val="0"/>
          <c:showCatName val="0"/>
          <c:showSerName val="0"/>
          <c:showPercent val="0"/>
          <c:showBubbleSize val="0"/>
        </c:dLbls>
        <c:marker val="1"/>
        <c:smooth val="0"/>
        <c:axId val="279425680"/>
        <c:axId val="279428816"/>
      </c:lineChart>
      <c:catAx>
        <c:axId val="279425680"/>
        <c:scaling>
          <c:orientation val="minMax"/>
        </c:scaling>
        <c:delete val="0"/>
        <c:axPos val="b"/>
        <c:numFmt formatCode="General" sourceLinked="1"/>
        <c:majorTickMark val="in"/>
        <c:minorTickMark val="none"/>
        <c:tickLblPos val="low"/>
        <c:spPr>
          <a:ln w="12700">
            <a:solidFill>
              <a:srgbClr val="000000"/>
            </a:solidFill>
          </a:ln>
        </c:spPr>
        <c:txPr>
          <a:bodyPr rot="0" vert="horz"/>
          <a:lstStyle/>
          <a:p>
            <a:pPr>
              <a:defRPr sz="1400"/>
            </a:pPr>
            <a:endParaRPr lang="en-US"/>
          </a:p>
        </c:txPr>
        <c:crossAx val="279428816"/>
        <c:crosses val="autoZero"/>
        <c:auto val="0"/>
        <c:lblAlgn val="ctr"/>
        <c:lblOffset val="10"/>
        <c:tickLblSkip val="1"/>
        <c:tickMarkSkip val="1"/>
        <c:noMultiLvlLbl val="0"/>
      </c:catAx>
      <c:valAx>
        <c:axId val="279428816"/>
        <c:scaling>
          <c:orientation val="minMax"/>
          <c:max val="60"/>
          <c:min val="0"/>
        </c:scaling>
        <c:delete val="0"/>
        <c:axPos val="l"/>
        <c:title>
          <c:tx>
            <c:rich>
              <a:bodyPr/>
              <a:lstStyle/>
              <a:p>
                <a:pPr>
                  <a:defRPr sz="1600" b="0"/>
                </a:pPr>
                <a:r>
                  <a:rPr lang="en-US" sz="1600" b="0" i="0" u="none" strike="noStrike" baseline="0" dirty="0">
                    <a:effectLst/>
                  </a:rPr>
                  <a:t>Prevalence (%) </a:t>
                </a:r>
                <a:endParaRPr lang="en-US" sz="1600" b="0" dirty="0"/>
              </a:p>
            </c:rich>
          </c:tx>
          <c:layout>
            <c:manualLayout>
              <c:xMode val="edge"/>
              <c:yMode val="edge"/>
              <c:x val="6.3922912413726055E-3"/>
              <c:y val="0.29902121609798776"/>
            </c:manualLayout>
          </c:layout>
          <c:overlay val="0"/>
        </c:title>
        <c:numFmt formatCode="General" sourceLinked="1"/>
        <c:majorTickMark val="out"/>
        <c:minorTickMark val="none"/>
        <c:tickLblPos val="nextTo"/>
        <c:spPr>
          <a:ln w="12700">
            <a:solidFill>
              <a:srgbClr val="000000"/>
            </a:solidFill>
          </a:ln>
        </c:spPr>
        <c:txPr>
          <a:bodyPr rot="0" vert="horz"/>
          <a:lstStyle/>
          <a:p>
            <a:pPr>
              <a:defRPr sz="1400"/>
            </a:pPr>
            <a:endParaRPr lang="en-US"/>
          </a:p>
        </c:txPr>
        <c:crossAx val="279425680"/>
        <c:crosses val="autoZero"/>
        <c:crossBetween val="between"/>
        <c:majorUnit val="10"/>
        <c:minorUnit val="1"/>
      </c:valAx>
      <c:spPr>
        <a:noFill/>
        <a:ln w="25400">
          <a:noFill/>
        </a:ln>
      </c:spPr>
    </c:plotArea>
    <c:plotVisOnly val="1"/>
    <c:dispBlanksAs val="span"/>
    <c:showDLblsOverMax val="0"/>
  </c:chart>
  <c:txPr>
    <a:bodyPr/>
    <a:lstStyle/>
    <a:p>
      <a:pPr>
        <a:defRPr sz="1000">
          <a:solidFill>
            <a:srgbClr val="000000"/>
          </a:solidFill>
          <a:latin typeface="Calibri" panose="020F0502020204030204" pitchFamily="34" charset="0"/>
          <a:cs typeface="Calibri" panose="020F050202020403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scatterChart>
        <c:scatterStyle val="lineMarker"/>
        <c:varyColors val="0"/>
        <c:ser>
          <c:idx val="0"/>
          <c:order val="0"/>
          <c:tx>
            <c:strRef>
              <c:f>Sheet1!$J$1</c:f>
              <c:strCache>
                <c:ptCount val="1"/>
                <c:pt idx="0">
                  <c:v>Difference</c:v>
                </c:pt>
              </c:strCache>
            </c:strRef>
          </c:tx>
          <c:spPr>
            <a:ln w="19050" cap="rnd">
              <a:noFill/>
              <a:round/>
            </a:ln>
            <a:effectLst/>
          </c:spPr>
          <c:marker>
            <c:symbol val="circle"/>
            <c:size val="12"/>
            <c:spPr>
              <a:solidFill>
                <a:schemeClr val="accent5"/>
              </a:solidFill>
              <a:ln w="9525">
                <a:solidFill>
                  <a:schemeClr val="bg2"/>
                </a:solidFill>
              </a:ln>
              <a:effectLst/>
            </c:spPr>
          </c:marker>
          <c:xVal>
            <c:numRef>
              <c:f>Sheet1!$I$2:$I$62</c:f>
              <c:numCache>
                <c:formatCode>General</c:formatCode>
                <c:ptCount val="61"/>
                <c:pt idx="0">
                  <c:v>2015</c:v>
                </c:pt>
                <c:pt idx="1">
                  <c:v>2015</c:v>
                </c:pt>
                <c:pt idx="2">
                  <c:v>2015</c:v>
                </c:pt>
                <c:pt idx="3">
                  <c:v>2015</c:v>
                </c:pt>
                <c:pt idx="4">
                  <c:v>2015</c:v>
                </c:pt>
                <c:pt idx="5">
                  <c:v>2015</c:v>
                </c:pt>
                <c:pt idx="6">
                  <c:v>2015</c:v>
                </c:pt>
                <c:pt idx="7">
                  <c:v>2015</c:v>
                </c:pt>
                <c:pt idx="8">
                  <c:v>2015</c:v>
                </c:pt>
                <c:pt idx="9">
                  <c:v>2015</c:v>
                </c:pt>
                <c:pt idx="10">
                  <c:v>2015</c:v>
                </c:pt>
                <c:pt idx="11">
                  <c:v>2015</c:v>
                </c:pt>
                <c:pt idx="12">
                  <c:v>2015</c:v>
                </c:pt>
                <c:pt idx="13">
                  <c:v>2015</c:v>
                </c:pt>
                <c:pt idx="14">
                  <c:v>2015</c:v>
                </c:pt>
                <c:pt idx="15">
                  <c:v>2016</c:v>
                </c:pt>
                <c:pt idx="16">
                  <c:v>2016</c:v>
                </c:pt>
                <c:pt idx="17">
                  <c:v>2016</c:v>
                </c:pt>
                <c:pt idx="18">
                  <c:v>2016</c:v>
                </c:pt>
                <c:pt idx="19">
                  <c:v>2016</c:v>
                </c:pt>
                <c:pt idx="20">
                  <c:v>2016</c:v>
                </c:pt>
                <c:pt idx="21">
                  <c:v>2016</c:v>
                </c:pt>
                <c:pt idx="22">
                  <c:v>2016</c:v>
                </c:pt>
                <c:pt idx="23">
                  <c:v>2016</c:v>
                </c:pt>
                <c:pt idx="24">
                  <c:v>2016</c:v>
                </c:pt>
                <c:pt idx="25">
                  <c:v>2016</c:v>
                </c:pt>
                <c:pt idx="26">
                  <c:v>2016</c:v>
                </c:pt>
                <c:pt idx="27">
                  <c:v>2016</c:v>
                </c:pt>
                <c:pt idx="28">
                  <c:v>2016</c:v>
                </c:pt>
                <c:pt idx="29">
                  <c:v>2016</c:v>
                </c:pt>
                <c:pt idx="30">
                  <c:v>2017</c:v>
                </c:pt>
                <c:pt idx="31">
                  <c:v>2017</c:v>
                </c:pt>
                <c:pt idx="32">
                  <c:v>2017</c:v>
                </c:pt>
                <c:pt idx="33">
                  <c:v>2017</c:v>
                </c:pt>
                <c:pt idx="34">
                  <c:v>2017</c:v>
                </c:pt>
                <c:pt idx="35">
                  <c:v>2017</c:v>
                </c:pt>
                <c:pt idx="36">
                  <c:v>2017</c:v>
                </c:pt>
                <c:pt idx="37">
                  <c:v>2017</c:v>
                </c:pt>
                <c:pt idx="38">
                  <c:v>2017</c:v>
                </c:pt>
                <c:pt idx="39">
                  <c:v>2017</c:v>
                </c:pt>
                <c:pt idx="40">
                  <c:v>2017</c:v>
                </c:pt>
                <c:pt idx="41">
                  <c:v>2017</c:v>
                </c:pt>
                <c:pt idx="42">
                  <c:v>2017</c:v>
                </c:pt>
                <c:pt idx="43">
                  <c:v>2017</c:v>
                </c:pt>
                <c:pt idx="44">
                  <c:v>2017</c:v>
                </c:pt>
                <c:pt idx="45">
                  <c:v>2018</c:v>
                </c:pt>
                <c:pt idx="46">
                  <c:v>2018</c:v>
                </c:pt>
                <c:pt idx="47">
                  <c:v>2018</c:v>
                </c:pt>
                <c:pt idx="48">
                  <c:v>2018</c:v>
                </c:pt>
                <c:pt idx="49">
                  <c:v>2018</c:v>
                </c:pt>
                <c:pt idx="50">
                  <c:v>2018</c:v>
                </c:pt>
                <c:pt idx="51">
                  <c:v>2018</c:v>
                </c:pt>
                <c:pt idx="52">
                  <c:v>2018</c:v>
                </c:pt>
                <c:pt idx="53">
                  <c:v>2018</c:v>
                </c:pt>
                <c:pt idx="54">
                  <c:v>2018</c:v>
                </c:pt>
                <c:pt idx="55">
                  <c:v>2018</c:v>
                </c:pt>
                <c:pt idx="56">
                  <c:v>2018</c:v>
                </c:pt>
                <c:pt idx="57">
                  <c:v>2018</c:v>
                </c:pt>
                <c:pt idx="58">
                  <c:v>2018</c:v>
                </c:pt>
                <c:pt idx="59">
                  <c:v>2018</c:v>
                </c:pt>
              </c:numCache>
            </c:numRef>
          </c:xVal>
          <c:yVal>
            <c:numRef>
              <c:f>Sheet1!$J$2:$J$62</c:f>
              <c:numCache>
                <c:formatCode>#,##0.0</c:formatCode>
                <c:ptCount val="61"/>
                <c:pt idx="0">
                  <c:v>-3.8000000000000007</c:v>
                </c:pt>
                <c:pt idx="1">
                  <c:v>5.0368421000000012</c:v>
                </c:pt>
                <c:pt idx="2">
                  <c:v>3.5250000000000021</c:v>
                </c:pt>
                <c:pt idx="3">
                  <c:v>3.066666699999999</c:v>
                </c:pt>
                <c:pt idx="4">
                  <c:v>1.9428571000000012</c:v>
                </c:pt>
                <c:pt idx="5">
                  <c:v>-3.5</c:v>
                </c:pt>
                <c:pt idx="6">
                  <c:v>9.2995556000000015</c:v>
                </c:pt>
                <c:pt idx="7">
                  <c:v>2.7250000000000014</c:v>
                </c:pt>
                <c:pt idx="8">
                  <c:v>-2.827952800000002</c:v>
                </c:pt>
                <c:pt idx="9">
                  <c:v>3.6257142999999985</c:v>
                </c:pt>
                <c:pt idx="10">
                  <c:v>0.93636359999999996</c:v>
                </c:pt>
                <c:pt idx="11">
                  <c:v>-0.44922280000000114</c:v>
                </c:pt>
                <c:pt idx="12">
                  <c:v>-2.768767099999998</c:v>
                </c:pt>
                <c:pt idx="13">
                  <c:v>-5.5181817999999971</c:v>
                </c:pt>
                <c:pt idx="15">
                  <c:v>-8.6166666999999979</c:v>
                </c:pt>
                <c:pt idx="16">
                  <c:v>2.0424242000000028</c:v>
                </c:pt>
                <c:pt idx="17">
                  <c:v>-1.8999999999999986</c:v>
                </c:pt>
                <c:pt idx="18">
                  <c:v>0.5</c:v>
                </c:pt>
                <c:pt idx="19">
                  <c:v>1.2421053000000022</c:v>
                </c:pt>
                <c:pt idx="20">
                  <c:v>-6.2727272999999997</c:v>
                </c:pt>
                <c:pt idx="21">
                  <c:v>2.0166667000000018</c:v>
                </c:pt>
                <c:pt idx="22">
                  <c:v>3.1333333000000039</c:v>
                </c:pt>
                <c:pt idx="23">
                  <c:v>-3.6588889000000009</c:v>
                </c:pt>
                <c:pt idx="24">
                  <c:v>-0.46250000000000213</c:v>
                </c:pt>
                <c:pt idx="25">
                  <c:v>-5.9489796000000013</c:v>
                </c:pt>
                <c:pt idx="26">
                  <c:v>-0.43999999999999773</c:v>
                </c:pt>
                <c:pt idx="27">
                  <c:v>-3.9144508999999985</c:v>
                </c:pt>
                <c:pt idx="28">
                  <c:v>-0.9024390000000011</c:v>
                </c:pt>
                <c:pt idx="30">
                  <c:v>-0.94000000000000128</c:v>
                </c:pt>
                <c:pt idx="31">
                  <c:v>4.0399999999999991</c:v>
                </c:pt>
                <c:pt idx="32">
                  <c:v>3.375</c:v>
                </c:pt>
                <c:pt idx="33">
                  <c:v>3.4000000000000021</c:v>
                </c:pt>
                <c:pt idx="34">
                  <c:v>2.4285713999999992</c:v>
                </c:pt>
                <c:pt idx="35">
                  <c:v>2.5</c:v>
                </c:pt>
                <c:pt idx="36">
                  <c:v>7</c:v>
                </c:pt>
                <c:pt idx="37">
                  <c:v>-3.323809500000003</c:v>
                </c:pt>
                <c:pt idx="38">
                  <c:v>1.395766100000003</c:v>
                </c:pt>
                <c:pt idx="39">
                  <c:v>-0.54054049999999876</c:v>
                </c:pt>
                <c:pt idx="40">
                  <c:v>-3.5555556000000017</c:v>
                </c:pt>
                <c:pt idx="41">
                  <c:v>0.4787233999999998</c:v>
                </c:pt>
                <c:pt idx="42">
                  <c:v>-1.8803030000000014</c:v>
                </c:pt>
                <c:pt idx="43">
                  <c:v>-3.0062499999999979</c:v>
                </c:pt>
                <c:pt idx="45">
                  <c:v>0.63333330000000032</c:v>
                </c:pt>
                <c:pt idx="46">
                  <c:v>0.875</c:v>
                </c:pt>
                <c:pt idx="47">
                  <c:v>-0.97500000000000142</c:v>
                </c:pt>
                <c:pt idx="48">
                  <c:v>-0.89999999999999858</c:v>
                </c:pt>
                <c:pt idx="49">
                  <c:v>-1.1625000000000014</c:v>
                </c:pt>
                <c:pt idx="50">
                  <c:v>1.4361111000000051</c:v>
                </c:pt>
                <c:pt idx="51">
                  <c:v>6.4666667000000011</c:v>
                </c:pt>
                <c:pt idx="52">
                  <c:v>7.7799999999999976</c:v>
                </c:pt>
                <c:pt idx="53">
                  <c:v>-0.38645830000000103</c:v>
                </c:pt>
                <c:pt idx="54">
                  <c:v>1.4571429000000009</c:v>
                </c:pt>
                <c:pt idx="55">
                  <c:v>-1.3999999999999986</c:v>
                </c:pt>
                <c:pt idx="56">
                  <c:v>-0.61111110000000224</c:v>
                </c:pt>
                <c:pt idx="57">
                  <c:v>1.6668874000000002</c:v>
                </c:pt>
                <c:pt idx="58">
                  <c:v>-2.3772726999999989</c:v>
                </c:pt>
              </c:numCache>
            </c:numRef>
          </c:yVal>
          <c:smooth val="0"/>
          <c:extLst>
            <c:ext xmlns:c16="http://schemas.microsoft.com/office/drawing/2014/chart" uri="{C3380CC4-5D6E-409C-BE32-E72D297353CC}">
              <c16:uniqueId val="{00000000-E6B6-D145-9245-1D35E0B3F436}"/>
            </c:ext>
          </c:extLst>
        </c:ser>
        <c:dLbls>
          <c:showLegendKey val="0"/>
          <c:showVal val="0"/>
          <c:showCatName val="0"/>
          <c:showSerName val="0"/>
          <c:showPercent val="0"/>
          <c:showBubbleSize val="0"/>
        </c:dLbls>
        <c:axId val="523875439"/>
        <c:axId val="334044271"/>
      </c:scatterChart>
      <c:valAx>
        <c:axId val="523875439"/>
        <c:scaling>
          <c:orientation val="minMax"/>
          <c:max val="2018"/>
          <c:min val="2015"/>
        </c:scaling>
        <c:delete val="0"/>
        <c:axPos val="b"/>
        <c:numFmt formatCode="General" sourceLinked="1"/>
        <c:majorTickMark val="none"/>
        <c:minorTickMark val="none"/>
        <c:tickLblPos val="low"/>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Calibri" panose="020F0502020204030204" pitchFamily="34" charset="0"/>
                <a:ea typeface="+mn-ea"/>
                <a:cs typeface="Calibri" panose="020F0502020204030204" pitchFamily="34" charset="0"/>
              </a:defRPr>
            </a:pPr>
            <a:endParaRPr lang="en-US"/>
          </a:p>
        </c:txPr>
        <c:crossAx val="334044271"/>
        <c:crosses val="autoZero"/>
        <c:crossBetween val="midCat"/>
        <c:majorUnit val="1"/>
      </c:valAx>
      <c:valAx>
        <c:axId val="334044271"/>
        <c:scaling>
          <c:orientation val="minMax"/>
          <c:max val="10"/>
        </c:scaling>
        <c:delete val="0"/>
        <c:axPos val="l"/>
        <c:title>
          <c:tx>
            <c:rich>
              <a:bodyPr rot="-5400000" spcFirstLastPara="1" vertOverflow="ellipsis" vert="horz" wrap="square" anchor="ctr" anchorCtr="1"/>
              <a:lstStyle/>
              <a:p>
                <a:pPr>
                  <a:defRPr sz="2000" b="0" i="0" u="none" strike="noStrike" kern="1200" baseline="0">
                    <a:solidFill>
                      <a:srgbClr val="000000"/>
                    </a:solidFill>
                    <a:latin typeface="Calibri" panose="020F0502020204030204" pitchFamily="34" charset="0"/>
                    <a:ea typeface="+mn-ea"/>
                    <a:cs typeface="Calibri" panose="020F0502020204030204" pitchFamily="34" charset="0"/>
                  </a:defRPr>
                </a:pPr>
                <a:r>
                  <a:rPr lang="en-US"/>
                  <a:t>Difference in Obesity Prevalence</a:t>
                </a:r>
              </a:p>
            </c:rich>
          </c:tx>
          <c:overlay val="0"/>
          <c:spPr>
            <a:noFill/>
            <a:ln>
              <a:noFill/>
            </a:ln>
            <a:effectLst/>
          </c:spPr>
          <c:txPr>
            <a:bodyPr rot="-5400000" spcFirstLastPara="1" vertOverflow="ellipsis" vert="horz" wrap="square" anchor="ctr" anchorCtr="1"/>
            <a:lstStyle/>
            <a:p>
              <a:pPr>
                <a:defRPr sz="2000" b="0" i="0" u="none" strike="noStrike" kern="1200" baseline="0">
                  <a:solidFill>
                    <a:srgbClr val="000000"/>
                  </a:solidFill>
                  <a:latin typeface="Calibri" panose="020F0502020204030204" pitchFamily="34" charset="0"/>
                  <a:ea typeface="+mn-ea"/>
                  <a:cs typeface="Calibri" panose="020F0502020204030204" pitchFamily="34" charset="0"/>
                </a:defRPr>
              </a:pPr>
              <a:endParaRPr lang="en-US"/>
            </a:p>
          </c:txPr>
        </c:title>
        <c:numFmt formatCode="#,##0.0" sourceLinked="1"/>
        <c:majorTickMark val="none"/>
        <c:minorTickMark val="none"/>
        <c:tickLblPos val="nextTo"/>
        <c:spPr>
          <a:noFill/>
          <a:ln w="9525" cap="flat" cmpd="sng" algn="ctr">
            <a:solidFill>
              <a:srgbClr val="000000"/>
            </a:solidFill>
            <a:round/>
          </a:ln>
          <a:effectLst/>
        </c:spPr>
        <c:txPr>
          <a:bodyPr rot="-60000000" spcFirstLastPara="1" vertOverflow="ellipsis" vert="horz" wrap="square" anchor="ctr" anchorCtr="1"/>
          <a:lstStyle/>
          <a:p>
            <a:pPr>
              <a:defRPr sz="2000" b="0" i="0" u="none" strike="noStrike" kern="1200" baseline="0">
                <a:solidFill>
                  <a:srgbClr val="000000"/>
                </a:solidFill>
                <a:latin typeface="Calibri" panose="020F0502020204030204" pitchFamily="34" charset="0"/>
                <a:ea typeface="+mn-ea"/>
                <a:cs typeface="Calibri" panose="020F0502020204030204" pitchFamily="34" charset="0"/>
              </a:defRPr>
            </a:pPr>
            <a:endParaRPr lang="en-US"/>
          </a:p>
        </c:txPr>
        <c:crossAx val="523875439"/>
        <c:crossesAt val="2014.5"/>
        <c:crossBetween val="midCat"/>
      </c:valAx>
      <c:spPr>
        <a:noFill/>
        <a:ln>
          <a:noFill/>
        </a:ln>
        <a:effectLst/>
      </c:spPr>
    </c:plotArea>
    <c:plotVisOnly val="1"/>
    <c:dispBlanksAs val="gap"/>
    <c:showDLblsOverMax val="0"/>
  </c:chart>
  <c:spPr>
    <a:noFill/>
    <a:ln w="28575">
      <a:solidFill>
        <a:srgbClr val="000000"/>
      </a:solidFill>
    </a:ln>
    <a:effectLst/>
  </c:spPr>
  <c:txPr>
    <a:bodyPr/>
    <a:lstStyle/>
    <a:p>
      <a:pPr>
        <a:defRPr sz="2000" b="0">
          <a:solidFill>
            <a:srgbClr val="000000"/>
          </a:solidFill>
          <a:latin typeface="Calibri" panose="020F0502020204030204" pitchFamily="34" charset="0"/>
          <a:cs typeface="Calibri" panose="020F050202020403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80EB95-181A-E24C-A9CA-28AD1B6D8ADE}" type="datetimeFigureOut">
              <a:rPr lang="en-US" smtClean="0"/>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5A6FA-AA7B-B343-AC31-F6A46DBD10C4}" type="slidenum">
              <a:rPr lang="en-US" smtClean="0"/>
              <a:t>‹#›</a:t>
            </a:fld>
            <a:endParaRPr lang="en-US"/>
          </a:p>
        </p:txBody>
      </p:sp>
    </p:spTree>
    <p:extLst>
      <p:ext uri="{BB962C8B-B14F-4D97-AF65-F5344CB8AC3E}">
        <p14:creationId xmlns:p14="http://schemas.microsoft.com/office/powerpoint/2010/main" val="354312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7087-B0EE-7D46-AB65-3F34AEB669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B5675D9-515F-0046-9F4D-EE49D5588B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8BA0B5-7CEE-DF46-B8EF-9F05820BBF96}"/>
              </a:ext>
            </a:extLst>
          </p:cNvPr>
          <p:cNvSpPr>
            <a:spLocks noGrp="1"/>
          </p:cNvSpPr>
          <p:nvPr>
            <p:ph type="dt" sz="half" idx="10"/>
          </p:nvPr>
        </p:nvSpPr>
        <p:spPr/>
        <p:txBody>
          <a:bodyPr/>
          <a:lstStyle/>
          <a:p>
            <a:fld id="{9B0CB41A-A465-0941-9186-6C8E6F8A9BF7}" type="datetime1">
              <a:rPr lang="en-US" smtClean="0"/>
              <a:t>1/30/2020</a:t>
            </a:fld>
            <a:endParaRPr lang="en-US"/>
          </a:p>
        </p:txBody>
      </p:sp>
      <p:sp>
        <p:nvSpPr>
          <p:cNvPr id="5" name="Footer Placeholder 4">
            <a:extLst>
              <a:ext uri="{FF2B5EF4-FFF2-40B4-BE49-F238E27FC236}">
                <a16:creationId xmlns:a16="http://schemas.microsoft.com/office/drawing/2014/main" id="{396DB6D5-05C1-CD4D-B5C7-CF90F9501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5FEEC-C167-FA4C-9FA2-3A977B07F8E0}"/>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260061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8450-1F5F-1544-B286-53C0613757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243A6B-30CF-2F44-8637-50B9BE3CF1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D8EE69-9221-6D48-A8BF-E6A82DAB6B3F}"/>
              </a:ext>
            </a:extLst>
          </p:cNvPr>
          <p:cNvSpPr>
            <a:spLocks noGrp="1"/>
          </p:cNvSpPr>
          <p:nvPr>
            <p:ph type="dt" sz="half" idx="10"/>
          </p:nvPr>
        </p:nvSpPr>
        <p:spPr/>
        <p:txBody>
          <a:bodyPr/>
          <a:lstStyle/>
          <a:p>
            <a:fld id="{9DC72E89-D0D0-444C-B850-059D57DACC34}" type="datetime1">
              <a:rPr lang="en-US" smtClean="0"/>
              <a:t>1/30/2020</a:t>
            </a:fld>
            <a:endParaRPr lang="en-US"/>
          </a:p>
        </p:txBody>
      </p:sp>
      <p:sp>
        <p:nvSpPr>
          <p:cNvPr id="5" name="Footer Placeholder 4">
            <a:extLst>
              <a:ext uri="{FF2B5EF4-FFF2-40B4-BE49-F238E27FC236}">
                <a16:creationId xmlns:a16="http://schemas.microsoft.com/office/drawing/2014/main" id="{47E32FA7-CB7F-9B4D-A691-E29D9B55CC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C9362D-0575-7046-90E6-117ED5672498}"/>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50083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BECEA9-CF54-AF48-979A-A112A9933D1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E4895D-B189-6C4D-95E8-D68F15C7E8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BA9A08-B45A-D041-B677-61DD574ADA1A}"/>
              </a:ext>
            </a:extLst>
          </p:cNvPr>
          <p:cNvSpPr>
            <a:spLocks noGrp="1"/>
          </p:cNvSpPr>
          <p:nvPr>
            <p:ph type="dt" sz="half" idx="10"/>
          </p:nvPr>
        </p:nvSpPr>
        <p:spPr/>
        <p:txBody>
          <a:bodyPr/>
          <a:lstStyle/>
          <a:p>
            <a:fld id="{B2D93B5D-84F1-974B-AD1D-8365985F03EF}" type="datetime1">
              <a:rPr lang="en-US" smtClean="0"/>
              <a:t>1/30/2020</a:t>
            </a:fld>
            <a:endParaRPr lang="en-US"/>
          </a:p>
        </p:txBody>
      </p:sp>
      <p:sp>
        <p:nvSpPr>
          <p:cNvPr id="5" name="Footer Placeholder 4">
            <a:extLst>
              <a:ext uri="{FF2B5EF4-FFF2-40B4-BE49-F238E27FC236}">
                <a16:creationId xmlns:a16="http://schemas.microsoft.com/office/drawing/2014/main" id="{E926B218-EF3B-7D49-BFC1-6DE322F48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D075BF-1E39-A644-A996-F854F8A0F6C7}"/>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70871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E5DA4-12BF-0F4E-9CEA-7D73152829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CCE38A-E974-DE41-80C5-3437025867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5BFE9-771B-4B46-AFD3-7E69B5DBD1D2}"/>
              </a:ext>
            </a:extLst>
          </p:cNvPr>
          <p:cNvSpPr>
            <a:spLocks noGrp="1"/>
          </p:cNvSpPr>
          <p:nvPr>
            <p:ph type="dt" sz="half" idx="10"/>
          </p:nvPr>
        </p:nvSpPr>
        <p:spPr/>
        <p:txBody>
          <a:bodyPr/>
          <a:lstStyle/>
          <a:p>
            <a:fld id="{0155CFAD-7011-4B47-9038-AAA4B3A4B470}" type="datetime1">
              <a:rPr lang="en-US" smtClean="0"/>
              <a:t>1/30/2020</a:t>
            </a:fld>
            <a:endParaRPr lang="en-US"/>
          </a:p>
        </p:txBody>
      </p:sp>
      <p:sp>
        <p:nvSpPr>
          <p:cNvPr id="5" name="Footer Placeholder 4">
            <a:extLst>
              <a:ext uri="{FF2B5EF4-FFF2-40B4-BE49-F238E27FC236}">
                <a16:creationId xmlns:a16="http://schemas.microsoft.com/office/drawing/2014/main" id="{324A6FBF-F992-3947-AFFE-54A20B5467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296346-5ED1-804A-91BC-4B2D0B73555B}"/>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88690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9F36E-B832-E74D-93BC-BEA28AB73BB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CDAC71-9FD5-C645-96D6-BC7E4525EC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CDDD9E-D282-754B-8CC5-4BE50B1BD96B}"/>
              </a:ext>
            </a:extLst>
          </p:cNvPr>
          <p:cNvSpPr>
            <a:spLocks noGrp="1"/>
          </p:cNvSpPr>
          <p:nvPr>
            <p:ph type="dt" sz="half" idx="10"/>
          </p:nvPr>
        </p:nvSpPr>
        <p:spPr/>
        <p:txBody>
          <a:bodyPr/>
          <a:lstStyle/>
          <a:p>
            <a:fld id="{060E0355-BA2F-AB43-9A88-72E110ECA7EC}" type="datetime1">
              <a:rPr lang="en-US" smtClean="0"/>
              <a:t>1/30/2020</a:t>
            </a:fld>
            <a:endParaRPr lang="en-US"/>
          </a:p>
        </p:txBody>
      </p:sp>
      <p:sp>
        <p:nvSpPr>
          <p:cNvPr id="5" name="Footer Placeholder 4">
            <a:extLst>
              <a:ext uri="{FF2B5EF4-FFF2-40B4-BE49-F238E27FC236}">
                <a16:creationId xmlns:a16="http://schemas.microsoft.com/office/drawing/2014/main" id="{15A0828F-A5EE-3C4E-8B5F-3A1A9427A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A9CA1A-9EE4-A944-89D1-DFADFB8DDB3E}"/>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275906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DE6E2-4584-3A4B-AC3F-F74D7263E1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49D773-F91A-1A47-A6A7-A40D36445B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0AB045-0112-8B44-9913-177B0DD04D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99E69-5572-744A-973C-A0E19199F1E1}"/>
              </a:ext>
            </a:extLst>
          </p:cNvPr>
          <p:cNvSpPr>
            <a:spLocks noGrp="1"/>
          </p:cNvSpPr>
          <p:nvPr>
            <p:ph type="dt" sz="half" idx="10"/>
          </p:nvPr>
        </p:nvSpPr>
        <p:spPr/>
        <p:txBody>
          <a:bodyPr/>
          <a:lstStyle/>
          <a:p>
            <a:fld id="{889A4749-7359-DA49-8AA8-0508C09DCD1F}" type="datetime1">
              <a:rPr lang="en-US" smtClean="0"/>
              <a:t>1/30/2020</a:t>
            </a:fld>
            <a:endParaRPr lang="en-US"/>
          </a:p>
        </p:txBody>
      </p:sp>
      <p:sp>
        <p:nvSpPr>
          <p:cNvPr id="6" name="Footer Placeholder 5">
            <a:extLst>
              <a:ext uri="{FF2B5EF4-FFF2-40B4-BE49-F238E27FC236}">
                <a16:creationId xmlns:a16="http://schemas.microsoft.com/office/drawing/2014/main" id="{828AF692-6A78-4E40-91D5-C5521D6C9E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9CB011-5232-1445-B10C-097DE5DE21F4}"/>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2003950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7E31-33BC-7B47-9ABB-6E5DB3E3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ECECD1-6E8A-2249-850F-D5AA4DF425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F410B5-6E72-6844-ACAB-136533CA67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017E1B-2814-5844-9C56-1FB939F7A3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861670D-0740-244C-AF58-983CBDE1EA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F91F92B-6E9A-3641-9032-FE7F4BEE5292}"/>
              </a:ext>
            </a:extLst>
          </p:cNvPr>
          <p:cNvSpPr>
            <a:spLocks noGrp="1"/>
          </p:cNvSpPr>
          <p:nvPr>
            <p:ph type="dt" sz="half" idx="10"/>
          </p:nvPr>
        </p:nvSpPr>
        <p:spPr/>
        <p:txBody>
          <a:bodyPr/>
          <a:lstStyle/>
          <a:p>
            <a:fld id="{ACC207AA-05C2-1F42-B453-53906C9F0D31}" type="datetime1">
              <a:rPr lang="en-US" smtClean="0"/>
              <a:t>1/30/2020</a:t>
            </a:fld>
            <a:endParaRPr lang="en-US"/>
          </a:p>
        </p:txBody>
      </p:sp>
      <p:sp>
        <p:nvSpPr>
          <p:cNvPr id="8" name="Footer Placeholder 7">
            <a:extLst>
              <a:ext uri="{FF2B5EF4-FFF2-40B4-BE49-F238E27FC236}">
                <a16:creationId xmlns:a16="http://schemas.microsoft.com/office/drawing/2014/main" id="{4EC6EB83-D4E6-DC42-B561-F97C1F3AF20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B51DBAB-A31C-1D41-BD49-034F17B54928}"/>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356048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2DF14-9B2A-734F-88EC-36BCCE276B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EC0D69-CAD9-C54B-893D-2F699BDBBFB4}"/>
              </a:ext>
            </a:extLst>
          </p:cNvPr>
          <p:cNvSpPr>
            <a:spLocks noGrp="1"/>
          </p:cNvSpPr>
          <p:nvPr>
            <p:ph type="dt" sz="half" idx="10"/>
          </p:nvPr>
        </p:nvSpPr>
        <p:spPr/>
        <p:txBody>
          <a:bodyPr/>
          <a:lstStyle/>
          <a:p>
            <a:fld id="{E1606C4F-DB2B-7642-851A-2A48C97E9283}" type="datetime1">
              <a:rPr lang="en-US" smtClean="0"/>
              <a:t>1/30/2020</a:t>
            </a:fld>
            <a:endParaRPr lang="en-US"/>
          </a:p>
        </p:txBody>
      </p:sp>
      <p:sp>
        <p:nvSpPr>
          <p:cNvPr id="4" name="Footer Placeholder 3">
            <a:extLst>
              <a:ext uri="{FF2B5EF4-FFF2-40B4-BE49-F238E27FC236}">
                <a16:creationId xmlns:a16="http://schemas.microsoft.com/office/drawing/2014/main" id="{EB6C3E48-A8D8-644E-A589-EEB90300F0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F3A832-60E2-4243-A668-FAA19E414655}"/>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907196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1BDEC7-5BD1-4C4A-86C2-3CBF66E6A2D3}"/>
              </a:ext>
            </a:extLst>
          </p:cNvPr>
          <p:cNvSpPr>
            <a:spLocks noGrp="1"/>
          </p:cNvSpPr>
          <p:nvPr>
            <p:ph type="dt" sz="half" idx="10"/>
          </p:nvPr>
        </p:nvSpPr>
        <p:spPr/>
        <p:txBody>
          <a:bodyPr/>
          <a:lstStyle/>
          <a:p>
            <a:fld id="{D36A90ED-5378-294D-A4FC-E6C8F427DED6}" type="datetime1">
              <a:rPr lang="en-US" smtClean="0"/>
              <a:t>1/30/2020</a:t>
            </a:fld>
            <a:endParaRPr lang="en-US"/>
          </a:p>
        </p:txBody>
      </p:sp>
      <p:sp>
        <p:nvSpPr>
          <p:cNvPr id="3" name="Footer Placeholder 2">
            <a:extLst>
              <a:ext uri="{FF2B5EF4-FFF2-40B4-BE49-F238E27FC236}">
                <a16:creationId xmlns:a16="http://schemas.microsoft.com/office/drawing/2014/main" id="{BFD8F051-AD7B-1E48-80F0-9D5F86BD98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6C4DDD-C8D2-C540-9A3C-69AEBB8C9412}"/>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55121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CF2A-CD88-8244-8E46-85398F204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5B95EC-FD10-094A-A0BC-B61D804A1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F89BCA-FDAD-F84C-959D-84E4E1F65F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8B10D0-3478-2B4C-B5FD-199D48F3F7E8}"/>
              </a:ext>
            </a:extLst>
          </p:cNvPr>
          <p:cNvSpPr>
            <a:spLocks noGrp="1"/>
          </p:cNvSpPr>
          <p:nvPr>
            <p:ph type="dt" sz="half" idx="10"/>
          </p:nvPr>
        </p:nvSpPr>
        <p:spPr/>
        <p:txBody>
          <a:bodyPr/>
          <a:lstStyle/>
          <a:p>
            <a:fld id="{FB9DE2BC-B966-AF4D-94BB-25C16D335FBE}" type="datetime1">
              <a:rPr lang="en-US" smtClean="0"/>
              <a:t>1/30/2020</a:t>
            </a:fld>
            <a:endParaRPr lang="en-US"/>
          </a:p>
        </p:txBody>
      </p:sp>
      <p:sp>
        <p:nvSpPr>
          <p:cNvPr id="6" name="Footer Placeholder 5">
            <a:extLst>
              <a:ext uri="{FF2B5EF4-FFF2-40B4-BE49-F238E27FC236}">
                <a16:creationId xmlns:a16="http://schemas.microsoft.com/office/drawing/2014/main" id="{212D9AE4-C2DF-7B4D-9DF0-3ACA77B95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2A3A7-4DDB-5142-8BB7-C735B6777DDD}"/>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1503471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C1CE-8AA6-584D-9121-BC012EF9FB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A9BB74-D370-794D-BC61-29ADAA75E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6580B0-9764-FB4B-B48E-B098BBBFE5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0468AE-C306-A44B-A3ED-A66F61741176}"/>
              </a:ext>
            </a:extLst>
          </p:cNvPr>
          <p:cNvSpPr>
            <a:spLocks noGrp="1"/>
          </p:cNvSpPr>
          <p:nvPr>
            <p:ph type="dt" sz="half" idx="10"/>
          </p:nvPr>
        </p:nvSpPr>
        <p:spPr/>
        <p:txBody>
          <a:bodyPr/>
          <a:lstStyle/>
          <a:p>
            <a:fld id="{852592ED-DC7E-984D-B305-28D199F0DDB9}" type="datetime1">
              <a:rPr lang="en-US" smtClean="0"/>
              <a:t>1/30/2020</a:t>
            </a:fld>
            <a:endParaRPr lang="en-US"/>
          </a:p>
        </p:txBody>
      </p:sp>
      <p:sp>
        <p:nvSpPr>
          <p:cNvPr id="6" name="Footer Placeholder 5">
            <a:extLst>
              <a:ext uri="{FF2B5EF4-FFF2-40B4-BE49-F238E27FC236}">
                <a16:creationId xmlns:a16="http://schemas.microsoft.com/office/drawing/2014/main" id="{E5487AFC-43C5-2A41-ADDF-F1D50F0800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46C8BF-4E19-5849-B7E5-9983D46F1F7B}"/>
              </a:ext>
            </a:extLst>
          </p:cNvPr>
          <p:cNvSpPr>
            <a:spLocks noGrp="1"/>
          </p:cNvSpPr>
          <p:nvPr>
            <p:ph type="sldNum" sz="quarter" idx="12"/>
          </p:nvPr>
        </p:nvSpPr>
        <p:spPr/>
        <p:txBody>
          <a:bodyPr/>
          <a:lstStyle/>
          <a:p>
            <a:fld id="{10881147-813D-4B4E-8F55-AF4156E8ED12}" type="slidenum">
              <a:rPr lang="en-US" smtClean="0"/>
              <a:t>‹#›</a:t>
            </a:fld>
            <a:endParaRPr lang="en-US"/>
          </a:p>
        </p:txBody>
      </p:sp>
    </p:spTree>
    <p:extLst>
      <p:ext uri="{BB962C8B-B14F-4D97-AF65-F5344CB8AC3E}">
        <p14:creationId xmlns:p14="http://schemas.microsoft.com/office/powerpoint/2010/main" val="3162595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386E47-4A74-D842-9C72-FA13838DD5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C7EC95-D3CA-3D49-8802-3FC25156E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8193E-B06B-034A-93D6-60B690A927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9839CB-C517-FD4B-A32C-72319205FAE9}" type="datetime1">
              <a:rPr lang="en-US" smtClean="0"/>
              <a:t>1/30/2020</a:t>
            </a:fld>
            <a:endParaRPr lang="en-US"/>
          </a:p>
        </p:txBody>
      </p:sp>
      <p:sp>
        <p:nvSpPr>
          <p:cNvPr id="5" name="Footer Placeholder 4">
            <a:extLst>
              <a:ext uri="{FF2B5EF4-FFF2-40B4-BE49-F238E27FC236}">
                <a16:creationId xmlns:a16="http://schemas.microsoft.com/office/drawing/2014/main" id="{11BA43C1-D9CD-2241-8432-569980B920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FE50AE-2BFE-6B44-B09E-373FCE3CF2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81147-813D-4B4E-8F55-AF4156E8ED12}" type="slidenum">
              <a:rPr lang="en-US" smtClean="0"/>
              <a:t>‹#›</a:t>
            </a:fld>
            <a:endParaRPr lang="en-US"/>
          </a:p>
        </p:txBody>
      </p:sp>
    </p:spTree>
    <p:extLst>
      <p:ext uri="{BB962C8B-B14F-4D97-AF65-F5344CB8AC3E}">
        <p14:creationId xmlns:p14="http://schemas.microsoft.com/office/powerpoint/2010/main" val="2340282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71E6-BEF9-3445-AC1B-7D9D317BF3EB}"/>
              </a:ext>
            </a:extLst>
          </p:cNvPr>
          <p:cNvSpPr>
            <a:spLocks noGrp="1"/>
          </p:cNvSpPr>
          <p:nvPr>
            <p:ph type="ctrTitle"/>
          </p:nvPr>
        </p:nvSpPr>
        <p:spPr>
          <a:xfrm>
            <a:off x="1066799" y="1122363"/>
            <a:ext cx="10276115" cy="2387600"/>
          </a:xfrm>
        </p:spPr>
        <p:txBody>
          <a:bodyPr>
            <a:normAutofit/>
          </a:bodyPr>
          <a:lstStyle/>
          <a:p>
            <a:r>
              <a:rPr lang="en-US" sz="4400" b="1" dirty="0"/>
              <a:t>NCHS BSC Nonresponse Bias Workgroup, National Health and Nutrition Examination Survey</a:t>
            </a:r>
            <a:r>
              <a:rPr lang="en-US" sz="4400" dirty="0">
                <a:effectLst/>
              </a:rPr>
              <a:t> </a:t>
            </a:r>
            <a:endParaRPr lang="en-US" sz="4400" dirty="0"/>
          </a:p>
        </p:txBody>
      </p:sp>
      <p:sp>
        <p:nvSpPr>
          <p:cNvPr id="3" name="Subtitle 2">
            <a:extLst>
              <a:ext uri="{FF2B5EF4-FFF2-40B4-BE49-F238E27FC236}">
                <a16:creationId xmlns:a16="http://schemas.microsoft.com/office/drawing/2014/main" id="{4674C31F-BAA4-6340-B2B5-E9A001810C59}"/>
              </a:ext>
            </a:extLst>
          </p:cNvPr>
          <p:cNvSpPr>
            <a:spLocks noGrp="1"/>
          </p:cNvSpPr>
          <p:nvPr>
            <p:ph type="subTitle" idx="1"/>
          </p:nvPr>
        </p:nvSpPr>
        <p:spPr>
          <a:xfrm>
            <a:off x="957942" y="3972152"/>
            <a:ext cx="10276115" cy="1655762"/>
          </a:xfrm>
        </p:spPr>
        <p:txBody>
          <a:bodyPr>
            <a:noAutofit/>
          </a:bodyPr>
          <a:lstStyle/>
          <a:p>
            <a:r>
              <a:rPr lang="en-US" sz="3200" dirty="0"/>
              <a:t>Andy Peytchev (Co-Chair), Ken Copeland (Co-Chair), </a:t>
            </a:r>
          </a:p>
          <a:p>
            <a:r>
              <a:rPr lang="en-US" sz="3200" dirty="0"/>
              <a:t>Scott </a:t>
            </a:r>
            <a:r>
              <a:rPr lang="en-US" sz="3200" dirty="0" err="1"/>
              <a:t>Holan</a:t>
            </a:r>
            <a:r>
              <a:rPr lang="en-US" sz="3200" dirty="0"/>
              <a:t>, and Robert Hauser</a:t>
            </a:r>
          </a:p>
          <a:p>
            <a:endParaRPr lang="en-US" sz="3200" dirty="0"/>
          </a:p>
          <a:p>
            <a:r>
              <a:rPr lang="en-US" sz="3200" dirty="0"/>
              <a:t>January 9, 2020</a:t>
            </a:r>
          </a:p>
        </p:txBody>
      </p:sp>
    </p:spTree>
    <p:extLst>
      <p:ext uri="{BB962C8B-B14F-4D97-AF65-F5344CB8AC3E}">
        <p14:creationId xmlns:p14="http://schemas.microsoft.com/office/powerpoint/2010/main" val="4272637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41BBA-303B-8B4E-B00A-EFF4AD02AD81}"/>
              </a:ext>
            </a:extLst>
          </p:cNvPr>
          <p:cNvSpPr>
            <a:spLocks noGrp="1"/>
          </p:cNvSpPr>
          <p:nvPr>
            <p:ph type="title"/>
          </p:nvPr>
        </p:nvSpPr>
        <p:spPr/>
        <p:txBody>
          <a:bodyPr/>
          <a:lstStyle/>
          <a:p>
            <a:r>
              <a:rPr lang="en-US" dirty="0"/>
              <a:t>Additional Alternative Weights</a:t>
            </a:r>
          </a:p>
        </p:txBody>
      </p:sp>
      <p:sp>
        <p:nvSpPr>
          <p:cNvPr id="3" name="Content Placeholder 2">
            <a:extLst>
              <a:ext uri="{FF2B5EF4-FFF2-40B4-BE49-F238E27FC236}">
                <a16:creationId xmlns:a16="http://schemas.microsoft.com/office/drawing/2014/main" id="{F3270604-29D1-EB44-9FB6-C52E5D73ADFB}"/>
              </a:ext>
            </a:extLst>
          </p:cNvPr>
          <p:cNvSpPr>
            <a:spLocks noGrp="1"/>
          </p:cNvSpPr>
          <p:nvPr>
            <p:ph idx="1"/>
          </p:nvPr>
        </p:nvSpPr>
        <p:spPr/>
        <p:txBody>
          <a:bodyPr/>
          <a:lstStyle/>
          <a:p>
            <a:pPr marL="514350" indent="-514350">
              <a:buFont typeface="+mj-lt"/>
              <a:buAutoNum type="arabicPeriod"/>
            </a:pPr>
            <a:r>
              <a:rPr lang="en-US" dirty="0"/>
              <a:t>Reduce dimensionality of the cross-classified adjustment variables</a:t>
            </a:r>
          </a:p>
          <a:p>
            <a:pPr marL="514350" indent="-514350">
              <a:buFont typeface="+mj-lt"/>
              <a:buAutoNum type="arabicPeriod"/>
            </a:pPr>
            <a:endParaRPr lang="en-US" dirty="0"/>
          </a:p>
          <a:p>
            <a:pPr marL="514350" indent="-514350">
              <a:buFont typeface="+mj-lt"/>
              <a:buAutoNum type="arabicPeriod"/>
            </a:pPr>
            <a:r>
              <a:rPr lang="en-US" dirty="0"/>
              <a:t>Augment the GREG adjustments with additional variables</a:t>
            </a:r>
          </a:p>
          <a:p>
            <a:pPr lvl="1"/>
            <a:r>
              <a:rPr lang="en-US" dirty="0"/>
              <a:t>Models could not be estimated</a:t>
            </a:r>
          </a:p>
          <a:p>
            <a:pPr marL="514350" indent="-514350">
              <a:buFont typeface="+mj-lt"/>
              <a:buAutoNum type="arabicPeriod"/>
            </a:pPr>
            <a:endParaRPr lang="en-US" dirty="0"/>
          </a:p>
          <a:p>
            <a:pPr marL="514350" indent="-514350">
              <a:buFont typeface="+mj-lt"/>
              <a:buAutoNum type="arabicPeriod"/>
            </a:pPr>
            <a:r>
              <a:rPr lang="en-US" dirty="0"/>
              <a:t>Drop GREG adjustment and use census tract adjustment for income</a:t>
            </a:r>
          </a:p>
        </p:txBody>
      </p:sp>
      <p:sp>
        <p:nvSpPr>
          <p:cNvPr id="4" name="Slide Number Placeholder 3">
            <a:extLst>
              <a:ext uri="{FF2B5EF4-FFF2-40B4-BE49-F238E27FC236}">
                <a16:creationId xmlns:a16="http://schemas.microsoft.com/office/drawing/2014/main" id="{E3D3DA21-FF02-154F-93E8-14AE0A39DDE3}"/>
              </a:ext>
            </a:extLst>
          </p:cNvPr>
          <p:cNvSpPr>
            <a:spLocks noGrp="1"/>
          </p:cNvSpPr>
          <p:nvPr>
            <p:ph type="sldNum" sz="quarter" idx="12"/>
          </p:nvPr>
        </p:nvSpPr>
        <p:spPr/>
        <p:txBody>
          <a:bodyPr/>
          <a:lstStyle/>
          <a:p>
            <a:fld id="{10881147-813D-4B4E-8F55-AF4156E8ED12}" type="slidenum">
              <a:rPr lang="en-US" smtClean="0"/>
              <a:t>10</a:t>
            </a:fld>
            <a:endParaRPr lang="en-US"/>
          </a:p>
        </p:txBody>
      </p:sp>
    </p:spTree>
    <p:extLst>
      <p:ext uri="{BB962C8B-B14F-4D97-AF65-F5344CB8AC3E}">
        <p14:creationId xmlns:p14="http://schemas.microsoft.com/office/powerpoint/2010/main" val="3510806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Opinions from November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lstStyle/>
          <a:p>
            <a:pPr marL="0" indent="0">
              <a:buNone/>
            </a:pPr>
            <a:r>
              <a:rPr lang="en-US" b="1" i="1"/>
              <a:t>Opinion </a:t>
            </a:r>
            <a:r>
              <a:rPr lang="en-US" b="1" i="1" dirty="0"/>
              <a:t>1</a:t>
            </a:r>
            <a:r>
              <a:rPr lang="en-US" dirty="0"/>
              <a:t>: The workgroup found the last set of weights, which do not include a GREG adjustment but implement raking to tract-level income, most suitable.</a:t>
            </a:r>
          </a:p>
          <a:p>
            <a:pPr lvl="0"/>
            <a:r>
              <a:rPr lang="en-US" dirty="0"/>
              <a:t>It controls for income without reliance on a change in methodology.</a:t>
            </a:r>
          </a:p>
          <a:p>
            <a:pPr lvl="0"/>
            <a:r>
              <a:rPr lang="en-US" dirty="0"/>
              <a:t>It produces an estimated loss in precision due to weighting that is considerably lower than that under the GREG adjustment for income.</a:t>
            </a:r>
          </a:p>
          <a:p>
            <a:pPr lvl="0"/>
            <a:r>
              <a:rPr lang="en-US" dirty="0"/>
              <a:t>It is not subjected to bias associated with different measurement of income in NHANES and ACS.</a:t>
            </a:r>
          </a:p>
        </p:txBody>
      </p:sp>
      <p:sp>
        <p:nvSpPr>
          <p:cNvPr id="4" name="Slide Number Placeholder 3">
            <a:extLst>
              <a:ext uri="{FF2B5EF4-FFF2-40B4-BE49-F238E27FC236}">
                <a16:creationId xmlns:a16="http://schemas.microsoft.com/office/drawing/2014/main" id="{A5DB5D92-31F9-8042-A86C-E0B7A195A7DF}"/>
              </a:ext>
            </a:extLst>
          </p:cNvPr>
          <p:cNvSpPr>
            <a:spLocks noGrp="1"/>
          </p:cNvSpPr>
          <p:nvPr>
            <p:ph type="sldNum" sz="quarter" idx="12"/>
          </p:nvPr>
        </p:nvSpPr>
        <p:spPr/>
        <p:txBody>
          <a:bodyPr/>
          <a:lstStyle/>
          <a:p>
            <a:fld id="{10881147-813D-4B4E-8F55-AF4156E8ED12}" type="slidenum">
              <a:rPr lang="en-US" smtClean="0"/>
              <a:t>11</a:t>
            </a:fld>
            <a:endParaRPr lang="en-US"/>
          </a:p>
        </p:txBody>
      </p:sp>
    </p:spTree>
    <p:extLst>
      <p:ext uri="{BB962C8B-B14F-4D97-AF65-F5344CB8AC3E}">
        <p14:creationId xmlns:p14="http://schemas.microsoft.com/office/powerpoint/2010/main" val="329818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Opinions from November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lstStyle/>
          <a:p>
            <a:pPr marL="0" indent="0">
              <a:buNone/>
            </a:pPr>
            <a:r>
              <a:rPr lang="en-US" b="1" i="1" dirty="0"/>
              <a:t>Opinion 2</a:t>
            </a:r>
            <a:r>
              <a:rPr lang="en-US" dirty="0"/>
              <a:t>: Applying this new set of weights to prior NHANES years could help identify any adjustment factors that go beyond correcting for imbalances in the 2017-2018 sample.</a:t>
            </a:r>
          </a:p>
          <a:p>
            <a:pPr lvl="0"/>
            <a:r>
              <a:rPr lang="en-US" dirty="0"/>
              <a:t>This is consistent with the second criterion used in the selection of adjustment variables (imbalances identified in 2017-2018 should not be present for prior years) and provides an overall evaluation with all adjustments applied.</a:t>
            </a:r>
          </a:p>
        </p:txBody>
      </p:sp>
      <p:sp>
        <p:nvSpPr>
          <p:cNvPr id="4" name="Slide Number Placeholder 3">
            <a:extLst>
              <a:ext uri="{FF2B5EF4-FFF2-40B4-BE49-F238E27FC236}">
                <a16:creationId xmlns:a16="http://schemas.microsoft.com/office/drawing/2014/main" id="{B08665D0-9F0E-7347-BE6B-1EE629A0D6FA}"/>
              </a:ext>
            </a:extLst>
          </p:cNvPr>
          <p:cNvSpPr>
            <a:spLocks noGrp="1"/>
          </p:cNvSpPr>
          <p:nvPr>
            <p:ph type="sldNum" sz="quarter" idx="12"/>
          </p:nvPr>
        </p:nvSpPr>
        <p:spPr/>
        <p:txBody>
          <a:bodyPr/>
          <a:lstStyle/>
          <a:p>
            <a:fld id="{10881147-813D-4B4E-8F55-AF4156E8ED12}" type="slidenum">
              <a:rPr lang="en-US" smtClean="0"/>
              <a:t>12</a:t>
            </a:fld>
            <a:endParaRPr lang="en-US"/>
          </a:p>
        </p:txBody>
      </p:sp>
    </p:spTree>
    <p:extLst>
      <p:ext uri="{BB962C8B-B14F-4D97-AF65-F5344CB8AC3E}">
        <p14:creationId xmlns:p14="http://schemas.microsoft.com/office/powerpoint/2010/main" val="2555434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Opinions from November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lstStyle/>
          <a:p>
            <a:pPr marL="0" indent="0">
              <a:buNone/>
            </a:pPr>
            <a:r>
              <a:rPr lang="en-US" b="1" i="1" dirty="0"/>
              <a:t>Opinion 3</a:t>
            </a:r>
            <a:r>
              <a:rPr lang="en-US" dirty="0"/>
              <a:t>: The additional adjustments may be beneficial for future years.</a:t>
            </a:r>
          </a:p>
          <a:p>
            <a:pPr lvl="0"/>
            <a:r>
              <a:rPr lang="en-US" dirty="0"/>
              <a:t>The need for the additional controls in future years may not be known prior to collection of the data.</a:t>
            </a:r>
          </a:p>
          <a:p>
            <a:pPr lvl="0"/>
            <a:r>
              <a:rPr lang="en-US" dirty="0"/>
              <a:t>Additional analyses may be useful if considering retention of expanded raking models. For example, variables that were not deemed useful for 2017-2018 based on the first variable selection criterion (differences in observed distributions), may be reconsidered for future samples.</a:t>
            </a:r>
          </a:p>
        </p:txBody>
      </p:sp>
      <p:sp>
        <p:nvSpPr>
          <p:cNvPr id="4" name="Slide Number Placeholder 3">
            <a:extLst>
              <a:ext uri="{FF2B5EF4-FFF2-40B4-BE49-F238E27FC236}">
                <a16:creationId xmlns:a16="http://schemas.microsoft.com/office/drawing/2014/main" id="{12C5F220-05F0-204A-A107-0901BF171701}"/>
              </a:ext>
            </a:extLst>
          </p:cNvPr>
          <p:cNvSpPr>
            <a:spLocks noGrp="1"/>
          </p:cNvSpPr>
          <p:nvPr>
            <p:ph type="sldNum" sz="quarter" idx="12"/>
          </p:nvPr>
        </p:nvSpPr>
        <p:spPr/>
        <p:txBody>
          <a:bodyPr/>
          <a:lstStyle/>
          <a:p>
            <a:fld id="{10881147-813D-4B4E-8F55-AF4156E8ED12}" type="slidenum">
              <a:rPr lang="en-US" smtClean="0"/>
              <a:t>13</a:t>
            </a:fld>
            <a:endParaRPr lang="en-US"/>
          </a:p>
        </p:txBody>
      </p:sp>
    </p:spTree>
    <p:extLst>
      <p:ext uri="{BB962C8B-B14F-4D97-AF65-F5344CB8AC3E}">
        <p14:creationId xmlns:p14="http://schemas.microsoft.com/office/powerpoint/2010/main" val="2930427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DEB6-A442-7547-A81A-70213DF33527}"/>
              </a:ext>
            </a:extLst>
          </p:cNvPr>
          <p:cNvSpPr>
            <a:spLocks noGrp="1"/>
          </p:cNvSpPr>
          <p:nvPr>
            <p:ph type="title"/>
          </p:nvPr>
        </p:nvSpPr>
        <p:spPr/>
        <p:txBody>
          <a:bodyPr/>
          <a:lstStyle/>
          <a:p>
            <a:r>
              <a:rPr lang="en-US" dirty="0"/>
              <a:t>Questions for the Workgroup / Discussion</a:t>
            </a:r>
          </a:p>
        </p:txBody>
      </p:sp>
      <p:sp>
        <p:nvSpPr>
          <p:cNvPr id="3" name="Slide Number Placeholder 2">
            <a:extLst>
              <a:ext uri="{FF2B5EF4-FFF2-40B4-BE49-F238E27FC236}">
                <a16:creationId xmlns:a16="http://schemas.microsoft.com/office/drawing/2014/main" id="{A3415A79-B935-C845-B4AA-EAA0A4DE5597}"/>
              </a:ext>
            </a:extLst>
          </p:cNvPr>
          <p:cNvSpPr>
            <a:spLocks noGrp="1"/>
          </p:cNvSpPr>
          <p:nvPr>
            <p:ph type="sldNum" sz="quarter" idx="12"/>
          </p:nvPr>
        </p:nvSpPr>
        <p:spPr/>
        <p:txBody>
          <a:bodyPr/>
          <a:lstStyle/>
          <a:p>
            <a:fld id="{10881147-813D-4B4E-8F55-AF4156E8ED12}" type="slidenum">
              <a:rPr lang="en-US" smtClean="0"/>
              <a:t>14</a:t>
            </a:fld>
            <a:endParaRPr lang="en-US"/>
          </a:p>
        </p:txBody>
      </p:sp>
    </p:spTree>
    <p:extLst>
      <p:ext uri="{BB962C8B-B14F-4D97-AF65-F5344CB8AC3E}">
        <p14:creationId xmlns:p14="http://schemas.microsoft.com/office/powerpoint/2010/main" val="1885543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EC140-E91C-9F4F-92F1-2C809F124B7F}"/>
              </a:ext>
            </a:extLst>
          </p:cNvPr>
          <p:cNvSpPr>
            <a:spLocks noGrp="1"/>
          </p:cNvSpPr>
          <p:nvPr>
            <p:ph type="title"/>
          </p:nvPr>
        </p:nvSpPr>
        <p:spPr/>
        <p:txBody>
          <a:bodyPr/>
          <a:lstStyle/>
          <a:p>
            <a:r>
              <a:rPr lang="en-US" dirty="0"/>
              <a:t>Need for Timely Feedback to DHANES</a:t>
            </a:r>
          </a:p>
        </p:txBody>
      </p:sp>
      <p:sp>
        <p:nvSpPr>
          <p:cNvPr id="3" name="Content Placeholder 2">
            <a:extLst>
              <a:ext uri="{FF2B5EF4-FFF2-40B4-BE49-F238E27FC236}">
                <a16:creationId xmlns:a16="http://schemas.microsoft.com/office/drawing/2014/main" id="{EF75612C-A98E-9C42-B0E8-F7FBE30B7493}"/>
              </a:ext>
            </a:extLst>
          </p:cNvPr>
          <p:cNvSpPr>
            <a:spLocks noGrp="1"/>
          </p:cNvSpPr>
          <p:nvPr>
            <p:ph idx="1"/>
          </p:nvPr>
        </p:nvSpPr>
        <p:spPr/>
        <p:txBody>
          <a:bodyPr>
            <a:normAutofit lnSpcReduction="10000"/>
          </a:bodyPr>
          <a:lstStyle/>
          <a:p>
            <a:r>
              <a:rPr lang="en-US" dirty="0"/>
              <a:t>Could not delay feedback to the next BSC meeting</a:t>
            </a:r>
          </a:p>
          <a:p>
            <a:endParaRPr lang="en-US" dirty="0"/>
          </a:p>
          <a:p>
            <a:r>
              <a:rPr lang="en-US" dirty="0"/>
              <a:t>October 21</a:t>
            </a:r>
            <a:r>
              <a:rPr lang="en-US" baseline="30000" dirty="0"/>
              <a:t>st</a:t>
            </a:r>
            <a:r>
              <a:rPr lang="en-US" dirty="0"/>
              <a:t> in-person meeting for NHIS and NHANES</a:t>
            </a:r>
          </a:p>
          <a:p>
            <a:pPr lvl="1"/>
            <a:r>
              <a:rPr lang="en-US" dirty="0"/>
              <a:t>Understanding of the problem</a:t>
            </a:r>
          </a:p>
          <a:p>
            <a:pPr lvl="1"/>
            <a:r>
              <a:rPr lang="en-US" dirty="0"/>
              <a:t>Comment on efforts to address the issue</a:t>
            </a:r>
          </a:p>
          <a:p>
            <a:pPr lvl="1"/>
            <a:r>
              <a:rPr lang="en-US" dirty="0"/>
              <a:t>Followed up with initial findings/opinions (several days later)</a:t>
            </a:r>
          </a:p>
          <a:p>
            <a:endParaRPr lang="en-US" dirty="0"/>
          </a:p>
          <a:p>
            <a:r>
              <a:rPr lang="en-US" dirty="0"/>
              <a:t>November 21</a:t>
            </a:r>
            <a:r>
              <a:rPr lang="en-US" baseline="30000" dirty="0"/>
              <a:t>st</a:t>
            </a:r>
            <a:r>
              <a:rPr lang="en-US" dirty="0"/>
              <a:t> call to discuss changes based on the initial findings</a:t>
            </a:r>
          </a:p>
          <a:p>
            <a:pPr lvl="1"/>
            <a:r>
              <a:rPr lang="en-US" dirty="0"/>
              <a:t>Offered findings/opinions based on a second set of analyses</a:t>
            </a:r>
          </a:p>
          <a:p>
            <a:pPr lvl="1"/>
            <a:r>
              <a:rPr lang="en-US" dirty="0"/>
              <a:t>Objective to aid in prompt identification of a solution to implement</a:t>
            </a:r>
          </a:p>
        </p:txBody>
      </p:sp>
      <p:sp>
        <p:nvSpPr>
          <p:cNvPr id="4" name="Slide Number Placeholder 3">
            <a:extLst>
              <a:ext uri="{FF2B5EF4-FFF2-40B4-BE49-F238E27FC236}">
                <a16:creationId xmlns:a16="http://schemas.microsoft.com/office/drawing/2014/main" id="{4A2EA57B-22C9-9144-82BC-774796989E83}"/>
              </a:ext>
            </a:extLst>
          </p:cNvPr>
          <p:cNvSpPr>
            <a:spLocks noGrp="1"/>
          </p:cNvSpPr>
          <p:nvPr>
            <p:ph type="sldNum" sz="quarter" idx="12"/>
          </p:nvPr>
        </p:nvSpPr>
        <p:spPr/>
        <p:txBody>
          <a:bodyPr/>
          <a:lstStyle/>
          <a:p>
            <a:fld id="{10881147-813D-4B4E-8F55-AF4156E8ED12}" type="slidenum">
              <a:rPr lang="en-US" smtClean="0"/>
              <a:t>2</a:t>
            </a:fld>
            <a:endParaRPr lang="en-US"/>
          </a:p>
        </p:txBody>
      </p:sp>
    </p:spTree>
    <p:extLst>
      <p:ext uri="{BB962C8B-B14F-4D97-AF65-F5344CB8AC3E}">
        <p14:creationId xmlns:p14="http://schemas.microsoft.com/office/powerpoint/2010/main" val="274050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D4685-FE2E-C948-B1C8-76946FA105A4}"/>
              </a:ext>
            </a:extLst>
          </p:cNvPr>
          <p:cNvSpPr>
            <a:spLocks noGrp="1"/>
          </p:cNvSpPr>
          <p:nvPr>
            <p:ph type="title"/>
          </p:nvPr>
        </p:nvSpPr>
        <p:spPr/>
        <p:txBody>
          <a:bodyPr/>
          <a:lstStyle/>
          <a:p>
            <a:r>
              <a:rPr lang="en-US" dirty="0"/>
              <a:t>Statement of the Problem</a:t>
            </a:r>
          </a:p>
        </p:txBody>
      </p:sp>
      <p:sp>
        <p:nvSpPr>
          <p:cNvPr id="3" name="Content Placeholder 2">
            <a:extLst>
              <a:ext uri="{FF2B5EF4-FFF2-40B4-BE49-F238E27FC236}">
                <a16:creationId xmlns:a16="http://schemas.microsoft.com/office/drawing/2014/main" id="{E744A2F7-4FF0-EE4E-A0CD-022AD9FEFFB0}"/>
              </a:ext>
            </a:extLst>
          </p:cNvPr>
          <p:cNvSpPr>
            <a:spLocks noGrp="1"/>
          </p:cNvSpPr>
          <p:nvPr>
            <p:ph sz="half" idx="1"/>
          </p:nvPr>
        </p:nvSpPr>
        <p:spPr/>
        <p:txBody>
          <a:bodyPr>
            <a:normAutofit fontScale="92500"/>
          </a:bodyPr>
          <a:lstStyle/>
          <a:p>
            <a:r>
              <a:rPr lang="en-US" dirty="0"/>
              <a:t>Unexpected changes in survey estimates in the 2017-2018 cycle</a:t>
            </a:r>
          </a:p>
          <a:p>
            <a:pPr lvl="1"/>
            <a:r>
              <a:rPr lang="en-US" dirty="0"/>
              <a:t>Obesity for non-Hispanic white men increased by over ten percentage points, a relative change of 28%</a:t>
            </a:r>
          </a:p>
          <a:p>
            <a:pPr lvl="1"/>
            <a:r>
              <a:rPr lang="en-US" dirty="0"/>
              <a:t>Weighted estimates showed the population to be less healthy</a:t>
            </a:r>
          </a:p>
          <a:p>
            <a:r>
              <a:rPr lang="en-US" dirty="0"/>
              <a:t>Regardless of whether the changes are statistically significant, need to:</a:t>
            </a:r>
          </a:p>
          <a:p>
            <a:pPr lvl="1"/>
            <a:r>
              <a:rPr lang="en-US" dirty="0"/>
              <a:t>Identify the main cause(s)</a:t>
            </a:r>
          </a:p>
          <a:p>
            <a:pPr lvl="1"/>
            <a:r>
              <a:rPr lang="en-US" dirty="0"/>
              <a:t>If not true change in population prevalence, construct remedy</a:t>
            </a:r>
          </a:p>
        </p:txBody>
      </p:sp>
      <p:graphicFrame>
        <p:nvGraphicFramePr>
          <p:cNvPr id="5" name="Object 2">
            <a:extLst>
              <a:ext uri="{FF2B5EF4-FFF2-40B4-BE49-F238E27FC236}">
                <a16:creationId xmlns:a16="http://schemas.microsoft.com/office/drawing/2014/main" id="{C293626A-404F-724B-8A9B-60A8E7285F5E}"/>
              </a:ext>
            </a:extLst>
          </p:cNvPr>
          <p:cNvGraphicFramePr>
            <a:graphicFrameLocks noGrp="1"/>
          </p:cNvGraphicFramePr>
          <p:nvPr>
            <p:ph sz="half" idx="2"/>
            <p:extLst>
              <p:ext uri="{D42A27DB-BD31-4B8C-83A1-F6EECF244321}">
                <p14:modId xmlns:p14="http://schemas.microsoft.com/office/powerpoint/2010/main" val="1425280397"/>
              </p:ext>
            </p:extLst>
          </p:nvPr>
        </p:nvGraphicFramePr>
        <p:xfrm>
          <a:off x="6172200" y="1974305"/>
          <a:ext cx="5181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342D71AC-4721-3B40-9E20-2CDD3564AC00}"/>
              </a:ext>
            </a:extLst>
          </p:cNvPr>
          <p:cNvSpPr txBox="1"/>
          <p:nvPr/>
        </p:nvSpPr>
        <p:spPr>
          <a:xfrm>
            <a:off x="6843386" y="1229023"/>
            <a:ext cx="4868450" cy="923330"/>
          </a:xfrm>
          <a:prstGeom prst="rect">
            <a:avLst/>
          </a:prstGeom>
          <a:noFill/>
        </p:spPr>
        <p:txBody>
          <a:bodyPr wrap="square" rtlCol="0">
            <a:spAutoFit/>
          </a:bodyPr>
          <a:lstStyle/>
          <a:p>
            <a:r>
              <a:rPr lang="en-US" dirty="0">
                <a:cs typeface="Calibri" panose="020F0502020204030204" pitchFamily="34" charset="0"/>
              </a:rPr>
              <a:t>Trends in </a:t>
            </a:r>
            <a:r>
              <a:rPr lang="en-US" dirty="0">
                <a:solidFill>
                  <a:srgbClr val="000000"/>
                </a:solidFill>
                <a:cs typeface="Calibri" panose="020F0502020204030204" pitchFamily="34" charset="0"/>
              </a:rPr>
              <a:t>obesity prevalence </a:t>
            </a:r>
            <a:r>
              <a:rPr lang="en-US" dirty="0">
                <a:cs typeface="Calibri" panose="020F0502020204030204" pitchFamily="34" charset="0"/>
              </a:rPr>
              <a:t>among non-Hispanic white men aged 20 and over (age-adjusted): United States, 1999−2000 through 2017−2018</a:t>
            </a:r>
            <a:endParaRPr lang="en-US" dirty="0"/>
          </a:p>
        </p:txBody>
      </p:sp>
      <p:sp>
        <p:nvSpPr>
          <p:cNvPr id="7" name="TextBox 6">
            <a:extLst>
              <a:ext uri="{FF2B5EF4-FFF2-40B4-BE49-F238E27FC236}">
                <a16:creationId xmlns:a16="http://schemas.microsoft.com/office/drawing/2014/main" id="{85A0F00B-98A7-A244-957F-C8F2329097DF}"/>
              </a:ext>
            </a:extLst>
          </p:cNvPr>
          <p:cNvSpPr txBox="1"/>
          <p:nvPr/>
        </p:nvSpPr>
        <p:spPr>
          <a:xfrm>
            <a:off x="6638795" y="6325644"/>
            <a:ext cx="4897676" cy="369332"/>
          </a:xfrm>
          <a:prstGeom prst="rect">
            <a:avLst/>
          </a:prstGeom>
          <a:noFill/>
        </p:spPr>
        <p:txBody>
          <a:bodyPr wrap="square" rtlCol="0">
            <a:spAutoFit/>
          </a:bodyPr>
          <a:lstStyle/>
          <a:p>
            <a:r>
              <a:rPr lang="en-US" dirty="0"/>
              <a:t>Source: NCHS</a:t>
            </a:r>
          </a:p>
        </p:txBody>
      </p:sp>
      <p:sp>
        <p:nvSpPr>
          <p:cNvPr id="8" name="Oval 7">
            <a:extLst>
              <a:ext uri="{FF2B5EF4-FFF2-40B4-BE49-F238E27FC236}">
                <a16:creationId xmlns:a16="http://schemas.microsoft.com/office/drawing/2014/main" id="{4849FD61-F647-F64C-A221-ECB60FF29110}"/>
              </a:ext>
            </a:extLst>
          </p:cNvPr>
          <p:cNvSpPr/>
          <p:nvPr/>
        </p:nvSpPr>
        <p:spPr>
          <a:xfrm>
            <a:off x="6843386" y="3601968"/>
            <a:ext cx="521918" cy="35072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03584C85-0756-584B-8A3C-6B133237615C}"/>
              </a:ext>
            </a:extLst>
          </p:cNvPr>
          <p:cNvSpPr/>
          <p:nvPr/>
        </p:nvSpPr>
        <p:spPr>
          <a:xfrm>
            <a:off x="10377814" y="2840886"/>
            <a:ext cx="521918" cy="35072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FD52840-C9D5-914B-9B99-89A6FC1312BD}"/>
              </a:ext>
            </a:extLst>
          </p:cNvPr>
          <p:cNvSpPr/>
          <p:nvPr/>
        </p:nvSpPr>
        <p:spPr>
          <a:xfrm>
            <a:off x="10726977" y="2161438"/>
            <a:ext cx="521918" cy="35072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F6076AA-920B-054F-958A-E4760432A0D7}"/>
              </a:ext>
            </a:extLst>
          </p:cNvPr>
          <p:cNvSpPr>
            <a:spLocks noGrp="1"/>
          </p:cNvSpPr>
          <p:nvPr>
            <p:ph type="sldNum" sz="quarter" idx="12"/>
          </p:nvPr>
        </p:nvSpPr>
        <p:spPr/>
        <p:txBody>
          <a:bodyPr/>
          <a:lstStyle/>
          <a:p>
            <a:fld id="{10881147-813D-4B4E-8F55-AF4156E8ED12}" type="slidenum">
              <a:rPr lang="en-US" smtClean="0"/>
              <a:t>3</a:t>
            </a:fld>
            <a:endParaRPr lang="en-US"/>
          </a:p>
        </p:txBody>
      </p:sp>
    </p:spTree>
    <p:extLst>
      <p:ext uri="{BB962C8B-B14F-4D97-AF65-F5344CB8AC3E}">
        <p14:creationId xmlns:p14="http://schemas.microsoft.com/office/powerpoint/2010/main" val="1794903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F680-AA7B-774B-BFF1-2CE8D36250D4}"/>
              </a:ext>
            </a:extLst>
          </p:cNvPr>
          <p:cNvSpPr>
            <a:spLocks noGrp="1"/>
          </p:cNvSpPr>
          <p:nvPr>
            <p:ph type="title"/>
          </p:nvPr>
        </p:nvSpPr>
        <p:spPr/>
        <p:txBody>
          <a:bodyPr/>
          <a:lstStyle/>
          <a:p>
            <a:r>
              <a:rPr lang="en-US" dirty="0"/>
              <a:t>Potential Causes</a:t>
            </a:r>
          </a:p>
        </p:txBody>
      </p:sp>
      <p:sp>
        <p:nvSpPr>
          <p:cNvPr id="3" name="Content Placeholder 2">
            <a:extLst>
              <a:ext uri="{FF2B5EF4-FFF2-40B4-BE49-F238E27FC236}">
                <a16:creationId xmlns:a16="http://schemas.microsoft.com/office/drawing/2014/main" id="{4DA4A19E-4E6B-364D-99A7-5723A30F5877}"/>
              </a:ext>
            </a:extLst>
          </p:cNvPr>
          <p:cNvSpPr>
            <a:spLocks noGrp="1"/>
          </p:cNvSpPr>
          <p:nvPr>
            <p:ph idx="1"/>
          </p:nvPr>
        </p:nvSpPr>
        <p:spPr/>
        <p:txBody>
          <a:bodyPr/>
          <a:lstStyle/>
          <a:p>
            <a:r>
              <a:rPr lang="en-US" dirty="0"/>
              <a:t>Study design changes</a:t>
            </a:r>
          </a:p>
          <a:p>
            <a:pPr lvl="1"/>
            <a:r>
              <a:rPr lang="en-US" dirty="0"/>
              <a:t>Sampling design altered, but implemented in the prior (2015-2016) cycle</a:t>
            </a:r>
          </a:p>
          <a:p>
            <a:r>
              <a:rPr lang="en-US" dirty="0"/>
              <a:t>True change in population prevalence</a:t>
            </a:r>
          </a:p>
          <a:p>
            <a:pPr lvl="1"/>
            <a:r>
              <a:rPr lang="en-US" dirty="0"/>
              <a:t>BMI, for example, does not have such year to year change</a:t>
            </a:r>
          </a:p>
          <a:p>
            <a:r>
              <a:rPr lang="en-US" dirty="0"/>
              <a:t>Nonresponse bias</a:t>
            </a:r>
          </a:p>
          <a:p>
            <a:pPr lvl="1"/>
            <a:r>
              <a:rPr lang="en-US" dirty="0"/>
              <a:t>Response rates had declined, but they had also done so in the previous cycle</a:t>
            </a:r>
          </a:p>
          <a:p>
            <a:pPr lvl="1"/>
            <a:r>
              <a:rPr lang="en-US" dirty="0"/>
              <a:t>Estimates seemingly different from NHIS, but in 2016-2017 markedly different</a:t>
            </a:r>
          </a:p>
          <a:p>
            <a:r>
              <a:rPr lang="en-US" dirty="0"/>
              <a:t>Sampling variability</a:t>
            </a:r>
          </a:p>
          <a:p>
            <a:pPr lvl="1"/>
            <a:r>
              <a:rPr lang="en-US" dirty="0"/>
              <a:t>Only 15 PSUs per year, 30 per cycle</a:t>
            </a:r>
          </a:p>
        </p:txBody>
      </p:sp>
      <p:sp>
        <p:nvSpPr>
          <p:cNvPr id="4" name="Slide Number Placeholder 3">
            <a:extLst>
              <a:ext uri="{FF2B5EF4-FFF2-40B4-BE49-F238E27FC236}">
                <a16:creationId xmlns:a16="http://schemas.microsoft.com/office/drawing/2014/main" id="{45BF4026-A0E7-4A4A-B0AC-AE3242A3EEAB}"/>
              </a:ext>
            </a:extLst>
          </p:cNvPr>
          <p:cNvSpPr>
            <a:spLocks noGrp="1"/>
          </p:cNvSpPr>
          <p:nvPr>
            <p:ph type="sldNum" sz="quarter" idx="12"/>
          </p:nvPr>
        </p:nvSpPr>
        <p:spPr/>
        <p:txBody>
          <a:bodyPr/>
          <a:lstStyle/>
          <a:p>
            <a:fld id="{10881147-813D-4B4E-8F55-AF4156E8ED12}" type="slidenum">
              <a:rPr lang="en-US" smtClean="0"/>
              <a:t>4</a:t>
            </a:fld>
            <a:endParaRPr lang="en-US"/>
          </a:p>
        </p:txBody>
      </p:sp>
    </p:spTree>
    <p:extLst>
      <p:ext uri="{BB962C8B-B14F-4D97-AF65-F5344CB8AC3E}">
        <p14:creationId xmlns:p14="http://schemas.microsoft.com/office/powerpoint/2010/main" val="1445708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B0E8A-FC15-E749-9D7B-20F8A1559719}"/>
              </a:ext>
            </a:extLst>
          </p:cNvPr>
          <p:cNvSpPr>
            <a:spLocks noGrp="1"/>
          </p:cNvSpPr>
          <p:nvPr>
            <p:ph type="title"/>
          </p:nvPr>
        </p:nvSpPr>
        <p:spPr/>
        <p:txBody>
          <a:bodyPr/>
          <a:lstStyle/>
          <a:p>
            <a:r>
              <a:rPr lang="en-US" dirty="0"/>
              <a:t>Sampling Variance</a:t>
            </a:r>
          </a:p>
        </p:txBody>
      </p:sp>
      <p:sp>
        <p:nvSpPr>
          <p:cNvPr id="3" name="Content Placeholder 2">
            <a:extLst>
              <a:ext uri="{FF2B5EF4-FFF2-40B4-BE49-F238E27FC236}">
                <a16:creationId xmlns:a16="http://schemas.microsoft.com/office/drawing/2014/main" id="{925CD843-B07A-FA42-BFCF-53860F24CC33}"/>
              </a:ext>
            </a:extLst>
          </p:cNvPr>
          <p:cNvSpPr>
            <a:spLocks noGrp="1"/>
          </p:cNvSpPr>
          <p:nvPr>
            <p:ph sz="half" idx="1"/>
          </p:nvPr>
        </p:nvSpPr>
        <p:spPr/>
        <p:txBody>
          <a:bodyPr>
            <a:normAutofit lnSpcReduction="10000"/>
          </a:bodyPr>
          <a:lstStyle/>
          <a:p>
            <a:r>
              <a:rPr lang="en-US" dirty="0"/>
              <a:t>The 2017-2018 NHANES sample had a lower proportion of higher income adults, college graduates, and residing in large metro areas</a:t>
            </a:r>
          </a:p>
          <a:p>
            <a:pPr lvl="1"/>
            <a:r>
              <a:rPr lang="en-US" dirty="0"/>
              <a:t>Not included in the current weighting design</a:t>
            </a:r>
          </a:p>
          <a:p>
            <a:r>
              <a:rPr lang="en-US" dirty="0"/>
              <a:t>PSU-level male obesity prevalence, for example, was consistently higher in 2017 and 2018</a:t>
            </a:r>
            <a:endParaRPr lang="en-US" dirty="0">
              <a:effectLst/>
            </a:endParaRPr>
          </a:p>
        </p:txBody>
      </p:sp>
      <p:graphicFrame>
        <p:nvGraphicFramePr>
          <p:cNvPr id="7" name="Chart 6">
            <a:extLst>
              <a:ext uri="{FF2B5EF4-FFF2-40B4-BE49-F238E27FC236}">
                <a16:creationId xmlns:a16="http://schemas.microsoft.com/office/drawing/2014/main" id="{579D6069-7023-6044-9A3A-9A65BA51522F}"/>
              </a:ext>
            </a:extLst>
          </p:cNvPr>
          <p:cNvGraphicFramePr>
            <a:graphicFrameLocks/>
          </p:cNvGraphicFramePr>
          <p:nvPr>
            <p:extLst>
              <p:ext uri="{D42A27DB-BD31-4B8C-83A1-F6EECF244321}">
                <p14:modId xmlns:p14="http://schemas.microsoft.com/office/powerpoint/2010/main" val="1501593423"/>
              </p:ext>
            </p:extLst>
          </p:nvPr>
        </p:nvGraphicFramePr>
        <p:xfrm>
          <a:off x="6288296" y="1825624"/>
          <a:ext cx="5385961" cy="435133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a:extLst>
              <a:ext uri="{FF2B5EF4-FFF2-40B4-BE49-F238E27FC236}">
                <a16:creationId xmlns:a16="http://schemas.microsoft.com/office/drawing/2014/main" id="{37DF7E62-F5CA-CC4E-AD84-8477110AD245}"/>
              </a:ext>
            </a:extLst>
          </p:cNvPr>
          <p:cNvSpPr txBox="1"/>
          <p:nvPr/>
        </p:nvSpPr>
        <p:spPr>
          <a:xfrm>
            <a:off x="6288066" y="6375748"/>
            <a:ext cx="5065734" cy="369332"/>
          </a:xfrm>
          <a:prstGeom prst="rect">
            <a:avLst/>
          </a:prstGeom>
          <a:noFill/>
        </p:spPr>
        <p:txBody>
          <a:bodyPr wrap="square" rtlCol="0">
            <a:spAutoFit/>
          </a:bodyPr>
          <a:lstStyle/>
          <a:p>
            <a:r>
              <a:rPr lang="en-US" dirty="0"/>
              <a:t>Source: NCHS, based on BRFSS data</a:t>
            </a:r>
          </a:p>
        </p:txBody>
      </p:sp>
      <p:sp>
        <p:nvSpPr>
          <p:cNvPr id="9" name="TextBox 8">
            <a:extLst>
              <a:ext uri="{FF2B5EF4-FFF2-40B4-BE49-F238E27FC236}">
                <a16:creationId xmlns:a16="http://schemas.microsoft.com/office/drawing/2014/main" id="{B92AD6B3-BE0E-F64B-B9FD-FB42FC9864E2}"/>
              </a:ext>
            </a:extLst>
          </p:cNvPr>
          <p:cNvSpPr txBox="1"/>
          <p:nvPr/>
        </p:nvSpPr>
        <p:spPr>
          <a:xfrm>
            <a:off x="6096000" y="1321356"/>
            <a:ext cx="5828778" cy="400110"/>
          </a:xfrm>
          <a:prstGeom prst="rect">
            <a:avLst/>
          </a:prstGeom>
          <a:noFill/>
        </p:spPr>
        <p:txBody>
          <a:bodyPr wrap="square" rtlCol="0">
            <a:spAutoFit/>
          </a:bodyPr>
          <a:lstStyle/>
          <a:p>
            <a:r>
              <a:rPr lang="en-US" sz="2000" dirty="0"/>
              <a:t>PSU-level Male Obesity – Stratum-level Male Obesity</a:t>
            </a:r>
          </a:p>
        </p:txBody>
      </p:sp>
      <p:sp>
        <p:nvSpPr>
          <p:cNvPr id="4" name="Slide Number Placeholder 3">
            <a:extLst>
              <a:ext uri="{FF2B5EF4-FFF2-40B4-BE49-F238E27FC236}">
                <a16:creationId xmlns:a16="http://schemas.microsoft.com/office/drawing/2014/main" id="{9920A394-3B77-4B48-A0F6-4BDDBB45C18B}"/>
              </a:ext>
            </a:extLst>
          </p:cNvPr>
          <p:cNvSpPr>
            <a:spLocks noGrp="1"/>
          </p:cNvSpPr>
          <p:nvPr>
            <p:ph type="sldNum" sz="quarter" idx="12"/>
          </p:nvPr>
        </p:nvSpPr>
        <p:spPr/>
        <p:txBody>
          <a:bodyPr/>
          <a:lstStyle/>
          <a:p>
            <a:fld id="{10881147-813D-4B4E-8F55-AF4156E8ED12}" type="slidenum">
              <a:rPr lang="en-US" smtClean="0"/>
              <a:t>5</a:t>
            </a:fld>
            <a:endParaRPr lang="en-US"/>
          </a:p>
        </p:txBody>
      </p:sp>
    </p:spTree>
    <p:extLst>
      <p:ext uri="{BB962C8B-B14F-4D97-AF65-F5344CB8AC3E}">
        <p14:creationId xmlns:p14="http://schemas.microsoft.com/office/powerpoint/2010/main" val="1027261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5385-B0E3-F542-A035-B7703FAE808D}"/>
              </a:ext>
            </a:extLst>
          </p:cNvPr>
          <p:cNvSpPr>
            <a:spLocks noGrp="1"/>
          </p:cNvSpPr>
          <p:nvPr>
            <p:ph type="title"/>
          </p:nvPr>
        </p:nvSpPr>
        <p:spPr/>
        <p:txBody>
          <a:bodyPr/>
          <a:lstStyle/>
          <a:p>
            <a:r>
              <a:rPr lang="en-US" dirty="0"/>
              <a:t>Alternative Survey Weights</a:t>
            </a:r>
          </a:p>
        </p:txBody>
      </p:sp>
      <p:sp>
        <p:nvSpPr>
          <p:cNvPr id="3" name="Content Placeholder 2">
            <a:extLst>
              <a:ext uri="{FF2B5EF4-FFF2-40B4-BE49-F238E27FC236}">
                <a16:creationId xmlns:a16="http://schemas.microsoft.com/office/drawing/2014/main" id="{5F924FB1-75EA-A24A-AEA8-1A8123CFB6D9}"/>
              </a:ext>
            </a:extLst>
          </p:cNvPr>
          <p:cNvSpPr>
            <a:spLocks noGrp="1"/>
          </p:cNvSpPr>
          <p:nvPr>
            <p:ph idx="1"/>
          </p:nvPr>
        </p:nvSpPr>
        <p:spPr/>
        <p:txBody>
          <a:bodyPr/>
          <a:lstStyle/>
          <a:p>
            <a:r>
              <a:rPr lang="en-US" dirty="0"/>
              <a:t>Sequential addition of raking to education and urbanization</a:t>
            </a:r>
          </a:p>
          <a:p>
            <a:r>
              <a:rPr lang="en-US" dirty="0"/>
              <a:t>Introduction of a generalized regression (GREG) adjustment for income at the PSU-level</a:t>
            </a:r>
            <a:r>
              <a:rPr lang="en-US" dirty="0">
                <a:effectLst/>
              </a:rPr>
              <a:t> </a:t>
            </a:r>
            <a:endParaRPr lang="en-US" dirty="0"/>
          </a:p>
        </p:txBody>
      </p:sp>
      <p:sp>
        <p:nvSpPr>
          <p:cNvPr id="4" name="Slide Number Placeholder 3">
            <a:extLst>
              <a:ext uri="{FF2B5EF4-FFF2-40B4-BE49-F238E27FC236}">
                <a16:creationId xmlns:a16="http://schemas.microsoft.com/office/drawing/2014/main" id="{DCF164E5-7078-5D42-A80E-FDC8925A7ACA}"/>
              </a:ext>
            </a:extLst>
          </p:cNvPr>
          <p:cNvSpPr>
            <a:spLocks noGrp="1"/>
          </p:cNvSpPr>
          <p:nvPr>
            <p:ph type="sldNum" sz="quarter" idx="12"/>
          </p:nvPr>
        </p:nvSpPr>
        <p:spPr/>
        <p:txBody>
          <a:bodyPr/>
          <a:lstStyle/>
          <a:p>
            <a:fld id="{10881147-813D-4B4E-8F55-AF4156E8ED12}" type="slidenum">
              <a:rPr lang="en-US" smtClean="0"/>
              <a:t>6</a:t>
            </a:fld>
            <a:endParaRPr lang="en-US"/>
          </a:p>
        </p:txBody>
      </p:sp>
    </p:spTree>
    <p:extLst>
      <p:ext uri="{BB962C8B-B14F-4D97-AF65-F5344CB8AC3E}">
        <p14:creationId xmlns:p14="http://schemas.microsoft.com/office/powerpoint/2010/main" val="12257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Findings from October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lstStyle/>
          <a:p>
            <a:pPr marL="0" indent="0">
              <a:buNone/>
            </a:pPr>
            <a:r>
              <a:rPr lang="en-US" b="1" i="1" dirty="0"/>
              <a:t>Finding 1</a:t>
            </a:r>
            <a:r>
              <a:rPr lang="en-US" dirty="0"/>
              <a:t>: PSU-level GREG adjustment is warranted but seems insufficient and has an undesirable impact on variance estimates.</a:t>
            </a:r>
          </a:p>
          <a:p>
            <a:pPr lvl="0"/>
            <a:r>
              <a:rPr lang="en-US" dirty="0"/>
              <a:t>It is not a desirable solution for future samples, and if used, preferably would be restricted to use only on 2017-2018 data.</a:t>
            </a:r>
          </a:p>
          <a:p>
            <a:pPr lvl="0"/>
            <a:r>
              <a:rPr lang="en-US" dirty="0"/>
              <a:t>If augmentation of the household- and person-level calibration reduces the impact of the PSU-level adjustment on obesity and other key estimates, it would be prudent to drop this adjustment in favor of improved precision.</a:t>
            </a:r>
          </a:p>
          <a:p>
            <a:endParaRPr lang="en-US" dirty="0"/>
          </a:p>
        </p:txBody>
      </p:sp>
      <p:sp>
        <p:nvSpPr>
          <p:cNvPr id="4" name="Slide Number Placeholder 3">
            <a:extLst>
              <a:ext uri="{FF2B5EF4-FFF2-40B4-BE49-F238E27FC236}">
                <a16:creationId xmlns:a16="http://schemas.microsoft.com/office/drawing/2014/main" id="{C71D6658-132F-7540-99D5-13918D2BCE00}"/>
              </a:ext>
            </a:extLst>
          </p:cNvPr>
          <p:cNvSpPr>
            <a:spLocks noGrp="1"/>
          </p:cNvSpPr>
          <p:nvPr>
            <p:ph type="sldNum" sz="quarter" idx="12"/>
          </p:nvPr>
        </p:nvSpPr>
        <p:spPr/>
        <p:txBody>
          <a:bodyPr/>
          <a:lstStyle/>
          <a:p>
            <a:fld id="{10881147-813D-4B4E-8F55-AF4156E8ED12}" type="slidenum">
              <a:rPr lang="en-US" smtClean="0"/>
              <a:t>7</a:t>
            </a:fld>
            <a:endParaRPr lang="en-US"/>
          </a:p>
        </p:txBody>
      </p:sp>
    </p:spTree>
    <p:extLst>
      <p:ext uri="{BB962C8B-B14F-4D97-AF65-F5344CB8AC3E}">
        <p14:creationId xmlns:p14="http://schemas.microsoft.com/office/powerpoint/2010/main" val="153359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Findings from October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normAutofit fontScale="92500" lnSpcReduction="20000"/>
          </a:bodyPr>
          <a:lstStyle/>
          <a:p>
            <a:pPr marL="0" indent="0">
              <a:buNone/>
            </a:pPr>
            <a:r>
              <a:rPr lang="en-US" b="1" i="1" dirty="0"/>
              <a:t>Finding 2</a:t>
            </a:r>
            <a:r>
              <a:rPr lang="en-US" dirty="0"/>
              <a:t>: Rapidly declining response rates and the highly clustered design increase reliance on weighting adjustments. It would be beneficial to consider additional calibration variables at the household- or person-level.</a:t>
            </a:r>
          </a:p>
          <a:p>
            <a:pPr lvl="0"/>
            <a:r>
              <a:rPr lang="en-US" dirty="0"/>
              <a:t>The current three-dimensional poststratification (age by race and ethnicity by sex) can be substituted with raking (or other iterative modeling approach) to multiple two-way cross-classified population totals.</a:t>
            </a:r>
          </a:p>
          <a:p>
            <a:pPr lvl="0"/>
            <a:r>
              <a:rPr lang="en-US" dirty="0"/>
              <a:t>Additional population controls could include marital status, household composition, and some level of geography.</a:t>
            </a:r>
          </a:p>
          <a:p>
            <a:pPr lvl="0"/>
            <a:r>
              <a:rPr lang="en-US" dirty="0"/>
              <a:t>Consider health insurance status if definitions used on NHANES and on the reference source can be aligned.</a:t>
            </a:r>
          </a:p>
          <a:p>
            <a:pPr lvl="0"/>
            <a:r>
              <a:rPr lang="en-US" dirty="0"/>
              <a:t>Weight calibration can be applied separately within each of the four sampling state health groups.</a:t>
            </a:r>
          </a:p>
        </p:txBody>
      </p:sp>
      <p:sp>
        <p:nvSpPr>
          <p:cNvPr id="4" name="Slide Number Placeholder 3">
            <a:extLst>
              <a:ext uri="{FF2B5EF4-FFF2-40B4-BE49-F238E27FC236}">
                <a16:creationId xmlns:a16="http://schemas.microsoft.com/office/drawing/2014/main" id="{62B1A6A3-EAE5-1E4F-99EE-245F74983111}"/>
              </a:ext>
            </a:extLst>
          </p:cNvPr>
          <p:cNvSpPr>
            <a:spLocks noGrp="1"/>
          </p:cNvSpPr>
          <p:nvPr>
            <p:ph type="sldNum" sz="quarter" idx="12"/>
          </p:nvPr>
        </p:nvSpPr>
        <p:spPr/>
        <p:txBody>
          <a:bodyPr/>
          <a:lstStyle/>
          <a:p>
            <a:fld id="{10881147-813D-4B4E-8F55-AF4156E8ED12}" type="slidenum">
              <a:rPr lang="en-US" smtClean="0"/>
              <a:t>8</a:t>
            </a:fld>
            <a:endParaRPr lang="en-US"/>
          </a:p>
        </p:txBody>
      </p:sp>
    </p:spTree>
    <p:extLst>
      <p:ext uri="{BB962C8B-B14F-4D97-AF65-F5344CB8AC3E}">
        <p14:creationId xmlns:p14="http://schemas.microsoft.com/office/powerpoint/2010/main" val="167186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75E08-DE74-DC40-8E7B-6C94C8F92C6F}"/>
              </a:ext>
            </a:extLst>
          </p:cNvPr>
          <p:cNvSpPr>
            <a:spLocks noGrp="1"/>
          </p:cNvSpPr>
          <p:nvPr>
            <p:ph type="title"/>
          </p:nvPr>
        </p:nvSpPr>
        <p:spPr/>
        <p:txBody>
          <a:bodyPr/>
          <a:lstStyle/>
          <a:p>
            <a:r>
              <a:rPr lang="en-US" dirty="0"/>
              <a:t>Workgroup Findings from October 21</a:t>
            </a:r>
            <a:r>
              <a:rPr lang="en-US" baseline="30000" dirty="0"/>
              <a:t>st</a:t>
            </a:r>
            <a:r>
              <a:rPr lang="en-US" dirty="0"/>
              <a:t> </a:t>
            </a:r>
          </a:p>
        </p:txBody>
      </p:sp>
      <p:sp>
        <p:nvSpPr>
          <p:cNvPr id="3" name="Content Placeholder 2">
            <a:extLst>
              <a:ext uri="{FF2B5EF4-FFF2-40B4-BE49-F238E27FC236}">
                <a16:creationId xmlns:a16="http://schemas.microsoft.com/office/drawing/2014/main" id="{9691EDAA-9DFF-3F49-BB5F-216CFBDD11D6}"/>
              </a:ext>
            </a:extLst>
          </p:cNvPr>
          <p:cNvSpPr>
            <a:spLocks noGrp="1"/>
          </p:cNvSpPr>
          <p:nvPr>
            <p:ph idx="1"/>
          </p:nvPr>
        </p:nvSpPr>
        <p:spPr/>
        <p:txBody>
          <a:bodyPr>
            <a:normAutofit/>
          </a:bodyPr>
          <a:lstStyle/>
          <a:p>
            <a:pPr marL="0" indent="0">
              <a:buNone/>
            </a:pPr>
            <a:r>
              <a:rPr lang="en-US" b="1" i="1" dirty="0"/>
              <a:t>Finding 3</a:t>
            </a:r>
            <a:r>
              <a:rPr lang="en-US" dirty="0"/>
              <a:t>: Using change in key estimates such as BMI over time, which exhibit stable trends, is an appropriate way to validate the ability of the modified weights to correct for differences due to sampling variance. However, it should not be used to determine which variables to use in calibration, but rather, to determine whether a set of adjustments is sufficient.</a:t>
            </a:r>
          </a:p>
        </p:txBody>
      </p:sp>
      <p:sp>
        <p:nvSpPr>
          <p:cNvPr id="4" name="Slide Number Placeholder 3">
            <a:extLst>
              <a:ext uri="{FF2B5EF4-FFF2-40B4-BE49-F238E27FC236}">
                <a16:creationId xmlns:a16="http://schemas.microsoft.com/office/drawing/2014/main" id="{DB5CDAA0-0C69-6044-8A7D-C863EF1D775A}"/>
              </a:ext>
            </a:extLst>
          </p:cNvPr>
          <p:cNvSpPr>
            <a:spLocks noGrp="1"/>
          </p:cNvSpPr>
          <p:nvPr>
            <p:ph type="sldNum" sz="quarter" idx="12"/>
          </p:nvPr>
        </p:nvSpPr>
        <p:spPr/>
        <p:txBody>
          <a:bodyPr/>
          <a:lstStyle/>
          <a:p>
            <a:fld id="{10881147-813D-4B4E-8F55-AF4156E8ED12}" type="slidenum">
              <a:rPr lang="en-US" smtClean="0"/>
              <a:t>9</a:t>
            </a:fld>
            <a:endParaRPr lang="en-US"/>
          </a:p>
        </p:txBody>
      </p:sp>
    </p:spTree>
    <p:extLst>
      <p:ext uri="{BB962C8B-B14F-4D97-AF65-F5344CB8AC3E}">
        <p14:creationId xmlns:p14="http://schemas.microsoft.com/office/powerpoint/2010/main" val="3298351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7">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0F56DC"/>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164</TotalTime>
  <Words>947</Words>
  <Application>Microsoft Office PowerPoint</Application>
  <PresentationFormat>Widescreen</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NCHS BSC Nonresponse Bias Workgroup, National Health and Nutrition Examination Survey </vt:lpstr>
      <vt:lpstr>Need for Timely Feedback to DHANES</vt:lpstr>
      <vt:lpstr>Statement of the Problem</vt:lpstr>
      <vt:lpstr>Potential Causes</vt:lpstr>
      <vt:lpstr>Sampling Variance</vt:lpstr>
      <vt:lpstr>Alternative Survey Weights</vt:lpstr>
      <vt:lpstr>Workgroup Findings from October 21st </vt:lpstr>
      <vt:lpstr>Workgroup Findings from October 21st </vt:lpstr>
      <vt:lpstr>Workgroup Findings from October 21st </vt:lpstr>
      <vt:lpstr>Additional Alternative Weights</vt:lpstr>
      <vt:lpstr>Workgroup Opinions from November 21st </vt:lpstr>
      <vt:lpstr>Workgroup Opinions from November 21st </vt:lpstr>
      <vt:lpstr>Workgroup Opinions from November 21st </vt:lpstr>
      <vt:lpstr>Questions for the Workgroup /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Nonresponse Bias Workgroup, National Health and Nutrition Examination Survey</dc:title>
  <dc:creator>Peytchev, Andy</dc:creator>
  <cp:lastModifiedBy>Moore, Jennifer A. (CDC/DDPHSS/NCHS/OD)</cp:lastModifiedBy>
  <cp:revision>18</cp:revision>
  <dcterms:created xsi:type="dcterms:W3CDTF">2019-12-23T18:07:26Z</dcterms:created>
  <dcterms:modified xsi:type="dcterms:W3CDTF">2020-01-30T20:24:24Z</dcterms:modified>
</cp:coreProperties>
</file>