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8" r:id="rId1"/>
    <p:sldMasterId id="2147483875" r:id="rId2"/>
  </p:sldMasterIdLst>
  <p:notesMasterIdLst>
    <p:notesMasterId r:id="rId37"/>
  </p:notesMasterIdLst>
  <p:handoutMasterIdLst>
    <p:handoutMasterId r:id="rId38"/>
  </p:handoutMasterIdLst>
  <p:sldIdLst>
    <p:sldId id="343" r:id="rId3"/>
    <p:sldId id="368" r:id="rId4"/>
    <p:sldId id="321" r:id="rId5"/>
    <p:sldId id="363" r:id="rId6"/>
    <p:sldId id="330" r:id="rId7"/>
    <p:sldId id="370" r:id="rId8"/>
    <p:sldId id="371" r:id="rId9"/>
    <p:sldId id="372" r:id="rId10"/>
    <p:sldId id="369" r:id="rId11"/>
    <p:sldId id="395" r:id="rId12"/>
    <p:sldId id="409" r:id="rId13"/>
    <p:sldId id="374" r:id="rId14"/>
    <p:sldId id="407" r:id="rId15"/>
    <p:sldId id="376" r:id="rId16"/>
    <p:sldId id="377" r:id="rId17"/>
    <p:sldId id="405" r:id="rId18"/>
    <p:sldId id="379" r:id="rId19"/>
    <p:sldId id="403" r:id="rId20"/>
    <p:sldId id="382" r:id="rId21"/>
    <p:sldId id="388" r:id="rId22"/>
    <p:sldId id="383" r:id="rId23"/>
    <p:sldId id="384" r:id="rId24"/>
    <p:sldId id="396" r:id="rId25"/>
    <p:sldId id="397" r:id="rId26"/>
    <p:sldId id="401" r:id="rId27"/>
    <p:sldId id="399" r:id="rId28"/>
    <p:sldId id="389" r:id="rId29"/>
    <p:sldId id="390" r:id="rId30"/>
    <p:sldId id="391" r:id="rId31"/>
    <p:sldId id="392" r:id="rId32"/>
    <p:sldId id="393" r:id="rId33"/>
    <p:sldId id="394" r:id="rId34"/>
    <p:sldId id="380" r:id="rId35"/>
    <p:sldId id="387" r:id="rId36"/>
  </p:sldIdLst>
  <p:sldSz cx="9144000" cy="5143500" type="screen16x9"/>
  <p:notesSz cx="7315200" cy="9601200"/>
  <p:embeddedFontLst>
    <p:embeddedFont>
      <p:font typeface="Calibri" panose="020F0502020204030204" pitchFamily="34" charset="0"/>
      <p:regular r:id="rId39"/>
      <p:bold r:id="rId40"/>
      <p:italic r:id="rId41"/>
      <p:boldItalic r:id="rId42"/>
    </p:embeddedFont>
    <p:embeddedFont>
      <p:font typeface="Myriad Web Pro" panose="020B0604020202020204" charset="0"/>
      <p:regular r:id="rId43"/>
      <p:bold r:id="rId44"/>
      <p:italic r:id="rId45"/>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el, Lisa (CDC/DDPHSS/NCHS/DAE)" initials="ML(" lastIdx="3" clrIdx="0">
    <p:extLst>
      <p:ext uri="{19B8F6BF-5375-455C-9EA6-DF929625EA0E}">
        <p15:presenceInfo xmlns:p15="http://schemas.microsoft.com/office/powerpoint/2012/main" userId="S-1-5-21-1207783550-2075000910-922709458-2242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858"/>
    <a:srgbClr val="9A4E9E"/>
    <a:srgbClr val="006859"/>
    <a:srgbClr val="006166"/>
    <a:srgbClr val="618E7C"/>
    <a:srgbClr val="695E4A"/>
    <a:srgbClr val="008BB0"/>
    <a:srgbClr val="0088B7"/>
    <a:srgbClr val="B45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76747" autoAdjust="0"/>
  </p:normalViewPr>
  <p:slideViewPr>
    <p:cSldViewPr snapToGrid="0">
      <p:cViewPr varScale="1">
        <p:scale>
          <a:sx n="111" d="100"/>
          <a:sy n="111" d="100"/>
        </p:scale>
        <p:origin x="1128" y="102"/>
      </p:cViewPr>
      <p:guideLst>
        <p:guide orient="horz" pos="1620"/>
        <p:guide pos="2880"/>
      </p:guideLst>
    </p:cSldViewPr>
  </p:slideViewPr>
  <p:outlineViewPr>
    <p:cViewPr>
      <p:scale>
        <a:sx n="33" d="100"/>
        <a:sy n="33" d="100"/>
      </p:scale>
      <p:origin x="0" y="-3806"/>
    </p:cViewPr>
  </p:outlineViewPr>
  <p:notesTextViewPr>
    <p:cViewPr>
      <p:scale>
        <a:sx n="3" d="2"/>
        <a:sy n="3" d="2"/>
      </p:scale>
      <p:origin x="0" y="0"/>
    </p:cViewPr>
  </p:notesTextViewPr>
  <p:sorterViewPr>
    <p:cViewPr>
      <p:scale>
        <a:sx n="120" d="100"/>
        <a:sy n="120" d="100"/>
      </p:scale>
      <p:origin x="0" y="0"/>
    </p:cViewPr>
  </p:sorterViewPr>
  <p:notesViewPr>
    <p:cSldViewPr snapToGrid="0" showGuides="1">
      <p:cViewPr varScale="1">
        <p:scale>
          <a:sx n="65" d="100"/>
          <a:sy n="65" d="100"/>
        </p:scale>
        <p:origin x="3125"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81013"/>
          </a:xfrm>
          <a:prstGeom prst="rect">
            <a:avLst/>
          </a:prstGeom>
        </p:spPr>
        <p:txBody>
          <a:bodyPr vert="horz" lIns="91427" tIns="45714" rIns="91427" bIns="45714" rtlCol="0"/>
          <a:lstStyle>
            <a:lvl1pPr algn="r">
              <a:defRPr sz="1200"/>
            </a:lvl1pPr>
          </a:lstStyle>
          <a:p>
            <a:fld id="{CCD9D4F3-1CB6-4E57-BC6A-8FDD6DF1AC39}" type="datetimeFigureOut">
              <a:rPr lang="en-US" smtClean="0"/>
              <a:t>1/29/2020</a:t>
            </a:fld>
            <a:endParaRPr lang="en-US"/>
          </a:p>
        </p:txBody>
      </p:sp>
      <p:sp>
        <p:nvSpPr>
          <p:cNvPr id="4" name="Footer Placeholder 3"/>
          <p:cNvSpPr>
            <a:spLocks noGrp="1"/>
          </p:cNvSpPr>
          <p:nvPr>
            <p:ph type="ftr" sz="quarter" idx="2"/>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27" tIns="45714" rIns="91427" bIns="45714"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1"/>
            <a:ext cx="3170238" cy="479425"/>
          </a:xfrm>
          <a:prstGeom prst="rect">
            <a:avLst/>
          </a:prstGeom>
        </p:spPr>
        <p:txBody>
          <a:bodyPr vert="horz" lIns="91427" tIns="45714" rIns="91427" bIns="45714"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1/29/2020</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27" tIns="45714" rIns="91427" bIns="45714" rtlCol="0" anchor="ctr"/>
          <a:lstStyle/>
          <a:p>
            <a:pPr lvl="0"/>
            <a:endParaRPr lang="en-US" noProof="0"/>
          </a:p>
        </p:txBody>
      </p:sp>
      <p:sp>
        <p:nvSpPr>
          <p:cNvPr id="5" name="Notes Placeholder 4"/>
          <p:cNvSpPr>
            <a:spLocks noGrp="1"/>
          </p:cNvSpPr>
          <p:nvPr>
            <p:ph type="body" sz="quarter" idx="3"/>
          </p:nvPr>
        </p:nvSpPr>
        <p:spPr>
          <a:xfrm>
            <a:off x="731839" y="4560890"/>
            <a:ext cx="5851525" cy="4319587"/>
          </a:xfrm>
          <a:prstGeom prst="rect">
            <a:avLst/>
          </a:prstGeom>
        </p:spPr>
        <p:txBody>
          <a:bodyPr vert="horz" lIns="91427" tIns="45714" rIns="91427" bIns="457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120189"/>
            <a:ext cx="3170238" cy="479425"/>
          </a:xfrm>
          <a:prstGeom prst="rect">
            <a:avLst/>
          </a:prstGeom>
        </p:spPr>
        <p:txBody>
          <a:bodyPr vert="horz" lIns="91427" tIns="45714" rIns="91427" bIns="4571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lIns="91427" tIns="45714" rIns="91427" bIns="45714"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trike="sngStrike" cap="all" normalizeH="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842" indent="-285708">
              <a:defRPr>
                <a:solidFill>
                  <a:schemeClr val="tx1"/>
                </a:solidFill>
                <a:latin typeface="Myriad Web Pro" panose="020B0503030403020204" pitchFamily="34" charset="0"/>
              </a:defRPr>
            </a:lvl2pPr>
            <a:lvl3pPr marL="1142833" indent="-228567">
              <a:defRPr>
                <a:solidFill>
                  <a:schemeClr val="tx1"/>
                </a:solidFill>
                <a:latin typeface="Myriad Web Pro" panose="020B0503030403020204" pitchFamily="34" charset="0"/>
              </a:defRPr>
            </a:lvl3pPr>
            <a:lvl4pPr marL="1599966" indent="-228567">
              <a:defRPr>
                <a:solidFill>
                  <a:schemeClr val="tx1"/>
                </a:solidFill>
                <a:latin typeface="Myriad Web Pro" panose="020B0503030403020204" pitchFamily="34" charset="0"/>
              </a:defRPr>
            </a:lvl4pPr>
            <a:lvl5pPr marL="2057099" indent="-228567">
              <a:defRPr>
                <a:solidFill>
                  <a:schemeClr val="tx1"/>
                </a:solidFill>
                <a:latin typeface="Myriad Web Pro" panose="020B0503030403020204" pitchFamily="34" charset="0"/>
              </a:defRPr>
            </a:lvl5pPr>
            <a:lvl6pPr marL="2514232" indent="-228567" fontAlgn="base">
              <a:spcBef>
                <a:spcPct val="0"/>
              </a:spcBef>
              <a:spcAft>
                <a:spcPct val="0"/>
              </a:spcAft>
              <a:defRPr>
                <a:solidFill>
                  <a:schemeClr val="tx1"/>
                </a:solidFill>
                <a:latin typeface="Myriad Web Pro" panose="020B0503030403020204" pitchFamily="34" charset="0"/>
              </a:defRPr>
            </a:lvl6pPr>
            <a:lvl7pPr marL="2971365" indent="-228567" fontAlgn="base">
              <a:spcBef>
                <a:spcPct val="0"/>
              </a:spcBef>
              <a:spcAft>
                <a:spcPct val="0"/>
              </a:spcAft>
              <a:defRPr>
                <a:solidFill>
                  <a:schemeClr val="tx1"/>
                </a:solidFill>
                <a:latin typeface="Myriad Web Pro" panose="020B0503030403020204" pitchFamily="34" charset="0"/>
              </a:defRPr>
            </a:lvl7pPr>
            <a:lvl8pPr marL="3428497" indent="-228567" fontAlgn="base">
              <a:spcBef>
                <a:spcPct val="0"/>
              </a:spcBef>
              <a:spcAft>
                <a:spcPct val="0"/>
              </a:spcAft>
              <a:defRPr>
                <a:solidFill>
                  <a:schemeClr val="tx1"/>
                </a:solidFill>
                <a:latin typeface="Myriad Web Pro" panose="020B0503030403020204" pitchFamily="34" charset="0"/>
              </a:defRPr>
            </a:lvl8pPr>
            <a:lvl9pPr marL="3885630" indent="-228567" fontAlgn="base">
              <a:spcBef>
                <a:spcPct val="0"/>
              </a:spcBef>
              <a:spcAft>
                <a:spcPct val="0"/>
              </a:spcAft>
              <a:defRPr>
                <a:solidFill>
                  <a:schemeClr val="tx1"/>
                </a:solidFill>
                <a:latin typeface="Myriad Web Pro" panose="020B0503030403020204" pitchFamily="34" charset="0"/>
              </a:defRPr>
            </a:lvl9pPr>
          </a:lstStyle>
          <a:p>
            <a:pPr defTabSz="914266" fontAlgn="base">
              <a:spcBef>
                <a:spcPct val="0"/>
              </a:spcBef>
              <a:spcAft>
                <a:spcPct val="0"/>
              </a:spcAft>
              <a:defRPr/>
            </a:pPr>
            <a:fld id="{6F084AA2-EDF3-41B6-9BD5-4D1331E35CE7}" type="slidenum">
              <a:rPr lang="en-US" altLang="en-US">
                <a:solidFill>
                  <a:prstClr val="black"/>
                </a:solidFill>
                <a:latin typeface="Calibri" panose="020F0502020204030204" pitchFamily="34" charset="0"/>
              </a:rPr>
              <a:pPr defTabSz="914266" fontAlgn="base">
                <a:spcBef>
                  <a:spcPct val="0"/>
                </a:spcBef>
                <a:spcAft>
                  <a:spcPct val="0"/>
                </a:spcAft>
                <a:defRPr/>
              </a:pPr>
              <a:t>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365696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3259463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3476098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cap="all"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377404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cap="all"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204252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cap="all" baseline="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1732867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16</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2276933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18</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332926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Note: what’s not on this table is that *New algorithm adds 12,137 new links</a:t>
            </a:r>
          </a:p>
          <a:p>
            <a:pPr defTabSz="948507">
              <a:defRPr/>
            </a:pPr>
            <a:r>
              <a:rPr lang="en-US" dirty="0"/>
              <a:t>Class 3 and 4: Common names, don’t have SSN or didn’t match, alternative birth dates</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2627088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677985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2363046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pic>
        <p:nvPicPr>
          <p:cNvPr id="3" name="Picture 2" descr="Logos of the U.S. Department of Health and Human Services and the Centers for Disease control and Prevention" title="logos"/>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0" b="100000" l="84000" r="100000">
                        <a14:backgroundMark x1="84909" y1="10748" x2="84909" y2="10748"/>
                        <a14:backgroundMark x1="84818" y1="28505" x2="84727" y2="86449"/>
                      </a14:backgroundRemoval>
                    </a14:imgEffect>
                  </a14:imgLayer>
                </a14:imgProps>
              </a:ext>
              <a:ext uri="{28A0092B-C50C-407E-A947-70E740481C1C}">
                <a14:useLocalDpi xmlns:a14="http://schemas.microsoft.com/office/drawing/2010/main" val="0"/>
              </a:ext>
            </a:extLst>
          </a:blip>
          <a:srcRect l="84107"/>
          <a:stretch/>
        </p:blipFill>
        <p:spPr>
          <a:xfrm>
            <a:off x="7690756" y="4254527"/>
            <a:ext cx="1453243"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06062" y="75154"/>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Health Statistics</a:t>
            </a:r>
          </a:p>
        </p:txBody>
      </p:sp>
      <p:sp>
        <p:nvSpPr>
          <p:cNvPr id="2" name="Rectangle 1"/>
          <p:cNvSpPr/>
          <p:nvPr userDrawn="1"/>
        </p:nvSpPr>
        <p:spPr>
          <a:xfrm>
            <a:off x="7739743" y="-1"/>
            <a:ext cx="1404256" cy="888973"/>
          </a:xfrm>
          <a:prstGeom prst="rect">
            <a:avLst/>
          </a:pr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29691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27"/>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06062" y="4699013"/>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26251713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4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400">
                <a:solidFill>
                  <a:schemeClr val="accent4">
                    <a:lumMod val="75000"/>
                  </a:schemeClr>
                </a:solidFill>
              </a:defRPr>
            </a:lvl1pPr>
            <a:lvl2pPr>
              <a:buClr>
                <a:srgbClr val="008BB0"/>
              </a:buClr>
              <a:defRPr sz="2400">
                <a:solidFill>
                  <a:schemeClr val="accent4">
                    <a:lumMod val="75000"/>
                  </a:schemeClr>
                </a:solidFill>
              </a:defRPr>
            </a:lvl2pPr>
            <a:lvl3pPr>
              <a:buClr>
                <a:srgbClr val="695E4A"/>
              </a:buClr>
              <a:defRPr sz="24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00964680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62907255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512321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116959330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27"/>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0" y="-398002"/>
            <a:ext cx="6903076" cy="369332"/>
          </a:xfrm>
          <a:prstGeom prst="rect">
            <a:avLst/>
          </a:prstGeom>
          <a:noFill/>
        </p:spPr>
        <p:txBody>
          <a:bodyPr wrap="square" rtlCol="0">
            <a:spAutoFit/>
          </a:bodyPr>
          <a:lstStyle/>
          <a:p>
            <a:r>
              <a:rPr lang="en-US" b="1" dirty="0">
                <a:solidFill>
                  <a:srgbClr val="006858"/>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400">
                <a:solidFill>
                  <a:schemeClr val="accent4">
                    <a:lumMod val="75000"/>
                  </a:schemeClr>
                </a:solidFill>
              </a:defRPr>
            </a:lvl1pPr>
            <a:lvl2pPr>
              <a:buClr>
                <a:srgbClr val="008BB0"/>
              </a:buClr>
              <a:defRPr sz="2400">
                <a:solidFill>
                  <a:schemeClr val="accent4">
                    <a:lumMod val="75000"/>
                  </a:schemeClr>
                </a:solidFill>
              </a:defRPr>
            </a:lvl2pPr>
            <a:lvl3pPr>
              <a:buClr>
                <a:srgbClr val="695E4A"/>
              </a:buClr>
              <a:defRPr sz="24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24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9FECA-E0EA-49E9-AB03-D4B0E0D152BD}" type="slidenum">
              <a:rPr lang="en-US" smtClean="0"/>
              <a:t>‹#›</a:t>
            </a:fld>
            <a:endParaRPr lang="en-US"/>
          </a:p>
        </p:txBody>
      </p:sp>
    </p:spTree>
    <p:extLst>
      <p:ext uri="{BB962C8B-B14F-4D97-AF65-F5344CB8AC3E}">
        <p14:creationId xmlns:p14="http://schemas.microsoft.com/office/powerpoint/2010/main" val="60714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fault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06062" y="75154"/>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07951286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pic>
        <p:nvPicPr>
          <p:cNvPr id="3" name="Picture 2" descr="Logos of the U.S. Department of Health and Human Services and the Centers for Disease control and Prevention" title="logos"/>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0" b="100000" l="84000" r="100000">
                        <a14:backgroundMark x1="84909" y1="10748" x2="84909" y2="10748"/>
                        <a14:backgroundMark x1="84818" y1="28505" x2="84727" y2="86449"/>
                      </a14:backgroundRemoval>
                    </a14:imgEffect>
                  </a14:imgLayer>
                </a14:imgProps>
              </a:ext>
              <a:ext uri="{28A0092B-C50C-407E-A947-70E740481C1C}">
                <a14:useLocalDpi xmlns:a14="http://schemas.microsoft.com/office/drawing/2010/main" val="0"/>
              </a:ext>
            </a:extLst>
          </a:blip>
          <a:srcRect l="84107"/>
          <a:stretch/>
        </p:blipFill>
        <p:spPr>
          <a:xfrm>
            <a:off x="7690756" y="4254527"/>
            <a:ext cx="1453243"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06062" y="75154"/>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Health Statistics</a:t>
            </a:r>
          </a:p>
        </p:txBody>
      </p:sp>
      <p:sp>
        <p:nvSpPr>
          <p:cNvPr id="2" name="Rectangle 1"/>
          <p:cNvSpPr/>
          <p:nvPr userDrawn="1"/>
        </p:nvSpPr>
        <p:spPr>
          <a:xfrm>
            <a:off x="7739743" y="-1"/>
            <a:ext cx="1404256" cy="888973"/>
          </a:xfrm>
          <a:prstGeom prst="rect">
            <a:avLst/>
          </a:pr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5935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61" r:id="rId1"/>
    <p:sldLayoutId id="2147483859" r:id="rId2"/>
    <p:sldLayoutId id="2147483860" r:id="rId3"/>
    <p:sldLayoutId id="2147483852" r:id="rId4"/>
    <p:sldLayoutId id="2147483823" r:id="rId5"/>
    <p:sldLayoutId id="2147483849" r:id="rId6"/>
    <p:sldLayoutId id="2147483883" r:id="rId7"/>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1217452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199" y="1484851"/>
            <a:ext cx="8229600" cy="1059711"/>
          </a:xfrm>
        </p:spPr>
        <p:txBody>
          <a:bodyPr/>
          <a:lstStyle/>
          <a:p>
            <a:r>
              <a:rPr lang="en-US" dirty="0"/>
              <a:t>Incorporating an Enhanced-Linkage Algorithm for Household Survey Data Linked to the NDI</a:t>
            </a:r>
            <a:endParaRPr lang="en-US" altLang="en-US" dirty="0">
              <a:solidFill>
                <a:schemeClr val="accent2"/>
              </a:solidFill>
              <a:cs typeface="Calibri" panose="020F0502020204030204" pitchFamily="34" charset="0"/>
            </a:endParaRPr>
          </a:p>
        </p:txBody>
      </p:sp>
      <p:sp>
        <p:nvSpPr>
          <p:cNvPr id="2" name="Subtitle 1"/>
          <p:cNvSpPr>
            <a:spLocks noGrp="1"/>
          </p:cNvSpPr>
          <p:nvPr>
            <p:ph type="subTitle" idx="1"/>
          </p:nvPr>
        </p:nvSpPr>
        <p:spPr>
          <a:xfrm>
            <a:off x="457200" y="2373112"/>
            <a:ext cx="6400800" cy="806316"/>
          </a:xfrm>
        </p:spPr>
        <p:txBody>
          <a:bodyPr/>
          <a:lstStyle/>
          <a:p>
            <a:r>
              <a:rPr lang="en-US" dirty="0"/>
              <a:t>Lisa B. Mirel</a:t>
            </a:r>
          </a:p>
        </p:txBody>
      </p:sp>
      <p:sp>
        <p:nvSpPr>
          <p:cNvPr id="6" name="Text Placeholder 5"/>
          <p:cNvSpPr>
            <a:spLocks noGrp="1"/>
          </p:cNvSpPr>
          <p:nvPr>
            <p:ph type="body" sz="quarter" idx="10"/>
          </p:nvPr>
        </p:nvSpPr>
        <p:spPr>
          <a:xfrm>
            <a:off x="457199" y="3255848"/>
            <a:ext cx="7445229" cy="971550"/>
          </a:xfrm>
        </p:spPr>
        <p:txBody>
          <a:bodyPr/>
          <a:lstStyle/>
          <a:p>
            <a:r>
              <a:rPr lang="en-US" b="1" dirty="0">
                <a:solidFill>
                  <a:schemeClr val="accent2"/>
                </a:solidFill>
              </a:rPr>
              <a:t>Board of Scientific Counselors</a:t>
            </a:r>
          </a:p>
          <a:p>
            <a:r>
              <a:rPr lang="en-US" b="1" dirty="0">
                <a:solidFill>
                  <a:schemeClr val="accent2"/>
                </a:solidFill>
              </a:rPr>
              <a:t>January 9, 2020</a:t>
            </a:r>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his is the National Center for Health Statistics Data Linkage logo."/>
          <p:cNvPicPr>
            <a:picLocks noChangeAspect="1"/>
          </p:cNvPicPr>
          <p:nvPr/>
        </p:nvPicPr>
        <p:blipFill>
          <a:blip r:embed="rId4"/>
          <a:stretch>
            <a:fillRect/>
          </a:stretch>
        </p:blipFill>
        <p:spPr>
          <a:xfrm>
            <a:off x="457203" y="369692"/>
            <a:ext cx="4732369" cy="960081"/>
          </a:xfrm>
          <a:prstGeom prst="rect">
            <a:avLst/>
          </a:prstGeom>
        </p:spPr>
      </p:pic>
    </p:spTree>
    <p:extLst>
      <p:ext uri="{BB962C8B-B14F-4D97-AF65-F5344CB8AC3E}">
        <p14:creationId xmlns:p14="http://schemas.microsoft.com/office/powerpoint/2010/main" val="21706975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D78F-8E9D-4DC7-A883-4059FC0B0C67}"/>
              </a:ext>
            </a:extLst>
          </p:cNvPr>
          <p:cNvSpPr>
            <a:spLocks noGrp="1"/>
          </p:cNvSpPr>
          <p:nvPr>
            <p:ph type="title"/>
          </p:nvPr>
        </p:nvSpPr>
        <p:spPr/>
        <p:txBody>
          <a:bodyPr/>
          <a:lstStyle/>
          <a:p>
            <a:r>
              <a:rPr lang="en-US" dirty="0"/>
              <a:t>Comparing the Two Approaches</a:t>
            </a:r>
          </a:p>
        </p:txBody>
      </p:sp>
    </p:spTree>
    <p:extLst>
      <p:ext uri="{BB962C8B-B14F-4D97-AF65-F5344CB8AC3E}">
        <p14:creationId xmlns:p14="http://schemas.microsoft.com/office/powerpoint/2010/main" val="251567185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slide is a trend table displaying data from 1986 through 2013 for the percent of eligible NHIS Participants Linked to NDI, old and new linkage algorithm.">
            <a:extLst>
              <a:ext uri="{FF2B5EF4-FFF2-40B4-BE49-F238E27FC236}">
                <a16:creationId xmlns:a16="http://schemas.microsoft.com/office/drawing/2014/main" id="{F4B63278-9B78-4D54-A8B5-9AF5FD385521}"/>
              </a:ext>
            </a:extLst>
          </p:cNvPr>
          <p:cNvPicPr>
            <a:picLocks noChangeAspect="1"/>
          </p:cNvPicPr>
          <p:nvPr/>
        </p:nvPicPr>
        <p:blipFill>
          <a:blip r:embed="rId2"/>
          <a:stretch>
            <a:fillRect/>
          </a:stretch>
        </p:blipFill>
        <p:spPr>
          <a:xfrm>
            <a:off x="1581401" y="1063229"/>
            <a:ext cx="5461270" cy="3968840"/>
          </a:xfrm>
          <a:prstGeom prst="rect">
            <a:avLst/>
          </a:prstGeom>
        </p:spPr>
      </p:pic>
      <p:sp>
        <p:nvSpPr>
          <p:cNvPr id="2" name="Title 1">
            <a:extLst>
              <a:ext uri="{FF2B5EF4-FFF2-40B4-BE49-F238E27FC236}">
                <a16:creationId xmlns:a16="http://schemas.microsoft.com/office/drawing/2014/main" id="{D38B13FE-4676-45C5-B1AB-8B42A9027587}"/>
              </a:ext>
            </a:extLst>
          </p:cNvPr>
          <p:cNvSpPr>
            <a:spLocks noGrp="1"/>
          </p:cNvSpPr>
          <p:nvPr>
            <p:ph type="title"/>
          </p:nvPr>
        </p:nvSpPr>
        <p:spPr/>
        <p:txBody>
          <a:bodyPr/>
          <a:lstStyle/>
          <a:p>
            <a:r>
              <a:rPr lang="en-US" dirty="0"/>
              <a:t>Percent of Eligible NHIS Participants Linked to NDI: Old and New Linkage Algorithm</a:t>
            </a:r>
          </a:p>
        </p:txBody>
      </p:sp>
    </p:spTree>
    <p:extLst>
      <p:ext uri="{BB962C8B-B14F-4D97-AF65-F5344CB8AC3E}">
        <p14:creationId xmlns:p14="http://schemas.microsoft.com/office/powerpoint/2010/main" val="153571207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8D511-B0FA-4AD9-8E48-062C421023C3}"/>
              </a:ext>
            </a:extLst>
          </p:cNvPr>
          <p:cNvSpPr>
            <a:spLocks noGrp="1"/>
          </p:cNvSpPr>
          <p:nvPr>
            <p:ph type="title"/>
          </p:nvPr>
        </p:nvSpPr>
        <p:spPr/>
        <p:txBody>
          <a:bodyPr/>
          <a:lstStyle/>
          <a:p>
            <a:r>
              <a:rPr lang="en-US" sz="2800" dirty="0"/>
              <a:t>All NHIS years combined: 1986-2013</a:t>
            </a:r>
            <a:br>
              <a:rPr lang="en-US" dirty="0"/>
            </a:br>
            <a:endParaRPr lang="en-US" dirty="0"/>
          </a:p>
        </p:txBody>
      </p:sp>
      <p:pic>
        <p:nvPicPr>
          <p:cNvPr id="4" name="Picture 3" descr="This is a table displaying data from 1986 through 2013 for the number of NHIS Participants Linked to NDI, to be alive and assumed to be deceased according to the old and new linkage algorithm.">
            <a:extLst>
              <a:ext uri="{FF2B5EF4-FFF2-40B4-BE49-F238E27FC236}">
                <a16:creationId xmlns:a16="http://schemas.microsoft.com/office/drawing/2014/main" id="{26F9F039-217C-482A-BB6F-5AAF240D8C04}"/>
              </a:ext>
            </a:extLst>
          </p:cNvPr>
          <p:cNvPicPr>
            <a:picLocks noChangeAspect="1"/>
          </p:cNvPicPr>
          <p:nvPr/>
        </p:nvPicPr>
        <p:blipFill>
          <a:blip r:embed="rId2"/>
          <a:stretch>
            <a:fillRect/>
          </a:stretch>
        </p:blipFill>
        <p:spPr>
          <a:xfrm>
            <a:off x="0" y="1152284"/>
            <a:ext cx="9144000" cy="1419466"/>
          </a:xfrm>
          <a:prstGeom prst="rect">
            <a:avLst/>
          </a:prstGeom>
        </p:spPr>
      </p:pic>
      <p:sp>
        <p:nvSpPr>
          <p:cNvPr id="3" name="Text Placeholder 2">
            <a:extLst>
              <a:ext uri="{FF2B5EF4-FFF2-40B4-BE49-F238E27FC236}">
                <a16:creationId xmlns:a16="http://schemas.microsoft.com/office/drawing/2014/main" id="{37CCA907-CCD9-4FE0-8F61-DF7C0F6C1859}"/>
              </a:ext>
            </a:extLst>
          </p:cNvPr>
          <p:cNvSpPr>
            <a:spLocks noGrp="1"/>
          </p:cNvSpPr>
          <p:nvPr>
            <p:ph type="body" sz="quarter" idx="10"/>
          </p:nvPr>
        </p:nvSpPr>
        <p:spPr>
          <a:xfrm>
            <a:off x="219808" y="2936632"/>
            <a:ext cx="8924192" cy="1651854"/>
          </a:xfrm>
        </p:spPr>
        <p:txBody>
          <a:bodyPr/>
          <a:lstStyle/>
          <a:p>
            <a:pPr>
              <a:buFont typeface="Arial" panose="020B0604020202020204" pitchFamily="34" charset="0"/>
              <a:buChar char="•"/>
            </a:pPr>
            <a:r>
              <a:rPr lang="en-US" sz="2000" dirty="0"/>
              <a:t>68,769  out of 4,637,576 (1.5%) will have a different outcome with the new algorithm compared to old</a:t>
            </a:r>
          </a:p>
          <a:p>
            <a:pPr>
              <a:buFont typeface="Arial" panose="020B0604020202020204" pitchFamily="34" charset="0"/>
              <a:buChar char="•"/>
            </a:pPr>
            <a:r>
              <a:rPr lang="en-US" sz="2000" dirty="0"/>
              <a:t>93.2 % of old matches (676,355/725,217) in concordance with new matches</a:t>
            </a:r>
          </a:p>
          <a:p>
            <a:pPr>
              <a:buFont typeface="Arial" panose="020B0604020202020204" pitchFamily="34" charset="0"/>
              <a:buChar char="•"/>
            </a:pPr>
            <a:r>
              <a:rPr lang="en-US" sz="2000" dirty="0"/>
              <a:t>97.1% of new matches (676,355/696,262) in concordance with old matches</a:t>
            </a:r>
          </a:p>
          <a:p>
            <a:endParaRPr lang="en-US" dirty="0"/>
          </a:p>
        </p:txBody>
      </p:sp>
    </p:spTree>
    <p:extLst>
      <p:ext uri="{BB962C8B-B14F-4D97-AF65-F5344CB8AC3E}">
        <p14:creationId xmlns:p14="http://schemas.microsoft.com/office/powerpoint/2010/main" val="277522492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slide is a trend table displaying data from 1986 through 2013 for the percent of eligible NHIS Participants Linked to NDI, old and new linkage algorithm.">
            <a:extLst>
              <a:ext uri="{FF2B5EF4-FFF2-40B4-BE49-F238E27FC236}">
                <a16:creationId xmlns:a16="http://schemas.microsoft.com/office/drawing/2014/main" id="{0C024274-8AEC-416F-B4D7-7C6D2591A4F3}"/>
              </a:ext>
            </a:extLst>
          </p:cNvPr>
          <p:cNvPicPr>
            <a:picLocks noChangeAspect="1"/>
          </p:cNvPicPr>
          <p:nvPr/>
        </p:nvPicPr>
        <p:blipFill>
          <a:blip r:embed="rId2"/>
          <a:stretch>
            <a:fillRect/>
          </a:stretch>
        </p:blipFill>
        <p:spPr>
          <a:xfrm>
            <a:off x="1417499" y="1097283"/>
            <a:ext cx="5461270" cy="3968840"/>
          </a:xfrm>
          <a:prstGeom prst="rect">
            <a:avLst/>
          </a:prstGeom>
        </p:spPr>
      </p:pic>
      <p:pic>
        <p:nvPicPr>
          <p:cNvPr id="5" name="Picture 4" descr="This slide is a trend table displaying data from 1986 through 2013 for the percent of eligible NHIS Participants Linked to NDI, old and new linkage algorithm.  The arrow is pointing downward to highlight data for 2007.">
            <a:extLst>
              <a:ext uri="{FF2B5EF4-FFF2-40B4-BE49-F238E27FC236}">
                <a16:creationId xmlns:a16="http://schemas.microsoft.com/office/drawing/2014/main" id="{3AEF08CB-A741-4882-BA78-DE98FFF684E0}"/>
              </a:ext>
            </a:extLst>
          </p:cNvPr>
          <p:cNvPicPr>
            <a:picLocks noChangeAspect="1"/>
          </p:cNvPicPr>
          <p:nvPr/>
        </p:nvPicPr>
        <p:blipFill>
          <a:blip r:embed="rId3"/>
          <a:stretch>
            <a:fillRect/>
          </a:stretch>
        </p:blipFill>
        <p:spPr>
          <a:xfrm>
            <a:off x="5411417" y="3329610"/>
            <a:ext cx="390178" cy="384081"/>
          </a:xfrm>
          <a:prstGeom prst="rect">
            <a:avLst/>
          </a:prstGeom>
        </p:spPr>
      </p:pic>
      <p:sp>
        <p:nvSpPr>
          <p:cNvPr id="2" name="Title 1">
            <a:extLst>
              <a:ext uri="{FF2B5EF4-FFF2-40B4-BE49-F238E27FC236}">
                <a16:creationId xmlns:a16="http://schemas.microsoft.com/office/drawing/2014/main" id="{076D7F17-F00C-4997-83C4-D738BBF50FC5}"/>
              </a:ext>
            </a:extLst>
          </p:cNvPr>
          <p:cNvSpPr>
            <a:spLocks noGrp="1"/>
          </p:cNvSpPr>
          <p:nvPr>
            <p:ph type="title"/>
          </p:nvPr>
        </p:nvSpPr>
        <p:spPr/>
        <p:txBody>
          <a:bodyPr/>
          <a:lstStyle/>
          <a:p>
            <a:r>
              <a:rPr lang="en-US" dirty="0"/>
              <a:t>Percent of Eligible NHIS Participants Linked to NDI: Old and New Algorithm</a:t>
            </a:r>
          </a:p>
        </p:txBody>
      </p:sp>
    </p:spTree>
    <p:extLst>
      <p:ext uri="{BB962C8B-B14F-4D97-AF65-F5344CB8AC3E}">
        <p14:creationId xmlns:p14="http://schemas.microsoft.com/office/powerpoint/2010/main" val="1765228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94427-52A8-4ACE-B7D4-50ADD0B417FC}"/>
              </a:ext>
            </a:extLst>
          </p:cNvPr>
          <p:cNvSpPr>
            <a:spLocks noGrp="1"/>
          </p:cNvSpPr>
          <p:nvPr>
            <p:ph type="title"/>
          </p:nvPr>
        </p:nvSpPr>
        <p:spPr/>
        <p:txBody>
          <a:bodyPr/>
          <a:lstStyle/>
          <a:p>
            <a:r>
              <a:rPr lang="en-US" sz="2800" dirty="0"/>
              <a:t>NHIS: SSN9 Results</a:t>
            </a:r>
          </a:p>
        </p:txBody>
      </p:sp>
      <p:pic>
        <p:nvPicPr>
          <p:cNvPr id="4" name="Picture 3" descr="This is a table displaying data from 1986 through 2006 for the number of NHIS Participants Linked to NDI, to be alive and assumed to be deceased according to the old and new linkage algorithm.">
            <a:extLst>
              <a:ext uri="{FF2B5EF4-FFF2-40B4-BE49-F238E27FC236}">
                <a16:creationId xmlns:a16="http://schemas.microsoft.com/office/drawing/2014/main" id="{A473971C-B394-44EB-B217-3A5A57B85BE6}"/>
              </a:ext>
            </a:extLst>
          </p:cNvPr>
          <p:cNvPicPr>
            <a:picLocks noChangeAspect="1"/>
          </p:cNvPicPr>
          <p:nvPr/>
        </p:nvPicPr>
        <p:blipFill>
          <a:blip r:embed="rId2"/>
          <a:stretch>
            <a:fillRect/>
          </a:stretch>
        </p:blipFill>
        <p:spPr>
          <a:xfrm>
            <a:off x="-43962" y="1128705"/>
            <a:ext cx="9144000" cy="1443045"/>
          </a:xfrm>
          <a:prstGeom prst="rect">
            <a:avLst/>
          </a:prstGeom>
        </p:spPr>
      </p:pic>
      <p:sp>
        <p:nvSpPr>
          <p:cNvPr id="3" name="Text Placeholder 2">
            <a:extLst>
              <a:ext uri="{FF2B5EF4-FFF2-40B4-BE49-F238E27FC236}">
                <a16:creationId xmlns:a16="http://schemas.microsoft.com/office/drawing/2014/main" id="{7E48A92B-D054-40B5-9FE2-5EE6FDC66E31}"/>
              </a:ext>
            </a:extLst>
          </p:cNvPr>
          <p:cNvSpPr>
            <a:spLocks noGrp="1"/>
          </p:cNvSpPr>
          <p:nvPr>
            <p:ph type="body" sz="quarter" idx="10"/>
          </p:nvPr>
        </p:nvSpPr>
        <p:spPr>
          <a:xfrm>
            <a:off x="131885" y="2897617"/>
            <a:ext cx="9012115" cy="1207291"/>
          </a:xfrm>
        </p:spPr>
        <p:txBody>
          <a:bodyPr/>
          <a:lstStyle/>
          <a:p>
            <a:pPr>
              <a:buFont typeface="Arial" panose="020B0604020202020204" pitchFamily="34" charset="0"/>
              <a:buChar char="•"/>
            </a:pPr>
            <a:r>
              <a:rPr lang="en-US" sz="2000" dirty="0"/>
              <a:t>31,763 out of 2,012,574 (1.6%) will have a different outcome with the new algorithm compared to old</a:t>
            </a:r>
          </a:p>
          <a:p>
            <a:pPr>
              <a:buFont typeface="Arial" panose="020B0604020202020204" pitchFamily="34" charset="0"/>
              <a:buChar char="•"/>
            </a:pPr>
            <a:r>
              <a:rPr lang="en-US" sz="2000" dirty="0"/>
              <a:t>93.6 % of old matches (328,634/351,022) in concordance with new matches</a:t>
            </a:r>
          </a:p>
          <a:p>
            <a:pPr>
              <a:buFont typeface="Arial" panose="020B0604020202020204" pitchFamily="34" charset="0"/>
              <a:buChar char="•"/>
            </a:pPr>
            <a:r>
              <a:rPr lang="en-US" sz="2000" dirty="0"/>
              <a:t>97.2% of new matches (328,634/338,009) in concordance with old matches</a:t>
            </a:r>
          </a:p>
          <a:p>
            <a:endParaRPr lang="en-US" dirty="0"/>
          </a:p>
        </p:txBody>
      </p:sp>
    </p:spTree>
    <p:extLst>
      <p:ext uri="{BB962C8B-B14F-4D97-AF65-F5344CB8AC3E}">
        <p14:creationId xmlns:p14="http://schemas.microsoft.com/office/powerpoint/2010/main" val="137683332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E67A2-F859-4F30-B427-A4B5C22D203D}"/>
              </a:ext>
            </a:extLst>
          </p:cNvPr>
          <p:cNvSpPr>
            <a:spLocks noGrp="1"/>
          </p:cNvSpPr>
          <p:nvPr>
            <p:ph type="title"/>
          </p:nvPr>
        </p:nvSpPr>
        <p:spPr>
          <a:xfrm>
            <a:off x="457200" y="30133"/>
            <a:ext cx="8229600" cy="857250"/>
          </a:xfrm>
        </p:spPr>
        <p:txBody>
          <a:bodyPr/>
          <a:lstStyle/>
          <a:p>
            <a:r>
              <a:rPr lang="en-US" sz="2800" dirty="0"/>
              <a:t>NHIS: SSN4 Results</a:t>
            </a:r>
          </a:p>
        </p:txBody>
      </p:sp>
      <p:pic>
        <p:nvPicPr>
          <p:cNvPr id="4" name="Picture 3" descr="This is a table displaying data from 2007 through 2013 for the number of NHIS Participants Linked to NDI, to be alive and assumed to be deceased according to the old and new linkage algorithm.">
            <a:extLst>
              <a:ext uri="{FF2B5EF4-FFF2-40B4-BE49-F238E27FC236}">
                <a16:creationId xmlns:a16="http://schemas.microsoft.com/office/drawing/2014/main" id="{82DB7016-91CD-4449-AD75-8FCBF2E35966}"/>
              </a:ext>
            </a:extLst>
          </p:cNvPr>
          <p:cNvPicPr>
            <a:picLocks noChangeAspect="1"/>
          </p:cNvPicPr>
          <p:nvPr/>
        </p:nvPicPr>
        <p:blipFill>
          <a:blip r:embed="rId2"/>
          <a:stretch>
            <a:fillRect/>
          </a:stretch>
        </p:blipFill>
        <p:spPr>
          <a:xfrm>
            <a:off x="0" y="898555"/>
            <a:ext cx="9144000" cy="1447760"/>
          </a:xfrm>
          <a:prstGeom prst="rect">
            <a:avLst/>
          </a:prstGeom>
        </p:spPr>
      </p:pic>
      <p:sp>
        <p:nvSpPr>
          <p:cNvPr id="3" name="Text Placeholder 2">
            <a:extLst>
              <a:ext uri="{FF2B5EF4-FFF2-40B4-BE49-F238E27FC236}">
                <a16:creationId xmlns:a16="http://schemas.microsoft.com/office/drawing/2014/main" id="{EE96C413-7A1D-476B-9F8A-9D9B0D95231B}"/>
              </a:ext>
            </a:extLst>
          </p:cNvPr>
          <p:cNvSpPr>
            <a:spLocks noGrp="1"/>
          </p:cNvSpPr>
          <p:nvPr>
            <p:ph type="body" sz="quarter" idx="10"/>
          </p:nvPr>
        </p:nvSpPr>
        <p:spPr>
          <a:xfrm>
            <a:off x="180242" y="2571750"/>
            <a:ext cx="8783516" cy="2365771"/>
          </a:xfrm>
        </p:spPr>
        <p:txBody>
          <a:bodyPr/>
          <a:lstStyle/>
          <a:p>
            <a:pPr>
              <a:buFont typeface="Arial" panose="020B0604020202020204" pitchFamily="34" charset="0"/>
              <a:buChar char="•"/>
            </a:pPr>
            <a:r>
              <a:rPr lang="en-US" sz="2000" dirty="0"/>
              <a:t>5,243 out of 612,428 (0.7%) will have a different outcome with the new algorithm compared to old</a:t>
            </a:r>
          </a:p>
          <a:p>
            <a:pPr>
              <a:buFont typeface="Arial" panose="020B0604020202020204" pitchFamily="34" charset="0"/>
              <a:buChar char="•"/>
            </a:pPr>
            <a:r>
              <a:rPr lang="en-US" sz="2000" dirty="0"/>
              <a:t>82.4 % of old matches (19,087/23,173) in concordance with new matches</a:t>
            </a:r>
          </a:p>
          <a:p>
            <a:pPr>
              <a:buFont typeface="Arial" panose="020B0604020202020204" pitchFamily="34" charset="0"/>
              <a:buChar char="•"/>
            </a:pPr>
            <a:r>
              <a:rPr lang="en-US" sz="2000" dirty="0"/>
              <a:t>94.3% of new matches (19,087/20,244) in concordance with old matches</a:t>
            </a:r>
          </a:p>
          <a:p>
            <a:pPr marL="0" indent="0">
              <a:buNone/>
            </a:pPr>
            <a:endParaRPr lang="en-US" sz="2000" dirty="0"/>
          </a:p>
          <a:p>
            <a:pPr marL="0" indent="0">
              <a:buNone/>
            </a:pPr>
            <a:r>
              <a:rPr lang="en-US" sz="1600" i="1" dirty="0"/>
              <a:t>Note: starting in 2007 only the last 4 digits of SSN were collected from the Sample Adult. All eligible participants were linked.</a:t>
            </a:r>
          </a:p>
          <a:p>
            <a:pPr marL="0" indent="0">
              <a:buNone/>
            </a:pPr>
            <a:endParaRPr lang="en-US" sz="2200" dirty="0"/>
          </a:p>
          <a:p>
            <a:endParaRPr lang="en-US" dirty="0"/>
          </a:p>
        </p:txBody>
      </p:sp>
    </p:spTree>
    <p:extLst>
      <p:ext uri="{BB962C8B-B14F-4D97-AF65-F5344CB8AC3E}">
        <p14:creationId xmlns:p14="http://schemas.microsoft.com/office/powerpoint/2010/main" val="381046635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slide is a trend table displaying data from 2000 through 2014 for the percent of eligible NHANES Participants Linked to NDI, old and new linkage algorithm.">
            <a:extLst>
              <a:ext uri="{FF2B5EF4-FFF2-40B4-BE49-F238E27FC236}">
                <a16:creationId xmlns:a16="http://schemas.microsoft.com/office/drawing/2014/main" id="{9C4618CC-B711-4F37-9F76-4BE1BAD608CF}"/>
              </a:ext>
            </a:extLst>
          </p:cNvPr>
          <p:cNvPicPr>
            <a:picLocks noChangeAspect="1"/>
          </p:cNvPicPr>
          <p:nvPr/>
        </p:nvPicPr>
        <p:blipFill>
          <a:blip r:embed="rId3"/>
          <a:stretch>
            <a:fillRect/>
          </a:stretch>
        </p:blipFill>
        <p:spPr>
          <a:xfrm>
            <a:off x="1602522" y="1063229"/>
            <a:ext cx="5461270" cy="3968840"/>
          </a:xfrm>
          <a:prstGeom prst="rect">
            <a:avLst/>
          </a:prstGeom>
        </p:spPr>
      </p:pic>
      <p:sp>
        <p:nvSpPr>
          <p:cNvPr id="2" name="Title 1">
            <a:extLst>
              <a:ext uri="{FF2B5EF4-FFF2-40B4-BE49-F238E27FC236}">
                <a16:creationId xmlns:a16="http://schemas.microsoft.com/office/drawing/2014/main" id="{5C8DABC9-0677-411F-A4AC-3C68913FECC5}"/>
              </a:ext>
            </a:extLst>
          </p:cNvPr>
          <p:cNvSpPr>
            <a:spLocks noGrp="1"/>
          </p:cNvSpPr>
          <p:nvPr>
            <p:ph type="title"/>
          </p:nvPr>
        </p:nvSpPr>
        <p:spPr/>
        <p:txBody>
          <a:bodyPr/>
          <a:lstStyle/>
          <a:p>
            <a:r>
              <a:rPr lang="en-US" dirty="0"/>
              <a:t>Percent of Eligible NHANES Participants Linked to NDI:</a:t>
            </a:r>
            <a:br>
              <a:rPr lang="en-US" dirty="0"/>
            </a:br>
            <a:r>
              <a:rPr lang="en-US" dirty="0"/>
              <a:t>Old and New Linkage Algorithm</a:t>
            </a:r>
          </a:p>
        </p:txBody>
      </p:sp>
    </p:spTree>
    <p:extLst>
      <p:ext uri="{BB962C8B-B14F-4D97-AF65-F5344CB8AC3E}">
        <p14:creationId xmlns:p14="http://schemas.microsoft.com/office/powerpoint/2010/main" val="299320357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4004F-24D8-48A2-9103-7529C8FF015A}"/>
              </a:ext>
            </a:extLst>
          </p:cNvPr>
          <p:cNvSpPr>
            <a:spLocks noGrp="1"/>
          </p:cNvSpPr>
          <p:nvPr>
            <p:ph type="title"/>
          </p:nvPr>
        </p:nvSpPr>
        <p:spPr/>
        <p:txBody>
          <a:bodyPr/>
          <a:lstStyle/>
          <a:p>
            <a:r>
              <a:rPr lang="en-US" sz="2800" dirty="0"/>
              <a:t>Continuous NHANES: 1999-2014</a:t>
            </a:r>
          </a:p>
        </p:txBody>
      </p:sp>
      <p:pic>
        <p:nvPicPr>
          <p:cNvPr id="4" name="Picture 3" descr="This is a table displaying data from 1999 through 2014 for the number of NHIS Participants Linked to NDI, to be alive and assumed to be deceased according to the old and new linkage algorithm.">
            <a:extLst>
              <a:ext uri="{FF2B5EF4-FFF2-40B4-BE49-F238E27FC236}">
                <a16:creationId xmlns:a16="http://schemas.microsoft.com/office/drawing/2014/main" id="{ACA04CDE-C6F1-4C5B-A96F-257E49901DBB}"/>
              </a:ext>
            </a:extLst>
          </p:cNvPr>
          <p:cNvPicPr>
            <a:picLocks noChangeAspect="1"/>
          </p:cNvPicPr>
          <p:nvPr/>
        </p:nvPicPr>
        <p:blipFill>
          <a:blip r:embed="rId2"/>
          <a:stretch>
            <a:fillRect/>
          </a:stretch>
        </p:blipFill>
        <p:spPr>
          <a:xfrm>
            <a:off x="0" y="1264432"/>
            <a:ext cx="9144000" cy="1443045"/>
          </a:xfrm>
          <a:prstGeom prst="rect">
            <a:avLst/>
          </a:prstGeom>
        </p:spPr>
      </p:pic>
      <p:sp>
        <p:nvSpPr>
          <p:cNvPr id="3" name="Text Placeholder 2">
            <a:extLst>
              <a:ext uri="{FF2B5EF4-FFF2-40B4-BE49-F238E27FC236}">
                <a16:creationId xmlns:a16="http://schemas.microsoft.com/office/drawing/2014/main" id="{9B912112-EF50-4BA6-BCCD-472B0905EF2F}"/>
              </a:ext>
            </a:extLst>
          </p:cNvPr>
          <p:cNvSpPr>
            <a:spLocks noGrp="1"/>
          </p:cNvSpPr>
          <p:nvPr>
            <p:ph type="body" sz="quarter" idx="10"/>
          </p:nvPr>
        </p:nvSpPr>
        <p:spPr>
          <a:xfrm>
            <a:off x="298939" y="2908680"/>
            <a:ext cx="8326315" cy="1207291"/>
          </a:xfrm>
        </p:spPr>
        <p:txBody>
          <a:bodyPr/>
          <a:lstStyle/>
          <a:p>
            <a:pPr>
              <a:buFont typeface="Arial" panose="020B0604020202020204" pitchFamily="34" charset="0"/>
              <a:buChar char="•"/>
            </a:pPr>
            <a:r>
              <a:rPr lang="en-US" sz="2000" dirty="0"/>
              <a:t>608 out of 81,904 (0.6%) will have a different outcome with the new algorithm compared to old</a:t>
            </a:r>
          </a:p>
          <a:p>
            <a:pPr>
              <a:buFont typeface="Arial" panose="020B0604020202020204" pitchFamily="34" charset="0"/>
              <a:buChar char="•"/>
            </a:pPr>
            <a:r>
              <a:rPr lang="en-US" sz="2000" dirty="0"/>
              <a:t>92.1 % of old matches (6,013/6,526) in concordance with new matches</a:t>
            </a:r>
          </a:p>
          <a:p>
            <a:pPr>
              <a:buFont typeface="Arial" panose="020B0604020202020204" pitchFamily="34" charset="0"/>
              <a:buChar char="•"/>
            </a:pPr>
            <a:r>
              <a:rPr lang="en-US" sz="2000" dirty="0"/>
              <a:t>98.4% of new matches (6,013/6,108) in concordance with old matches</a:t>
            </a:r>
          </a:p>
          <a:p>
            <a:endParaRPr lang="en-US" dirty="0"/>
          </a:p>
        </p:txBody>
      </p:sp>
    </p:spTree>
    <p:extLst>
      <p:ext uri="{BB962C8B-B14F-4D97-AF65-F5344CB8AC3E}">
        <p14:creationId xmlns:p14="http://schemas.microsoft.com/office/powerpoint/2010/main" val="354700603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D08D0B-89DA-46DC-932B-3D5D41421F4E}"/>
              </a:ext>
            </a:extLst>
          </p:cNvPr>
          <p:cNvSpPr txBox="1"/>
          <p:nvPr/>
        </p:nvSpPr>
        <p:spPr>
          <a:xfrm>
            <a:off x="79131" y="428180"/>
            <a:ext cx="2415533" cy="646331"/>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How were the previous </a:t>
            </a:r>
          </a:p>
          <a:p>
            <a:r>
              <a:rPr lang="en-US" dirty="0">
                <a:latin typeface="Calibri" panose="020F0502020204030204" pitchFamily="34" charset="0"/>
                <a:cs typeface="Calibri" panose="020F0502020204030204" pitchFamily="34" charset="0"/>
              </a:rPr>
              <a:t>links selected?</a:t>
            </a:r>
          </a:p>
        </p:txBody>
      </p:sp>
      <p:grpSp>
        <p:nvGrpSpPr>
          <p:cNvPr id="8" name="Group 7" descr="This slide provides detailed information on how the previous links were selected and it defines the old algorithms for class and score.">
            <a:extLst>
              <a:ext uri="{FF2B5EF4-FFF2-40B4-BE49-F238E27FC236}">
                <a16:creationId xmlns:a16="http://schemas.microsoft.com/office/drawing/2014/main" id="{F74E1861-9FF0-493C-AAC4-FAADEA2957E7}"/>
              </a:ext>
            </a:extLst>
          </p:cNvPr>
          <p:cNvGrpSpPr/>
          <p:nvPr/>
        </p:nvGrpSpPr>
        <p:grpSpPr>
          <a:xfrm>
            <a:off x="79131" y="0"/>
            <a:ext cx="8593279" cy="5034209"/>
            <a:chOff x="79131" y="0"/>
            <a:chExt cx="8593279" cy="5034209"/>
          </a:xfrm>
        </p:grpSpPr>
        <p:grpSp>
          <p:nvGrpSpPr>
            <p:cNvPr id="2" name="Group 1">
              <a:extLst>
                <a:ext uri="{FF2B5EF4-FFF2-40B4-BE49-F238E27FC236}">
                  <a16:creationId xmlns:a16="http://schemas.microsoft.com/office/drawing/2014/main" id="{F8E50E7D-3B66-4365-8DA6-7386F168450D}"/>
                </a:ext>
              </a:extLst>
            </p:cNvPr>
            <p:cNvGrpSpPr/>
            <p:nvPr/>
          </p:nvGrpSpPr>
          <p:grpSpPr>
            <a:xfrm>
              <a:off x="2659709" y="0"/>
              <a:ext cx="6012701" cy="5034209"/>
              <a:chOff x="2659709" y="0"/>
              <a:chExt cx="6012701" cy="5034209"/>
            </a:xfrm>
          </p:grpSpPr>
          <p:pic>
            <p:nvPicPr>
              <p:cNvPr id="4" name="Picture 3" descr="This slide provides detailed information on how the previous links were selected and it defines the old algorithms for class and score.">
                <a:extLst>
                  <a:ext uri="{FF2B5EF4-FFF2-40B4-BE49-F238E27FC236}">
                    <a16:creationId xmlns:a16="http://schemas.microsoft.com/office/drawing/2014/main" id="{B4C12DB8-AABA-4C1F-A2B3-D017C55E8A3D}"/>
                  </a:ext>
                </a:extLst>
              </p:cNvPr>
              <p:cNvPicPr>
                <a:picLocks noChangeAspect="1"/>
              </p:cNvPicPr>
              <p:nvPr/>
            </p:nvPicPr>
            <p:blipFill>
              <a:blip r:embed="rId3"/>
              <a:stretch>
                <a:fillRect/>
              </a:stretch>
            </p:blipFill>
            <p:spPr>
              <a:xfrm>
                <a:off x="2659709" y="0"/>
                <a:ext cx="6012701" cy="5034209"/>
              </a:xfrm>
              <a:prstGeom prst="rect">
                <a:avLst/>
              </a:prstGeom>
            </p:spPr>
          </p:pic>
          <p:pic>
            <p:nvPicPr>
              <p:cNvPr id="5" name="Picture 4" descr="This slide provides detailed information on how the previous links were selected and it defines the old algorithms for class and score.">
                <a:extLst>
                  <a:ext uri="{FF2B5EF4-FFF2-40B4-BE49-F238E27FC236}">
                    <a16:creationId xmlns:a16="http://schemas.microsoft.com/office/drawing/2014/main" id="{6F3F0F9E-7F15-4ADE-885E-B00192EBB7B2}"/>
                  </a:ext>
                </a:extLst>
              </p:cNvPr>
              <p:cNvPicPr>
                <a:picLocks noChangeAspect="1"/>
              </p:cNvPicPr>
              <p:nvPr/>
            </p:nvPicPr>
            <p:blipFill>
              <a:blip r:embed="rId4"/>
              <a:stretch>
                <a:fillRect/>
              </a:stretch>
            </p:blipFill>
            <p:spPr>
              <a:xfrm>
                <a:off x="2659709" y="1686111"/>
                <a:ext cx="6012701" cy="2815551"/>
              </a:xfrm>
              <a:prstGeom prst="rect">
                <a:avLst/>
              </a:prstGeom>
            </p:spPr>
          </p:pic>
        </p:grpSp>
        <p:sp>
          <p:nvSpPr>
            <p:cNvPr id="7" name="TextBox 6">
              <a:extLst>
                <a:ext uri="{FF2B5EF4-FFF2-40B4-BE49-F238E27FC236}">
                  <a16:creationId xmlns:a16="http://schemas.microsoft.com/office/drawing/2014/main" id="{D3CD2D0A-204E-4F42-A30B-23337EF80E27}"/>
                </a:ext>
              </a:extLst>
            </p:cNvPr>
            <p:cNvSpPr txBox="1"/>
            <p:nvPr/>
          </p:nvSpPr>
          <p:spPr>
            <a:xfrm>
              <a:off x="79131" y="1545378"/>
              <a:ext cx="2580578" cy="646331"/>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Defining Class and Score: </a:t>
              </a:r>
            </a:p>
            <a:p>
              <a:r>
                <a:rPr lang="en-US" dirty="0">
                  <a:latin typeface="Calibri" panose="020F0502020204030204" pitchFamily="34" charset="0"/>
                  <a:cs typeface="Calibri" panose="020F0502020204030204" pitchFamily="34" charset="0"/>
                </a:rPr>
                <a:t>Old algorithm</a:t>
              </a:r>
            </a:p>
          </p:txBody>
        </p:sp>
      </p:grpSp>
      <p:sp>
        <p:nvSpPr>
          <p:cNvPr id="3" name="Title 2">
            <a:extLst>
              <a:ext uri="{FF2B5EF4-FFF2-40B4-BE49-F238E27FC236}">
                <a16:creationId xmlns:a16="http://schemas.microsoft.com/office/drawing/2014/main" id="{8CE15F68-20B8-467C-8697-B404C2176964}"/>
              </a:ext>
            </a:extLst>
          </p:cNvPr>
          <p:cNvSpPr>
            <a:spLocks noGrp="1"/>
          </p:cNvSpPr>
          <p:nvPr>
            <p:ph type="title"/>
          </p:nvPr>
        </p:nvSpPr>
        <p:spPr>
          <a:xfrm>
            <a:off x="0" y="-390618"/>
            <a:ext cx="8229600" cy="857250"/>
          </a:xfrm>
        </p:spPr>
        <p:txBody>
          <a:bodyPr/>
          <a:lstStyle/>
          <a:p>
            <a:r>
              <a:rPr lang="en-US" sz="1800" dirty="0"/>
              <a:t>Class and Score</a:t>
            </a:r>
          </a:p>
        </p:txBody>
      </p:sp>
    </p:spTree>
    <p:extLst>
      <p:ext uri="{BB962C8B-B14F-4D97-AF65-F5344CB8AC3E}">
        <p14:creationId xmlns:p14="http://schemas.microsoft.com/office/powerpoint/2010/main" val="1077855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D767-D69A-4A8B-91A8-8B12CDE7AD09}"/>
              </a:ext>
            </a:extLst>
          </p:cNvPr>
          <p:cNvSpPr>
            <a:spLocks noGrp="1"/>
          </p:cNvSpPr>
          <p:nvPr>
            <p:ph type="title"/>
          </p:nvPr>
        </p:nvSpPr>
        <p:spPr>
          <a:xfrm>
            <a:off x="392925" y="0"/>
            <a:ext cx="8229600" cy="857250"/>
          </a:xfrm>
        </p:spPr>
        <p:txBody>
          <a:bodyPr/>
          <a:lstStyle/>
          <a:p>
            <a:r>
              <a:rPr lang="en-US" sz="2800" dirty="0"/>
              <a:t>Class and Score: All Surveys Combined</a:t>
            </a:r>
          </a:p>
        </p:txBody>
      </p:sp>
      <p:pic>
        <p:nvPicPr>
          <p:cNvPr id="4" name="Picture 3" descr="This portion of the slide focuses on class 3 and 4 of the old algorithm.  &#10;">
            <a:extLst>
              <a:ext uri="{FF2B5EF4-FFF2-40B4-BE49-F238E27FC236}">
                <a16:creationId xmlns:a16="http://schemas.microsoft.com/office/drawing/2014/main" id="{F65C5B8C-8411-4953-AA15-7F5DABC60035}"/>
              </a:ext>
            </a:extLst>
          </p:cNvPr>
          <p:cNvPicPr>
            <a:picLocks noChangeAspect="1"/>
          </p:cNvPicPr>
          <p:nvPr/>
        </p:nvPicPr>
        <p:blipFill>
          <a:blip r:embed="rId3"/>
          <a:stretch>
            <a:fillRect/>
          </a:stretch>
        </p:blipFill>
        <p:spPr>
          <a:xfrm>
            <a:off x="521475" y="857250"/>
            <a:ext cx="6370080" cy="3818865"/>
          </a:xfrm>
          <a:prstGeom prst="rect">
            <a:avLst/>
          </a:prstGeom>
        </p:spPr>
      </p:pic>
      <p:sp>
        <p:nvSpPr>
          <p:cNvPr id="5" name="Rectangle 4" descr="This slide provides detailed information on how the previous links were selected and it defines the old algorithms for class and score.">
            <a:extLst>
              <a:ext uri="{FF2B5EF4-FFF2-40B4-BE49-F238E27FC236}">
                <a16:creationId xmlns:a16="http://schemas.microsoft.com/office/drawing/2014/main" id="{73871C6F-8A79-4DB4-A45A-78FD72397483}"/>
              </a:ext>
            </a:extLst>
          </p:cNvPr>
          <p:cNvSpPr/>
          <p:nvPr/>
        </p:nvSpPr>
        <p:spPr>
          <a:xfrm>
            <a:off x="521475" y="2571750"/>
            <a:ext cx="6370080" cy="5143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descr="This text box indicates that approximately 93% of the old only algorithm method falls within classes 3 and 4.&#10;">
            <a:extLst>
              <a:ext uri="{FF2B5EF4-FFF2-40B4-BE49-F238E27FC236}">
                <a16:creationId xmlns:a16="http://schemas.microsoft.com/office/drawing/2014/main" id="{46CD3BB2-09FE-4C9D-94AB-06F3C47DF9CC}"/>
              </a:ext>
            </a:extLst>
          </p:cNvPr>
          <p:cNvGrpSpPr/>
          <p:nvPr/>
        </p:nvGrpSpPr>
        <p:grpSpPr>
          <a:xfrm>
            <a:off x="6926138" y="2007014"/>
            <a:ext cx="1987023" cy="1330730"/>
            <a:chOff x="6926138" y="2007014"/>
            <a:chExt cx="1987023" cy="1330730"/>
          </a:xfrm>
        </p:grpSpPr>
        <p:pic>
          <p:nvPicPr>
            <p:cNvPr id="6" name="Picture 5" descr="This text box indicates that approximately 93% of the old only algorithm method falls within classes 3 and 4.&#10;">
              <a:extLst>
                <a:ext uri="{FF2B5EF4-FFF2-40B4-BE49-F238E27FC236}">
                  <a16:creationId xmlns:a16="http://schemas.microsoft.com/office/drawing/2014/main" id="{6BCDF8F7-8F65-44F8-9CF3-C6A6ED919304}"/>
                </a:ext>
              </a:extLst>
            </p:cNvPr>
            <p:cNvPicPr>
              <a:picLocks noChangeAspect="1"/>
            </p:cNvPicPr>
            <p:nvPr/>
          </p:nvPicPr>
          <p:blipFill>
            <a:blip r:embed="rId4"/>
            <a:stretch>
              <a:fillRect/>
            </a:stretch>
          </p:blipFill>
          <p:spPr>
            <a:xfrm>
              <a:off x="6926138" y="2007014"/>
              <a:ext cx="1987023" cy="1079086"/>
            </a:xfrm>
            <a:prstGeom prst="rect">
              <a:avLst/>
            </a:prstGeom>
          </p:spPr>
        </p:pic>
        <p:sp>
          <p:nvSpPr>
            <p:cNvPr id="7" name="TextBox 6">
              <a:extLst>
                <a:ext uri="{FF2B5EF4-FFF2-40B4-BE49-F238E27FC236}">
                  <a16:creationId xmlns:a16="http://schemas.microsoft.com/office/drawing/2014/main" id="{5BBA8C7A-0C17-417D-B35D-C6F629FFF3F4}"/>
                </a:ext>
              </a:extLst>
            </p:cNvPr>
            <p:cNvSpPr txBox="1"/>
            <p:nvPr/>
          </p:nvSpPr>
          <p:spPr>
            <a:xfrm>
              <a:off x="7340052" y="2137415"/>
              <a:ext cx="1461048" cy="1200329"/>
            </a:xfrm>
            <a:prstGeom prst="rect">
              <a:avLst/>
            </a:prstGeom>
            <a:noFill/>
          </p:spPr>
          <p:txBody>
            <a:bodyPr wrap="square" rtlCol="0">
              <a:spAutoFit/>
            </a:bodyPr>
            <a:lstStyle/>
            <a:p>
              <a:r>
                <a:rPr lang="en-US" dirty="0">
                  <a:latin typeface="+mn-lt"/>
                </a:rPr>
                <a:t>~93% of old only are class 3 and 4</a:t>
              </a:r>
            </a:p>
            <a:p>
              <a:endParaRPr lang="en-US" dirty="0">
                <a:solidFill>
                  <a:srgbClr val="000000"/>
                </a:solidFill>
                <a:latin typeface="Calibri" panose="020F0502020204030204" pitchFamily="34" charset="0"/>
              </a:endParaRPr>
            </a:p>
          </p:txBody>
        </p:sp>
      </p:grpSp>
      <p:sp>
        <p:nvSpPr>
          <p:cNvPr id="9" name="TextBox 8">
            <a:extLst>
              <a:ext uri="{FF2B5EF4-FFF2-40B4-BE49-F238E27FC236}">
                <a16:creationId xmlns:a16="http://schemas.microsoft.com/office/drawing/2014/main" id="{35DE3DDD-B17E-42BB-9186-1AB6AF4E1802}"/>
              </a:ext>
            </a:extLst>
          </p:cNvPr>
          <p:cNvSpPr txBox="1"/>
          <p:nvPr/>
        </p:nvSpPr>
        <p:spPr>
          <a:xfrm>
            <a:off x="447293" y="4713690"/>
            <a:ext cx="8255040" cy="338554"/>
          </a:xfrm>
          <a:prstGeom prst="rect">
            <a:avLst/>
          </a:prstGeom>
          <a:noFill/>
        </p:spPr>
        <p:txBody>
          <a:bodyPr wrap="square" rtlCol="0">
            <a:spAutoFit/>
          </a:bodyPr>
          <a:lstStyle/>
          <a:p>
            <a:r>
              <a:rPr lang="en-US" sz="1600" i="1" dirty="0">
                <a:latin typeface="+mn-lt"/>
              </a:rPr>
              <a:t>Class 5 deaths indicate death from a non-NDI source </a:t>
            </a:r>
          </a:p>
        </p:txBody>
      </p:sp>
    </p:spTree>
    <p:extLst>
      <p:ext uri="{BB962C8B-B14F-4D97-AF65-F5344CB8AC3E}">
        <p14:creationId xmlns:p14="http://schemas.microsoft.com/office/powerpoint/2010/main" val="1925919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029F2-A5BF-46B8-B052-8D661EE7FE80}"/>
              </a:ext>
            </a:extLst>
          </p:cNvPr>
          <p:cNvSpPr>
            <a:spLocks noGrp="1"/>
          </p:cNvSpPr>
          <p:nvPr>
            <p:ph type="title"/>
          </p:nvPr>
        </p:nvSpPr>
        <p:spPr/>
        <p:txBody>
          <a:bodyPr/>
          <a:lstStyle/>
          <a:p>
            <a:r>
              <a:rPr lang="en-US" sz="2800" dirty="0"/>
              <a:t>Introduction</a:t>
            </a:r>
          </a:p>
        </p:txBody>
      </p:sp>
      <p:sp>
        <p:nvSpPr>
          <p:cNvPr id="3" name="Text Placeholder 2">
            <a:extLst>
              <a:ext uri="{FF2B5EF4-FFF2-40B4-BE49-F238E27FC236}">
                <a16:creationId xmlns:a16="http://schemas.microsoft.com/office/drawing/2014/main" id="{D605F82E-FD2B-45A7-9431-B618C8EC43E4}"/>
              </a:ext>
            </a:extLst>
          </p:cNvPr>
          <p:cNvSpPr>
            <a:spLocks noGrp="1"/>
          </p:cNvSpPr>
          <p:nvPr>
            <p:ph type="body" sz="quarter" idx="10"/>
          </p:nvPr>
        </p:nvSpPr>
        <p:spPr/>
        <p:txBody>
          <a:bodyPr/>
          <a:lstStyle/>
          <a:p>
            <a:pPr lvl="0"/>
            <a:r>
              <a:rPr lang="en-US" sz="2200" dirty="0"/>
              <a:t>Proposing to use an enhanced algorithm and document changes with the next release of the linked mortality data for all NCHS surveys (expected release date Q3 2020) </a:t>
            </a:r>
          </a:p>
          <a:p>
            <a:pPr marL="0" lvl="0" indent="0">
              <a:buNone/>
            </a:pPr>
            <a:endParaRPr lang="en-US" sz="2200" dirty="0"/>
          </a:p>
          <a:p>
            <a:pPr lvl="0"/>
            <a:r>
              <a:rPr lang="en-US" sz="2200" dirty="0"/>
              <a:t>New files will include:</a:t>
            </a:r>
          </a:p>
          <a:p>
            <a:pPr lvl="1"/>
            <a:r>
              <a:rPr lang="en-US" sz="2000" dirty="0"/>
              <a:t>Detailed information on enhanced linkage algorithm</a:t>
            </a:r>
          </a:p>
          <a:p>
            <a:pPr lvl="1"/>
            <a:r>
              <a:rPr lang="en-US" sz="2000" dirty="0"/>
              <a:t>Comparative analyses using the old and new algorithms</a:t>
            </a:r>
          </a:p>
          <a:p>
            <a:endParaRPr lang="en-US" dirty="0"/>
          </a:p>
        </p:txBody>
      </p:sp>
    </p:spTree>
    <p:extLst>
      <p:ext uri="{BB962C8B-B14F-4D97-AF65-F5344CB8AC3E}">
        <p14:creationId xmlns:p14="http://schemas.microsoft.com/office/powerpoint/2010/main" val="402254058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8B6D-B657-4D18-8086-4E884B739DAF}"/>
              </a:ext>
            </a:extLst>
          </p:cNvPr>
          <p:cNvSpPr>
            <a:spLocks noGrp="1"/>
          </p:cNvSpPr>
          <p:nvPr>
            <p:ph type="title"/>
          </p:nvPr>
        </p:nvSpPr>
        <p:spPr/>
        <p:txBody>
          <a:bodyPr/>
          <a:lstStyle/>
          <a:p>
            <a:r>
              <a:rPr lang="en-US" sz="2800" dirty="0"/>
              <a:t>Effects on Inference: </a:t>
            </a:r>
            <a:br>
              <a:rPr lang="en-US" sz="2800" dirty="0"/>
            </a:br>
            <a:r>
              <a:rPr lang="en-US" sz="2800" dirty="0"/>
              <a:t>Old and New Linkage Algorithms</a:t>
            </a:r>
          </a:p>
        </p:txBody>
      </p:sp>
      <p:sp>
        <p:nvSpPr>
          <p:cNvPr id="3" name="Text Placeholder 2">
            <a:extLst>
              <a:ext uri="{FF2B5EF4-FFF2-40B4-BE49-F238E27FC236}">
                <a16:creationId xmlns:a16="http://schemas.microsoft.com/office/drawing/2014/main" id="{5B1CC05C-C72A-4319-B9AC-395ECF544604}"/>
              </a:ext>
            </a:extLst>
          </p:cNvPr>
          <p:cNvSpPr>
            <a:spLocks noGrp="1"/>
          </p:cNvSpPr>
          <p:nvPr>
            <p:ph type="body" sz="quarter" idx="10"/>
          </p:nvPr>
        </p:nvSpPr>
        <p:spPr/>
        <p:txBody>
          <a:bodyPr/>
          <a:lstStyle/>
          <a:p>
            <a:r>
              <a:rPr lang="en-US" sz="2200" dirty="0"/>
              <a:t>Survival models run using old and new algorithm</a:t>
            </a:r>
          </a:p>
          <a:p>
            <a:r>
              <a:rPr lang="en-US" sz="2200" dirty="0"/>
              <a:t>Models included age, sex, race/ethnicity, education, marital status and region</a:t>
            </a:r>
          </a:p>
          <a:p>
            <a:r>
              <a:rPr lang="en-US" sz="2200" dirty="0"/>
              <a:t>Compared hazard rates from two approaches</a:t>
            </a:r>
          </a:p>
          <a:p>
            <a:pPr lvl="1"/>
            <a:r>
              <a:rPr lang="en-US" sz="2000" dirty="0"/>
              <a:t>For all cause and cause specific mortality the % differences of hazard rates from the survival models were &lt;=5% except for Hispanics which were greater than 10%</a:t>
            </a:r>
          </a:p>
          <a:p>
            <a:endParaRPr lang="en-US" dirty="0"/>
          </a:p>
        </p:txBody>
      </p:sp>
    </p:spTree>
    <p:extLst>
      <p:ext uri="{BB962C8B-B14F-4D97-AF65-F5344CB8AC3E}">
        <p14:creationId xmlns:p14="http://schemas.microsoft.com/office/powerpoint/2010/main" val="86960954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2683-8D83-4DB6-8089-F017A4DD3B1D}"/>
              </a:ext>
            </a:extLst>
          </p:cNvPr>
          <p:cNvSpPr>
            <a:spLocks noGrp="1"/>
          </p:cNvSpPr>
          <p:nvPr>
            <p:ph type="title"/>
          </p:nvPr>
        </p:nvSpPr>
        <p:spPr/>
        <p:txBody>
          <a:bodyPr/>
          <a:lstStyle/>
          <a:p>
            <a:pPr algn="ctr"/>
            <a:r>
              <a:rPr lang="en-US" sz="2800" dirty="0"/>
              <a:t>Validation Checks for New Algorithm</a:t>
            </a:r>
          </a:p>
        </p:txBody>
      </p:sp>
    </p:spTree>
    <p:extLst>
      <p:ext uri="{BB962C8B-B14F-4D97-AF65-F5344CB8AC3E}">
        <p14:creationId xmlns:p14="http://schemas.microsoft.com/office/powerpoint/2010/main" val="372233376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E2D82-5D8E-45BC-89C0-AC0DF63EE274}"/>
              </a:ext>
            </a:extLst>
          </p:cNvPr>
          <p:cNvSpPr>
            <a:spLocks noGrp="1"/>
          </p:cNvSpPr>
          <p:nvPr>
            <p:ph type="title"/>
          </p:nvPr>
        </p:nvSpPr>
        <p:spPr>
          <a:xfrm>
            <a:off x="457200" y="-214313"/>
            <a:ext cx="8229600" cy="857250"/>
          </a:xfrm>
        </p:spPr>
        <p:txBody>
          <a:bodyPr/>
          <a:lstStyle/>
          <a:p>
            <a:r>
              <a:rPr lang="en-US" sz="2800" dirty="0"/>
              <a:t>Medical Expenditure Panel Survey (MEPS) Analysis</a:t>
            </a:r>
          </a:p>
        </p:txBody>
      </p:sp>
      <p:sp>
        <p:nvSpPr>
          <p:cNvPr id="3" name="Text Placeholder 2">
            <a:extLst>
              <a:ext uri="{FF2B5EF4-FFF2-40B4-BE49-F238E27FC236}">
                <a16:creationId xmlns:a16="http://schemas.microsoft.com/office/drawing/2014/main" id="{DF728EFB-EFF3-4EAA-8EFB-326B517000FA}"/>
              </a:ext>
            </a:extLst>
          </p:cNvPr>
          <p:cNvSpPr>
            <a:spLocks noGrp="1"/>
          </p:cNvSpPr>
          <p:nvPr>
            <p:ph type="body" sz="quarter" idx="10"/>
          </p:nvPr>
        </p:nvSpPr>
        <p:spPr>
          <a:xfrm>
            <a:off x="211015" y="1258398"/>
            <a:ext cx="8721970" cy="4254378"/>
          </a:xfrm>
        </p:spPr>
        <p:txBody>
          <a:bodyPr/>
          <a:lstStyle/>
          <a:p>
            <a:r>
              <a:rPr lang="en-US" sz="2200" dirty="0"/>
              <a:t>Current NCHS mortality linkage doesn’t have a “gold standard” available for assessment</a:t>
            </a:r>
          </a:p>
          <a:p>
            <a:r>
              <a:rPr lang="en-US" sz="2200" dirty="0"/>
              <a:t>Survey-reported death data are an ideal comparator</a:t>
            </a:r>
          </a:p>
          <a:p>
            <a:r>
              <a:rPr lang="en-US" sz="2200" dirty="0"/>
              <a:t>Assessment of mortality linkage algorithm possible using the MEPS</a:t>
            </a:r>
          </a:p>
          <a:p>
            <a:endParaRPr lang="en-US" dirty="0"/>
          </a:p>
        </p:txBody>
      </p:sp>
    </p:spTree>
    <p:extLst>
      <p:ext uri="{BB962C8B-B14F-4D97-AF65-F5344CB8AC3E}">
        <p14:creationId xmlns:p14="http://schemas.microsoft.com/office/powerpoint/2010/main" val="101201699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5A37-66B3-4D96-993F-414272C4BB80}"/>
              </a:ext>
            </a:extLst>
          </p:cNvPr>
          <p:cNvSpPr>
            <a:spLocks noGrp="1"/>
          </p:cNvSpPr>
          <p:nvPr>
            <p:ph type="title"/>
          </p:nvPr>
        </p:nvSpPr>
        <p:spPr/>
        <p:txBody>
          <a:bodyPr/>
          <a:lstStyle/>
          <a:p>
            <a:r>
              <a:rPr lang="en-US" dirty="0"/>
              <a:t>MEPS Analysis (cont.)</a:t>
            </a:r>
          </a:p>
        </p:txBody>
      </p:sp>
      <p:pic>
        <p:nvPicPr>
          <p:cNvPr id="5" name="Picture 4" descr="This is a table that displays Medical Expenditure Panel Survey (MEPS) data for Panel 17, Panel 18, and Panel 19.  The table displays data for 2011 through 2015 and it breaks the data down by 4 quarters.  ">
            <a:extLst>
              <a:ext uri="{FF2B5EF4-FFF2-40B4-BE49-F238E27FC236}">
                <a16:creationId xmlns:a16="http://schemas.microsoft.com/office/drawing/2014/main" id="{B79FC33F-0A23-4A76-A84C-98E3D3827823}"/>
              </a:ext>
            </a:extLst>
          </p:cNvPr>
          <p:cNvPicPr>
            <a:picLocks noChangeAspect="1"/>
          </p:cNvPicPr>
          <p:nvPr/>
        </p:nvPicPr>
        <p:blipFill>
          <a:blip r:embed="rId2"/>
          <a:stretch>
            <a:fillRect/>
          </a:stretch>
        </p:blipFill>
        <p:spPr>
          <a:xfrm>
            <a:off x="642025" y="1028566"/>
            <a:ext cx="7859950" cy="3086367"/>
          </a:xfrm>
          <a:prstGeom prst="rect">
            <a:avLst/>
          </a:prstGeom>
        </p:spPr>
      </p:pic>
      <p:sp>
        <p:nvSpPr>
          <p:cNvPr id="6" name="Rectangle 5">
            <a:extLst>
              <a:ext uri="{FF2B5EF4-FFF2-40B4-BE49-F238E27FC236}">
                <a16:creationId xmlns:a16="http://schemas.microsoft.com/office/drawing/2014/main" id="{FDD456E4-1D2C-4990-B1AB-F82E2115D102}"/>
              </a:ext>
            </a:extLst>
          </p:cNvPr>
          <p:cNvSpPr/>
          <p:nvPr/>
        </p:nvSpPr>
        <p:spPr>
          <a:xfrm>
            <a:off x="642025" y="4308907"/>
            <a:ext cx="7859950" cy="646331"/>
          </a:xfrm>
          <a:prstGeom prst="rect">
            <a:avLst/>
          </a:prstGeom>
        </p:spPr>
        <p:txBody>
          <a:bodyPr wrap="square">
            <a:spAutoFit/>
          </a:bodyPr>
          <a:lstStyle/>
          <a:p>
            <a:r>
              <a:rPr lang="en-US" dirty="0">
                <a:solidFill>
                  <a:srgbClr val="000000"/>
                </a:solidFill>
                <a:latin typeface="+mn-lt"/>
              </a:rPr>
              <a:t>MEPS follows NHIS participants over time; during MEPS data collection may determine that a participant has died and in what year</a:t>
            </a:r>
          </a:p>
        </p:txBody>
      </p:sp>
    </p:spTree>
    <p:extLst>
      <p:ext uri="{BB962C8B-B14F-4D97-AF65-F5344CB8AC3E}">
        <p14:creationId xmlns:p14="http://schemas.microsoft.com/office/powerpoint/2010/main" val="273881304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CF22-DA8E-41CC-B5CC-5EA00C311874}"/>
              </a:ext>
            </a:extLst>
          </p:cNvPr>
          <p:cNvSpPr>
            <a:spLocks noGrp="1"/>
          </p:cNvSpPr>
          <p:nvPr>
            <p:ph type="title"/>
          </p:nvPr>
        </p:nvSpPr>
        <p:spPr/>
        <p:txBody>
          <a:bodyPr/>
          <a:lstStyle/>
          <a:p>
            <a:r>
              <a:rPr lang="en-US"/>
              <a:t>MEPS Analysis </a:t>
            </a:r>
            <a:r>
              <a:rPr lang="en-US" dirty="0"/>
              <a:t>(cont.)</a:t>
            </a:r>
          </a:p>
        </p:txBody>
      </p:sp>
      <p:sp>
        <p:nvSpPr>
          <p:cNvPr id="3" name="Text Placeholder 2">
            <a:extLst>
              <a:ext uri="{FF2B5EF4-FFF2-40B4-BE49-F238E27FC236}">
                <a16:creationId xmlns:a16="http://schemas.microsoft.com/office/drawing/2014/main" id="{A24F9290-ABF4-4283-B68C-F870BCBD7FF8}"/>
              </a:ext>
            </a:extLst>
          </p:cNvPr>
          <p:cNvSpPr>
            <a:spLocks noGrp="1"/>
          </p:cNvSpPr>
          <p:nvPr>
            <p:ph type="body" sz="quarter" idx="10"/>
          </p:nvPr>
        </p:nvSpPr>
        <p:spPr/>
        <p:txBody>
          <a:bodyPr/>
          <a:lstStyle/>
          <a:p>
            <a:r>
              <a:rPr lang="en-US" dirty="0"/>
              <a:t>If the participant died, the mortality status as reported in MEPS, becomes a proxy for “gold standard”</a:t>
            </a:r>
          </a:p>
          <a:p>
            <a:r>
              <a:rPr lang="en-US" dirty="0"/>
              <a:t>If the date of death was greater than the MEPS round date the participant was censored (assumed alive for the kappa calculation) for that year of NHIS</a:t>
            </a:r>
          </a:p>
          <a:p>
            <a:endParaRPr lang="en-US" dirty="0"/>
          </a:p>
        </p:txBody>
      </p:sp>
    </p:spTree>
    <p:extLst>
      <p:ext uri="{BB962C8B-B14F-4D97-AF65-F5344CB8AC3E}">
        <p14:creationId xmlns:p14="http://schemas.microsoft.com/office/powerpoint/2010/main" val="221897894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s a trend table displaying data from 1996 through 2006 for the Kappa statistics of old and new linkage algorithms to NDI vs MEPS deaths report.  ">
            <a:extLst>
              <a:ext uri="{FF2B5EF4-FFF2-40B4-BE49-F238E27FC236}">
                <a16:creationId xmlns:a16="http://schemas.microsoft.com/office/drawing/2014/main" id="{D1499141-8956-4A45-8D8C-B51FD28F1233}"/>
              </a:ext>
            </a:extLst>
          </p:cNvPr>
          <p:cNvPicPr>
            <a:picLocks noChangeAspect="1"/>
          </p:cNvPicPr>
          <p:nvPr/>
        </p:nvPicPr>
        <p:blipFill>
          <a:blip r:embed="rId2"/>
          <a:stretch>
            <a:fillRect/>
          </a:stretch>
        </p:blipFill>
        <p:spPr>
          <a:xfrm>
            <a:off x="1742111" y="1063229"/>
            <a:ext cx="5410059" cy="3932261"/>
          </a:xfrm>
          <a:prstGeom prst="rect">
            <a:avLst/>
          </a:prstGeom>
        </p:spPr>
      </p:pic>
      <p:sp>
        <p:nvSpPr>
          <p:cNvPr id="2" name="Title 1">
            <a:extLst>
              <a:ext uri="{FF2B5EF4-FFF2-40B4-BE49-F238E27FC236}">
                <a16:creationId xmlns:a16="http://schemas.microsoft.com/office/drawing/2014/main" id="{C73244CD-3A8E-4267-B0F5-211AB4DF2622}"/>
              </a:ext>
            </a:extLst>
          </p:cNvPr>
          <p:cNvSpPr>
            <a:spLocks noGrp="1"/>
          </p:cNvSpPr>
          <p:nvPr>
            <p:ph type="title"/>
          </p:nvPr>
        </p:nvSpPr>
        <p:spPr/>
        <p:txBody>
          <a:bodyPr/>
          <a:lstStyle/>
          <a:p>
            <a:r>
              <a:rPr lang="en-US" dirty="0"/>
              <a:t>Kappa Statistic of Old and New Linkage Algorithm:</a:t>
            </a:r>
            <a:br>
              <a:rPr lang="en-US" dirty="0"/>
            </a:br>
            <a:r>
              <a:rPr lang="en-US" dirty="0"/>
              <a:t>NDI vs MEPS death report: 1996-2005</a:t>
            </a:r>
          </a:p>
        </p:txBody>
      </p:sp>
    </p:spTree>
    <p:extLst>
      <p:ext uri="{BB962C8B-B14F-4D97-AF65-F5344CB8AC3E}">
        <p14:creationId xmlns:p14="http://schemas.microsoft.com/office/powerpoint/2010/main" val="224083256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slide is a trend table displaying data from 2007 through 2012 for the Kappa statistics of old and new linkage algorithm to NDI vs MEPS death report.">
            <a:extLst>
              <a:ext uri="{FF2B5EF4-FFF2-40B4-BE49-F238E27FC236}">
                <a16:creationId xmlns:a16="http://schemas.microsoft.com/office/drawing/2014/main" id="{060FEA28-7986-4DEC-885D-9BC80198A71D}"/>
              </a:ext>
            </a:extLst>
          </p:cNvPr>
          <p:cNvPicPr>
            <a:picLocks noChangeAspect="1"/>
          </p:cNvPicPr>
          <p:nvPr/>
        </p:nvPicPr>
        <p:blipFill>
          <a:blip r:embed="rId3"/>
          <a:stretch>
            <a:fillRect/>
          </a:stretch>
        </p:blipFill>
        <p:spPr>
          <a:xfrm>
            <a:off x="1755787" y="1005260"/>
            <a:ext cx="5413717" cy="3932261"/>
          </a:xfrm>
          <a:prstGeom prst="rect">
            <a:avLst/>
          </a:prstGeom>
        </p:spPr>
      </p:pic>
      <p:sp>
        <p:nvSpPr>
          <p:cNvPr id="2" name="Title 1">
            <a:extLst>
              <a:ext uri="{FF2B5EF4-FFF2-40B4-BE49-F238E27FC236}">
                <a16:creationId xmlns:a16="http://schemas.microsoft.com/office/drawing/2014/main" id="{8B5F1347-A818-4424-AC27-3746F2475E2D}"/>
              </a:ext>
            </a:extLst>
          </p:cNvPr>
          <p:cNvSpPr>
            <a:spLocks noGrp="1"/>
          </p:cNvSpPr>
          <p:nvPr>
            <p:ph type="title"/>
          </p:nvPr>
        </p:nvSpPr>
        <p:spPr/>
        <p:txBody>
          <a:bodyPr/>
          <a:lstStyle/>
          <a:p>
            <a:r>
              <a:rPr lang="en-US" dirty="0"/>
              <a:t>Kappa Statistic of Old and New Linkage Algorithm: </a:t>
            </a:r>
            <a:br>
              <a:rPr lang="en-US" dirty="0"/>
            </a:br>
            <a:r>
              <a:rPr lang="en-US" dirty="0"/>
              <a:t>NDI vs MEPS death report: 2007-2012</a:t>
            </a:r>
          </a:p>
        </p:txBody>
      </p:sp>
    </p:spTree>
    <p:extLst>
      <p:ext uri="{BB962C8B-B14F-4D97-AF65-F5344CB8AC3E}">
        <p14:creationId xmlns:p14="http://schemas.microsoft.com/office/powerpoint/2010/main" val="304563045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8325-D907-4056-A568-15F4ED11BB71}"/>
              </a:ext>
            </a:extLst>
          </p:cNvPr>
          <p:cNvSpPr>
            <a:spLocks noGrp="1"/>
          </p:cNvSpPr>
          <p:nvPr>
            <p:ph type="title"/>
          </p:nvPr>
        </p:nvSpPr>
        <p:spPr>
          <a:xfrm>
            <a:off x="246185" y="-18859"/>
            <a:ext cx="8717572" cy="857250"/>
          </a:xfrm>
        </p:spPr>
        <p:txBody>
          <a:bodyPr/>
          <a:lstStyle/>
          <a:p>
            <a:r>
              <a:rPr lang="en-US" sz="2800" dirty="0"/>
              <a:t>2014 NHCS Linkage: </a:t>
            </a:r>
            <a:br>
              <a:rPr lang="en-US" sz="2800" dirty="0"/>
            </a:br>
            <a:r>
              <a:rPr lang="en-US" sz="2800" dirty="0"/>
              <a:t>Standard NDI Algorithm* vs New Algorithm</a:t>
            </a:r>
          </a:p>
        </p:txBody>
      </p:sp>
      <p:pic>
        <p:nvPicPr>
          <p:cNvPr id="4" name="Picture 3" descr="This is a table displaying data for 2014 for the NHCS Linkage Standard NDI Algorithm vs the New Algorithm. ">
            <a:extLst>
              <a:ext uri="{FF2B5EF4-FFF2-40B4-BE49-F238E27FC236}">
                <a16:creationId xmlns:a16="http://schemas.microsoft.com/office/drawing/2014/main" id="{92A1EFB7-DBB4-4FBC-9883-FC29AF68264C}"/>
              </a:ext>
            </a:extLst>
          </p:cNvPr>
          <p:cNvPicPr>
            <a:picLocks noChangeAspect="1"/>
          </p:cNvPicPr>
          <p:nvPr/>
        </p:nvPicPr>
        <p:blipFill>
          <a:blip r:embed="rId2"/>
          <a:stretch>
            <a:fillRect/>
          </a:stretch>
        </p:blipFill>
        <p:spPr>
          <a:xfrm>
            <a:off x="0" y="805420"/>
            <a:ext cx="9144000" cy="1608136"/>
          </a:xfrm>
          <a:prstGeom prst="rect">
            <a:avLst/>
          </a:prstGeom>
        </p:spPr>
      </p:pic>
      <p:sp>
        <p:nvSpPr>
          <p:cNvPr id="3" name="Text Placeholder 2" descr="This is a summary of data displayed in the above table for the 2014 Linkage data for those assumed to be alive and those assumed to be deceased.  It states that there is a (0.6%) difference in the outcome when comparing the standard NDI algorithm vs the new algorithm.  ">
            <a:extLst>
              <a:ext uri="{FF2B5EF4-FFF2-40B4-BE49-F238E27FC236}">
                <a16:creationId xmlns:a16="http://schemas.microsoft.com/office/drawing/2014/main" id="{0CE4A889-7E8D-4C85-8616-3F5F8E748C6A}"/>
              </a:ext>
            </a:extLst>
          </p:cNvPr>
          <p:cNvSpPr>
            <a:spLocks noGrp="1"/>
          </p:cNvSpPr>
          <p:nvPr>
            <p:ph type="body" sz="quarter" idx="10"/>
          </p:nvPr>
        </p:nvSpPr>
        <p:spPr>
          <a:xfrm>
            <a:off x="213213" y="2571750"/>
            <a:ext cx="8783515" cy="1580877"/>
          </a:xfrm>
        </p:spPr>
        <p:txBody>
          <a:bodyPr/>
          <a:lstStyle/>
          <a:p>
            <a:pPr>
              <a:buFont typeface="Arial" panose="020B0604020202020204" pitchFamily="34" charset="0"/>
              <a:buChar char="•"/>
            </a:pPr>
            <a:r>
              <a:rPr lang="en-US" sz="2000" dirty="0"/>
              <a:t>21,694 out of 3,558,286  (0.6%) have a different outcome with the new algorithm compared to NDI</a:t>
            </a:r>
          </a:p>
          <a:p>
            <a:pPr>
              <a:buFont typeface="Arial" panose="020B0604020202020204" pitchFamily="34" charset="0"/>
              <a:buChar char="•"/>
            </a:pPr>
            <a:r>
              <a:rPr lang="en-US" sz="2000" dirty="0"/>
              <a:t>97.4 % of old matches (149,941/153,898) in concordance with new matches</a:t>
            </a:r>
          </a:p>
          <a:p>
            <a:pPr>
              <a:buFont typeface="Arial" panose="020B0604020202020204" pitchFamily="34" charset="0"/>
              <a:buChar char="•"/>
            </a:pPr>
            <a:r>
              <a:rPr lang="en-US" sz="2000" dirty="0"/>
              <a:t>89.4% of new matches (149,941/167,678) in concordance with old matches</a:t>
            </a:r>
          </a:p>
          <a:p>
            <a:pPr>
              <a:buFont typeface="Arial" panose="020B0604020202020204" pitchFamily="34" charset="0"/>
              <a:buChar char="•"/>
            </a:pPr>
            <a:endParaRPr lang="en-US" sz="2000" dirty="0"/>
          </a:p>
          <a:p>
            <a:pPr marL="0" indent="0">
              <a:buNone/>
            </a:pPr>
            <a:r>
              <a:rPr lang="en-US" sz="1400" i="1" dirty="0"/>
              <a:t>Note: of the 3,957 NDI-only links, 97.6% were class 4 (0.13% were class 3)</a:t>
            </a:r>
          </a:p>
          <a:p>
            <a:pPr marL="0" indent="0">
              <a:buNone/>
            </a:pPr>
            <a:r>
              <a:rPr lang="en-US" sz="1400" i="1" dirty="0"/>
              <a:t>*2014 NHCS was run through the standard NDI algorithm prior to 2017 PCORTF project</a:t>
            </a:r>
          </a:p>
          <a:p>
            <a:endParaRPr lang="en-US" dirty="0"/>
          </a:p>
        </p:txBody>
      </p:sp>
    </p:spTree>
    <p:extLst>
      <p:ext uri="{BB962C8B-B14F-4D97-AF65-F5344CB8AC3E}">
        <p14:creationId xmlns:p14="http://schemas.microsoft.com/office/powerpoint/2010/main" val="32662555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3A09-ABC8-4A32-A6F7-4ACF7AD4D45A}"/>
              </a:ext>
            </a:extLst>
          </p:cNvPr>
          <p:cNvSpPr>
            <a:spLocks noGrp="1"/>
          </p:cNvSpPr>
          <p:nvPr>
            <p:ph type="title"/>
          </p:nvPr>
        </p:nvSpPr>
        <p:spPr>
          <a:xfrm>
            <a:off x="351692" y="-214313"/>
            <a:ext cx="8229600" cy="857250"/>
          </a:xfrm>
        </p:spPr>
        <p:txBody>
          <a:bodyPr/>
          <a:lstStyle/>
          <a:p>
            <a:r>
              <a:rPr lang="en-US" sz="2800" dirty="0"/>
              <a:t>QC check 2014 NHCS</a:t>
            </a:r>
          </a:p>
        </p:txBody>
      </p:sp>
      <p:sp>
        <p:nvSpPr>
          <p:cNvPr id="3" name="Text Placeholder 2">
            <a:extLst>
              <a:ext uri="{FF2B5EF4-FFF2-40B4-BE49-F238E27FC236}">
                <a16:creationId xmlns:a16="http://schemas.microsoft.com/office/drawing/2014/main" id="{334ACCD9-FFE0-4E93-9DD2-339E59EFF088}"/>
              </a:ext>
            </a:extLst>
          </p:cNvPr>
          <p:cNvSpPr>
            <a:spLocks noGrp="1"/>
          </p:cNvSpPr>
          <p:nvPr>
            <p:ph type="body" sz="quarter" idx="10"/>
          </p:nvPr>
        </p:nvSpPr>
        <p:spPr>
          <a:xfrm>
            <a:off x="457200" y="642937"/>
            <a:ext cx="8229600" cy="3857626"/>
          </a:xfrm>
        </p:spPr>
        <p:txBody>
          <a:bodyPr/>
          <a:lstStyle/>
          <a:p>
            <a:r>
              <a:rPr lang="en-US" sz="2200" dirty="0"/>
              <a:t>32,763 patients in the 2014 NHCS had a </a:t>
            </a:r>
            <a:r>
              <a:rPr lang="en-US" sz="2200" u="sng" dirty="0"/>
              <a:t>discharge status of deceased </a:t>
            </a:r>
            <a:r>
              <a:rPr lang="en-US" sz="2200" dirty="0"/>
              <a:t>on their hospital record</a:t>
            </a:r>
          </a:p>
          <a:p>
            <a:r>
              <a:rPr lang="en-US" sz="2200" dirty="0"/>
              <a:t>Of the 32,763 with a discharge status of deceased:</a:t>
            </a:r>
          </a:p>
          <a:p>
            <a:pPr lvl="1"/>
            <a:r>
              <a:rPr lang="en-US" sz="2000" dirty="0"/>
              <a:t>New algorithm linked 31,723 (96.8%)</a:t>
            </a:r>
          </a:p>
          <a:p>
            <a:pPr lvl="1"/>
            <a:r>
              <a:rPr lang="en-US" sz="2000" dirty="0"/>
              <a:t>NDI algorithm linked 30,530 (93.2%)</a:t>
            </a:r>
          </a:p>
          <a:p>
            <a:endParaRPr lang="en-US" dirty="0"/>
          </a:p>
        </p:txBody>
      </p:sp>
      <p:pic>
        <p:nvPicPr>
          <p:cNvPr id="4" name="Picture 3" descr="This is a table displaying data for 2014 for the number of NHCS patients that were discharged with a status as deceased using new linkage algorithm those assumed to be alive and assumed to be deceased. ">
            <a:extLst>
              <a:ext uri="{FF2B5EF4-FFF2-40B4-BE49-F238E27FC236}">
                <a16:creationId xmlns:a16="http://schemas.microsoft.com/office/drawing/2014/main" id="{AB4657B0-8905-4CF7-B47F-9E3667C835B3}"/>
              </a:ext>
            </a:extLst>
          </p:cNvPr>
          <p:cNvPicPr>
            <a:picLocks noChangeAspect="1"/>
          </p:cNvPicPr>
          <p:nvPr/>
        </p:nvPicPr>
        <p:blipFill>
          <a:blip r:embed="rId2"/>
          <a:stretch>
            <a:fillRect/>
          </a:stretch>
        </p:blipFill>
        <p:spPr>
          <a:xfrm>
            <a:off x="0" y="2996461"/>
            <a:ext cx="9144000" cy="1612423"/>
          </a:xfrm>
          <a:prstGeom prst="rect">
            <a:avLst/>
          </a:prstGeom>
        </p:spPr>
      </p:pic>
    </p:spTree>
    <p:extLst>
      <p:ext uri="{BB962C8B-B14F-4D97-AF65-F5344CB8AC3E}">
        <p14:creationId xmlns:p14="http://schemas.microsoft.com/office/powerpoint/2010/main" val="339534892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460A-5CB9-4FC0-9996-28C7309F1F29}"/>
              </a:ext>
            </a:extLst>
          </p:cNvPr>
          <p:cNvSpPr>
            <a:spLocks noGrp="1"/>
          </p:cNvSpPr>
          <p:nvPr>
            <p:ph type="title"/>
          </p:nvPr>
        </p:nvSpPr>
        <p:spPr>
          <a:xfrm>
            <a:off x="395654" y="-198467"/>
            <a:ext cx="8229600" cy="857250"/>
          </a:xfrm>
        </p:spPr>
        <p:txBody>
          <a:bodyPr/>
          <a:lstStyle/>
          <a:p>
            <a:r>
              <a:rPr lang="en-US" sz="2800" dirty="0"/>
              <a:t>Conclusions</a:t>
            </a:r>
          </a:p>
        </p:txBody>
      </p:sp>
      <p:sp>
        <p:nvSpPr>
          <p:cNvPr id="3" name="Text Placeholder 2">
            <a:extLst>
              <a:ext uri="{FF2B5EF4-FFF2-40B4-BE49-F238E27FC236}">
                <a16:creationId xmlns:a16="http://schemas.microsoft.com/office/drawing/2014/main" id="{EB57D940-551D-4313-B87D-C1ACB1C044C1}"/>
              </a:ext>
            </a:extLst>
          </p:cNvPr>
          <p:cNvSpPr>
            <a:spLocks noGrp="1"/>
          </p:cNvSpPr>
          <p:nvPr>
            <p:ph type="body" sz="quarter" idx="10"/>
          </p:nvPr>
        </p:nvSpPr>
        <p:spPr>
          <a:xfrm>
            <a:off x="298938" y="720329"/>
            <a:ext cx="8678008" cy="3341688"/>
          </a:xfrm>
        </p:spPr>
        <p:txBody>
          <a:bodyPr/>
          <a:lstStyle/>
          <a:p>
            <a:r>
              <a:rPr lang="en-US" sz="2200" dirty="0"/>
              <a:t>For HH surveys: concordance between the two methods is high overall (~94%)</a:t>
            </a:r>
          </a:p>
          <a:p>
            <a:endParaRPr lang="en-US" sz="2200" dirty="0"/>
          </a:p>
          <a:p>
            <a:pPr lvl="1"/>
            <a:r>
              <a:rPr lang="en-US" sz="2000" dirty="0"/>
              <a:t>New deaths for previously matched years – explained by improved matching techniques. Relatively small numbers when compared with total eligible (1986-2013 NHIS=19,907 (0.4%), 1999-2014 NHANES =95 (0.1%), NHANES III=48 (0.1%)) </a:t>
            </a:r>
          </a:p>
          <a:p>
            <a:pPr lvl="1"/>
            <a:endParaRPr lang="en-US" sz="2000" dirty="0"/>
          </a:p>
          <a:p>
            <a:pPr lvl="1"/>
            <a:r>
              <a:rPr lang="en-US" sz="2000" dirty="0"/>
              <a:t>Previous decedents no longer considered deceased – explained by improved matching techniques.  Larger numbers when compared with total eligible (1986-2013 NHIS=48,862 (1.1%), 1999-2014 NHANES =513 (0.6%), NHANES III=616 (1.8%)) </a:t>
            </a:r>
          </a:p>
          <a:p>
            <a:pPr marL="457200" lvl="1" indent="0">
              <a:buNone/>
            </a:pPr>
            <a:endParaRPr lang="en-US" sz="2200" dirty="0"/>
          </a:p>
          <a:p>
            <a:endParaRPr lang="en-US" dirty="0"/>
          </a:p>
        </p:txBody>
      </p:sp>
    </p:spTree>
    <p:extLst>
      <p:ext uri="{BB962C8B-B14F-4D97-AF65-F5344CB8AC3E}">
        <p14:creationId xmlns:p14="http://schemas.microsoft.com/office/powerpoint/2010/main" val="22437331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84" y="-62663"/>
            <a:ext cx="8229600" cy="857250"/>
          </a:xfrm>
        </p:spPr>
        <p:txBody>
          <a:bodyPr/>
          <a:lstStyle/>
          <a:p>
            <a:r>
              <a:rPr lang="en-US" sz="2800" dirty="0"/>
              <a:t>Background I</a:t>
            </a:r>
          </a:p>
        </p:txBody>
      </p:sp>
      <p:sp>
        <p:nvSpPr>
          <p:cNvPr id="3" name="Text Placeholder 2"/>
          <p:cNvSpPr>
            <a:spLocks noGrp="1"/>
          </p:cNvSpPr>
          <p:nvPr>
            <p:ph type="body" sz="quarter" idx="10"/>
          </p:nvPr>
        </p:nvSpPr>
        <p:spPr>
          <a:xfrm>
            <a:off x="228601" y="900906"/>
            <a:ext cx="8827476" cy="3341688"/>
          </a:xfrm>
          <a:ln>
            <a:noFill/>
          </a:ln>
        </p:spPr>
        <p:txBody>
          <a:bodyPr/>
          <a:lstStyle/>
          <a:p>
            <a:r>
              <a:rPr lang="en-US" sz="2200" dirty="0"/>
              <a:t>NDI algorithm was calibrated using NHANES I Epidemiologic Follow-up study (NHEFS)</a:t>
            </a:r>
          </a:p>
          <a:p>
            <a:pPr marL="0" indent="0">
              <a:buNone/>
            </a:pPr>
            <a:endParaRPr lang="en-US" sz="2200" dirty="0"/>
          </a:p>
          <a:p>
            <a:pPr lvl="0"/>
            <a:r>
              <a:rPr lang="en-US" sz="2200" dirty="0"/>
              <a:t>For past linked mortality files, the linkage group used a slightly modified NDI algorithm for linking NCHS survey data (NHIS and NHANES) to NDI</a:t>
            </a:r>
          </a:p>
          <a:p>
            <a:pPr lvl="1"/>
            <a:r>
              <a:rPr lang="en-US" sz="2000" dirty="0"/>
              <a:t>Accommodate SSN 4 data collection</a:t>
            </a:r>
          </a:p>
          <a:p>
            <a:pPr lvl="1"/>
            <a:r>
              <a:rPr lang="en-US" sz="2000" dirty="0"/>
              <a:t>Hispanic and Asian name alternate records</a:t>
            </a:r>
          </a:p>
          <a:p>
            <a:pPr marL="457200" lvl="1" indent="0">
              <a:buNone/>
            </a:pPr>
            <a:endParaRPr lang="en-US" sz="2000" dirty="0"/>
          </a:p>
          <a:p>
            <a:pPr lvl="0"/>
            <a:r>
              <a:rPr lang="en-US" sz="2200" dirty="0"/>
              <a:t>2017 PCORTF project to link NHCS to NDI resulted in development of enhanced linkage algorithm</a:t>
            </a:r>
          </a:p>
          <a:p>
            <a:endParaRPr lang="en-US" dirty="0"/>
          </a:p>
        </p:txBody>
      </p:sp>
    </p:spTree>
    <p:extLst>
      <p:ext uri="{BB962C8B-B14F-4D97-AF65-F5344CB8AC3E}">
        <p14:creationId xmlns:p14="http://schemas.microsoft.com/office/powerpoint/2010/main" val="253385327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7862-70EB-4EB3-9F85-91EE18355E9B}"/>
              </a:ext>
            </a:extLst>
          </p:cNvPr>
          <p:cNvSpPr>
            <a:spLocks noGrp="1"/>
          </p:cNvSpPr>
          <p:nvPr>
            <p:ph type="title"/>
          </p:nvPr>
        </p:nvSpPr>
        <p:spPr/>
        <p:txBody>
          <a:bodyPr/>
          <a:lstStyle/>
          <a:p>
            <a:r>
              <a:rPr lang="en-US" sz="2800" dirty="0"/>
              <a:t>Conclusions (cont.)</a:t>
            </a:r>
          </a:p>
        </p:txBody>
      </p:sp>
      <p:sp>
        <p:nvSpPr>
          <p:cNvPr id="3" name="Text Placeholder 2">
            <a:extLst>
              <a:ext uri="{FF2B5EF4-FFF2-40B4-BE49-F238E27FC236}">
                <a16:creationId xmlns:a16="http://schemas.microsoft.com/office/drawing/2014/main" id="{538B6E08-414F-4C6A-A505-CECAC6BEA444}"/>
              </a:ext>
            </a:extLst>
          </p:cNvPr>
          <p:cNvSpPr>
            <a:spLocks noGrp="1"/>
          </p:cNvSpPr>
          <p:nvPr>
            <p:ph type="body" sz="quarter" idx="10"/>
          </p:nvPr>
        </p:nvSpPr>
        <p:spPr/>
        <p:txBody>
          <a:bodyPr/>
          <a:lstStyle/>
          <a:p>
            <a:r>
              <a:rPr lang="en-US" sz="2200" dirty="0"/>
              <a:t>Old algorithm was based on what we knew at the time (NHEFS was used for validation)</a:t>
            </a:r>
          </a:p>
          <a:p>
            <a:pPr marL="0" indent="0">
              <a:buNone/>
            </a:pPr>
            <a:endParaRPr lang="en-US" sz="2200" dirty="0"/>
          </a:p>
          <a:p>
            <a:r>
              <a:rPr lang="en-US" sz="2200" dirty="0"/>
              <a:t>New algorithm </a:t>
            </a:r>
          </a:p>
          <a:p>
            <a:pPr lvl="1"/>
            <a:r>
              <a:rPr lang="en-US" sz="2000" dirty="0"/>
              <a:t>Aligns with outside sources for validation (MEPS and NHCS discharge status)</a:t>
            </a:r>
          </a:p>
          <a:p>
            <a:pPr lvl="1"/>
            <a:r>
              <a:rPr lang="en-US" sz="2000" dirty="0"/>
              <a:t>Improves shortcoming with certain demographic groups</a:t>
            </a:r>
          </a:p>
          <a:p>
            <a:endParaRPr lang="en-US" dirty="0"/>
          </a:p>
        </p:txBody>
      </p:sp>
    </p:spTree>
    <p:extLst>
      <p:ext uri="{BB962C8B-B14F-4D97-AF65-F5344CB8AC3E}">
        <p14:creationId xmlns:p14="http://schemas.microsoft.com/office/powerpoint/2010/main" val="426682588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3342-5B52-420B-9D81-046961503DF6}"/>
              </a:ext>
            </a:extLst>
          </p:cNvPr>
          <p:cNvSpPr>
            <a:spLocks noGrp="1"/>
          </p:cNvSpPr>
          <p:nvPr>
            <p:ph type="title"/>
          </p:nvPr>
        </p:nvSpPr>
        <p:spPr>
          <a:xfrm>
            <a:off x="452803" y="-347296"/>
            <a:ext cx="8229600" cy="857250"/>
          </a:xfrm>
        </p:spPr>
        <p:txBody>
          <a:bodyPr/>
          <a:lstStyle/>
          <a:p>
            <a:r>
              <a:rPr lang="en-US" sz="2800" dirty="0"/>
              <a:t>Implications for Dissemination</a:t>
            </a:r>
          </a:p>
        </p:txBody>
      </p:sp>
      <p:sp>
        <p:nvSpPr>
          <p:cNvPr id="3" name="Text Placeholder 2">
            <a:extLst>
              <a:ext uri="{FF2B5EF4-FFF2-40B4-BE49-F238E27FC236}">
                <a16:creationId xmlns:a16="http://schemas.microsoft.com/office/drawing/2014/main" id="{517EC6FB-8DE5-4923-BB5E-BF05D608D9C7}"/>
              </a:ext>
            </a:extLst>
          </p:cNvPr>
          <p:cNvSpPr>
            <a:spLocks noGrp="1"/>
          </p:cNvSpPr>
          <p:nvPr>
            <p:ph type="body" sz="quarter" idx="10"/>
          </p:nvPr>
        </p:nvSpPr>
        <p:spPr>
          <a:xfrm>
            <a:off x="96714" y="826477"/>
            <a:ext cx="8941777" cy="3990609"/>
          </a:xfrm>
        </p:spPr>
        <p:txBody>
          <a:bodyPr/>
          <a:lstStyle/>
          <a:p>
            <a:r>
              <a:rPr lang="en-US" sz="2200" dirty="0"/>
              <a:t>For HH surveys linked to NDI: plan to use newly enhanced algorithm for updated linked mortality file production, beginning in January 2020 with 2018 NDI data</a:t>
            </a:r>
          </a:p>
          <a:p>
            <a:endParaRPr lang="en-US" sz="2200" dirty="0"/>
          </a:p>
          <a:p>
            <a:pPr lvl="0"/>
            <a:r>
              <a:rPr lang="en-US" sz="2200" dirty="0"/>
              <a:t>Mitigate user concern over different results from previous mortality releases by publishing comparative analyses of the two approaches</a:t>
            </a:r>
          </a:p>
          <a:p>
            <a:pPr lvl="0"/>
            <a:endParaRPr lang="en-US" sz="2200" dirty="0"/>
          </a:p>
          <a:p>
            <a:r>
              <a:rPr lang="en-US" sz="2200" dirty="0"/>
              <a:t>Question for the BSC:</a:t>
            </a:r>
          </a:p>
          <a:p>
            <a:pPr marL="457200" lvl="1" indent="0">
              <a:buNone/>
            </a:pPr>
            <a:r>
              <a:rPr lang="en-US" sz="2200" dirty="0"/>
              <a:t>How should we proactively communicate with new and current users about the changes?</a:t>
            </a:r>
          </a:p>
          <a:p>
            <a:endParaRPr lang="en-US" dirty="0"/>
          </a:p>
        </p:txBody>
      </p:sp>
    </p:spTree>
    <p:extLst>
      <p:ext uri="{BB962C8B-B14F-4D97-AF65-F5344CB8AC3E}">
        <p14:creationId xmlns:p14="http://schemas.microsoft.com/office/powerpoint/2010/main" val="390106083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2C984-F9A1-470B-B185-E7C29D3E2C9C}"/>
              </a:ext>
            </a:extLst>
          </p:cNvPr>
          <p:cNvSpPr>
            <a:spLocks noGrp="1"/>
          </p:cNvSpPr>
          <p:nvPr>
            <p:ph type="title"/>
          </p:nvPr>
        </p:nvSpPr>
        <p:spPr/>
        <p:txBody>
          <a:bodyPr/>
          <a:lstStyle/>
          <a:p>
            <a:r>
              <a:rPr lang="en-US" dirty="0"/>
              <a:t>Appendix</a:t>
            </a:r>
          </a:p>
        </p:txBody>
      </p:sp>
      <p:sp>
        <p:nvSpPr>
          <p:cNvPr id="3" name="Text Placeholder 2">
            <a:extLst>
              <a:ext uri="{FF2B5EF4-FFF2-40B4-BE49-F238E27FC236}">
                <a16:creationId xmlns:a16="http://schemas.microsoft.com/office/drawing/2014/main" id="{A011B927-5F37-468E-A821-C69BAC4F9D5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5683628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24A5-5280-40AB-BAF2-ED38DC8CF36B}"/>
              </a:ext>
            </a:extLst>
          </p:cNvPr>
          <p:cNvSpPr>
            <a:spLocks noGrp="1"/>
          </p:cNvSpPr>
          <p:nvPr>
            <p:ph type="title"/>
          </p:nvPr>
        </p:nvSpPr>
        <p:spPr/>
        <p:txBody>
          <a:bodyPr/>
          <a:lstStyle/>
          <a:p>
            <a:r>
              <a:rPr lang="en-US" sz="2800" dirty="0"/>
              <a:t>NHANES III: 1988-1994</a:t>
            </a:r>
          </a:p>
        </p:txBody>
      </p:sp>
      <p:pic>
        <p:nvPicPr>
          <p:cNvPr id="4" name="Picture 3" descr="This is a table displaying data from 1988 through 1994 for the number of NHANES III Participants assumed to be alive and assumed to be deceased according to the old and new linkage algorithm.">
            <a:extLst>
              <a:ext uri="{FF2B5EF4-FFF2-40B4-BE49-F238E27FC236}">
                <a16:creationId xmlns:a16="http://schemas.microsoft.com/office/drawing/2014/main" id="{7F41770C-7AF6-497E-B07A-409596314021}"/>
              </a:ext>
            </a:extLst>
          </p:cNvPr>
          <p:cNvPicPr>
            <a:picLocks noChangeAspect="1"/>
          </p:cNvPicPr>
          <p:nvPr/>
        </p:nvPicPr>
        <p:blipFill>
          <a:blip r:embed="rId3"/>
          <a:stretch>
            <a:fillRect/>
          </a:stretch>
        </p:blipFill>
        <p:spPr>
          <a:xfrm>
            <a:off x="-43962" y="1129450"/>
            <a:ext cx="9144000" cy="1442301"/>
          </a:xfrm>
          <a:prstGeom prst="rect">
            <a:avLst/>
          </a:prstGeom>
        </p:spPr>
      </p:pic>
      <p:sp>
        <p:nvSpPr>
          <p:cNvPr id="3" name="Text Placeholder 2">
            <a:extLst>
              <a:ext uri="{FF2B5EF4-FFF2-40B4-BE49-F238E27FC236}">
                <a16:creationId xmlns:a16="http://schemas.microsoft.com/office/drawing/2014/main" id="{E2189D89-9899-4420-8F39-9D1BD16C8128}"/>
              </a:ext>
            </a:extLst>
          </p:cNvPr>
          <p:cNvSpPr>
            <a:spLocks noGrp="1"/>
          </p:cNvSpPr>
          <p:nvPr>
            <p:ph type="body" sz="quarter" idx="10"/>
          </p:nvPr>
        </p:nvSpPr>
        <p:spPr>
          <a:xfrm>
            <a:off x="307731" y="3213768"/>
            <a:ext cx="8699988" cy="1207663"/>
          </a:xfrm>
        </p:spPr>
        <p:txBody>
          <a:bodyPr/>
          <a:lstStyle/>
          <a:p>
            <a:pPr>
              <a:buFont typeface="Arial" panose="020B0604020202020204" pitchFamily="34" charset="0"/>
              <a:buChar char="•"/>
            </a:pPr>
            <a:r>
              <a:rPr lang="en-US" sz="2000" dirty="0"/>
              <a:t>664 out of 33,959 (2.0%) will have a different outcome with the new algorithm compared to old</a:t>
            </a:r>
          </a:p>
          <a:p>
            <a:pPr>
              <a:buFont typeface="Arial" panose="020B0604020202020204" pitchFamily="34" charset="0"/>
              <a:buChar char="•"/>
            </a:pPr>
            <a:r>
              <a:rPr lang="en-US" sz="2000" dirty="0"/>
              <a:t>92.6 % of old matches (7,735/8,351) in concordance with new matches</a:t>
            </a:r>
          </a:p>
          <a:p>
            <a:pPr>
              <a:buFont typeface="Arial" panose="020B0604020202020204" pitchFamily="34" charset="0"/>
              <a:buChar char="•"/>
            </a:pPr>
            <a:r>
              <a:rPr lang="en-US" sz="2000" dirty="0"/>
              <a:t>99.4% of new matches (7,735/7,783) in concordance with old matches</a:t>
            </a:r>
          </a:p>
          <a:p>
            <a:endParaRPr lang="en-US" dirty="0"/>
          </a:p>
        </p:txBody>
      </p:sp>
    </p:spTree>
    <p:extLst>
      <p:ext uri="{BB962C8B-B14F-4D97-AF65-F5344CB8AC3E}">
        <p14:creationId xmlns:p14="http://schemas.microsoft.com/office/powerpoint/2010/main" val="377029391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7F36-37EC-45D1-8917-C590FC3E1721}"/>
              </a:ext>
            </a:extLst>
          </p:cNvPr>
          <p:cNvSpPr>
            <a:spLocks noGrp="1"/>
          </p:cNvSpPr>
          <p:nvPr>
            <p:ph type="title"/>
          </p:nvPr>
        </p:nvSpPr>
        <p:spPr/>
        <p:txBody>
          <a:bodyPr/>
          <a:lstStyle/>
          <a:p>
            <a:r>
              <a:rPr lang="en-US" sz="2800" dirty="0"/>
              <a:t>NHANES Feasibility Longitudinal Study</a:t>
            </a:r>
          </a:p>
        </p:txBody>
      </p:sp>
      <p:sp>
        <p:nvSpPr>
          <p:cNvPr id="3" name="Text Placeholder 2">
            <a:extLst>
              <a:ext uri="{FF2B5EF4-FFF2-40B4-BE49-F238E27FC236}">
                <a16:creationId xmlns:a16="http://schemas.microsoft.com/office/drawing/2014/main" id="{F25AC4A9-FB58-413F-B453-DD37EAB5113F}"/>
              </a:ext>
            </a:extLst>
          </p:cNvPr>
          <p:cNvSpPr>
            <a:spLocks noGrp="1"/>
          </p:cNvSpPr>
          <p:nvPr>
            <p:ph type="body" sz="quarter" idx="10"/>
          </p:nvPr>
        </p:nvSpPr>
        <p:spPr/>
        <p:txBody>
          <a:bodyPr/>
          <a:lstStyle/>
          <a:p>
            <a:r>
              <a:rPr lang="en-US" sz="2200" dirty="0"/>
              <a:t>Old algorithm falsely assigned deceased status to 5 people in the NHANES feasibility longitudinal study</a:t>
            </a:r>
          </a:p>
          <a:p>
            <a:pPr marL="457200" lvl="1" indent="0">
              <a:buNone/>
            </a:pPr>
            <a:r>
              <a:rPr lang="en-US" sz="2200" dirty="0"/>
              <a:t>NHANES interviewed these 5 as part of the longitudinal study </a:t>
            </a:r>
          </a:p>
          <a:p>
            <a:pPr marL="457200" lvl="1" indent="0">
              <a:buNone/>
            </a:pPr>
            <a:endParaRPr lang="en-US" sz="2200" dirty="0"/>
          </a:p>
          <a:p>
            <a:r>
              <a:rPr lang="en-US" sz="2200" dirty="0"/>
              <a:t>New algorithm assigned assumed alive status to all 5 of these people</a:t>
            </a:r>
          </a:p>
          <a:p>
            <a:endParaRPr lang="en-US" dirty="0"/>
          </a:p>
        </p:txBody>
      </p:sp>
    </p:spTree>
    <p:extLst>
      <p:ext uri="{BB962C8B-B14F-4D97-AF65-F5344CB8AC3E}">
        <p14:creationId xmlns:p14="http://schemas.microsoft.com/office/powerpoint/2010/main" val="19559312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1" y="-5864"/>
            <a:ext cx="8229600" cy="857250"/>
          </a:xfrm>
        </p:spPr>
        <p:txBody>
          <a:bodyPr/>
          <a:lstStyle/>
          <a:p>
            <a:r>
              <a:rPr lang="en-US" sz="2800" dirty="0"/>
              <a:t>Background II</a:t>
            </a:r>
          </a:p>
        </p:txBody>
      </p:sp>
      <p:sp>
        <p:nvSpPr>
          <p:cNvPr id="3" name="Text Placeholder 2"/>
          <p:cNvSpPr>
            <a:spLocks noGrp="1"/>
          </p:cNvSpPr>
          <p:nvPr>
            <p:ph type="body" sz="quarter" idx="10"/>
          </p:nvPr>
        </p:nvSpPr>
        <p:spPr>
          <a:xfrm>
            <a:off x="386861" y="998783"/>
            <a:ext cx="8580268" cy="3341688"/>
          </a:xfrm>
          <a:ln>
            <a:noFill/>
          </a:ln>
        </p:spPr>
        <p:txBody>
          <a:bodyPr/>
          <a:lstStyle/>
          <a:p>
            <a:r>
              <a:rPr lang="en-US" sz="2200" dirty="0"/>
              <a:t>Enhanced algorithm was developed and applied to the 2014 and 2016 NHCS data linked to the NDI </a:t>
            </a:r>
          </a:p>
          <a:p>
            <a:pPr lvl="0"/>
            <a:endParaRPr lang="en-US" sz="2200" dirty="0"/>
          </a:p>
          <a:p>
            <a:pPr lvl="0"/>
            <a:r>
              <a:rPr lang="en-US" sz="2200" dirty="0"/>
              <a:t>Same enhanced algorithm was applied to household survey data linkage to NDI</a:t>
            </a:r>
          </a:p>
          <a:p>
            <a:pPr lvl="1"/>
            <a:r>
              <a:rPr lang="en-US" sz="2000" dirty="0"/>
              <a:t>Resulted in changes in assigned vital status for survey participants compared to previously conducted linkages by linkage group </a:t>
            </a:r>
          </a:p>
          <a:p>
            <a:pPr lvl="1"/>
            <a:r>
              <a:rPr lang="en-US" sz="2000" dirty="0"/>
              <a:t>Larger number of decedents are no longer deceased </a:t>
            </a:r>
          </a:p>
          <a:p>
            <a:pPr lvl="1"/>
            <a:endParaRPr lang="en-US" dirty="0">
              <a:solidFill>
                <a:schemeClr val="bg2">
                  <a:lumMod val="50000"/>
                </a:schemeClr>
              </a:solidFill>
            </a:endParaRPr>
          </a:p>
          <a:p>
            <a:endParaRPr lang="en-US" dirty="0"/>
          </a:p>
          <a:p>
            <a:endParaRPr lang="en-US" altLang="en-US" sz="2000" dirty="0"/>
          </a:p>
          <a:p>
            <a:pPr lvl="1"/>
            <a:endParaRPr lang="en-US" dirty="0">
              <a:solidFill>
                <a:schemeClr val="bg2">
                  <a:lumMod val="50000"/>
                </a:schemeClr>
              </a:solidFill>
              <a:latin typeface="+mn-lt"/>
            </a:endParaRPr>
          </a:p>
          <a:p>
            <a:endParaRPr lang="en-US" dirty="0"/>
          </a:p>
          <a:p>
            <a:endParaRPr lang="en-US" dirty="0"/>
          </a:p>
        </p:txBody>
      </p:sp>
    </p:spTree>
    <p:extLst>
      <p:ext uri="{BB962C8B-B14F-4D97-AF65-F5344CB8AC3E}">
        <p14:creationId xmlns:p14="http://schemas.microsoft.com/office/powerpoint/2010/main" val="42382209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92960"/>
            <a:ext cx="8229600" cy="857250"/>
          </a:xfrm>
        </p:spPr>
        <p:txBody>
          <a:bodyPr/>
          <a:lstStyle/>
          <a:p>
            <a:r>
              <a:rPr lang="en-US" sz="2800" dirty="0"/>
              <a:t>Enhanced Linkage Approach</a:t>
            </a:r>
          </a:p>
        </p:txBody>
      </p:sp>
      <p:sp>
        <p:nvSpPr>
          <p:cNvPr id="3" name="Text Placeholder 2"/>
          <p:cNvSpPr>
            <a:spLocks noGrp="1"/>
          </p:cNvSpPr>
          <p:nvPr>
            <p:ph type="body" sz="quarter" idx="10"/>
          </p:nvPr>
        </p:nvSpPr>
        <p:spPr>
          <a:xfrm>
            <a:off x="79131" y="764290"/>
            <a:ext cx="9064869" cy="3341688"/>
          </a:xfrm>
        </p:spPr>
        <p:txBody>
          <a:bodyPr/>
          <a:lstStyle/>
          <a:p>
            <a:r>
              <a:rPr lang="en-US" sz="2200" dirty="0"/>
              <a:t>Linkage conducted in two passes:</a:t>
            </a:r>
          </a:p>
          <a:p>
            <a:pPr marL="914400" lvl="1" indent="-457200">
              <a:buFont typeface="+mj-lt"/>
              <a:buAutoNum type="arabicPeriod"/>
            </a:pPr>
            <a:r>
              <a:rPr lang="en-US" sz="2200" dirty="0"/>
              <a:t>Deterministic match using SSN collected in the survey</a:t>
            </a:r>
          </a:p>
          <a:p>
            <a:pPr marL="1200150" lvl="2" indent="-342900">
              <a:buFont typeface="Wingdings" panose="05000000000000000000" pitchFamily="2" charset="2"/>
              <a:buChar char="Ø"/>
            </a:pPr>
            <a:r>
              <a:rPr lang="en-US" sz="2000" dirty="0"/>
              <a:t>Identifier fields such as name, state of residence, and date of birth are compared to validate</a:t>
            </a:r>
          </a:p>
          <a:p>
            <a:pPr marL="1200150" lvl="2" indent="-342900">
              <a:buFont typeface="Wingdings" panose="05000000000000000000" pitchFamily="2" charset="2"/>
              <a:buChar char="Ø"/>
            </a:pPr>
            <a:r>
              <a:rPr lang="en-US" sz="2000" dirty="0"/>
              <a:t>This dataset becomes the “test deck” </a:t>
            </a:r>
          </a:p>
          <a:p>
            <a:pPr marL="857250" lvl="2" indent="0">
              <a:buNone/>
            </a:pPr>
            <a:endParaRPr lang="en-US" sz="2000" dirty="0"/>
          </a:p>
          <a:p>
            <a:pPr marL="914400" lvl="1" indent="-457200">
              <a:buFont typeface="+mj-lt"/>
              <a:buAutoNum type="arabicPeriod"/>
            </a:pPr>
            <a:r>
              <a:rPr lang="en-US" sz="2200" dirty="0"/>
              <a:t>Probabilistic matching techniques used to identify likely pairs using other identifiers (not SSN)</a:t>
            </a:r>
          </a:p>
          <a:p>
            <a:pPr lvl="2">
              <a:buFont typeface="Wingdings" panose="05000000000000000000" pitchFamily="2" charset="2"/>
              <a:buChar char="Ø"/>
            </a:pPr>
            <a:r>
              <a:rPr lang="en-US" sz="2000" dirty="0"/>
              <a:t>SSN is not used to create the match pool instead it is used to measure linkage accuracy</a:t>
            </a:r>
          </a:p>
          <a:p>
            <a:endParaRPr lang="en-US" dirty="0"/>
          </a:p>
          <a:p>
            <a:endParaRPr lang="en-US" dirty="0"/>
          </a:p>
        </p:txBody>
      </p:sp>
    </p:spTree>
    <p:extLst>
      <p:ext uri="{BB962C8B-B14F-4D97-AF65-F5344CB8AC3E}">
        <p14:creationId xmlns:p14="http://schemas.microsoft.com/office/powerpoint/2010/main" val="14876613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1E3D9-918B-4CB6-82B6-E926CC1E01D4}"/>
              </a:ext>
            </a:extLst>
          </p:cNvPr>
          <p:cNvSpPr>
            <a:spLocks noGrp="1"/>
          </p:cNvSpPr>
          <p:nvPr>
            <p:ph type="title"/>
          </p:nvPr>
        </p:nvSpPr>
        <p:spPr>
          <a:xfrm>
            <a:off x="246185" y="-207259"/>
            <a:ext cx="8229600" cy="857250"/>
          </a:xfrm>
        </p:spPr>
        <p:txBody>
          <a:bodyPr/>
          <a:lstStyle/>
          <a:p>
            <a:br>
              <a:rPr lang="en-US" dirty="0"/>
            </a:br>
            <a:r>
              <a:rPr lang="en-US" sz="2800" dirty="0"/>
              <a:t>Specifics: Probabilistic Techniques</a:t>
            </a:r>
            <a:r>
              <a:rPr lang="en-US" sz="2800" dirty="0">
                <a:solidFill>
                  <a:srgbClr val="FF0000"/>
                </a:solidFill>
              </a:rPr>
              <a:t> </a:t>
            </a:r>
            <a:endParaRPr lang="en-US" sz="2800" dirty="0"/>
          </a:p>
        </p:txBody>
      </p:sp>
      <p:sp>
        <p:nvSpPr>
          <p:cNvPr id="3" name="Text Placeholder 2">
            <a:extLst>
              <a:ext uri="{FF2B5EF4-FFF2-40B4-BE49-F238E27FC236}">
                <a16:creationId xmlns:a16="http://schemas.microsoft.com/office/drawing/2014/main" id="{601768CD-CB81-4316-807C-4BA35A09178B}"/>
              </a:ext>
            </a:extLst>
          </p:cNvPr>
          <p:cNvSpPr>
            <a:spLocks noGrp="1"/>
          </p:cNvSpPr>
          <p:nvPr>
            <p:ph type="body" sz="quarter" idx="10"/>
          </p:nvPr>
        </p:nvSpPr>
        <p:spPr>
          <a:xfrm>
            <a:off x="334107" y="984099"/>
            <a:ext cx="8607669" cy="4264910"/>
          </a:xfrm>
        </p:spPr>
        <p:txBody>
          <a:bodyPr/>
          <a:lstStyle/>
          <a:p>
            <a:r>
              <a:rPr lang="en-US" sz="2200" dirty="0"/>
              <a:t>Possible pairs are scored according to </a:t>
            </a:r>
            <a:r>
              <a:rPr lang="en-US" sz="2200" dirty="0" err="1"/>
              <a:t>Fellegi-Sunter</a:t>
            </a:r>
            <a:r>
              <a:rPr lang="en-US" sz="2200" dirty="0"/>
              <a:t> (F-S) paradigm</a:t>
            </a:r>
          </a:p>
          <a:p>
            <a:r>
              <a:rPr lang="en-US" sz="2200" dirty="0"/>
              <a:t>For each identifier, first name, year-of-birth, etc., M- and U- probabilities are computed</a:t>
            </a:r>
          </a:p>
          <a:p>
            <a:pPr lvl="1"/>
            <a:r>
              <a:rPr lang="en-US" sz="2000" dirty="0"/>
              <a:t>M-probabilities: rate of identifier agreement for matched pairs</a:t>
            </a:r>
          </a:p>
          <a:p>
            <a:pPr lvl="1"/>
            <a:r>
              <a:rPr lang="en-US" sz="2000" dirty="0"/>
              <a:t>U-probabilities: likeliness of a spurious agreement</a:t>
            </a:r>
          </a:p>
          <a:p>
            <a:pPr lvl="1"/>
            <a:r>
              <a:rPr lang="en-US" sz="2000" dirty="0"/>
              <a:t>Rare values (e.g., unusual names) have lower U-probabilities</a:t>
            </a:r>
            <a:endParaRPr lang="en-US" sz="2200" dirty="0"/>
          </a:p>
          <a:p>
            <a:r>
              <a:rPr lang="en-US" sz="2200" dirty="0"/>
              <a:t>M- and U- probabilities are used to algebraically determine agreement and non-agreement weights according to F-S theory</a:t>
            </a:r>
          </a:p>
          <a:p>
            <a:r>
              <a:rPr lang="en-US" sz="2200" dirty="0"/>
              <a:t>Weights for all identifiers summed to produce total pair weight</a:t>
            </a:r>
          </a:p>
          <a:p>
            <a:endParaRPr lang="en-US" dirty="0"/>
          </a:p>
        </p:txBody>
      </p:sp>
    </p:spTree>
    <p:extLst>
      <p:ext uri="{BB962C8B-B14F-4D97-AF65-F5344CB8AC3E}">
        <p14:creationId xmlns:p14="http://schemas.microsoft.com/office/powerpoint/2010/main" val="1959083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4EF9-9EE8-4785-9ED4-628A3F6505AC}"/>
              </a:ext>
            </a:extLst>
          </p:cNvPr>
          <p:cNvSpPr>
            <a:spLocks noGrp="1"/>
          </p:cNvSpPr>
          <p:nvPr>
            <p:ph type="title"/>
          </p:nvPr>
        </p:nvSpPr>
        <p:spPr/>
        <p:txBody>
          <a:bodyPr/>
          <a:lstStyle/>
          <a:p>
            <a:r>
              <a:rPr lang="en-US" sz="2800" dirty="0"/>
              <a:t>Probability of a Match P(Match)</a:t>
            </a:r>
          </a:p>
        </p:txBody>
      </p:sp>
      <p:sp>
        <p:nvSpPr>
          <p:cNvPr id="3" name="Text Placeholder 2">
            <a:extLst>
              <a:ext uri="{FF2B5EF4-FFF2-40B4-BE49-F238E27FC236}">
                <a16:creationId xmlns:a16="http://schemas.microsoft.com/office/drawing/2014/main" id="{6F8DA102-F78C-4FCE-B821-5999085944A7}"/>
              </a:ext>
            </a:extLst>
          </p:cNvPr>
          <p:cNvSpPr>
            <a:spLocks noGrp="1"/>
          </p:cNvSpPr>
          <p:nvPr>
            <p:ph type="body" sz="quarter" idx="10"/>
          </p:nvPr>
        </p:nvSpPr>
        <p:spPr/>
        <p:txBody>
          <a:bodyPr/>
          <a:lstStyle/>
          <a:p>
            <a:r>
              <a:rPr lang="en-US" sz="2200" dirty="0"/>
              <a:t>Pair weights used to estimate P(Match): the probability that a given pair is an actual match (i.e., paired records represent same person)</a:t>
            </a:r>
          </a:p>
          <a:p>
            <a:pPr marL="457200" lvl="1" indent="0">
              <a:buNone/>
            </a:pPr>
            <a:endParaRPr lang="en-US" sz="2200" dirty="0"/>
          </a:p>
          <a:p>
            <a:r>
              <a:rPr lang="en-US" sz="2200" dirty="0"/>
              <a:t>Pairs with estimated P(Match) above a threshold were considered matches all those below were assumed alive</a:t>
            </a:r>
          </a:p>
          <a:p>
            <a:endParaRPr lang="en-US" dirty="0"/>
          </a:p>
        </p:txBody>
      </p:sp>
    </p:spTree>
    <p:extLst>
      <p:ext uri="{BB962C8B-B14F-4D97-AF65-F5344CB8AC3E}">
        <p14:creationId xmlns:p14="http://schemas.microsoft.com/office/powerpoint/2010/main" val="301992665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4E80-2F9F-4B9B-99F1-14694F740DDE}"/>
              </a:ext>
            </a:extLst>
          </p:cNvPr>
          <p:cNvSpPr>
            <a:spLocks noGrp="1"/>
          </p:cNvSpPr>
          <p:nvPr>
            <p:ph type="title"/>
          </p:nvPr>
        </p:nvSpPr>
        <p:spPr/>
        <p:txBody>
          <a:bodyPr/>
          <a:lstStyle/>
          <a:p>
            <a:r>
              <a:rPr lang="en-US" sz="2800" dirty="0"/>
              <a:t>Selection of Best Pair as a Match</a:t>
            </a:r>
          </a:p>
        </p:txBody>
      </p:sp>
      <p:sp>
        <p:nvSpPr>
          <p:cNvPr id="3" name="Text Placeholder 2">
            <a:extLst>
              <a:ext uri="{FF2B5EF4-FFF2-40B4-BE49-F238E27FC236}">
                <a16:creationId xmlns:a16="http://schemas.microsoft.com/office/drawing/2014/main" id="{84A82187-E570-4169-BDD8-481ABD2BD2EF}"/>
              </a:ext>
            </a:extLst>
          </p:cNvPr>
          <p:cNvSpPr>
            <a:spLocks noGrp="1"/>
          </p:cNvSpPr>
          <p:nvPr>
            <p:ph type="body" sz="quarter" idx="10"/>
          </p:nvPr>
        </p:nvSpPr>
        <p:spPr/>
        <p:txBody>
          <a:bodyPr/>
          <a:lstStyle/>
          <a:p>
            <a:r>
              <a:rPr lang="en-US" sz="2200" dirty="0"/>
              <a:t>When a survey record has been linked to multiple NDI records</a:t>
            </a:r>
          </a:p>
          <a:p>
            <a:pPr marL="0" indent="0">
              <a:buNone/>
            </a:pPr>
            <a:endParaRPr lang="en-US" sz="2200" dirty="0"/>
          </a:p>
          <a:p>
            <a:pPr lvl="1"/>
            <a:r>
              <a:rPr lang="en-US" sz="2000" dirty="0"/>
              <a:t>The linked pair having the highest probability of being a match is accepted</a:t>
            </a:r>
          </a:p>
          <a:p>
            <a:pPr marL="457200" lvl="1" indent="0">
              <a:buNone/>
            </a:pPr>
            <a:endParaRPr lang="en-US" sz="2000" dirty="0"/>
          </a:p>
          <a:p>
            <a:pPr lvl="1"/>
            <a:r>
              <a:rPr lang="en-US" sz="2000" dirty="0"/>
              <a:t>Deterministic links are assumed to have probability of 1 and are always selected over links established from probabilistic search</a:t>
            </a:r>
          </a:p>
          <a:p>
            <a:endParaRPr lang="en-US" dirty="0"/>
          </a:p>
        </p:txBody>
      </p:sp>
    </p:spTree>
    <p:extLst>
      <p:ext uri="{BB962C8B-B14F-4D97-AF65-F5344CB8AC3E}">
        <p14:creationId xmlns:p14="http://schemas.microsoft.com/office/powerpoint/2010/main" val="178012042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8A03-63DA-4345-B3F0-1203B06E9816}"/>
              </a:ext>
            </a:extLst>
          </p:cNvPr>
          <p:cNvSpPr>
            <a:spLocks noGrp="1"/>
          </p:cNvSpPr>
          <p:nvPr>
            <p:ph type="title"/>
          </p:nvPr>
        </p:nvSpPr>
        <p:spPr>
          <a:xfrm>
            <a:off x="378069" y="-92959"/>
            <a:ext cx="8229600" cy="857250"/>
          </a:xfrm>
        </p:spPr>
        <p:txBody>
          <a:bodyPr/>
          <a:lstStyle/>
          <a:p>
            <a:r>
              <a:rPr lang="en-US" sz="2800" dirty="0"/>
              <a:t>Assess Quality of Matches</a:t>
            </a:r>
          </a:p>
        </p:txBody>
      </p:sp>
      <p:sp>
        <p:nvSpPr>
          <p:cNvPr id="3" name="Text Placeholder 2">
            <a:extLst>
              <a:ext uri="{FF2B5EF4-FFF2-40B4-BE49-F238E27FC236}">
                <a16:creationId xmlns:a16="http://schemas.microsoft.com/office/drawing/2014/main" id="{3DF40EF5-EAC9-4BC9-B479-55A8C7D0AAA2}"/>
              </a:ext>
            </a:extLst>
          </p:cNvPr>
          <p:cNvSpPr>
            <a:spLocks noGrp="1"/>
          </p:cNvSpPr>
          <p:nvPr>
            <p:ph type="body" sz="quarter" idx="10"/>
          </p:nvPr>
        </p:nvSpPr>
        <p:spPr>
          <a:xfrm>
            <a:off x="378069" y="764291"/>
            <a:ext cx="8458200" cy="3341688"/>
          </a:xfrm>
        </p:spPr>
        <p:txBody>
          <a:bodyPr/>
          <a:lstStyle/>
          <a:p>
            <a:r>
              <a:rPr lang="en-US" sz="2200" dirty="0"/>
              <a:t>Type I (false positive) and Type II (false negative) errors were calculated using the test deck in order to assess quality of matches developed</a:t>
            </a:r>
          </a:p>
          <a:p>
            <a:endParaRPr lang="en-US" sz="2200" dirty="0"/>
          </a:p>
          <a:p>
            <a:r>
              <a:rPr lang="en-US" sz="2200" dirty="0"/>
              <a:t>Results: Highly accurate linkage results (low type I and type II errors)</a:t>
            </a:r>
          </a:p>
          <a:p>
            <a:pPr lvl="1"/>
            <a:r>
              <a:rPr lang="en-US" sz="2000" dirty="0"/>
              <a:t>Deterministic matches (pass 1) represent 2/3 of total matches (assume a zero error rate with deterministic approach)</a:t>
            </a:r>
          </a:p>
          <a:p>
            <a:pPr marL="0" indent="0">
              <a:buNone/>
            </a:pPr>
            <a:endParaRPr lang="en-US" sz="2200" dirty="0"/>
          </a:p>
          <a:p>
            <a:r>
              <a:rPr lang="en-US" sz="2200" dirty="0"/>
              <a:t>For all surveys combined:</a:t>
            </a:r>
          </a:p>
          <a:p>
            <a:pPr lvl="1"/>
            <a:r>
              <a:rPr lang="en-US" sz="2000" dirty="0"/>
              <a:t>Type I error rate = 1%</a:t>
            </a:r>
          </a:p>
          <a:p>
            <a:pPr lvl="1"/>
            <a:r>
              <a:rPr lang="en-US" sz="2000" dirty="0"/>
              <a:t>Type II error rate = 2%</a:t>
            </a:r>
          </a:p>
          <a:p>
            <a:endParaRPr lang="en-US" dirty="0"/>
          </a:p>
        </p:txBody>
      </p:sp>
    </p:spTree>
    <p:extLst>
      <p:ext uri="{BB962C8B-B14F-4D97-AF65-F5344CB8AC3E}">
        <p14:creationId xmlns:p14="http://schemas.microsoft.com/office/powerpoint/2010/main" val="2046480310"/>
      </p:ext>
    </p:extLst>
  </p:cSld>
  <p:clrMapOvr>
    <a:masterClrMapping/>
  </p:clrMapOvr>
  <p:transition>
    <p:fade/>
  </p:transition>
</p:sld>
</file>

<file path=ppt/theme/theme1.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4926</TotalTime>
  <Words>1546</Words>
  <Application>Microsoft Office PowerPoint</Application>
  <PresentationFormat>On-screen Show (16:9)</PresentationFormat>
  <Paragraphs>166</Paragraphs>
  <Slides>34</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Calibri</vt:lpstr>
      <vt:lpstr>Myriad Web Pro</vt:lpstr>
      <vt:lpstr>Wingdings</vt:lpstr>
      <vt:lpstr>Courier New</vt:lpstr>
      <vt:lpstr>Arial</vt:lpstr>
      <vt:lpstr>NCEH_ATSDR_combined</vt:lpstr>
      <vt:lpstr>1_NCEH_ATSDR_combined</vt:lpstr>
      <vt:lpstr>Incorporating an Enhanced-Linkage Algorithm for Household Survey Data Linked to the NDI</vt:lpstr>
      <vt:lpstr>Introduction</vt:lpstr>
      <vt:lpstr>Background I</vt:lpstr>
      <vt:lpstr>Background II</vt:lpstr>
      <vt:lpstr>Enhanced Linkage Approach</vt:lpstr>
      <vt:lpstr> Specifics: Probabilistic Techniques </vt:lpstr>
      <vt:lpstr>Probability of a Match P(Match)</vt:lpstr>
      <vt:lpstr>Selection of Best Pair as a Match</vt:lpstr>
      <vt:lpstr>Assess Quality of Matches</vt:lpstr>
      <vt:lpstr>Comparing the Two Approaches</vt:lpstr>
      <vt:lpstr>Percent of Eligible NHIS Participants Linked to NDI: Old and New Linkage Algorithm</vt:lpstr>
      <vt:lpstr>All NHIS years combined: 1986-2013 </vt:lpstr>
      <vt:lpstr>Percent of Eligible NHIS Participants Linked to NDI: Old and New Algorithm</vt:lpstr>
      <vt:lpstr>NHIS: SSN9 Results</vt:lpstr>
      <vt:lpstr>NHIS: SSN4 Results</vt:lpstr>
      <vt:lpstr>Percent of Eligible NHANES Participants Linked to NDI: Old and New Linkage Algorithm</vt:lpstr>
      <vt:lpstr>Continuous NHANES: 1999-2014</vt:lpstr>
      <vt:lpstr>Class and Score</vt:lpstr>
      <vt:lpstr>Class and Score: All Surveys Combined</vt:lpstr>
      <vt:lpstr>Effects on Inference:  Old and New Linkage Algorithms</vt:lpstr>
      <vt:lpstr>Validation Checks for New Algorithm</vt:lpstr>
      <vt:lpstr>Medical Expenditure Panel Survey (MEPS) Analysis</vt:lpstr>
      <vt:lpstr>MEPS Analysis (cont.)</vt:lpstr>
      <vt:lpstr>MEPS Analysis (cont.)</vt:lpstr>
      <vt:lpstr>Kappa Statistic of Old and New Linkage Algorithm: NDI vs MEPS death report: 1996-2005</vt:lpstr>
      <vt:lpstr>Kappa Statistic of Old and New Linkage Algorithm:  NDI vs MEPS death report: 2007-2012</vt:lpstr>
      <vt:lpstr>2014 NHCS Linkage:  Standard NDI Algorithm* vs New Algorithm</vt:lpstr>
      <vt:lpstr>QC check 2014 NHCS</vt:lpstr>
      <vt:lpstr>Conclusions</vt:lpstr>
      <vt:lpstr>Conclusions (cont.)</vt:lpstr>
      <vt:lpstr>Implications for Dissemination</vt:lpstr>
      <vt:lpstr>Appendix</vt:lpstr>
      <vt:lpstr>NHANES III: 1988-1994</vt:lpstr>
      <vt:lpstr>NHANES Feasibility Longitudinal Study</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Rose, Cheryl V. (CDC/DDPHSS/NCHS/DAE)</cp:lastModifiedBy>
  <cp:revision>421</cp:revision>
  <cp:lastPrinted>2020-01-28T18:59:20Z</cp:lastPrinted>
  <dcterms:created xsi:type="dcterms:W3CDTF">2011-03-17T17:43:16Z</dcterms:created>
  <dcterms:modified xsi:type="dcterms:W3CDTF">2020-01-29T16:18:29Z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