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1423" r:id="rId3"/>
    <p:sldId id="257" r:id="rId4"/>
    <p:sldId id="258" r:id="rId5"/>
    <p:sldId id="259" r:id="rId6"/>
    <p:sldId id="260" r:id="rId7"/>
    <p:sldId id="1393" r:id="rId8"/>
    <p:sldId id="331" r:id="rId9"/>
    <p:sldId id="1392" r:id="rId10"/>
    <p:sldId id="1394" r:id="rId11"/>
    <p:sldId id="1414" r:id="rId12"/>
    <p:sldId id="1400" r:id="rId13"/>
    <p:sldId id="1403" r:id="rId14"/>
    <p:sldId id="1406" r:id="rId15"/>
    <p:sldId id="1418" r:id="rId16"/>
    <p:sldId id="1419" r:id="rId17"/>
    <p:sldId id="1420" r:id="rId18"/>
    <p:sldId id="142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3"/>
    <p:restoredTop sz="86868"/>
  </p:normalViewPr>
  <p:slideViewPr>
    <p:cSldViewPr snapToGrid="0" snapToObjects="1">
      <p:cViewPr varScale="1">
        <p:scale>
          <a:sx n="101" d="100"/>
          <a:sy n="101" d="100"/>
        </p:scale>
        <p:origin x="2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CCDDC-2E3D-6F49-8751-6126660482C1}" type="datetimeFigureOut">
              <a:rPr lang="en-US" smtClean="0"/>
              <a:t>9/17/20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0C596-50FF-F245-8D8E-659BBA2B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68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NHANES has a 4-year survey sample design, but we release data in 2 year cycles due to disclosure risk , with 15 primary sampling units completed each year. </a:t>
            </a:r>
          </a:p>
          <a:p>
            <a:pPr marL="171450" indent="-171450">
              <a:buFontTx/>
              <a:buChar char="-"/>
            </a:pPr>
            <a:r>
              <a:rPr lang="en-US" dirty="0"/>
              <a:t>In prior years, each year was a nationally representative sample</a:t>
            </a:r>
          </a:p>
          <a:p>
            <a:pPr marL="171450" indent="-171450">
              <a:buFontTx/>
              <a:buChar char="-"/>
            </a:pPr>
            <a:r>
              <a:rPr lang="en-US" dirty="0"/>
              <a:t>But starting with the 2019-20 survey cycle, the annual samples were combined and re-ordered to reduce travel time and to improve some of our operational challenges.</a:t>
            </a:r>
          </a:p>
          <a:p>
            <a:pPr marL="171450" indent="-171450">
              <a:buFontTx/>
              <a:buChar char="-"/>
            </a:pPr>
            <a:r>
              <a:rPr lang="en-US" dirty="0"/>
              <a:t>But who could have predicted that COVID-19 would hit in early 2020 and make that decision not a good for us. But we are here now, and have to figure out a path forward for these data. </a:t>
            </a:r>
          </a:p>
          <a:p>
            <a:pPr marL="171450" indent="-171450">
              <a:buFontTx/>
              <a:buChar char="-"/>
            </a:pPr>
            <a:r>
              <a:rPr lang="en-US" dirty="0"/>
              <a:t> </a:t>
            </a:r>
          </a:p>
          <a:p>
            <a:pPr marL="171450" indent="-171450">
              <a:buFontTx/>
              <a:buChar char="-"/>
            </a:pPr>
            <a:r>
              <a:rPr lang="en-US" dirty="0"/>
              <a:t>So, here you can visually see that we have completed 9 of the 15 PSUs for 2019 and another 9 of the 15 PSUs from the 2020 sample. But no single year, with all 15 PSUs, has been completed.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F3CF1-C575-4C91-A41F-09737D032C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4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important to this entire discussion, is understanding that certain survey content was added during the 2019-20 cycle, that was not collected in 2017-18, and there were changes to some components as well.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F3CF1-C575-4C91-A41F-09737D032C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17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And then within each of those sub- questions, there are unique implications for conducting the 2021-22 survey cycle. 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So, what I will do now is walk us through the different scenarios.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F3CF1-C575-4C91-A41F-09737D032C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18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the impact of this scenario on the 21-22 sample, is that data collection could only start in Nov/Dec so there would be a much smaller sample, with about 16 -18 PSUs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61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  And further, this scenario would really preclude conducting the 2021-22 survey, given the lack of remaining time in 2022.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16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pros with this scenario are that, </a:t>
            </a:r>
          </a:p>
          <a:p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We could obtain a 2019 nationally rep sample, as well as a 2021-22 nationally rep sample. 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 21-22 data collection would also be completely post COVID-19</a:t>
            </a:r>
          </a:p>
          <a:p>
            <a:pPr marL="171450" indent="-171450">
              <a:buFontTx/>
              <a:buChar char="-"/>
            </a:pPr>
            <a:r>
              <a:rPr lang="en-US" dirty="0"/>
              <a:t>We could add new COVID-19 related data collection in 21-22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However, there are also several cons including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The limited analytic utility of the 2019 dataset which would only be a one year national sample with a smaller sample size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The 2019 data would be collected pre and post </a:t>
            </a:r>
            <a:r>
              <a:rPr lang="en-US" dirty="0" err="1"/>
              <a:t>covid</a:t>
            </a:r>
            <a:endParaRPr lang="en-US" dirty="0"/>
          </a:p>
          <a:p>
            <a:pPr marL="628650" lvl="1" indent="-171450">
              <a:buFontTx/>
              <a:buChar char="-"/>
            </a:pPr>
            <a:r>
              <a:rPr lang="en-US" dirty="0"/>
              <a:t>The 2019 data collection and release would span 3 years from 2019 to 2021 and would have about a 10 month gap in data collection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And for the 21-22 sample, the con would be that it would have fewer than our targeted 30 PSUs.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04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pros with this scenario are that, </a:t>
            </a:r>
          </a:p>
          <a:p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We could obtain a 2019-20 nationally rep sample, as well as a 2021-22 nationally rep sample. 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 21-22 data collection would also be completely post COVID-19</a:t>
            </a:r>
          </a:p>
          <a:p>
            <a:pPr marL="171450" indent="-171450">
              <a:buFontTx/>
              <a:buChar char="-"/>
            </a:pPr>
            <a:r>
              <a:rPr lang="en-US" dirty="0"/>
              <a:t>We could add new COVID-19 related data collection in 21-22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However, there are also several cons including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The 2019-20 data would be collected pre and post </a:t>
            </a:r>
            <a:r>
              <a:rPr lang="en-US" dirty="0" err="1"/>
              <a:t>covid</a:t>
            </a:r>
            <a:endParaRPr lang="en-US" dirty="0"/>
          </a:p>
          <a:p>
            <a:pPr marL="628650" lvl="1" indent="-171450">
              <a:buFontTx/>
              <a:buChar char="-"/>
            </a:pPr>
            <a:r>
              <a:rPr lang="en-US" dirty="0"/>
              <a:t>The 2019-20 data collection and release would span 3 years from 2019 to 2021 and would have about a 10 month gap in data collection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19-20 data release wouldn’t occur until end of 21/early in 22.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And for the 21-22 sample, the con would be that it would have fewer than our targeted 30 PSUs.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79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Under this scenario, the pros would be that </a:t>
            </a:r>
          </a:p>
          <a:p>
            <a:r>
              <a:rPr lang="en-US" dirty="0"/>
              <a:t>- 21-22 would be nationally representative </a:t>
            </a:r>
          </a:p>
          <a:p>
            <a:r>
              <a:rPr lang="en-US" dirty="0"/>
              <a:t>- 21-22 data collection would be post COVID-19</a:t>
            </a:r>
          </a:p>
          <a:p>
            <a:pPr marL="171450" indent="-171450">
              <a:buFontTx/>
              <a:buChar char="-"/>
            </a:pPr>
            <a:r>
              <a:rPr lang="en-US" dirty="0"/>
              <a:t>new components could be added to collect data related to COVID-19 in a more timely manner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2019-20 data is all pre COVID-19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2019-20 release could be in first half of 2021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endParaRPr lang="en-US" dirty="0"/>
          </a:p>
          <a:p>
            <a:r>
              <a:rPr lang="en-US" dirty="0"/>
              <a:t>But the cons would be that </a:t>
            </a:r>
          </a:p>
          <a:p>
            <a:r>
              <a:rPr lang="en-US" dirty="0"/>
              <a:t>- May be limited analytic utility of 2019-2020 dataset with 18 PSUs and smaller sample size </a:t>
            </a:r>
          </a:p>
          <a:p>
            <a:r>
              <a:rPr lang="en-US" dirty="0"/>
              <a:t>- Significant challenges w/ weight adjustment</a:t>
            </a:r>
          </a:p>
          <a:p>
            <a:r>
              <a:rPr lang="en-US" dirty="0"/>
              <a:t>	18 PSUs are less healthy </a:t>
            </a:r>
          </a:p>
          <a:p>
            <a:r>
              <a:rPr lang="en-US" dirty="0"/>
              <a:t>	No representation from West Census region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83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also a few cons.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95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0588A-964B-7947-B451-6E5290A97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676547-8395-CC47-A88B-7156551AA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ECA63-DB60-524D-91FD-8B4B33C1A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4C51-6244-AF49-A6CB-739B8FFAE76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E8D48-379D-974B-96F8-D8E87A013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90963-4C6B-EF49-9D23-79C5E6F02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2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0D173-F8BB-A943-A862-E297E6FD5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62337E-DE43-2D4F-9CE1-9E192CA55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C329C-188F-BE4D-A5FE-DFA7571AB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4C51-6244-AF49-A6CB-739B8FFAE76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ABE90-02B8-7A48-B425-8533B29A7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6E6C1-CFEF-F740-A1E2-C4EEB494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1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B92249-36F6-A348-B5EA-5C596112F1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DC870-E96B-B844-AC5F-270F7CCB6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07E8C-C4AD-F844-A86D-D1162BF59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4C51-6244-AF49-A6CB-739B8FFAE76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C3255-A405-8D41-8AEF-F877C8FEF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6A2D3-ADBB-5843-A6E7-083D66950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9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A4D8E-039D-6345-9736-E61D409E6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FFFB-A389-0740-B59B-532525460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919EC-DE2B-A64C-9B19-F2ED612F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4C51-6244-AF49-A6CB-739B8FFAE76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D85A7-8C28-B541-8814-5AD520C5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40766-F0F9-AB4B-92D9-9FCE9D5ED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5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D183B-25BD-5144-B4BA-209E5DDC9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A04B4-F3EA-1442-A9B7-86DCCF409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B511B-4FAD-BA4B-AF02-93CAB452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4C51-6244-AF49-A6CB-739B8FFAE76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6E980-78B3-3E4F-A8FC-C313617B3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FAAD5-FFB1-974A-89A2-E19241F6D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C3A56-06A3-3C4F-BFF9-A115BEF00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17DDA-EAB4-C645-AAEE-32B79F715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98652A-7FF7-F946-A7C4-B10B59B98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56447-606F-7F42-BCCC-593B9E945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4C51-6244-AF49-A6CB-739B8FFAE76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304E24-E758-DE4A-B4FB-52BB50A9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AD660-3D62-4049-9E30-BDD1258E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2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198F-596C-8242-B778-DC4AFD901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14717-B2EF-D442-9E40-7730FA288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E2106-C92E-5B40-8F04-AB02621F2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8B4B5F-71B1-6B4E-A64E-D2FE5EDC0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4EF877-2F6B-8B4C-9862-DB0A457C84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149A7-A678-724D-8A0E-3AF54093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4C51-6244-AF49-A6CB-739B8FFAE76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D5B0CA-5F89-0F45-A4AC-9B2DD34F3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3BA7ED-4365-8D4F-A93B-3A6BB9BD1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5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288AF-33C2-7046-AAB9-3F2BB7D06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A388F1-23D7-0D42-BF1E-91DF67F71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4C51-6244-AF49-A6CB-739B8FFAE76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26407-E86E-504C-A64C-1EF1A821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14E939-2CD4-A14C-ABFE-C2E76F9CB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D8D861-A8D9-144B-A8A9-09011F60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4C51-6244-AF49-A6CB-739B8FFAE76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577EBD-E720-EA43-8727-995BFB9E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19DE2-E817-334F-BBFB-A6854B352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2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64E98-D191-B249-B007-7AAF41A64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A5C4D-B3FE-9647-8E21-EC7E217DB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E2096E-0146-0A4C-BAAC-1AEE49482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67880-F77C-9945-9F98-0C7E40A2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4C51-6244-AF49-A6CB-739B8FFAE76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67AB4-C6B2-3A45-BC46-B8D8864B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DD0CC-2127-B340-B31E-1FE1A5CAA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7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DB329-BC69-3E45-92DE-81871FBBD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A37DA3-73EB-8E49-AE37-E98C7E90D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A3CEE9-E72C-7A42-84E9-9038BC122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32C93-4573-244E-963A-371F3CF44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4C51-6244-AF49-A6CB-739B8FFAE76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EDD88-44E5-774F-8ACD-FFF881C33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E935F-A400-8644-B7E0-7AF1C6E48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83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6EB37D-3AC2-F54F-8DD0-78E0DC259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A9E7F-10E1-0247-B0CB-BDB7E23AC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19D50-0D8C-4C4E-B634-85114C272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24C51-6244-AF49-A6CB-739B8FFAE76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C7692-1366-F447-A77F-B54B645C78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47DF0-F5D8-1D42-8B4D-DF285271D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9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0E035-0026-6F40-B400-71E6703AF2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Population Health Survey Planning, Methodology and Data Presentation  </a:t>
            </a:r>
            <a:br>
              <a:rPr lang="en-US" sz="4000" dirty="0"/>
            </a:br>
            <a:r>
              <a:rPr lang="en-US" sz="4000" b="1" dirty="0"/>
              <a:t>Workgroup Report on NHANES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730973-B555-4D46-95A2-39A986401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58016"/>
            <a:ext cx="9144000" cy="2014381"/>
          </a:xfrm>
        </p:spPr>
        <p:txBody>
          <a:bodyPr>
            <a:noAutofit/>
          </a:bodyPr>
          <a:lstStyle/>
          <a:p>
            <a:r>
              <a:rPr lang="en-US" sz="2800" dirty="0"/>
              <a:t>NCHS Board of Scientific Counselors Meeting</a:t>
            </a:r>
          </a:p>
          <a:p>
            <a:r>
              <a:rPr lang="en-US" sz="2800" dirty="0"/>
              <a:t>September 17, 2020</a:t>
            </a:r>
          </a:p>
        </p:txBody>
      </p:sp>
    </p:spTree>
    <p:extLst>
      <p:ext uri="{BB962C8B-B14F-4D97-AF65-F5344CB8AC3E}">
        <p14:creationId xmlns:p14="http://schemas.microsoft.com/office/powerpoint/2010/main" val="2200363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0D55DB-1488-4488-BB12-FBD7FD020E7C}"/>
              </a:ext>
            </a:extLst>
          </p:cNvPr>
          <p:cNvSpPr/>
          <p:nvPr/>
        </p:nvSpPr>
        <p:spPr>
          <a:xfrm>
            <a:off x="695299" y="1370370"/>
            <a:ext cx="5132689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Complete data collection for 2019-2020 sample in 2021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Option 1 – restart in Jan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Pros: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Obtain 19-20 nationally representative sample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Cons: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19-20 data collected pre- and post- COVID-19 pandemic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19-20 data collection and release would be 19-21, with ~10 </a:t>
            </a:r>
            <a:r>
              <a:rPr lang="en-US" dirty="0" err="1"/>
              <a:t>mo</a:t>
            </a:r>
            <a:r>
              <a:rPr lang="en-US" dirty="0"/>
              <a:t> gap in collection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 new components can be added; so no COVID-19 measures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Impact on 2021-22: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Smaller sample with 16-18 PSUs </a:t>
            </a:r>
            <a:endParaRPr lang="en-US" sz="24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7F887FA-0164-4144-A2DB-591A59015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788795"/>
              </p:ext>
            </p:extLst>
          </p:nvPr>
        </p:nvGraphicFramePr>
        <p:xfrm>
          <a:off x="6018113" y="1271035"/>
          <a:ext cx="6014906" cy="47020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9684">
                  <a:extLst>
                    <a:ext uri="{9D8B030D-6E8A-4147-A177-3AD203B41FA5}">
                      <a16:colId xmlns:a16="http://schemas.microsoft.com/office/drawing/2014/main" val="1253094792"/>
                    </a:ext>
                  </a:extLst>
                </a:gridCol>
                <a:gridCol w="1484852">
                  <a:extLst>
                    <a:ext uri="{9D8B030D-6E8A-4147-A177-3AD203B41FA5}">
                      <a16:colId xmlns:a16="http://schemas.microsoft.com/office/drawing/2014/main" val="2933060237"/>
                    </a:ext>
                  </a:extLst>
                </a:gridCol>
                <a:gridCol w="1649169">
                  <a:extLst>
                    <a:ext uri="{9D8B030D-6E8A-4147-A177-3AD203B41FA5}">
                      <a16:colId xmlns:a16="http://schemas.microsoft.com/office/drawing/2014/main" val="1630269552"/>
                    </a:ext>
                  </a:extLst>
                </a:gridCol>
                <a:gridCol w="1421201">
                  <a:extLst>
                    <a:ext uri="{9D8B030D-6E8A-4147-A177-3AD203B41FA5}">
                      <a16:colId xmlns:a16="http://schemas.microsoft.com/office/drawing/2014/main" val="2575534692"/>
                    </a:ext>
                  </a:extLst>
                </a:gridCol>
              </a:tblGrid>
              <a:tr h="319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2019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538885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PSU20-1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PSU20-8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1682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061344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PSU20-9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991873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PSU20-2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401810"/>
                  </a:ext>
                </a:extLst>
              </a:tr>
              <a:tr h="288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 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348230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PSU20-3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512836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PSU20-10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59166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PSU20-4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PSU20-11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974491"/>
                  </a:ext>
                </a:extLst>
              </a:tr>
              <a:tr h="334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PSU20-12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489326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PSU20-5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PSU20-13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874846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PSU20-14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949769"/>
                  </a:ext>
                </a:extLst>
              </a:tr>
              <a:tr h="288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PSU20-15(Nov)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551960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777294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PSU20-6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738643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PSU20-7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85841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DBF570E5-8CA9-43A0-BC06-8B609B1FD41F}"/>
              </a:ext>
            </a:extLst>
          </p:cNvPr>
          <p:cNvSpPr/>
          <p:nvPr/>
        </p:nvSpPr>
        <p:spPr>
          <a:xfrm>
            <a:off x="6096000" y="1571834"/>
            <a:ext cx="4533900" cy="3543498"/>
          </a:xfrm>
          <a:prstGeom prst="rect">
            <a:avLst/>
          </a:prstGeom>
          <a:noFill/>
          <a:ln w="317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3CF84FF-6BF5-44A1-913C-6040B1C5CF4B}"/>
              </a:ext>
            </a:extLst>
          </p:cNvPr>
          <p:cNvCxnSpPr>
            <a:cxnSpLocks/>
          </p:cNvCxnSpPr>
          <p:nvPr/>
        </p:nvCxnSpPr>
        <p:spPr>
          <a:xfrm>
            <a:off x="6096000" y="5114154"/>
            <a:ext cx="0" cy="8993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31FBBDE-396B-47FC-AD33-27B774E9C94E}"/>
              </a:ext>
            </a:extLst>
          </p:cNvPr>
          <p:cNvCxnSpPr>
            <a:cxnSpLocks/>
          </p:cNvCxnSpPr>
          <p:nvPr/>
        </p:nvCxnSpPr>
        <p:spPr>
          <a:xfrm>
            <a:off x="6096000" y="6013548"/>
            <a:ext cx="13845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7A1C749-CE2F-4E4C-8798-C07FBDBEE1F7}"/>
              </a:ext>
            </a:extLst>
          </p:cNvPr>
          <p:cNvCxnSpPr>
            <a:cxnSpLocks/>
          </p:cNvCxnSpPr>
          <p:nvPr/>
        </p:nvCxnSpPr>
        <p:spPr>
          <a:xfrm>
            <a:off x="7480556" y="2490837"/>
            <a:ext cx="0" cy="35227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3F39FA9-558A-422A-9358-3A5FDC8E05C3}"/>
              </a:ext>
            </a:extLst>
          </p:cNvPr>
          <p:cNvCxnSpPr>
            <a:cxnSpLocks/>
          </p:cNvCxnSpPr>
          <p:nvPr/>
        </p:nvCxnSpPr>
        <p:spPr>
          <a:xfrm>
            <a:off x="8977336" y="2490837"/>
            <a:ext cx="0" cy="2624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70E7F5-B877-4ED0-BEAB-1111A089F44E}"/>
              </a:ext>
            </a:extLst>
          </p:cNvPr>
          <p:cNvCxnSpPr>
            <a:cxnSpLocks/>
          </p:cNvCxnSpPr>
          <p:nvPr/>
        </p:nvCxnSpPr>
        <p:spPr>
          <a:xfrm>
            <a:off x="7480556" y="2490837"/>
            <a:ext cx="149179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22168F0-5983-429D-B046-95131EEEB293}"/>
              </a:ext>
            </a:extLst>
          </p:cNvPr>
          <p:cNvCxnSpPr>
            <a:cxnSpLocks/>
          </p:cNvCxnSpPr>
          <p:nvPr/>
        </p:nvCxnSpPr>
        <p:spPr>
          <a:xfrm>
            <a:off x="6105832" y="5102942"/>
            <a:ext cx="2874379" cy="9641"/>
          </a:xfrm>
          <a:prstGeom prst="line">
            <a:avLst/>
          </a:prstGeom>
          <a:ln w="508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3CBA6A7-0CA4-49CD-B843-E23130FBDEEB}"/>
              </a:ext>
            </a:extLst>
          </p:cNvPr>
          <p:cNvSpPr txBox="1">
            <a:spLocks/>
          </p:cNvSpPr>
          <p:nvPr/>
        </p:nvSpPr>
        <p:spPr>
          <a:xfrm>
            <a:off x="695299" y="230894"/>
            <a:ext cx="10932717" cy="854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600" dirty="0"/>
              <a:t>NHANES 2019-2020</a:t>
            </a:r>
            <a:r>
              <a:rPr lang="en-US" sz="3600" b="1" dirty="0"/>
              <a:t>: OPTION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DF80124-8EAA-4A75-9BF8-DF2AD188026F}"/>
              </a:ext>
            </a:extLst>
          </p:cNvPr>
          <p:cNvSpPr/>
          <p:nvPr/>
        </p:nvSpPr>
        <p:spPr>
          <a:xfrm>
            <a:off x="10679302" y="1571834"/>
            <a:ext cx="1303975" cy="4399686"/>
          </a:xfrm>
          <a:prstGeom prst="rect">
            <a:avLst/>
          </a:prstGeom>
          <a:noFill/>
          <a:ln w="28575" cap="sq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7906D0E-E1C6-444F-A63B-B45A1C11A3FC}"/>
              </a:ext>
            </a:extLst>
          </p:cNvPr>
          <p:cNvSpPr/>
          <p:nvPr/>
        </p:nvSpPr>
        <p:spPr>
          <a:xfrm>
            <a:off x="8977336" y="5167198"/>
            <a:ext cx="1701962" cy="804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5DFD964-86EC-4651-A7EF-376299A6C199}"/>
              </a:ext>
            </a:extLst>
          </p:cNvPr>
          <p:cNvCxnSpPr>
            <a:cxnSpLocks/>
          </p:cNvCxnSpPr>
          <p:nvPr/>
        </p:nvCxnSpPr>
        <p:spPr>
          <a:xfrm flipH="1" flipV="1">
            <a:off x="10668306" y="5196375"/>
            <a:ext cx="10992" cy="775145"/>
          </a:xfrm>
          <a:prstGeom prst="line">
            <a:avLst/>
          </a:pr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CCE0375-D49C-4414-9238-D0A92734DC5B}"/>
              </a:ext>
            </a:extLst>
          </p:cNvPr>
          <p:cNvSpPr txBox="1"/>
          <p:nvPr/>
        </p:nvSpPr>
        <p:spPr>
          <a:xfrm>
            <a:off x="9631103" y="5267213"/>
            <a:ext cx="199691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300" dirty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2021-22 sample</a:t>
            </a:r>
          </a:p>
          <a:p>
            <a:pPr algn="ctr"/>
            <a:endParaRPr lang="en-US" sz="1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680BD55-FE8C-8C4A-A109-2DE2B32C448E}"/>
              </a:ext>
            </a:extLst>
          </p:cNvPr>
          <p:cNvCxnSpPr>
            <a:cxnSpLocks/>
          </p:cNvCxnSpPr>
          <p:nvPr/>
        </p:nvCxnSpPr>
        <p:spPr>
          <a:xfrm flipV="1">
            <a:off x="563984" y="512610"/>
            <a:ext cx="6061668" cy="33184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385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0D55DB-1488-4488-BB12-FBD7FD020E7C}"/>
              </a:ext>
            </a:extLst>
          </p:cNvPr>
          <p:cNvSpPr/>
          <p:nvPr/>
        </p:nvSpPr>
        <p:spPr>
          <a:xfrm>
            <a:off x="695299" y="1370370"/>
            <a:ext cx="5132689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Complete data collection for 2019-2020 sample in 2021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Option 1 – restart in Jan 2021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Option 1b – restart in Apr 2021 or later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Pros: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Obtain 19-20 nationally representative sample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Cons: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19-20 data collected pre and post COVID-19 pandemic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 new components can be added; so no COVID-19 measures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19-20 data collection and release would be 19-22, with &gt;12mo gap in collection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No 2021-22 survey cycle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7F887FA-0164-4144-A2DB-591A59015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762852"/>
              </p:ext>
            </p:extLst>
          </p:nvPr>
        </p:nvGraphicFramePr>
        <p:xfrm>
          <a:off x="6018113" y="1271035"/>
          <a:ext cx="6014906" cy="4696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9684">
                  <a:extLst>
                    <a:ext uri="{9D8B030D-6E8A-4147-A177-3AD203B41FA5}">
                      <a16:colId xmlns:a16="http://schemas.microsoft.com/office/drawing/2014/main" val="1253094792"/>
                    </a:ext>
                  </a:extLst>
                </a:gridCol>
                <a:gridCol w="1484852">
                  <a:extLst>
                    <a:ext uri="{9D8B030D-6E8A-4147-A177-3AD203B41FA5}">
                      <a16:colId xmlns:a16="http://schemas.microsoft.com/office/drawing/2014/main" val="2933060237"/>
                    </a:ext>
                  </a:extLst>
                </a:gridCol>
                <a:gridCol w="1649169">
                  <a:extLst>
                    <a:ext uri="{9D8B030D-6E8A-4147-A177-3AD203B41FA5}">
                      <a16:colId xmlns:a16="http://schemas.microsoft.com/office/drawing/2014/main" val="1630269552"/>
                    </a:ext>
                  </a:extLst>
                </a:gridCol>
                <a:gridCol w="1421201">
                  <a:extLst>
                    <a:ext uri="{9D8B030D-6E8A-4147-A177-3AD203B41FA5}">
                      <a16:colId xmlns:a16="http://schemas.microsoft.com/office/drawing/2014/main" val="2575534692"/>
                    </a:ext>
                  </a:extLst>
                </a:gridCol>
              </a:tblGrid>
              <a:tr h="319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2019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538885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PSU20-1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PSU20-8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PSU20-14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1682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PSU20-15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061344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PSU20-9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991873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PSU20-2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401810"/>
                  </a:ext>
                </a:extLst>
              </a:tr>
              <a:tr h="288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 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348230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PSU20-3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PSU19-10 (Apr)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512836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59166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PSU20-4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974491"/>
                  </a:ext>
                </a:extLst>
              </a:tr>
              <a:tr h="334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489326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PSU20-5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874846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949769"/>
                  </a:ext>
                </a:extLst>
              </a:tr>
              <a:tr h="288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PSU20-10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55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PSU20-11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777294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PSU20-6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PSU20-12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738643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PSU20-7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PSU20-13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858411"/>
                  </a:ext>
                </a:extLst>
              </a:tr>
            </a:tbl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83CBA6A7-0CA4-49CD-B843-E23130FBDEEB}"/>
              </a:ext>
            </a:extLst>
          </p:cNvPr>
          <p:cNvSpPr txBox="1">
            <a:spLocks/>
          </p:cNvSpPr>
          <p:nvPr/>
        </p:nvSpPr>
        <p:spPr>
          <a:xfrm>
            <a:off x="695299" y="230894"/>
            <a:ext cx="10578126" cy="854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100000"/>
              </a:lnSpc>
              <a:spcBef>
                <a:spcPct val="0"/>
              </a:spcBef>
              <a:buNone/>
              <a:defRPr sz="36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NHANES 2019-2020: OPTION 1b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DFC625-8431-44E2-A694-A6A1A4C3EBDE}"/>
              </a:ext>
            </a:extLst>
          </p:cNvPr>
          <p:cNvSpPr/>
          <p:nvPr/>
        </p:nvSpPr>
        <p:spPr>
          <a:xfrm>
            <a:off x="10622194" y="2229149"/>
            <a:ext cx="1303975" cy="3696740"/>
          </a:xfrm>
          <a:prstGeom prst="rect">
            <a:avLst/>
          </a:prstGeom>
          <a:noFill/>
          <a:ln w="28575" cap="sq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D63975-4AAC-412F-ACD0-612FCEF2BC0F}"/>
              </a:ext>
            </a:extLst>
          </p:cNvPr>
          <p:cNvSpPr txBox="1"/>
          <p:nvPr/>
        </p:nvSpPr>
        <p:spPr>
          <a:xfrm>
            <a:off x="10714857" y="3313182"/>
            <a:ext cx="1118647" cy="11541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300" dirty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No 2021-22 sample</a:t>
            </a:r>
          </a:p>
          <a:p>
            <a:pPr algn="ctr"/>
            <a:endParaRPr lang="en-US" sz="200" dirty="0"/>
          </a:p>
        </p:txBody>
      </p:sp>
    </p:spTree>
    <p:extLst>
      <p:ext uri="{BB962C8B-B14F-4D97-AF65-F5344CB8AC3E}">
        <p14:creationId xmlns:p14="http://schemas.microsoft.com/office/powerpoint/2010/main" val="550069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041F87FC-A955-40DC-8E2F-990B25C72CF4}"/>
              </a:ext>
            </a:extLst>
          </p:cNvPr>
          <p:cNvSpPr txBox="1">
            <a:spLocks/>
          </p:cNvSpPr>
          <p:nvPr/>
        </p:nvSpPr>
        <p:spPr>
          <a:xfrm>
            <a:off x="685799" y="230894"/>
            <a:ext cx="10575100" cy="10908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100000"/>
              </a:lnSpc>
              <a:spcBef>
                <a:spcPct val="0"/>
              </a:spcBef>
              <a:buNone/>
              <a:defRPr sz="36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NHANES 2019-2020: OPTION 2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7F887FA-0164-4144-A2DB-591A59015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191691"/>
              </p:ext>
            </p:extLst>
          </p:nvPr>
        </p:nvGraphicFramePr>
        <p:xfrm>
          <a:off x="6263882" y="1321743"/>
          <a:ext cx="5760483" cy="46077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7941">
                  <a:extLst>
                    <a:ext uri="{9D8B030D-6E8A-4147-A177-3AD203B41FA5}">
                      <a16:colId xmlns:a16="http://schemas.microsoft.com/office/drawing/2014/main" val="1253094792"/>
                    </a:ext>
                  </a:extLst>
                </a:gridCol>
                <a:gridCol w="1422044">
                  <a:extLst>
                    <a:ext uri="{9D8B030D-6E8A-4147-A177-3AD203B41FA5}">
                      <a16:colId xmlns:a16="http://schemas.microsoft.com/office/drawing/2014/main" val="2933060237"/>
                    </a:ext>
                  </a:extLst>
                </a:gridCol>
                <a:gridCol w="1579412">
                  <a:extLst>
                    <a:ext uri="{9D8B030D-6E8A-4147-A177-3AD203B41FA5}">
                      <a16:colId xmlns:a16="http://schemas.microsoft.com/office/drawing/2014/main" val="1630269552"/>
                    </a:ext>
                  </a:extLst>
                </a:gridCol>
                <a:gridCol w="1361086">
                  <a:extLst>
                    <a:ext uri="{9D8B030D-6E8A-4147-A177-3AD203B41FA5}">
                      <a16:colId xmlns:a16="http://schemas.microsoft.com/office/drawing/2014/main" val="2575534692"/>
                    </a:ext>
                  </a:extLst>
                </a:gridCol>
              </a:tblGrid>
              <a:tr h="3095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2019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538885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sngStrike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PSU20-1</a:t>
                      </a:r>
                      <a:endParaRPr lang="en-US" sz="1800" b="0" i="0" u="none" strike="sngStrike" baseline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sngStrike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PSU20-8</a:t>
                      </a:r>
                      <a:endParaRPr lang="en-US" sz="1800" b="0" i="0" u="none" strike="sngStrike" baseline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PSU19-10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PSU1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1682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PSU19-11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PSU2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061344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sngStrike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PSU20-9</a:t>
                      </a:r>
                      <a:endParaRPr lang="en-US" sz="1800" b="0" i="0" u="none" strike="sngStrike" baseline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PSU3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991873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sngStrike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PSU20-2</a:t>
                      </a:r>
                      <a:endParaRPr lang="en-US" sz="1800" b="0" i="0" u="none" strike="sngStrike" baseline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PSU4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401810"/>
                  </a:ext>
                </a:extLst>
              </a:tr>
              <a:tr h="2795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PSU5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348230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sngStrike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PSU20-3</a:t>
                      </a:r>
                      <a:endParaRPr lang="en-US" sz="1800" b="0" i="0" u="none" strike="sngStrike" baseline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PSU19-15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PSU6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512836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PSU1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PSU7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59166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sngStrike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PSU20-4</a:t>
                      </a:r>
                      <a:endParaRPr lang="en-US" sz="1800" b="0" i="0" u="none" strike="sngStrike" baseline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PSU2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PSU8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974491"/>
                  </a:ext>
                </a:extLst>
              </a:tr>
              <a:tr h="324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PSU3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PSU9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489326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sngStrike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PSU20-5</a:t>
                      </a:r>
                      <a:endParaRPr lang="en-US" sz="1800" b="0" i="0" u="none" strike="sngStrike" baseline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PSU4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PSU10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874846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PSU5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PSU11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949769"/>
                  </a:ext>
                </a:extLst>
              </a:tr>
              <a:tr h="2795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PSU6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PSU12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551960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PSU7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PSU13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777294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sngStrike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PSU20-6</a:t>
                      </a:r>
                      <a:endParaRPr lang="en-US" sz="1800" b="0" i="0" u="none" strike="sngStrike" baseline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PSU8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PSU14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738643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sngStrike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PSU20-7</a:t>
                      </a:r>
                      <a:endParaRPr lang="en-US" sz="1800" b="0" i="0" u="none" strike="sngStrike" baseline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PSU9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PSU15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858411"/>
                  </a:ext>
                </a:extLst>
              </a:tr>
            </a:tbl>
          </a:graphicData>
        </a:graphic>
      </p:graphicFrame>
      <p:sp>
        <p:nvSpPr>
          <p:cNvPr id="32" name="Rectangle 31">
            <a:extLst>
              <a:ext uri="{FF2B5EF4-FFF2-40B4-BE49-F238E27FC236}">
                <a16:creationId xmlns:a16="http://schemas.microsoft.com/office/drawing/2014/main" id="{219B044E-EF70-4622-AEE0-8EDA788F4E1B}"/>
              </a:ext>
            </a:extLst>
          </p:cNvPr>
          <p:cNvSpPr/>
          <p:nvPr/>
        </p:nvSpPr>
        <p:spPr>
          <a:xfrm>
            <a:off x="685799" y="1321743"/>
            <a:ext cx="5578083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Complete only 2019 sample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Six 2019 stands completed in 2021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New 2021-22 sample is drawn and collected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Pros: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Obtain 2019 and 21-22 nationally representative samples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21-22 collection would be post COVID-19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New components could be added to 21-22 data related to COVID-19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9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Cons: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Limited analytic utility of 2019 dataset with smaller sample size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2019 data collected pre and post COVID-19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2019 data collection and release would span 3 y (19-21), with ~10 </a:t>
            </a:r>
            <a:r>
              <a:rPr lang="en-US" dirty="0" err="1"/>
              <a:t>mo</a:t>
            </a:r>
            <a:r>
              <a:rPr lang="en-US" dirty="0"/>
              <a:t> gap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2021-22 would be fewer PSUs (~24)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C604256-083C-0943-ACCD-425EE5A14EE9}"/>
              </a:ext>
            </a:extLst>
          </p:cNvPr>
          <p:cNvCxnSpPr>
            <a:cxnSpLocks/>
          </p:cNvCxnSpPr>
          <p:nvPr/>
        </p:nvCxnSpPr>
        <p:spPr>
          <a:xfrm flipV="1">
            <a:off x="563984" y="596699"/>
            <a:ext cx="6061668" cy="33184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530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041F87FC-A955-40DC-8E2F-990B25C72CF4}"/>
              </a:ext>
            </a:extLst>
          </p:cNvPr>
          <p:cNvSpPr txBox="1">
            <a:spLocks/>
          </p:cNvSpPr>
          <p:nvPr/>
        </p:nvSpPr>
        <p:spPr>
          <a:xfrm>
            <a:off x="539261" y="230894"/>
            <a:ext cx="10809320" cy="10908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100000"/>
              </a:lnSpc>
              <a:spcBef>
                <a:spcPct val="0"/>
              </a:spcBef>
              <a:buNone/>
              <a:defRPr sz="36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NHANES 2019-2020: OPTION 2b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7F887FA-0164-4144-A2DB-591A59015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225592"/>
              </p:ext>
            </p:extLst>
          </p:nvPr>
        </p:nvGraphicFramePr>
        <p:xfrm>
          <a:off x="7034981" y="1321743"/>
          <a:ext cx="4968483" cy="46077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8864">
                  <a:extLst>
                    <a:ext uri="{9D8B030D-6E8A-4147-A177-3AD203B41FA5}">
                      <a16:colId xmlns:a16="http://schemas.microsoft.com/office/drawing/2014/main" val="1253094792"/>
                    </a:ext>
                  </a:extLst>
                </a:gridCol>
                <a:gridCol w="1327355">
                  <a:extLst>
                    <a:ext uri="{9D8B030D-6E8A-4147-A177-3AD203B41FA5}">
                      <a16:colId xmlns:a16="http://schemas.microsoft.com/office/drawing/2014/main" val="2933060237"/>
                    </a:ext>
                  </a:extLst>
                </a:gridCol>
                <a:gridCol w="1308143">
                  <a:extLst>
                    <a:ext uri="{9D8B030D-6E8A-4147-A177-3AD203B41FA5}">
                      <a16:colId xmlns:a16="http://schemas.microsoft.com/office/drawing/2014/main" val="1630269552"/>
                    </a:ext>
                  </a:extLst>
                </a:gridCol>
                <a:gridCol w="1094121">
                  <a:extLst>
                    <a:ext uri="{9D8B030D-6E8A-4147-A177-3AD203B41FA5}">
                      <a16:colId xmlns:a16="http://schemas.microsoft.com/office/drawing/2014/main" val="2575534692"/>
                    </a:ext>
                  </a:extLst>
                </a:gridCol>
              </a:tblGrid>
              <a:tr h="3095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2019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538885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PSU20-1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PSU20-8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PSU19-10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1682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PSU19-11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061344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PSU20-9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991873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PSU20-2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401810"/>
                  </a:ext>
                </a:extLst>
              </a:tr>
              <a:tr h="2795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348230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PSU20-3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PSU19-15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512836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59166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PSU20-4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974491"/>
                  </a:ext>
                </a:extLst>
              </a:tr>
              <a:tr h="324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489326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PSU20-5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874846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949769"/>
                  </a:ext>
                </a:extLst>
              </a:tr>
              <a:tr h="2795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551960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777294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PSU20-6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738643"/>
                  </a:ext>
                </a:extLst>
              </a:tr>
              <a:tr h="280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PSU20-7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858411"/>
                  </a:ext>
                </a:extLst>
              </a:tr>
            </a:tbl>
          </a:graphicData>
        </a:graphic>
      </p:graphicFrame>
      <p:sp>
        <p:nvSpPr>
          <p:cNvPr id="32" name="Rectangle 31">
            <a:extLst>
              <a:ext uri="{FF2B5EF4-FFF2-40B4-BE49-F238E27FC236}">
                <a16:creationId xmlns:a16="http://schemas.microsoft.com/office/drawing/2014/main" id="{219B044E-EF70-4622-AEE0-8EDA788F4E1B}"/>
              </a:ext>
            </a:extLst>
          </p:cNvPr>
          <p:cNvSpPr/>
          <p:nvPr/>
        </p:nvSpPr>
        <p:spPr>
          <a:xfrm>
            <a:off x="539261" y="1321743"/>
            <a:ext cx="6731694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Complete 2019 sample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Six 2019 stands completed in 2021 with data collection start in January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2020 PSUs would be retained for an “enhanced”  sample with 24 PSUs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New 2021-22 sample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Pros: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2019-20 &amp; 21-22 nationally representative samples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2021-22 collection would be post COVID-19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New components could be added to 2021-22 data related to COVID-19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Cons: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2019-20 data collected pre and post COVID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2019-20 data collection and release would span 3y (19-21), with ~10 </a:t>
            </a:r>
            <a:r>
              <a:rPr lang="en-US" dirty="0" err="1"/>
              <a:t>mo</a:t>
            </a:r>
            <a:r>
              <a:rPr lang="en-US" dirty="0"/>
              <a:t> gap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2021-22 would be fewer PSUs (~24)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330213-CBE5-114D-82FE-795426B2E00F}"/>
              </a:ext>
            </a:extLst>
          </p:cNvPr>
          <p:cNvCxnSpPr>
            <a:cxnSpLocks/>
          </p:cNvCxnSpPr>
          <p:nvPr/>
        </p:nvCxnSpPr>
        <p:spPr>
          <a:xfrm flipV="1">
            <a:off x="539261" y="610397"/>
            <a:ext cx="6061668" cy="33184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749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493B88-8E75-40C7-A69B-8B3BA0CB6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554021"/>
              </p:ext>
            </p:extLst>
          </p:nvPr>
        </p:nvGraphicFramePr>
        <p:xfrm>
          <a:off x="6826349" y="1321743"/>
          <a:ext cx="5137176" cy="4541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0068">
                  <a:extLst>
                    <a:ext uri="{9D8B030D-6E8A-4147-A177-3AD203B41FA5}">
                      <a16:colId xmlns:a16="http://schemas.microsoft.com/office/drawing/2014/main" val="1253094792"/>
                    </a:ext>
                  </a:extLst>
                </a:gridCol>
                <a:gridCol w="1223720">
                  <a:extLst>
                    <a:ext uri="{9D8B030D-6E8A-4147-A177-3AD203B41FA5}">
                      <a16:colId xmlns:a16="http://schemas.microsoft.com/office/drawing/2014/main" val="2933060237"/>
                    </a:ext>
                  </a:extLst>
                </a:gridCol>
                <a:gridCol w="1236647">
                  <a:extLst>
                    <a:ext uri="{9D8B030D-6E8A-4147-A177-3AD203B41FA5}">
                      <a16:colId xmlns:a16="http://schemas.microsoft.com/office/drawing/2014/main" val="1630269552"/>
                    </a:ext>
                  </a:extLst>
                </a:gridCol>
                <a:gridCol w="1316741">
                  <a:extLst>
                    <a:ext uri="{9D8B030D-6E8A-4147-A177-3AD203B41FA5}">
                      <a16:colId xmlns:a16="http://schemas.microsoft.com/office/drawing/2014/main" val="2575534692"/>
                    </a:ext>
                  </a:extLst>
                </a:gridCol>
              </a:tblGrid>
              <a:tr h="3097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2019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538885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PSU20-1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PSU20-8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1682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061344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PSU20-9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991873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PSU20-2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401810"/>
                  </a:ext>
                </a:extLst>
              </a:tr>
              <a:tr h="2981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PSU19-3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348230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PSU20-3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512836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PSU19-4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59166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PSU20-4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974491"/>
                  </a:ext>
                </a:extLst>
              </a:tr>
              <a:tr h="2838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489326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PSU20-5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874846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949769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551960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777294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PSU20-6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738643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PSU20-7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PSU15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85841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B984A63-0DA0-4D04-90FC-A4A4723629F7}"/>
              </a:ext>
            </a:extLst>
          </p:cNvPr>
          <p:cNvSpPr/>
          <p:nvPr/>
        </p:nvSpPr>
        <p:spPr>
          <a:xfrm>
            <a:off x="6826349" y="1607371"/>
            <a:ext cx="2530241" cy="424942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43DE84-CAF0-4A38-A0BD-45D2D9E7E20E}"/>
              </a:ext>
            </a:extLst>
          </p:cNvPr>
          <p:cNvSpPr/>
          <p:nvPr/>
        </p:nvSpPr>
        <p:spPr>
          <a:xfrm>
            <a:off x="9472423" y="1614287"/>
            <a:ext cx="2530242" cy="424942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12455B1-78CD-4912-9E9A-ECF16AE71ACB}"/>
              </a:ext>
            </a:extLst>
          </p:cNvPr>
          <p:cNvSpPr txBox="1">
            <a:spLocks/>
          </p:cNvSpPr>
          <p:nvPr/>
        </p:nvSpPr>
        <p:spPr>
          <a:xfrm>
            <a:off x="739031" y="230894"/>
            <a:ext cx="10713938" cy="10908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100000"/>
              </a:lnSpc>
              <a:spcBef>
                <a:spcPct val="0"/>
              </a:spcBef>
              <a:buNone/>
              <a:defRPr sz="36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NHANES 2019-2020: OPTION 3a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E45C6F-9C03-4CC7-81D4-06B7A3AF213C}"/>
              </a:ext>
            </a:extLst>
          </p:cNvPr>
          <p:cNvSpPr/>
          <p:nvPr/>
        </p:nvSpPr>
        <p:spPr>
          <a:xfrm>
            <a:off x="739031" y="1287163"/>
            <a:ext cx="6087317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2019-20 data collection is not completed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Use weight adjustment or model-based approach to achieve nationally rep sample with 18 completed PSUs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New 2021-22 sample (with 30 PSUs) is drawn and collected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Pros: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2021-22 would be nationally representative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2021-22 data collection would be post COVID-19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New components could be added to collect data related to COVID-19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2019-20 data is all pre COVID-19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2019-20 release could be in first half of 2021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Cons: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There may be limited analytic utility of 2019-20 data with 18 PSUs and smaller sample size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Significant challenges w/ weight adjustment (</a:t>
            </a:r>
            <a:r>
              <a:rPr lang="en-US" sz="1600" dirty="0"/>
              <a:t>18 PSUs are less healthy &amp; No West Census region PSUs)</a:t>
            </a:r>
            <a:r>
              <a:rPr lang="en-US" dirty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526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493B88-8E75-40C7-A69B-8B3BA0CB6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272406"/>
              </p:ext>
            </p:extLst>
          </p:nvPr>
        </p:nvGraphicFramePr>
        <p:xfrm>
          <a:off x="6488680" y="1330880"/>
          <a:ext cx="5513985" cy="4570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4994">
                  <a:extLst>
                    <a:ext uri="{9D8B030D-6E8A-4147-A177-3AD203B41FA5}">
                      <a16:colId xmlns:a16="http://schemas.microsoft.com/office/drawing/2014/main" val="3170693462"/>
                    </a:ext>
                  </a:extLst>
                </a:gridCol>
                <a:gridCol w="984994">
                  <a:extLst>
                    <a:ext uri="{9D8B030D-6E8A-4147-A177-3AD203B41FA5}">
                      <a16:colId xmlns:a16="http://schemas.microsoft.com/office/drawing/2014/main" val="2653005586"/>
                    </a:ext>
                  </a:extLst>
                </a:gridCol>
                <a:gridCol w="984994">
                  <a:extLst>
                    <a:ext uri="{9D8B030D-6E8A-4147-A177-3AD203B41FA5}">
                      <a16:colId xmlns:a16="http://schemas.microsoft.com/office/drawing/2014/main" val="1253094792"/>
                    </a:ext>
                  </a:extLst>
                </a:gridCol>
                <a:gridCol w="973406">
                  <a:extLst>
                    <a:ext uri="{9D8B030D-6E8A-4147-A177-3AD203B41FA5}">
                      <a16:colId xmlns:a16="http://schemas.microsoft.com/office/drawing/2014/main" val="2933060237"/>
                    </a:ext>
                  </a:extLst>
                </a:gridCol>
                <a:gridCol w="787995">
                  <a:extLst>
                    <a:ext uri="{9D8B030D-6E8A-4147-A177-3AD203B41FA5}">
                      <a16:colId xmlns:a16="http://schemas.microsoft.com/office/drawing/2014/main" val="1630269552"/>
                    </a:ext>
                  </a:extLst>
                </a:gridCol>
                <a:gridCol w="797602">
                  <a:extLst>
                    <a:ext uri="{9D8B030D-6E8A-4147-A177-3AD203B41FA5}">
                      <a16:colId xmlns:a16="http://schemas.microsoft.com/office/drawing/2014/main" val="2575534692"/>
                    </a:ext>
                  </a:extLst>
                </a:gridCol>
              </a:tblGrid>
              <a:tr h="304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2019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538885"/>
                  </a:ext>
                </a:extLst>
              </a:tr>
              <a:tr h="2757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PSU20-1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PSU20-8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1682"/>
                  </a:ext>
                </a:extLst>
              </a:tr>
              <a:tr h="2757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061344"/>
                  </a:ext>
                </a:extLst>
              </a:tr>
              <a:tr h="2757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PSU20-9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991873"/>
                  </a:ext>
                </a:extLst>
              </a:tr>
              <a:tr h="2757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PSU20-2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401810"/>
                  </a:ext>
                </a:extLst>
              </a:tr>
              <a:tr h="292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348230"/>
                  </a:ext>
                </a:extLst>
              </a:tr>
              <a:tr h="2757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PSU20-3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512836"/>
                  </a:ext>
                </a:extLst>
              </a:tr>
              <a:tr h="2757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59166"/>
                  </a:ext>
                </a:extLst>
              </a:tr>
              <a:tr h="2757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PSU20-4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974491"/>
                  </a:ext>
                </a:extLst>
              </a:tr>
              <a:tr h="27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489326"/>
                  </a:ext>
                </a:extLst>
              </a:tr>
              <a:tr h="2757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PSU20-5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874846"/>
                  </a:ext>
                </a:extLst>
              </a:tr>
              <a:tr h="2757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949769"/>
                  </a:ext>
                </a:extLst>
              </a:tr>
              <a:tr h="2757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551960"/>
                  </a:ext>
                </a:extLst>
              </a:tr>
              <a:tr h="2757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777294"/>
                  </a:ext>
                </a:extLst>
              </a:tr>
              <a:tr h="2757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PSU20-6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738643"/>
                  </a:ext>
                </a:extLst>
              </a:tr>
              <a:tr h="2757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PSU20-7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PSU15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858411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612455B1-78CD-4912-9E9A-ECF16AE71ACB}"/>
              </a:ext>
            </a:extLst>
          </p:cNvPr>
          <p:cNvSpPr txBox="1">
            <a:spLocks/>
          </p:cNvSpPr>
          <p:nvPr/>
        </p:nvSpPr>
        <p:spPr>
          <a:xfrm>
            <a:off x="739031" y="230894"/>
            <a:ext cx="10713937" cy="10908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100000"/>
              </a:lnSpc>
              <a:spcBef>
                <a:spcPct val="0"/>
              </a:spcBef>
              <a:buNone/>
              <a:defRPr sz="36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NHANES 2019-2020: OPTION 3b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E45C6F-9C03-4CC7-81D4-06B7A3AF213C}"/>
              </a:ext>
            </a:extLst>
          </p:cNvPr>
          <p:cNvSpPr/>
          <p:nvPr/>
        </p:nvSpPr>
        <p:spPr>
          <a:xfrm>
            <a:off x="739032" y="1232982"/>
            <a:ext cx="59284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2019-20 data collection is not completed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Weight adjustment or model-based approach to achieve national sample with 18 PSUs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Combine 18 PSUs with 2017-18 data to achieve nationally rep 2017-20 sample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New 2021-22 sample (with 30 PSUs)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Pros: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2021-22 would be nationally representative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2021-22 collection would be post COVID-19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New components could be added to collect data related to COVID-19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2017-20 collection would be pre-COVID-19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Larger 2017-20 sample size for analysis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2017-20 release could be first half of 2021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Cons: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Estimates for new 2019-20 measures could not be produced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Complexity with combining across different sample designs-1718 from 1518;1920 from1922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Data only released in RDC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92070B-2ECB-4025-BB5D-0AF30F972F55}"/>
              </a:ext>
            </a:extLst>
          </p:cNvPr>
          <p:cNvSpPr/>
          <p:nvPr/>
        </p:nvSpPr>
        <p:spPr>
          <a:xfrm>
            <a:off x="6488680" y="1663859"/>
            <a:ext cx="3908933" cy="42376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564201-6BF1-4F3E-9A19-F0A700F53683}"/>
              </a:ext>
            </a:extLst>
          </p:cNvPr>
          <p:cNvSpPr/>
          <p:nvPr/>
        </p:nvSpPr>
        <p:spPr>
          <a:xfrm>
            <a:off x="10471175" y="1663860"/>
            <a:ext cx="1531490" cy="42376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F2B2A-F8C2-7948-91AE-417E2CDBF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Discussion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74835-AE11-FE4F-B764-77EFB7524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3066"/>
          </a:xfrm>
        </p:spPr>
        <p:txBody>
          <a:bodyPr>
            <a:normAutofit/>
          </a:bodyPr>
          <a:lstStyle/>
          <a:p>
            <a:r>
              <a:rPr lang="en-US" dirty="0"/>
              <a:t>Options 1 and 2 are (highly) undesirable</a:t>
            </a:r>
          </a:p>
          <a:p>
            <a:pPr lvl="1"/>
            <a:r>
              <a:rPr lang="en-US" dirty="0"/>
              <a:t>Mixing pre- and post-COVID-19 data, analogous to measuring two populations</a:t>
            </a:r>
          </a:p>
          <a:p>
            <a:pPr lvl="1"/>
            <a:r>
              <a:rPr lang="en-US" dirty="0"/>
              <a:t>[Restart of data collection is now April at the earliest; additional 2019-2020 sample data collection may preclude 2021-2022 data collection]</a:t>
            </a:r>
          </a:p>
          <a:p>
            <a:r>
              <a:rPr lang="en-US" dirty="0"/>
              <a:t>Option 3b was favored</a:t>
            </a:r>
          </a:p>
          <a:p>
            <a:pPr lvl="1"/>
            <a:r>
              <a:rPr lang="en-US" dirty="0"/>
              <a:t>Option 3a would have required untenable statistical assumptions about the PSUs that were not completed</a:t>
            </a:r>
          </a:p>
          <a:p>
            <a:pPr lvl="1"/>
            <a:r>
              <a:rPr lang="en-US" dirty="0"/>
              <a:t>Option 3b leverages the 2017-2018 data to avoid these strong assumptions</a:t>
            </a:r>
          </a:p>
          <a:p>
            <a:pPr lvl="1"/>
            <a:r>
              <a:rPr lang="en-US" dirty="0"/>
              <a:t>The utility of combined 2017-2020 data is unclear and depends on the method to combine the data</a:t>
            </a:r>
          </a:p>
          <a:p>
            <a:pPr lvl="2"/>
            <a:r>
              <a:rPr lang="en-US" dirty="0"/>
              <a:t>Potential for testing different methods</a:t>
            </a:r>
          </a:p>
          <a:p>
            <a:pPr lvl="2"/>
            <a:r>
              <a:rPr lang="en-US" dirty="0"/>
              <a:t>The approach using the 2017-2018 strata being considered seems reasonable</a:t>
            </a:r>
          </a:p>
        </p:txBody>
      </p:sp>
    </p:spTree>
    <p:extLst>
      <p:ext uri="{BB962C8B-B14F-4D97-AF65-F5344CB8AC3E}">
        <p14:creationId xmlns:p14="http://schemas.microsoft.com/office/powerpoint/2010/main" val="805964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F2B2A-F8C2-7948-91AE-417E2CDBF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Discussion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74835-AE11-FE4F-B764-77EFB7524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3066"/>
          </a:xfrm>
        </p:spPr>
        <p:txBody>
          <a:bodyPr>
            <a:normAutofit/>
          </a:bodyPr>
          <a:lstStyle/>
          <a:p>
            <a:r>
              <a:rPr lang="en-US" dirty="0"/>
              <a:t>Combined 2017-2020 data would only be available through the RDC</a:t>
            </a:r>
          </a:p>
          <a:p>
            <a:r>
              <a:rPr lang="en-US" dirty="0"/>
              <a:t>Synthetic data is an option, but</a:t>
            </a:r>
          </a:p>
          <a:p>
            <a:pPr lvl="1"/>
            <a:r>
              <a:rPr lang="en-US" dirty="0"/>
              <a:t>data may still have to be in the RDC</a:t>
            </a:r>
          </a:p>
          <a:p>
            <a:pPr lvl="1"/>
            <a:r>
              <a:rPr lang="en-US" dirty="0"/>
              <a:t>would be challenging for the full NHANES dataset</a:t>
            </a:r>
          </a:p>
          <a:p>
            <a:r>
              <a:rPr lang="en-US" dirty="0"/>
              <a:t>Releasing the collected data as a convenience sample in the RDC</a:t>
            </a:r>
          </a:p>
          <a:p>
            <a:pPr lvl="1"/>
            <a:r>
              <a:rPr lang="en-US" dirty="0"/>
              <a:t>A likely option, at least to allow access to the new content</a:t>
            </a:r>
          </a:p>
          <a:p>
            <a:pPr lvl="1"/>
            <a:r>
              <a:rPr lang="en-US" dirty="0"/>
              <a:t>Adjusted and weighted data would still be desirable to make better use of the data and to make data accessible to less statistically sophisticated users</a:t>
            </a:r>
          </a:p>
        </p:txBody>
      </p:sp>
    </p:spTree>
    <p:extLst>
      <p:ext uri="{BB962C8B-B14F-4D97-AF65-F5344CB8AC3E}">
        <p14:creationId xmlns:p14="http://schemas.microsoft.com/office/powerpoint/2010/main" val="3881515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0955-2C06-0040-B2BF-9FC681116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Workgroup Tentative Opinions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AACC3-BFAA-6845-96EA-3A0FD2F13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BSC members formed the tentative opinion that NHANES should not complete additional sampling for the 2019-2020 data cycle.</a:t>
            </a:r>
          </a:p>
          <a:p>
            <a:pPr lvl="0"/>
            <a:r>
              <a:rPr lang="en-US" dirty="0"/>
              <a:t>BSC members formed the tentative opinion that 2017-2018 and 2019-2020 NHANES datasets should be combined to generate a larger dataset supporting better estimates.</a:t>
            </a:r>
          </a:p>
          <a:p>
            <a:pPr lvl="0"/>
            <a:r>
              <a:rPr lang="en-US" dirty="0"/>
              <a:t>BSC members formed a tentative opinion on weighting the combined data using the 2017-2018 strata as a starting point and evaluate against historically-based expectations.</a:t>
            </a:r>
          </a:p>
        </p:txBody>
      </p:sp>
    </p:spTree>
    <p:extLst>
      <p:ext uri="{BB962C8B-B14F-4D97-AF65-F5344CB8AC3E}">
        <p14:creationId xmlns:p14="http://schemas.microsoft.com/office/powerpoint/2010/main" val="1675995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7D699-23EE-7044-8431-E5B1DC94C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PHSPMDP Workgroup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F4DAA-B0A1-B745-AE68-C1CF82549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Andy Peytchev, Workgroup Chair, BSC Member, RTI</a:t>
            </a:r>
          </a:p>
          <a:p>
            <a:pPr marL="0" indent="0">
              <a:buNone/>
            </a:pPr>
            <a:r>
              <a:rPr lang="en-US" dirty="0"/>
              <a:t>Kennon R. Copeland, BSC Member, NORC</a:t>
            </a:r>
          </a:p>
          <a:p>
            <a:pPr marL="0" indent="0">
              <a:buNone/>
            </a:pPr>
            <a:r>
              <a:rPr lang="en-US" dirty="0"/>
              <a:t>Robert M. Hauser, BSC Member, American Philosophical Society</a:t>
            </a:r>
          </a:p>
          <a:p>
            <a:pPr marL="0" indent="0">
              <a:buNone/>
            </a:pPr>
            <a:r>
              <a:rPr lang="en-US" dirty="0"/>
              <a:t>Scott H. </a:t>
            </a:r>
            <a:r>
              <a:rPr lang="en-US" dirty="0" err="1"/>
              <a:t>Holan</a:t>
            </a:r>
            <a:r>
              <a:rPr lang="en-US" dirty="0"/>
              <a:t>, BSC Member, University of Missouri</a:t>
            </a:r>
          </a:p>
          <a:p>
            <a:pPr marL="0" indent="0">
              <a:buNone/>
            </a:pPr>
            <a:r>
              <a:rPr lang="en-US" dirty="0"/>
              <a:t>James Wagner, Invited Participant, University of Michigan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007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0F58-CAC7-5C48-8825-6D7D26AE9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Thanks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E872F-24BC-A643-9AB7-92256E244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Ryne Paulose and all the NCHS and </a:t>
            </a:r>
            <a:r>
              <a:rPr lang="en-US" dirty="0" err="1"/>
              <a:t>Westat</a:t>
            </a:r>
            <a:r>
              <a:rPr lang="en-US" dirty="0"/>
              <a:t> </a:t>
            </a:r>
            <a:r>
              <a:rPr lang="en-US"/>
              <a:t>NHANES researchers </a:t>
            </a:r>
            <a:r>
              <a:rPr lang="en-US" dirty="0"/>
              <a:t>involved in developing and presenting the options</a:t>
            </a:r>
          </a:p>
          <a:p>
            <a:pPr lvl="1"/>
            <a:r>
              <a:rPr lang="en-US" dirty="0"/>
              <a:t>Borrowed many of their slides here</a:t>
            </a:r>
          </a:p>
          <a:p>
            <a:endParaRPr lang="en-US" dirty="0"/>
          </a:p>
          <a:p>
            <a:r>
              <a:rPr lang="en-US" dirty="0"/>
              <a:t>Brian Moyer, Jennifer </a:t>
            </a:r>
            <a:r>
              <a:rPr lang="en-US" dirty="0" err="1"/>
              <a:t>Madans</a:t>
            </a:r>
            <a:r>
              <a:rPr lang="en-US" dirty="0"/>
              <a:t>, and </a:t>
            </a:r>
            <a:r>
              <a:rPr lang="en-US" dirty="0" err="1"/>
              <a:t>Sayeedha</a:t>
            </a:r>
            <a:r>
              <a:rPr lang="en-US" dirty="0"/>
              <a:t> Uddin</a:t>
            </a:r>
          </a:p>
        </p:txBody>
      </p:sp>
    </p:spTree>
    <p:extLst>
      <p:ext uri="{BB962C8B-B14F-4D97-AF65-F5344CB8AC3E}">
        <p14:creationId xmlns:p14="http://schemas.microsoft.com/office/powerpoint/2010/main" val="1156290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55F08-AB4C-6F42-BD8C-4E616B33E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4F331-E10F-694E-8F47-440ADC24E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obtain external input on several NHANES restart scenarios that may pose unique statistical and operational constraints and may impact the utility of the 2019−2020 NHANES data.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39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5ADFA-261F-3F42-9B1E-EC03CEECE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7C953-3CC2-D742-8F15-9D2F70F45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 an opinion to the BSC at the September 2020 meeting on the questions posed by the program team</a:t>
            </a:r>
          </a:p>
          <a:p>
            <a:r>
              <a:rPr lang="en-US" dirty="0"/>
              <a:t>BSC workgroup goals:</a:t>
            </a:r>
          </a:p>
          <a:p>
            <a:pPr lvl="1"/>
            <a:r>
              <a:rPr lang="en-US" dirty="0"/>
              <a:t>explore several scenarios for restarting the survey to complete the 2019−2020 NHANES cycle at different timepoints in 2021;</a:t>
            </a:r>
          </a:p>
          <a:p>
            <a:pPr lvl="1"/>
            <a:r>
              <a:rPr lang="en-US" dirty="0"/>
              <a:t>discuss the implications of these options on the quality and utility of the 2019−2020 NHANES; and</a:t>
            </a:r>
          </a:p>
          <a:p>
            <a:pPr lvl="1"/>
            <a:r>
              <a:rPr lang="en-US" dirty="0"/>
              <a:t>discuss the impact of the various restart scenarios on the upcoming 2021−2022 cycle. </a:t>
            </a:r>
          </a:p>
          <a:p>
            <a:r>
              <a:rPr lang="en-US" dirty="0"/>
              <a:t>Meeting on June 26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5252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1CE9E-A1C1-D841-B8FE-45B6EABE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60186-BD00-E04E-B313-AFD8E9CB4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By March 16, all 2020 data collection was suspended due to COVID-19</a:t>
            </a:r>
          </a:p>
          <a:p>
            <a:r>
              <a:rPr lang="en-US" dirty="0"/>
              <a:t>Not clear how long the suspension will last</a:t>
            </a:r>
          </a:p>
          <a:p>
            <a:pPr lvl="1"/>
            <a:r>
              <a:rPr lang="en-US" dirty="0"/>
              <a:t>Since the June 26</a:t>
            </a:r>
            <a:r>
              <a:rPr lang="en-US" baseline="30000" dirty="0"/>
              <a:t>th</a:t>
            </a:r>
            <a:r>
              <a:rPr lang="en-US" dirty="0"/>
              <a:t> meeting, restarting in January 2021 has been taken out of consideration</a:t>
            </a:r>
          </a:p>
          <a:p>
            <a:r>
              <a:rPr lang="en-US" dirty="0"/>
              <a:t>NCHS and </a:t>
            </a:r>
            <a:r>
              <a:rPr lang="en-US" dirty="0" err="1"/>
              <a:t>Westat</a:t>
            </a:r>
            <a:r>
              <a:rPr lang="en-US" dirty="0"/>
              <a:t> working on implications for:</a:t>
            </a:r>
          </a:p>
          <a:p>
            <a:pPr lvl="1"/>
            <a:r>
              <a:rPr lang="en-US" dirty="0"/>
              <a:t>Completing the 2019-2020 cycle</a:t>
            </a:r>
          </a:p>
          <a:p>
            <a:pPr lvl="1"/>
            <a:r>
              <a:rPr lang="en-US" dirty="0"/>
              <a:t>Plans for the 2021-2022 cycle</a:t>
            </a:r>
          </a:p>
        </p:txBody>
      </p:sp>
    </p:spTree>
    <p:extLst>
      <p:ext uri="{BB962C8B-B14F-4D97-AF65-F5344CB8AC3E}">
        <p14:creationId xmlns:p14="http://schemas.microsoft.com/office/powerpoint/2010/main" val="1995442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041F87FC-A955-40DC-8E2F-990B25C72CF4}"/>
              </a:ext>
            </a:extLst>
          </p:cNvPr>
          <p:cNvSpPr txBox="1">
            <a:spLocks/>
          </p:cNvSpPr>
          <p:nvPr/>
        </p:nvSpPr>
        <p:spPr>
          <a:xfrm>
            <a:off x="719527" y="230894"/>
            <a:ext cx="11128163" cy="1025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Complicating Sampling Factors for 2019-2020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ADE08C-74A9-4522-833C-4D8DCE34C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837809"/>
              </p:ext>
            </p:extLst>
          </p:nvPr>
        </p:nvGraphicFramePr>
        <p:xfrm>
          <a:off x="6437208" y="1258278"/>
          <a:ext cx="3846723" cy="5217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0047">
                  <a:extLst>
                    <a:ext uri="{9D8B030D-6E8A-4147-A177-3AD203B41FA5}">
                      <a16:colId xmlns:a16="http://schemas.microsoft.com/office/drawing/2014/main" val="1655722364"/>
                    </a:ext>
                  </a:extLst>
                </a:gridCol>
                <a:gridCol w="1826676">
                  <a:extLst>
                    <a:ext uri="{9D8B030D-6E8A-4147-A177-3AD203B41FA5}">
                      <a16:colId xmlns:a16="http://schemas.microsoft.com/office/drawing/2014/main" val="4161141186"/>
                    </a:ext>
                  </a:extLst>
                </a:gridCol>
              </a:tblGrid>
              <a:tr h="326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2019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49460"/>
                  </a:ext>
                </a:extLst>
              </a:tr>
              <a:tr h="326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PSU20-1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PSU20-8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100411"/>
                  </a:ext>
                </a:extLst>
              </a:tr>
              <a:tr h="326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PSU19-1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PSU19-9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165227"/>
                  </a:ext>
                </a:extLst>
              </a:tr>
              <a:tr h="326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PSU20-9 (Mar)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274921"/>
                  </a:ext>
                </a:extLst>
              </a:tr>
              <a:tr h="326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PSU20-2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96738"/>
                  </a:ext>
                </a:extLst>
              </a:tr>
              <a:tr h="326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485650"/>
                  </a:ext>
                </a:extLst>
              </a:tr>
              <a:tr h="326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PSU20-3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303385"/>
                  </a:ext>
                </a:extLst>
              </a:tr>
              <a:tr h="326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383755"/>
                  </a:ext>
                </a:extLst>
              </a:tr>
              <a:tr h="326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PSU20-4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211738"/>
                  </a:ext>
                </a:extLst>
              </a:tr>
              <a:tr h="326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59102"/>
                  </a:ext>
                </a:extLst>
              </a:tr>
              <a:tr h="326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PSU20-5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026699"/>
                  </a:ext>
                </a:extLst>
              </a:tr>
              <a:tr h="326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PSU19-6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172577"/>
                  </a:ext>
                </a:extLst>
              </a:tr>
              <a:tr h="326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019416"/>
                  </a:ext>
                </a:extLst>
              </a:tr>
              <a:tr h="326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PSU19-8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99253"/>
                  </a:ext>
                </a:extLst>
              </a:tr>
              <a:tr h="326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PSU20-6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620577"/>
                  </a:ext>
                </a:extLst>
              </a:tr>
              <a:tr h="326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PSU20-7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208379"/>
                  </a:ext>
                </a:extLst>
              </a:tr>
            </a:tbl>
          </a:graphicData>
        </a:graphic>
      </p:graphicFrame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536C260-436D-BE4D-995C-4E1C198C47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56816"/>
            <a:ext cx="5181600" cy="5217295"/>
          </a:xfrm>
        </p:spPr>
        <p:txBody>
          <a:bodyPr>
            <a:normAutofit/>
          </a:bodyPr>
          <a:lstStyle/>
          <a:p>
            <a:r>
              <a:rPr lang="en-US" dirty="0"/>
              <a:t>The original annual samples for 2019 and 2020 were combined and re-ordered to reduce travel time</a:t>
            </a:r>
          </a:p>
          <a:p>
            <a:pPr lvl="1"/>
            <a:r>
              <a:rPr lang="en-US" dirty="0"/>
              <a:t>Nine of the 2019 annual PSUs and nine of the 2020 annual PSUs were completed</a:t>
            </a:r>
          </a:p>
          <a:p>
            <a:r>
              <a:rPr lang="en-US" dirty="0"/>
              <a:t>Stratified by health state, then by region and percent rural population. Completed PSUs:</a:t>
            </a:r>
          </a:p>
          <a:p>
            <a:pPr lvl="1"/>
            <a:r>
              <a:rPr lang="en-US" dirty="0"/>
              <a:t>Included fewer healthier PSUs</a:t>
            </a:r>
          </a:p>
          <a:p>
            <a:pPr lvl="1"/>
            <a:r>
              <a:rPr lang="en-US" dirty="0"/>
              <a:t>Did not include the West region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71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C137B-B99B-4E57-8FBD-38D84D398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069"/>
            <a:ext cx="10515600" cy="94091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New Survey Content for 2019-2020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87082-9836-4D37-9ABA-1FC968659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95" y="1201618"/>
            <a:ext cx="4409444" cy="540531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/>
              <a:t>Exam components additions: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Balance/ vestibular/visual function Test (ages 40+)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Words-In-Noise” Test (functional hearing test) (ages 70+)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Cognitive function test (ages 60+)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Collecting information on infant formula ingredients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Genetic testing related to the liver elastography exam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HPV Oral rinse (ages 14-69 years)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Home water sample collection to test for fluoride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Collection of salt used in the home to test for iodine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/>
              <a:t>Exam component modifications: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Dropped BP collection by mercury sphygmomanometer. Continued automated blood pressure collection from 2017-18.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C58591D-C41F-4A9B-B0DE-F77FC27F19DB}"/>
              </a:ext>
            </a:extLst>
          </p:cNvPr>
          <p:cNvSpPr txBox="1">
            <a:spLocks/>
          </p:cNvSpPr>
          <p:nvPr/>
        </p:nvSpPr>
        <p:spPr>
          <a:xfrm>
            <a:off x="4554092" y="1274327"/>
            <a:ext cx="4289585" cy="54053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/>
              <a:t>Questionnaire additions:</a:t>
            </a:r>
          </a:p>
          <a:p>
            <a:r>
              <a:rPr lang="en-US" sz="1600" dirty="0"/>
              <a:t>3 new sections w/ 53 new questions (46 in SP interview, 7 in family interview) </a:t>
            </a:r>
          </a:p>
          <a:p>
            <a:pPr lvl="1"/>
            <a:r>
              <a:rPr lang="en-US" sz="1600" dirty="0"/>
              <a:t>infant formula (IFQ)</a:t>
            </a:r>
          </a:p>
          <a:p>
            <a:pPr lvl="1"/>
            <a:r>
              <a:rPr lang="en-US" sz="1600" dirty="0"/>
              <a:t>standing balance (BAQ)</a:t>
            </a:r>
          </a:p>
          <a:p>
            <a:pPr lvl="1"/>
            <a:r>
              <a:rPr lang="en-US" sz="1600" dirty="0"/>
              <a:t>salt collection (SUQ)</a:t>
            </a:r>
          </a:p>
          <a:p>
            <a:r>
              <a:rPr lang="en-US" sz="1600" dirty="0"/>
              <a:t>2 sections added 10+ questions (in SP interview)</a:t>
            </a:r>
          </a:p>
          <a:p>
            <a:pPr lvl="1"/>
            <a:r>
              <a:rPr lang="en-US" sz="1600" dirty="0"/>
              <a:t>dietary behavior and nutrition (DBQ)</a:t>
            </a:r>
          </a:p>
          <a:p>
            <a:pPr lvl="1"/>
            <a:r>
              <a:rPr lang="en-US" sz="1600" dirty="0"/>
              <a:t>disability component (DSQ, retitled as Functioning [FNQ])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3E1D36-2AFE-4BFA-AACA-79CBA8A07907}"/>
              </a:ext>
            </a:extLst>
          </p:cNvPr>
          <p:cNvSpPr txBox="1">
            <a:spLocks/>
          </p:cNvSpPr>
          <p:nvPr/>
        </p:nvSpPr>
        <p:spPr>
          <a:xfrm>
            <a:off x="8963536" y="1274327"/>
            <a:ext cx="3020786" cy="4539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b="1" dirty="0"/>
              <a:t>Lab additions: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Tuberculosis (TB) in blood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Fatty Acids in Washed Packed Cells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RBC Folate in Washed Packed Cells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Thyroid panel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Steroid Hormone Panel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Hemoglobin Variants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Neonicotinoids in Urine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Aromatic Diamines in Urine</a:t>
            </a:r>
          </a:p>
        </p:txBody>
      </p:sp>
    </p:spTree>
    <p:extLst>
      <p:ext uri="{BB962C8B-B14F-4D97-AF65-F5344CB8AC3E}">
        <p14:creationId xmlns:p14="http://schemas.microsoft.com/office/powerpoint/2010/main" val="4045604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041F87FC-A955-40DC-8E2F-990B25C72CF4}"/>
              </a:ext>
            </a:extLst>
          </p:cNvPr>
          <p:cNvSpPr txBox="1">
            <a:spLocks/>
          </p:cNvSpPr>
          <p:nvPr/>
        </p:nvSpPr>
        <p:spPr>
          <a:xfrm>
            <a:off x="734518" y="279678"/>
            <a:ext cx="10208785" cy="1090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 are the options for completing NHANES 2019-2020?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30770970-1522-410B-888E-8BCB7864B88A}"/>
              </a:ext>
            </a:extLst>
          </p:cNvPr>
          <p:cNvSpPr txBox="1">
            <a:spLocks/>
          </p:cNvSpPr>
          <p:nvPr/>
        </p:nvSpPr>
        <p:spPr>
          <a:xfrm>
            <a:off x="1591734" y="1464291"/>
            <a:ext cx="8449734" cy="4405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ts val="3200"/>
              </a:lnSpc>
              <a:buAutoNum type="arabicPeriod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0CCEE32-8084-4D28-BC71-0B1D2E9AA820}"/>
              </a:ext>
            </a:extLst>
          </p:cNvPr>
          <p:cNvSpPr txBox="1">
            <a:spLocks/>
          </p:cNvSpPr>
          <p:nvPr/>
        </p:nvSpPr>
        <p:spPr>
          <a:xfrm>
            <a:off x="1856384" y="1370527"/>
            <a:ext cx="9086919" cy="4886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0000"/>
                </a:solidFill>
              </a:rPr>
              <a:t>Complete the 2019-2020 cycle to achieve a nationally representative sample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0000"/>
                </a:solidFill>
              </a:rPr>
              <a:t>Complete a single year (e.g., 2019) to achieve a nationally representative sample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0000"/>
                </a:solidFill>
              </a:rPr>
              <a:t>Not complete the 2019-2020 cycle, or even a single year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sz="2800" dirty="0">
                <a:solidFill>
                  <a:schemeClr val="accent1"/>
                </a:solidFill>
              </a:rPr>
              <a:t>What are the implications for the 2021-2022 cycle?</a:t>
            </a:r>
          </a:p>
        </p:txBody>
      </p:sp>
    </p:spTree>
    <p:extLst>
      <p:ext uri="{BB962C8B-B14F-4D97-AF65-F5344CB8AC3E}">
        <p14:creationId xmlns:p14="http://schemas.microsoft.com/office/powerpoint/2010/main" val="99226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2514</Words>
  <Application>Microsoft Macintosh PowerPoint</Application>
  <PresentationFormat>Widescreen</PresentationFormat>
  <Paragraphs>662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Population Health Survey Planning, Methodology and Data Presentation   Workgroup Report on NHANES</vt:lpstr>
      <vt:lpstr>PHSPMDP Workgroup</vt:lpstr>
      <vt:lpstr>Special Thanks</vt:lpstr>
      <vt:lpstr>Purpose</vt:lpstr>
      <vt:lpstr>Goals</vt:lpstr>
      <vt:lpstr>Context</vt:lpstr>
      <vt:lpstr>PowerPoint Presentation</vt:lpstr>
      <vt:lpstr>New Survey Content for 2019-2020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Meeting Discussion 1</vt:lpstr>
      <vt:lpstr>Meeting Discussion 2</vt:lpstr>
      <vt:lpstr>Workgroup Tentative Opinions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Health Survey Planning, Methodology and Data Presentation   Workgroup Report on NHANES</dc:title>
  <dc:creator>Peytchev, Andy</dc:creator>
  <cp:lastModifiedBy>Peytchev, Andy</cp:lastModifiedBy>
  <cp:revision>27</cp:revision>
  <dcterms:created xsi:type="dcterms:W3CDTF">2020-09-16T19:01:49Z</dcterms:created>
  <dcterms:modified xsi:type="dcterms:W3CDTF">2020-09-18T15:12:45Z</dcterms:modified>
</cp:coreProperties>
</file>