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15"/>
  </p:notesMasterIdLst>
  <p:sldIdLst>
    <p:sldId id="358" r:id="rId5"/>
    <p:sldId id="1377" r:id="rId6"/>
    <p:sldId id="1369" r:id="rId7"/>
    <p:sldId id="1380" r:id="rId8"/>
    <p:sldId id="257" r:id="rId9"/>
    <p:sldId id="259" r:id="rId10"/>
    <p:sldId id="1382" r:id="rId11"/>
    <p:sldId id="1383" r:id="rId12"/>
    <p:sldId id="1384" r:id="rId13"/>
    <p:sldId id="13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3840" userDrawn="1">
          <p15:clr>
            <a:srgbClr val="A4A3A4"/>
          </p15:clr>
        </p15:guide>
        <p15:guide id="3" pos="1224" userDrawn="1">
          <p15:clr>
            <a:srgbClr val="A4A3A4"/>
          </p15:clr>
        </p15:guide>
        <p15:guide id="4" orient="horz" pos="1968" userDrawn="1">
          <p15:clr>
            <a:srgbClr val="A4A3A4"/>
          </p15:clr>
        </p15:guide>
        <p15:guide id="5" orient="horz" pos="2736" userDrawn="1">
          <p15:clr>
            <a:srgbClr val="A4A3A4"/>
          </p15:clr>
        </p15:guide>
        <p15:guide id="6" orient="horz" pos="312" userDrawn="1">
          <p15:clr>
            <a:srgbClr val="A4A3A4"/>
          </p15:clr>
        </p15:guide>
        <p15:guide id="7" orient="horz" pos="1152" userDrawn="1">
          <p15:clr>
            <a:srgbClr val="A4A3A4"/>
          </p15:clr>
        </p15:guide>
        <p15:guide id="8" orient="horz" pos="1392" userDrawn="1">
          <p15:clr>
            <a:srgbClr val="A4A3A4"/>
          </p15:clr>
        </p15:guide>
        <p15:guide id="9" orient="horz" pos="120" userDrawn="1">
          <p15:clr>
            <a:srgbClr val="A4A3A4"/>
          </p15:clr>
        </p15:guide>
        <p15:guide id="10" pos="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ans, Jennifer H. (CDC/DDPHSS/NCHS/OD)" initials="MJH(" lastIdx="1" clrIdx="0">
    <p:extLst>
      <p:ext uri="{19B8F6BF-5375-455C-9EA6-DF929625EA0E}">
        <p15:presenceInfo xmlns:p15="http://schemas.microsoft.com/office/powerpoint/2012/main" userId="S::jhm4@cdc.gov::7dbadcf9-3c89-4f76-ade1-aad807509308" providerId="AD"/>
      </p:ext>
    </p:extLst>
  </p:cmAuthor>
  <p:cmAuthor id="2" name="Morris, Kiana (CDC/DDPHSS/OS/OD)" initials="MK(" lastIdx="9" clrIdx="1">
    <p:extLst>
      <p:ext uri="{19B8F6BF-5375-455C-9EA6-DF929625EA0E}">
        <p15:presenceInfo xmlns:p15="http://schemas.microsoft.com/office/powerpoint/2012/main" userId="S::inf5@cdc.gov::65a667d4-cabb-4cee-9845-da9f4cdf0a58" providerId="AD"/>
      </p:ext>
    </p:extLst>
  </p:cmAuthor>
  <p:cmAuthor id="3" name="Walters, Meagan (CDC/DDPHSS/NCHS/OD)" initials="WM(" lastIdx="3" clrIdx="2">
    <p:extLst>
      <p:ext uri="{19B8F6BF-5375-455C-9EA6-DF929625EA0E}">
        <p15:presenceInfo xmlns:p15="http://schemas.microsoft.com/office/powerpoint/2012/main" userId="S::qhg7@cdc.gov::0f173902-5f0a-4f96-a7ba-a51e2720142f" providerId="AD"/>
      </p:ext>
    </p:extLst>
  </p:cmAuthor>
  <p:cmAuthor id="4" name="Wagner, Lisa (CDC/DDPHSS/NCHS/OD)" initials="WL(" lastIdx="4" clrIdx="3">
    <p:extLst>
      <p:ext uri="{19B8F6BF-5375-455C-9EA6-DF929625EA0E}">
        <p15:presenceInfo xmlns:p15="http://schemas.microsoft.com/office/powerpoint/2012/main" userId="S::plu6@cdc.gov::754df43b-6e15-433b-816a-22f4515c6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035F7F"/>
    <a:srgbClr val="00A485"/>
    <a:srgbClr val="006959"/>
    <a:srgbClr val="008BB0"/>
    <a:srgbClr val="0E6A59"/>
    <a:srgbClr val="AFEEFF"/>
    <a:srgbClr val="9FEAFF"/>
    <a:srgbClr val="8B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autoAdjust="0"/>
    <p:restoredTop sz="93923" autoAdjust="0"/>
  </p:normalViewPr>
  <p:slideViewPr>
    <p:cSldViewPr snapToGrid="0" showGuides="1">
      <p:cViewPr varScale="1">
        <p:scale>
          <a:sx n="76" d="100"/>
          <a:sy n="76" d="100"/>
        </p:scale>
        <p:origin x="974" y="67"/>
      </p:cViewPr>
      <p:guideLst>
        <p:guide orient="horz" pos="2376"/>
        <p:guide pos="3840"/>
        <p:guide pos="1224"/>
        <p:guide orient="horz" pos="1968"/>
        <p:guide orient="horz" pos="2736"/>
        <p:guide orient="horz" pos="312"/>
        <p:guide orient="horz" pos="1152"/>
        <p:guide orient="horz" pos="1392"/>
        <p:guide orient="horz" pos="120"/>
        <p:guide pos="12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6930980722537643"/>
        </c:manualLayout>
      </c:layout>
      <c:barChart>
        <c:barDir val="col"/>
        <c:grouping val="stacked"/>
        <c:varyColors val="0"/>
        <c:ser>
          <c:idx val="0"/>
          <c:order val="0"/>
          <c:tx>
            <c:strRef>
              <c:f>Sheet1!$B$1</c:f>
              <c:strCache>
                <c:ptCount val="1"/>
                <c:pt idx="0">
                  <c:v>Budget Authority</c:v>
                </c:pt>
              </c:strCache>
            </c:strRef>
          </c:tx>
          <c:spPr>
            <a:solidFill>
              <a:schemeClr val="accent2"/>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8043-4FFD-8C9D-16B0A15B900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enacted</c:v>
                </c:pt>
              </c:strCache>
            </c:strRef>
          </c:cat>
          <c:val>
            <c:numRef>
              <c:f>Sheet1!$B$2:$B$7</c:f>
              <c:numCache>
                <c:formatCode>#,##0</c:formatCode>
                <c:ptCount val="6"/>
                <c:pt idx="0">
                  <c:v>160.39699999999999</c:v>
                </c:pt>
                <c:pt idx="1">
                  <c:v>160.39699999999999</c:v>
                </c:pt>
                <c:pt idx="2">
                  <c:v>160.39699999999999</c:v>
                </c:pt>
                <c:pt idx="3">
                  <c:v>160.39699999999999</c:v>
                </c:pt>
                <c:pt idx="4">
                  <c:v>160.39699999999999</c:v>
                </c:pt>
                <c:pt idx="5">
                  <c:v>175</c:v>
                </c:pt>
              </c:numCache>
            </c:numRef>
          </c:val>
          <c:extLst>
            <c:ext xmlns:c16="http://schemas.microsoft.com/office/drawing/2014/chart" uri="{C3380CC4-5D6E-409C-BE32-E72D297353CC}">
              <c16:uniqueId val="{00000002-8043-4FFD-8C9D-16B0A15B9005}"/>
            </c:ext>
          </c:extLst>
        </c:ser>
        <c:ser>
          <c:idx val="1"/>
          <c:order val="1"/>
          <c:tx>
            <c:strRef>
              <c:f>Sheet1!$C$1</c:f>
              <c:strCache>
                <c:ptCount val="1"/>
                <c:pt idx="0">
                  <c:v>Public Health and Scientific 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enacted</c:v>
                </c:pt>
              </c:strCache>
            </c:strRef>
          </c:cat>
          <c:val>
            <c:numRef>
              <c:f>Sheet1!$C$2:$C$7</c:f>
              <c:numCache>
                <c:formatCode>General</c:formatCode>
                <c:ptCount val="6"/>
                <c:pt idx="0">
                  <c:v>14</c:v>
                </c:pt>
                <c:pt idx="1">
                  <c:v>14</c:v>
                </c:pt>
                <c:pt idx="2">
                  <c:v>14</c:v>
                </c:pt>
                <c:pt idx="3">
                  <c:v>14</c:v>
                </c:pt>
                <c:pt idx="4">
                  <c:v>14</c:v>
                </c:pt>
              </c:numCache>
            </c:numRef>
          </c:val>
          <c:extLst>
            <c:ext xmlns:c16="http://schemas.microsoft.com/office/drawing/2014/chart" uri="{C3380CC4-5D6E-409C-BE32-E72D297353CC}">
              <c16:uniqueId val="{00000003-8043-4FFD-8C9D-16B0A15B9005}"/>
            </c:ext>
          </c:extLst>
        </c:ser>
        <c:ser>
          <c:idx val="2"/>
          <c:order val="2"/>
          <c:tx>
            <c:strRef>
              <c:f>Sheet1!$D$1</c:f>
              <c:strCache>
                <c:ptCount val="1"/>
                <c:pt idx="0">
                  <c:v>Additional Resources</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5-8043-4FFD-8C9D-16B0A15B9005}"/>
              </c:ext>
            </c:extLst>
          </c:dPt>
          <c:dPt>
            <c:idx val="5"/>
            <c:invertIfNegative val="0"/>
            <c:bubble3D val="0"/>
            <c:spPr>
              <a:pattFill prst="pct80">
                <a:fgClr>
                  <a:schemeClr val="accent6"/>
                </a:fgClr>
                <a:bgClr>
                  <a:schemeClr val="bg2"/>
                </a:bgClr>
              </a:pattFill>
              <a:ln>
                <a:noFill/>
              </a:ln>
              <a:effectLst/>
            </c:spPr>
            <c:extLst>
              <c:ext xmlns:c16="http://schemas.microsoft.com/office/drawing/2014/chart" uri="{C3380CC4-5D6E-409C-BE32-E72D297353CC}">
                <c16:uniqueId val="{00000007-8043-4FFD-8C9D-16B0A15B9005}"/>
              </c:ext>
            </c:extLst>
          </c:dPt>
          <c:dLbls>
            <c:dLbl>
              <c:idx val="5"/>
              <c:tx>
                <c:rich>
                  <a:bodyPr/>
                  <a:lstStyle/>
                  <a:p>
                    <a:r>
                      <a:rPr lang="en-US"/>
                      <a:t>TBD</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043-4FFD-8C9D-16B0A15B900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Sheet1!$A$2:$A$7</c:f>
              <c:strCache>
                <c:ptCount val="6"/>
                <c:pt idx="0">
                  <c:v>FY16 enacted</c:v>
                </c:pt>
                <c:pt idx="1">
                  <c:v>FY17 enacted</c:v>
                </c:pt>
                <c:pt idx="2">
                  <c:v>FY18 enacted</c:v>
                </c:pt>
                <c:pt idx="3">
                  <c:v>FY19 enacted</c:v>
                </c:pt>
                <c:pt idx="4">
                  <c:v>FY20 enacted</c:v>
                </c:pt>
                <c:pt idx="5">
                  <c:v>FY21 enacted</c:v>
                </c:pt>
              </c:strCache>
            </c:strRef>
          </c:cat>
          <c:val>
            <c:numRef>
              <c:f>Sheet1!$D$2:$D$7</c:f>
              <c:numCache>
                <c:formatCode>General</c:formatCode>
                <c:ptCount val="6"/>
                <c:pt idx="0">
                  <c:v>40</c:v>
                </c:pt>
                <c:pt idx="1">
                  <c:v>45</c:v>
                </c:pt>
                <c:pt idx="2">
                  <c:v>66</c:v>
                </c:pt>
                <c:pt idx="3">
                  <c:v>51</c:v>
                </c:pt>
                <c:pt idx="4">
                  <c:v>51</c:v>
                </c:pt>
                <c:pt idx="5">
                  <c:v>60</c:v>
                </c:pt>
              </c:numCache>
            </c:numRef>
          </c:val>
          <c:extLst>
            <c:ext xmlns:c16="http://schemas.microsoft.com/office/drawing/2014/chart" uri="{C3380CC4-5D6E-409C-BE32-E72D297353CC}">
              <c16:uniqueId val="{00000008-8043-4FFD-8C9D-16B0A15B9005}"/>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250"/>
          <c:min val="0"/>
        </c:scaling>
        <c:delete val="0"/>
        <c:axPos val="l"/>
        <c:majorGridlines>
          <c:spPr>
            <a:ln w="9525"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dirty="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valAx>
      <c:spPr>
        <a:noFill/>
        <a:ln>
          <a:noFill/>
        </a:ln>
        <a:effectLst/>
      </c:spPr>
    </c:plotArea>
    <c:legend>
      <c:legendPos val="b"/>
      <c:layout>
        <c:manualLayout>
          <c:xMode val="edge"/>
          <c:yMode val="edge"/>
          <c:x val="6.702403651369504E-2"/>
          <c:y val="0.88958978234714481"/>
          <c:w val="0.88505442469732631"/>
          <c:h val="7.270093111255658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400" b="1">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6EB44-6828-4AE0-B936-E252E55D20CD}"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7C33FE1-EF5D-4532-AE32-622769AFDAF7}">
      <dgm:prSet phldrT="[Text]" custT="1"/>
      <dgm:spPr/>
      <dgm:t>
        <a:bodyPr/>
        <a:lstStyle/>
        <a:p>
          <a:r>
            <a:rPr lang="en-US" sz="3200" dirty="0">
              <a:latin typeface="Calibri" panose="020F0502020204030204" pitchFamily="34" charset="0"/>
              <a:cs typeface="Calibri" panose="020F0502020204030204" pitchFamily="34" charset="0"/>
            </a:rPr>
            <a:t>Recently Published Reports in Dec/Jan 2021</a:t>
          </a:r>
        </a:p>
      </dgm:t>
    </dgm:pt>
    <dgm:pt modelId="{46CB3E56-4EC4-49B1-87D8-0132414254F9}" type="parTrans" cxnId="{E610B368-7FB0-48C0-B61F-E59328823A45}">
      <dgm:prSet/>
      <dgm:spPr/>
      <dgm:t>
        <a:bodyPr/>
        <a:lstStyle/>
        <a:p>
          <a:endParaRPr lang="en-US"/>
        </a:p>
      </dgm:t>
    </dgm:pt>
    <dgm:pt modelId="{21CD01F9-5684-46FB-8D38-894DDDE2D6F1}" type="sibTrans" cxnId="{E610B368-7FB0-48C0-B61F-E59328823A45}">
      <dgm:prSet/>
      <dgm:spPr/>
      <dgm:t>
        <a:bodyPr/>
        <a:lstStyle/>
        <a:p>
          <a:endParaRPr lang="en-US"/>
        </a:p>
      </dgm:t>
    </dgm:pt>
    <dgm:pt modelId="{9C76FBF1-0F83-40E8-9511-C113264F90C3}">
      <dgm:prSet phldrT="[Text]"/>
      <dgm:spPr/>
      <dgm:t>
        <a:bodyPr/>
        <a:lstStyle/>
        <a:p>
          <a:r>
            <a:rPr lang="en-US" dirty="0">
              <a:solidFill>
                <a:srgbClr val="000000"/>
              </a:solidFill>
              <a:latin typeface="Calibri" panose="020F0502020204030204" pitchFamily="34" charset="0"/>
              <a:cs typeface="Calibri" panose="020F0502020204030204" pitchFamily="34" charset="0"/>
            </a:rPr>
            <a:t>Final Death Data for 2018</a:t>
          </a:r>
        </a:p>
      </dgm:t>
    </dgm:pt>
    <dgm:pt modelId="{E6CFCA78-7B02-4BC3-BEA6-E19590DC5EFC}" type="parTrans" cxnId="{41EEE29C-1CD7-499C-A3E6-5140B9082071}">
      <dgm:prSet/>
      <dgm:spPr/>
      <dgm:t>
        <a:bodyPr/>
        <a:lstStyle/>
        <a:p>
          <a:endParaRPr lang="en-US"/>
        </a:p>
      </dgm:t>
    </dgm:pt>
    <dgm:pt modelId="{5C08ADC4-EFF9-4FA0-B25E-DA68FB0170FE}" type="sibTrans" cxnId="{41EEE29C-1CD7-499C-A3E6-5140B9082071}">
      <dgm:prSet/>
      <dgm:spPr/>
      <dgm:t>
        <a:bodyPr/>
        <a:lstStyle/>
        <a:p>
          <a:endParaRPr lang="en-US"/>
        </a:p>
      </dgm:t>
    </dgm:pt>
    <dgm:pt modelId="{82FDAEF2-835D-42A8-8215-D0B5834AD603}">
      <dgm:prSet phldrT="[Text]" custT="1"/>
      <dgm:spPr/>
      <dgm:t>
        <a:bodyPr/>
        <a:lstStyle/>
        <a:p>
          <a:r>
            <a:rPr lang="en-US" sz="3200" dirty="0">
              <a:latin typeface="Calibri" panose="020F0502020204030204" pitchFamily="34" charset="0"/>
              <a:cs typeface="Calibri" panose="020F0502020204030204" pitchFamily="34" charset="0"/>
            </a:rPr>
            <a:t>Upcoming Reports in Feb 2021</a:t>
          </a:r>
          <a:endParaRPr lang="en-US" sz="3600" dirty="0">
            <a:latin typeface="Calibri" panose="020F0502020204030204" pitchFamily="34" charset="0"/>
            <a:cs typeface="Calibri" panose="020F0502020204030204" pitchFamily="34" charset="0"/>
          </a:endParaRPr>
        </a:p>
      </dgm:t>
    </dgm:pt>
    <dgm:pt modelId="{038FB66D-9B8C-40EB-8F82-D752A2550A7A}" type="parTrans" cxnId="{3B015C20-98E1-4ED9-87F9-2102E0623A13}">
      <dgm:prSet/>
      <dgm:spPr/>
      <dgm:t>
        <a:bodyPr/>
        <a:lstStyle/>
        <a:p>
          <a:endParaRPr lang="en-US"/>
        </a:p>
      </dgm:t>
    </dgm:pt>
    <dgm:pt modelId="{93F570C8-7FE8-4E9A-8551-412615DDF8D2}" type="sibTrans" cxnId="{3B015C20-98E1-4ED9-87F9-2102E0623A13}">
      <dgm:prSet/>
      <dgm:spPr/>
      <dgm:t>
        <a:bodyPr/>
        <a:lstStyle/>
        <a:p>
          <a:endParaRPr lang="en-US"/>
        </a:p>
      </dgm:t>
    </dgm:pt>
    <dgm:pt modelId="{11665D59-6252-4963-971D-CBF0948E235E}">
      <dgm:prSet phldrT="[Text]"/>
      <dgm:spPr/>
      <dgm:t>
        <a:bodyPr/>
        <a:lstStyle/>
        <a:p>
          <a:r>
            <a:rPr lang="en-US" dirty="0">
              <a:solidFill>
                <a:srgbClr val="000000"/>
              </a:solidFill>
            </a:rPr>
            <a:t>Secondhand Smoke Exposure Among Nonsmoking Adults, 2015 – 2018</a:t>
          </a:r>
        </a:p>
      </dgm:t>
    </dgm:pt>
    <dgm:pt modelId="{FDF72E66-35B9-4234-B913-EF96239BE0C5}" type="parTrans" cxnId="{F27AF8EE-2738-49F0-910C-F300F50DC1F8}">
      <dgm:prSet/>
      <dgm:spPr/>
      <dgm:t>
        <a:bodyPr/>
        <a:lstStyle/>
        <a:p>
          <a:endParaRPr lang="en-US"/>
        </a:p>
      </dgm:t>
    </dgm:pt>
    <dgm:pt modelId="{2DEC6ADF-2569-47A1-B077-DDDC73D2CE04}" type="sibTrans" cxnId="{F27AF8EE-2738-49F0-910C-F300F50DC1F8}">
      <dgm:prSet/>
      <dgm:spPr/>
      <dgm:t>
        <a:bodyPr/>
        <a:lstStyle/>
        <a:p>
          <a:endParaRPr lang="en-US"/>
        </a:p>
      </dgm:t>
    </dgm:pt>
    <dgm:pt modelId="{3D5D78EE-D8FA-4625-AE0E-1A9F434510ED}">
      <dgm:prSet phldrT="[Text]"/>
      <dgm:spPr/>
      <dgm:t>
        <a:bodyPr/>
        <a:lstStyle/>
        <a:p>
          <a:r>
            <a:rPr lang="en-US" dirty="0">
              <a:solidFill>
                <a:srgbClr val="000000"/>
              </a:solidFill>
              <a:latin typeface="Calibri" panose="020F0502020204030204" pitchFamily="34" charset="0"/>
              <a:cs typeface="Calibri" panose="020F0502020204030204" pitchFamily="34" charset="0"/>
            </a:rPr>
            <a:t>Respiratory Illness Emergency Department Visits</a:t>
          </a:r>
        </a:p>
      </dgm:t>
    </dgm:pt>
    <dgm:pt modelId="{566CBE92-C9A7-4970-A114-9AABEC3F87C2}" type="parTrans" cxnId="{28460ED6-A2A1-4A64-BDFF-6C3D1C983650}">
      <dgm:prSet/>
      <dgm:spPr/>
      <dgm:t>
        <a:bodyPr/>
        <a:lstStyle/>
        <a:p>
          <a:endParaRPr lang="en-US"/>
        </a:p>
      </dgm:t>
    </dgm:pt>
    <dgm:pt modelId="{E7CDC5DC-430B-46DA-877F-3ABA14E8D390}" type="sibTrans" cxnId="{28460ED6-A2A1-4A64-BDFF-6C3D1C983650}">
      <dgm:prSet/>
      <dgm:spPr/>
      <dgm:t>
        <a:bodyPr/>
        <a:lstStyle/>
        <a:p>
          <a:endParaRPr lang="en-US"/>
        </a:p>
      </dgm:t>
    </dgm:pt>
    <dgm:pt modelId="{E2324116-C4CB-45B5-9802-C9CD2BAF6DBA}">
      <dgm:prSet phldrT="[Text]"/>
      <dgm:spPr/>
      <dgm:t>
        <a:bodyPr/>
        <a:lstStyle/>
        <a:p>
          <a:r>
            <a:rPr lang="en-US" dirty="0">
              <a:solidFill>
                <a:srgbClr val="000000"/>
              </a:solidFill>
              <a:latin typeface="Calibri" panose="020F0502020204030204" pitchFamily="34" charset="0"/>
              <a:cs typeface="Calibri" panose="020F0502020204030204" pitchFamily="34" charset="0"/>
            </a:rPr>
            <a:t>Mortality in the United States, 2019</a:t>
          </a:r>
        </a:p>
      </dgm:t>
    </dgm:pt>
    <dgm:pt modelId="{535753FD-DFCC-452B-80F2-2B8DCBA5F19C}" type="parTrans" cxnId="{F679E235-3499-43A2-9D37-9F09B3A4B18B}">
      <dgm:prSet/>
      <dgm:spPr/>
      <dgm:t>
        <a:bodyPr/>
        <a:lstStyle/>
        <a:p>
          <a:endParaRPr lang="en-US"/>
        </a:p>
      </dgm:t>
    </dgm:pt>
    <dgm:pt modelId="{E0CE8B80-9DE6-41DD-BFFB-E480D6624735}" type="sibTrans" cxnId="{F679E235-3499-43A2-9D37-9F09B3A4B18B}">
      <dgm:prSet/>
      <dgm:spPr/>
      <dgm:t>
        <a:bodyPr/>
        <a:lstStyle/>
        <a:p>
          <a:endParaRPr lang="en-US"/>
        </a:p>
      </dgm:t>
    </dgm:pt>
    <dgm:pt modelId="{A5ACB575-298D-4B8F-B6CA-2556CA6F7E21}">
      <dgm:prSet phldrT="[Text]"/>
      <dgm:spPr/>
      <dgm:t>
        <a:bodyPr/>
        <a:lstStyle/>
        <a:p>
          <a:r>
            <a:rPr lang="en-US" dirty="0">
              <a:solidFill>
                <a:srgbClr val="000000"/>
              </a:solidFill>
              <a:latin typeface="Calibri" panose="020F0502020204030204" pitchFamily="34" charset="0"/>
              <a:cs typeface="Calibri" panose="020F0502020204030204" pitchFamily="34" charset="0"/>
            </a:rPr>
            <a:t>Drug Overdose Deaths in the United States, 1999 – 2019 </a:t>
          </a:r>
        </a:p>
      </dgm:t>
    </dgm:pt>
    <dgm:pt modelId="{7372596B-A1E0-42DE-9596-223983BE888D}" type="parTrans" cxnId="{A38CE4DB-EE2E-4373-9DCB-75917E0DF5F2}">
      <dgm:prSet/>
      <dgm:spPr/>
      <dgm:t>
        <a:bodyPr/>
        <a:lstStyle/>
        <a:p>
          <a:endParaRPr lang="en-US"/>
        </a:p>
      </dgm:t>
    </dgm:pt>
    <dgm:pt modelId="{E109BC18-A964-46B8-84B2-74C03ACE2DE5}" type="sibTrans" cxnId="{A38CE4DB-EE2E-4373-9DCB-75917E0DF5F2}">
      <dgm:prSet/>
      <dgm:spPr/>
      <dgm:t>
        <a:bodyPr/>
        <a:lstStyle/>
        <a:p>
          <a:endParaRPr lang="en-US"/>
        </a:p>
      </dgm:t>
    </dgm:pt>
    <dgm:pt modelId="{183F66FE-322F-4691-BA0C-888D6F7FEF5A}">
      <dgm:prSet phldrT="[Text]"/>
      <dgm:spPr/>
      <dgm:t>
        <a:bodyPr/>
        <a:lstStyle/>
        <a:p>
          <a:r>
            <a:rPr lang="en-US" dirty="0">
              <a:solidFill>
                <a:srgbClr val="000000"/>
              </a:solidFill>
            </a:rPr>
            <a:t>Multiple Chronic Conditions Among Veterans and Nonveterans, 2015 – 2018 </a:t>
          </a:r>
        </a:p>
      </dgm:t>
    </dgm:pt>
    <dgm:pt modelId="{6315856D-AAD4-4B68-B9CA-9B60771A207C}" type="parTrans" cxnId="{9E2A1FA0-1F0B-4F26-8AAD-2EF7157F04EF}">
      <dgm:prSet/>
      <dgm:spPr/>
      <dgm:t>
        <a:bodyPr/>
        <a:lstStyle/>
        <a:p>
          <a:endParaRPr lang="en-US"/>
        </a:p>
      </dgm:t>
    </dgm:pt>
    <dgm:pt modelId="{940DA6ED-5995-4196-9B55-50082B80A3B1}" type="sibTrans" cxnId="{9E2A1FA0-1F0B-4F26-8AAD-2EF7157F04EF}">
      <dgm:prSet/>
      <dgm:spPr/>
      <dgm:t>
        <a:bodyPr/>
        <a:lstStyle/>
        <a:p>
          <a:endParaRPr lang="en-US"/>
        </a:p>
      </dgm:t>
    </dgm:pt>
    <dgm:pt modelId="{7518BBE3-46E3-4525-8789-8D0F3A2060B4}" type="pres">
      <dgm:prSet presAssocID="{E106EB44-6828-4AE0-B936-E252E55D20CD}" presName="Name0" presStyleCnt="0">
        <dgm:presLayoutVars>
          <dgm:dir/>
          <dgm:animLvl val="lvl"/>
          <dgm:resizeHandles val="exact"/>
        </dgm:presLayoutVars>
      </dgm:prSet>
      <dgm:spPr/>
    </dgm:pt>
    <dgm:pt modelId="{6A063693-A617-4631-AC15-FADB2765799A}" type="pres">
      <dgm:prSet presAssocID="{07C33FE1-EF5D-4532-AE32-622769AFDAF7}" presName="composite" presStyleCnt="0"/>
      <dgm:spPr/>
    </dgm:pt>
    <dgm:pt modelId="{1303D951-B9F4-4BA9-AECF-C1EC7167CE0E}" type="pres">
      <dgm:prSet presAssocID="{07C33FE1-EF5D-4532-AE32-622769AFDAF7}" presName="parTx" presStyleLbl="alignNode1" presStyleIdx="0" presStyleCnt="2">
        <dgm:presLayoutVars>
          <dgm:chMax val="0"/>
          <dgm:chPref val="0"/>
          <dgm:bulletEnabled val="1"/>
        </dgm:presLayoutVars>
      </dgm:prSet>
      <dgm:spPr/>
    </dgm:pt>
    <dgm:pt modelId="{A209A241-DE9D-4D07-B65D-BA69471315C3}" type="pres">
      <dgm:prSet presAssocID="{07C33FE1-EF5D-4532-AE32-622769AFDAF7}" presName="desTx" presStyleLbl="alignAccFollowNode1" presStyleIdx="0" presStyleCnt="2">
        <dgm:presLayoutVars>
          <dgm:bulletEnabled val="1"/>
        </dgm:presLayoutVars>
      </dgm:prSet>
      <dgm:spPr/>
    </dgm:pt>
    <dgm:pt modelId="{2D356ABB-D667-4280-B078-247A5B60EFBE}" type="pres">
      <dgm:prSet presAssocID="{21CD01F9-5684-46FB-8D38-894DDDE2D6F1}" presName="space" presStyleCnt="0"/>
      <dgm:spPr/>
    </dgm:pt>
    <dgm:pt modelId="{32D3C02B-45D7-442F-9946-435166077D6A}" type="pres">
      <dgm:prSet presAssocID="{82FDAEF2-835D-42A8-8215-D0B5834AD603}" presName="composite" presStyleCnt="0"/>
      <dgm:spPr/>
    </dgm:pt>
    <dgm:pt modelId="{2D480904-FA30-4A97-A316-3905D27A6DE9}" type="pres">
      <dgm:prSet presAssocID="{82FDAEF2-835D-42A8-8215-D0B5834AD603}" presName="parTx" presStyleLbl="alignNode1" presStyleIdx="1" presStyleCnt="2">
        <dgm:presLayoutVars>
          <dgm:chMax val="0"/>
          <dgm:chPref val="0"/>
          <dgm:bulletEnabled val="1"/>
        </dgm:presLayoutVars>
      </dgm:prSet>
      <dgm:spPr/>
    </dgm:pt>
    <dgm:pt modelId="{223B4777-6A37-4210-A1EC-0CB296F2D945}" type="pres">
      <dgm:prSet presAssocID="{82FDAEF2-835D-42A8-8215-D0B5834AD603}" presName="desTx" presStyleLbl="alignAccFollowNode1" presStyleIdx="1" presStyleCnt="2">
        <dgm:presLayoutVars>
          <dgm:bulletEnabled val="1"/>
        </dgm:presLayoutVars>
      </dgm:prSet>
      <dgm:spPr/>
    </dgm:pt>
  </dgm:ptLst>
  <dgm:cxnLst>
    <dgm:cxn modelId="{89BA3418-A6EB-4B9F-B0C1-7D7B58AF6130}" type="presOf" srcId="{3D5D78EE-D8FA-4625-AE0E-1A9F434510ED}" destId="{A209A241-DE9D-4D07-B65D-BA69471315C3}" srcOrd="0" destOrd="2" presId="urn:microsoft.com/office/officeart/2005/8/layout/hList1"/>
    <dgm:cxn modelId="{CB500F1B-6529-4367-902D-8BC170B28DDB}" type="presOf" srcId="{E106EB44-6828-4AE0-B936-E252E55D20CD}" destId="{7518BBE3-46E3-4525-8789-8D0F3A2060B4}" srcOrd="0" destOrd="0" presId="urn:microsoft.com/office/officeart/2005/8/layout/hList1"/>
    <dgm:cxn modelId="{2C18EC1B-28EC-4868-BA14-39574DA31294}" type="presOf" srcId="{183F66FE-322F-4691-BA0C-888D6F7FEF5A}" destId="{223B4777-6A37-4210-A1EC-0CB296F2D945}" srcOrd="0" destOrd="1" presId="urn:microsoft.com/office/officeart/2005/8/layout/hList1"/>
    <dgm:cxn modelId="{706EB01C-E00E-4794-9CEB-86E308773355}" type="presOf" srcId="{E2324116-C4CB-45B5-9802-C9CD2BAF6DBA}" destId="{A209A241-DE9D-4D07-B65D-BA69471315C3}" srcOrd="0" destOrd="0" presId="urn:microsoft.com/office/officeart/2005/8/layout/hList1"/>
    <dgm:cxn modelId="{3B015C20-98E1-4ED9-87F9-2102E0623A13}" srcId="{E106EB44-6828-4AE0-B936-E252E55D20CD}" destId="{82FDAEF2-835D-42A8-8215-D0B5834AD603}" srcOrd="1" destOrd="0" parTransId="{038FB66D-9B8C-40EB-8F82-D752A2550A7A}" sibTransId="{93F570C8-7FE8-4E9A-8551-412615DDF8D2}"/>
    <dgm:cxn modelId="{F679E235-3499-43A2-9D37-9F09B3A4B18B}" srcId="{07C33FE1-EF5D-4532-AE32-622769AFDAF7}" destId="{E2324116-C4CB-45B5-9802-C9CD2BAF6DBA}" srcOrd="0" destOrd="0" parTransId="{535753FD-DFCC-452B-80F2-2B8DCBA5F19C}" sibTransId="{E0CE8B80-9DE6-41DD-BFFB-E480D6624735}"/>
    <dgm:cxn modelId="{1B122368-F63C-4EA5-B25A-A0C91264D6DE}" type="presOf" srcId="{82FDAEF2-835D-42A8-8215-D0B5834AD603}" destId="{2D480904-FA30-4A97-A316-3905D27A6DE9}" srcOrd="0" destOrd="0" presId="urn:microsoft.com/office/officeart/2005/8/layout/hList1"/>
    <dgm:cxn modelId="{8F1EA468-1FA2-43E5-A633-82825B977CD3}" type="presOf" srcId="{A5ACB575-298D-4B8F-B6CA-2556CA6F7E21}" destId="{A209A241-DE9D-4D07-B65D-BA69471315C3}" srcOrd="0" destOrd="3" presId="urn:microsoft.com/office/officeart/2005/8/layout/hList1"/>
    <dgm:cxn modelId="{E610B368-7FB0-48C0-B61F-E59328823A45}" srcId="{E106EB44-6828-4AE0-B936-E252E55D20CD}" destId="{07C33FE1-EF5D-4532-AE32-622769AFDAF7}" srcOrd="0" destOrd="0" parTransId="{46CB3E56-4EC4-49B1-87D8-0132414254F9}" sibTransId="{21CD01F9-5684-46FB-8D38-894DDDE2D6F1}"/>
    <dgm:cxn modelId="{BE9D6E8B-4AAD-41FF-B7E2-0F524DBF6B14}" type="presOf" srcId="{9C76FBF1-0F83-40E8-9511-C113264F90C3}" destId="{A209A241-DE9D-4D07-B65D-BA69471315C3}" srcOrd="0" destOrd="1" presId="urn:microsoft.com/office/officeart/2005/8/layout/hList1"/>
    <dgm:cxn modelId="{41EEE29C-1CD7-499C-A3E6-5140B9082071}" srcId="{07C33FE1-EF5D-4532-AE32-622769AFDAF7}" destId="{9C76FBF1-0F83-40E8-9511-C113264F90C3}" srcOrd="1" destOrd="0" parTransId="{E6CFCA78-7B02-4BC3-BEA6-E19590DC5EFC}" sibTransId="{5C08ADC4-EFF9-4FA0-B25E-DA68FB0170FE}"/>
    <dgm:cxn modelId="{9E2A1FA0-1F0B-4F26-8AAD-2EF7157F04EF}" srcId="{82FDAEF2-835D-42A8-8215-D0B5834AD603}" destId="{183F66FE-322F-4691-BA0C-888D6F7FEF5A}" srcOrd="1" destOrd="0" parTransId="{6315856D-AAD4-4B68-B9CA-9B60771A207C}" sibTransId="{940DA6ED-5995-4196-9B55-50082B80A3B1}"/>
    <dgm:cxn modelId="{D35916B2-6D6E-4617-8E89-F779AA70E0B0}" type="presOf" srcId="{11665D59-6252-4963-971D-CBF0948E235E}" destId="{223B4777-6A37-4210-A1EC-0CB296F2D945}" srcOrd="0" destOrd="0" presId="urn:microsoft.com/office/officeart/2005/8/layout/hList1"/>
    <dgm:cxn modelId="{9869E8D2-B3B7-4CF0-BBB3-DD10B7AA9CAA}" type="presOf" srcId="{07C33FE1-EF5D-4532-AE32-622769AFDAF7}" destId="{1303D951-B9F4-4BA9-AECF-C1EC7167CE0E}" srcOrd="0" destOrd="0" presId="urn:microsoft.com/office/officeart/2005/8/layout/hList1"/>
    <dgm:cxn modelId="{28460ED6-A2A1-4A64-BDFF-6C3D1C983650}" srcId="{07C33FE1-EF5D-4532-AE32-622769AFDAF7}" destId="{3D5D78EE-D8FA-4625-AE0E-1A9F434510ED}" srcOrd="2" destOrd="0" parTransId="{566CBE92-C9A7-4970-A114-9AABEC3F87C2}" sibTransId="{E7CDC5DC-430B-46DA-877F-3ABA14E8D390}"/>
    <dgm:cxn modelId="{A38CE4DB-EE2E-4373-9DCB-75917E0DF5F2}" srcId="{07C33FE1-EF5D-4532-AE32-622769AFDAF7}" destId="{A5ACB575-298D-4B8F-B6CA-2556CA6F7E21}" srcOrd="3" destOrd="0" parTransId="{7372596B-A1E0-42DE-9596-223983BE888D}" sibTransId="{E109BC18-A964-46B8-84B2-74C03ACE2DE5}"/>
    <dgm:cxn modelId="{F27AF8EE-2738-49F0-910C-F300F50DC1F8}" srcId="{82FDAEF2-835D-42A8-8215-D0B5834AD603}" destId="{11665D59-6252-4963-971D-CBF0948E235E}" srcOrd="0" destOrd="0" parTransId="{FDF72E66-35B9-4234-B913-EF96239BE0C5}" sibTransId="{2DEC6ADF-2569-47A1-B077-DDDC73D2CE04}"/>
    <dgm:cxn modelId="{390766B6-9C2D-451B-B769-272E3B704EEC}" type="presParOf" srcId="{7518BBE3-46E3-4525-8789-8D0F3A2060B4}" destId="{6A063693-A617-4631-AC15-FADB2765799A}" srcOrd="0" destOrd="0" presId="urn:microsoft.com/office/officeart/2005/8/layout/hList1"/>
    <dgm:cxn modelId="{2CED2BAA-FE7F-4905-AC27-4C90192FD08E}" type="presParOf" srcId="{6A063693-A617-4631-AC15-FADB2765799A}" destId="{1303D951-B9F4-4BA9-AECF-C1EC7167CE0E}" srcOrd="0" destOrd="0" presId="urn:microsoft.com/office/officeart/2005/8/layout/hList1"/>
    <dgm:cxn modelId="{606B35AC-BF1C-4C32-BDC6-E3548CDEED09}" type="presParOf" srcId="{6A063693-A617-4631-AC15-FADB2765799A}" destId="{A209A241-DE9D-4D07-B65D-BA69471315C3}" srcOrd="1" destOrd="0" presId="urn:microsoft.com/office/officeart/2005/8/layout/hList1"/>
    <dgm:cxn modelId="{ECC374D9-AB6B-4ACC-99B3-A7690D65F482}" type="presParOf" srcId="{7518BBE3-46E3-4525-8789-8D0F3A2060B4}" destId="{2D356ABB-D667-4280-B078-247A5B60EFBE}" srcOrd="1" destOrd="0" presId="urn:microsoft.com/office/officeart/2005/8/layout/hList1"/>
    <dgm:cxn modelId="{800FCBC2-3809-4BBE-985B-27F35D485956}" type="presParOf" srcId="{7518BBE3-46E3-4525-8789-8D0F3A2060B4}" destId="{32D3C02B-45D7-442F-9946-435166077D6A}" srcOrd="2" destOrd="0" presId="urn:microsoft.com/office/officeart/2005/8/layout/hList1"/>
    <dgm:cxn modelId="{345C0E71-F2C6-4E51-970A-F8E8EBDAA8B4}" type="presParOf" srcId="{32D3C02B-45D7-442F-9946-435166077D6A}" destId="{2D480904-FA30-4A97-A316-3905D27A6DE9}" srcOrd="0" destOrd="0" presId="urn:microsoft.com/office/officeart/2005/8/layout/hList1"/>
    <dgm:cxn modelId="{BE6C2A2E-2B48-4A05-A29F-1B31CF350511}" type="presParOf" srcId="{32D3C02B-45D7-442F-9946-435166077D6A}" destId="{223B4777-6A37-4210-A1EC-0CB296F2D9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D951-B9F4-4BA9-AECF-C1EC7167CE0E}">
      <dsp:nvSpPr>
        <dsp:cNvPr id="0" name=""/>
        <dsp:cNvSpPr/>
      </dsp:nvSpPr>
      <dsp:spPr>
        <a:xfrm>
          <a:off x="52" y="56292"/>
          <a:ext cx="5065050" cy="116319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Recently Published Reports in Dec/Jan 2021</a:t>
          </a:r>
        </a:p>
      </dsp:txBody>
      <dsp:txXfrm>
        <a:off x="52" y="56292"/>
        <a:ext cx="5065050" cy="1163191"/>
      </dsp:txXfrm>
    </dsp:sp>
    <dsp:sp modelId="{A209A241-DE9D-4D07-B65D-BA69471315C3}">
      <dsp:nvSpPr>
        <dsp:cNvPr id="0" name=""/>
        <dsp:cNvSpPr/>
      </dsp:nvSpPr>
      <dsp:spPr>
        <a:xfrm>
          <a:off x="52" y="1219484"/>
          <a:ext cx="5065050" cy="47433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Mortality in the United States, 2019</a:t>
          </a:r>
        </a:p>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Final Death Data for 2018</a:t>
          </a:r>
        </a:p>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Respiratory Illness Emergency Department Visits</a:t>
          </a:r>
        </a:p>
        <a:p>
          <a:pPr marL="285750" lvl="1" indent="-285750" algn="l" defTabSz="1422400">
            <a:lnSpc>
              <a:spcPct val="90000"/>
            </a:lnSpc>
            <a:spcBef>
              <a:spcPct val="0"/>
            </a:spcBef>
            <a:spcAft>
              <a:spcPct val="15000"/>
            </a:spcAft>
            <a:buChar char="•"/>
          </a:pPr>
          <a:r>
            <a:rPr lang="en-US" sz="3200" kern="1200" dirty="0">
              <a:solidFill>
                <a:srgbClr val="000000"/>
              </a:solidFill>
              <a:latin typeface="Calibri" panose="020F0502020204030204" pitchFamily="34" charset="0"/>
              <a:cs typeface="Calibri" panose="020F0502020204030204" pitchFamily="34" charset="0"/>
            </a:rPr>
            <a:t>Drug Overdose Deaths in the United States, 1999 – 2019 </a:t>
          </a:r>
        </a:p>
      </dsp:txBody>
      <dsp:txXfrm>
        <a:off x="52" y="1219484"/>
        <a:ext cx="5065050" cy="4743360"/>
      </dsp:txXfrm>
    </dsp:sp>
    <dsp:sp modelId="{2D480904-FA30-4A97-A316-3905D27A6DE9}">
      <dsp:nvSpPr>
        <dsp:cNvPr id="0" name=""/>
        <dsp:cNvSpPr/>
      </dsp:nvSpPr>
      <dsp:spPr>
        <a:xfrm>
          <a:off x="5774210" y="56292"/>
          <a:ext cx="5065050" cy="116319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Upcoming Reports in Feb 2021</a:t>
          </a:r>
          <a:endParaRPr lang="en-US" sz="3600" kern="1200" dirty="0">
            <a:latin typeface="Calibri" panose="020F0502020204030204" pitchFamily="34" charset="0"/>
            <a:cs typeface="Calibri" panose="020F0502020204030204" pitchFamily="34" charset="0"/>
          </a:endParaRPr>
        </a:p>
      </dsp:txBody>
      <dsp:txXfrm>
        <a:off x="5774210" y="56292"/>
        <a:ext cx="5065050" cy="1163191"/>
      </dsp:txXfrm>
    </dsp:sp>
    <dsp:sp modelId="{223B4777-6A37-4210-A1EC-0CB296F2D945}">
      <dsp:nvSpPr>
        <dsp:cNvPr id="0" name=""/>
        <dsp:cNvSpPr/>
      </dsp:nvSpPr>
      <dsp:spPr>
        <a:xfrm>
          <a:off x="5774210" y="1219484"/>
          <a:ext cx="5065050" cy="474336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rgbClr val="000000"/>
              </a:solidFill>
            </a:rPr>
            <a:t>Secondhand Smoke Exposure Among Nonsmoking Adults, 2015 – 2018</a:t>
          </a:r>
        </a:p>
        <a:p>
          <a:pPr marL="285750" lvl="1" indent="-285750" algn="l" defTabSz="1422400">
            <a:lnSpc>
              <a:spcPct val="90000"/>
            </a:lnSpc>
            <a:spcBef>
              <a:spcPct val="0"/>
            </a:spcBef>
            <a:spcAft>
              <a:spcPct val="15000"/>
            </a:spcAft>
            <a:buChar char="•"/>
          </a:pPr>
          <a:r>
            <a:rPr lang="en-US" sz="3200" kern="1200" dirty="0">
              <a:solidFill>
                <a:srgbClr val="000000"/>
              </a:solidFill>
            </a:rPr>
            <a:t>Multiple Chronic Conditions Among Veterans and Nonveterans, 2015 – 2018 </a:t>
          </a:r>
        </a:p>
      </dsp:txBody>
      <dsp:txXfrm>
        <a:off x="5774210" y="1219484"/>
        <a:ext cx="5065050" cy="47433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27EE8-1AB5-4C07-9AE7-BBDDFD3C9599}" type="datetimeFigureOut">
              <a:rPr lang="en-US" smtClean="0"/>
              <a:t>3/1/2021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120D9-A07D-4DEC-AC5C-AFCD6204DA42}" type="slidenum">
              <a:rPr lang="en-US" smtClean="0"/>
              <a:t>‹#›</a:t>
            </a:fld>
            <a:endParaRPr lang="en-US" dirty="0"/>
          </a:p>
        </p:txBody>
      </p:sp>
    </p:spTree>
    <p:extLst>
      <p:ext uri="{BB962C8B-B14F-4D97-AF65-F5344CB8AC3E}">
        <p14:creationId xmlns:p14="http://schemas.microsoft.com/office/powerpoint/2010/main" val="81783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2</a:t>
            </a:fld>
            <a:endParaRPr lang="en-US"/>
          </a:p>
        </p:txBody>
      </p:sp>
    </p:spTree>
    <p:extLst>
      <p:ext uri="{BB962C8B-B14F-4D97-AF65-F5344CB8AC3E}">
        <p14:creationId xmlns:p14="http://schemas.microsoft.com/office/powerpoint/2010/main" val="150726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3</a:t>
            </a:fld>
            <a:endParaRPr lang="en-US"/>
          </a:p>
        </p:txBody>
      </p:sp>
    </p:spTree>
    <p:extLst>
      <p:ext uri="{BB962C8B-B14F-4D97-AF65-F5344CB8AC3E}">
        <p14:creationId xmlns:p14="http://schemas.microsoft.com/office/powerpoint/2010/main" val="100043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120D9-A07D-4DEC-AC5C-AFCD6204DA42}" type="slidenum">
              <a:rPr lang="en-US" smtClean="0"/>
              <a:t>4</a:t>
            </a:fld>
            <a:endParaRPr lang="en-US"/>
          </a:p>
        </p:txBody>
      </p:sp>
    </p:spTree>
    <p:extLst>
      <p:ext uri="{BB962C8B-B14F-4D97-AF65-F5344CB8AC3E}">
        <p14:creationId xmlns:p14="http://schemas.microsoft.com/office/powerpoint/2010/main" val="240358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38845-028E-40CA-B907-D5495ECFD6E3}" type="slidenum">
              <a:rPr lang="en-US" smtClean="0"/>
              <a:t>5</a:t>
            </a:fld>
            <a:endParaRPr lang="en-US"/>
          </a:p>
        </p:txBody>
      </p:sp>
    </p:spTree>
    <p:extLst>
      <p:ext uri="{BB962C8B-B14F-4D97-AF65-F5344CB8AC3E}">
        <p14:creationId xmlns:p14="http://schemas.microsoft.com/office/powerpoint/2010/main" val="134074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38845-028E-40CA-B907-D5495ECFD6E3}" type="slidenum">
              <a:rPr lang="en-US" smtClean="0"/>
              <a:t>6</a:t>
            </a:fld>
            <a:endParaRPr lang="en-US"/>
          </a:p>
        </p:txBody>
      </p:sp>
    </p:spTree>
    <p:extLst>
      <p:ext uri="{BB962C8B-B14F-4D97-AF65-F5344CB8AC3E}">
        <p14:creationId xmlns:p14="http://schemas.microsoft.com/office/powerpoint/2010/main" val="754140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5749108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62072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6919704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41357420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2430077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619758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424021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E5CD0F-5176-48E3-8E31-0D4C58A69AEA}" type="datetimeFigureOut">
              <a:rPr lang="en-US" smtClean="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dirty="0"/>
          </a:p>
        </p:txBody>
      </p:sp>
    </p:spTree>
    <p:extLst>
      <p:ext uri="{BB962C8B-B14F-4D97-AF65-F5344CB8AC3E}">
        <p14:creationId xmlns:p14="http://schemas.microsoft.com/office/powerpoint/2010/main" val="345602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a:p>
            <a:pPr lvl="1"/>
            <a:endParaRPr lang="en-US" dirty="0"/>
          </a:p>
          <a:p>
            <a:pPr lvl="2"/>
            <a:endParaRPr lang="en-US" dirty="0"/>
          </a:p>
          <a:p>
            <a:pPr lvl="3"/>
            <a:endParaRPr lang="en-US" dirty="0"/>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a:t>
            </a:r>
          </a:p>
        </p:txBody>
      </p:sp>
    </p:spTree>
    <p:extLst>
      <p:ext uri="{BB962C8B-B14F-4D97-AF65-F5344CB8AC3E}">
        <p14:creationId xmlns:p14="http://schemas.microsoft.com/office/powerpoint/2010/main" val="6762805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5179737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 id="2147483678" r:id="rId8"/>
    <p:sldLayoutId id="2147483679"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7117D-CAD7-4EBD-B4DB-E4C947991162}"/>
              </a:ext>
            </a:extLst>
          </p:cNvPr>
          <p:cNvSpPr>
            <a:spLocks noGrp="1"/>
          </p:cNvSpPr>
          <p:nvPr>
            <p:ph type="title"/>
          </p:nvPr>
        </p:nvSpPr>
        <p:spPr>
          <a:xfrm>
            <a:off x="609600" y="1665064"/>
            <a:ext cx="10972800" cy="1155779"/>
          </a:xfrm>
        </p:spPr>
        <p:txBody>
          <a:bodyPr/>
          <a:lstStyle/>
          <a:p>
            <a:pPr algn="ctr">
              <a:lnSpc>
                <a:spcPct val="100000"/>
              </a:lnSpc>
            </a:pPr>
            <a:r>
              <a:rPr lang="en-US" sz="5400" dirty="0"/>
              <a:t>Board of Scientific Counselors</a:t>
            </a:r>
            <a:br>
              <a:rPr lang="en-US" sz="5400" dirty="0"/>
            </a:br>
            <a:r>
              <a:rPr lang="en-US" sz="5400" dirty="0"/>
              <a:t>Update from the NCHS Director</a:t>
            </a:r>
          </a:p>
        </p:txBody>
      </p:sp>
      <p:sp>
        <p:nvSpPr>
          <p:cNvPr id="3" name="Subtitle 2">
            <a:extLst>
              <a:ext uri="{FF2B5EF4-FFF2-40B4-BE49-F238E27FC236}">
                <a16:creationId xmlns:a16="http://schemas.microsoft.com/office/drawing/2014/main" id="{2CBBA87F-9D9C-4864-A0A2-E752DD8A7520}"/>
              </a:ext>
            </a:extLst>
          </p:cNvPr>
          <p:cNvSpPr>
            <a:spLocks noGrp="1"/>
          </p:cNvSpPr>
          <p:nvPr>
            <p:ph type="subTitle" idx="1"/>
          </p:nvPr>
        </p:nvSpPr>
        <p:spPr>
          <a:xfrm>
            <a:off x="609600" y="4174344"/>
            <a:ext cx="8534400" cy="457200"/>
          </a:xfrm>
        </p:spPr>
        <p:txBody>
          <a:bodyPr/>
          <a:lstStyle/>
          <a:p>
            <a:r>
              <a:rPr lang="en-US" dirty="0"/>
              <a:t>Brian C. Moyer, Ph.D., NCHS Director</a:t>
            </a:r>
          </a:p>
        </p:txBody>
      </p:sp>
      <p:sp>
        <p:nvSpPr>
          <p:cNvPr id="4" name="Text Placeholder 3">
            <a:extLst>
              <a:ext uri="{FF2B5EF4-FFF2-40B4-BE49-F238E27FC236}">
                <a16:creationId xmlns:a16="http://schemas.microsoft.com/office/drawing/2014/main" id="{CBB8B8B0-E7FF-4B76-AEF9-E4A0BE49A510}"/>
              </a:ext>
            </a:extLst>
          </p:cNvPr>
          <p:cNvSpPr>
            <a:spLocks noGrp="1"/>
          </p:cNvSpPr>
          <p:nvPr>
            <p:ph type="body" sz="quarter" idx="10"/>
          </p:nvPr>
        </p:nvSpPr>
        <p:spPr>
          <a:xfrm>
            <a:off x="609600" y="4951305"/>
            <a:ext cx="8534400" cy="1295400"/>
          </a:xfrm>
        </p:spPr>
        <p:txBody>
          <a:bodyPr/>
          <a:lstStyle/>
          <a:p>
            <a:r>
              <a:rPr lang="en-US" dirty="0"/>
              <a:t>January 27, 2021</a:t>
            </a:r>
          </a:p>
        </p:txBody>
      </p:sp>
      <p:pic>
        <p:nvPicPr>
          <p:cNvPr id="5" name="Picture 3" descr="stat city">
            <a:extLst>
              <a:ext uri="{FF2B5EF4-FFF2-40B4-BE49-F238E27FC236}">
                <a16:creationId xmlns:a16="http://schemas.microsoft.com/office/drawing/2014/main" id="{DD62433F-F792-4FDE-AB4C-856544DAFB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200" y="4951305"/>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7782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18AF-E242-42C5-B05E-21C02C012628}"/>
              </a:ext>
            </a:extLst>
          </p:cNvPr>
          <p:cNvSpPr>
            <a:spLocks noGrp="1"/>
          </p:cNvSpPr>
          <p:nvPr>
            <p:ph type="title"/>
          </p:nvPr>
        </p:nvSpPr>
        <p:spPr>
          <a:xfrm>
            <a:off x="297180" y="257700"/>
            <a:ext cx="12812617" cy="1143000"/>
          </a:xfrm>
        </p:spPr>
        <p:txBody>
          <a:bodyPr/>
          <a:lstStyle/>
          <a:p>
            <a:r>
              <a:rPr lang="en-US" sz="3000" dirty="0"/>
              <a:t>NCHS Theme 2 Activities:</a:t>
            </a:r>
            <a:br>
              <a:rPr lang="en-US" sz="3000" dirty="0"/>
            </a:br>
            <a:r>
              <a:rPr lang="en-US" sz="3000" dirty="0"/>
              <a:t>CDC Systems and Service Enhancements for Ongoing Data Modernization</a:t>
            </a:r>
          </a:p>
        </p:txBody>
      </p:sp>
      <p:sp>
        <p:nvSpPr>
          <p:cNvPr id="3" name="Content Placeholder 2">
            <a:extLst>
              <a:ext uri="{FF2B5EF4-FFF2-40B4-BE49-F238E27FC236}">
                <a16:creationId xmlns:a16="http://schemas.microsoft.com/office/drawing/2014/main" id="{C1C4AAC1-574C-45EE-BE90-494BCBB187E5}"/>
              </a:ext>
            </a:extLst>
          </p:cNvPr>
          <p:cNvSpPr>
            <a:spLocks noGrp="1"/>
          </p:cNvSpPr>
          <p:nvPr>
            <p:ph idx="1"/>
          </p:nvPr>
        </p:nvSpPr>
        <p:spPr>
          <a:xfrm>
            <a:off x="0" y="1400700"/>
            <a:ext cx="12192000" cy="4191000"/>
          </a:xfrm>
        </p:spPr>
        <p:txBody>
          <a:bodyPr/>
          <a:lstStyle/>
          <a:p>
            <a:pPr marL="487680" indent="-457200">
              <a:buFont typeface="Arial" panose="020B0604020202020204" pitchFamily="34" charset="0"/>
              <a:buChar char="•"/>
            </a:pPr>
            <a:r>
              <a:rPr lang="en-US" sz="2500" dirty="0"/>
              <a:t>Facilitate data source identification</a:t>
            </a:r>
          </a:p>
          <a:p>
            <a:pPr marL="914400" lvl="1" indent="-457200"/>
            <a:r>
              <a:rPr lang="en-US" sz="2500" dirty="0">
                <a:solidFill>
                  <a:srgbClr val="000000"/>
                </a:solidFill>
              </a:rPr>
              <a:t>Improve ability of users to identify data sources</a:t>
            </a:r>
          </a:p>
          <a:p>
            <a:pPr marL="914400" lvl="1" indent="-457200"/>
            <a:r>
              <a:rPr lang="en-US" sz="2500" dirty="0">
                <a:solidFill>
                  <a:srgbClr val="000000"/>
                </a:solidFill>
              </a:rPr>
              <a:t>Develop enterprise-wide access tools to guide users to data</a:t>
            </a:r>
          </a:p>
          <a:p>
            <a:pPr marL="487680" indent="-457200">
              <a:buFont typeface="Arial" panose="020B0604020202020204" pitchFamily="34" charset="0"/>
              <a:buChar char="•"/>
            </a:pPr>
            <a:r>
              <a:rPr lang="en-US" sz="2500" dirty="0"/>
              <a:t>Simplify access and use of microdata</a:t>
            </a:r>
          </a:p>
          <a:p>
            <a:pPr marL="914400" lvl="1" indent="-457200"/>
            <a:r>
              <a:rPr lang="en-US" sz="2500" dirty="0">
                <a:solidFill>
                  <a:srgbClr val="000000"/>
                </a:solidFill>
              </a:rPr>
              <a:t>Simplify and facilitate access to and use of microdata </a:t>
            </a:r>
          </a:p>
          <a:p>
            <a:pPr marL="914400" lvl="1" indent="-457200"/>
            <a:r>
              <a:rPr lang="en-US" sz="2500" dirty="0">
                <a:solidFill>
                  <a:srgbClr val="000000"/>
                </a:solidFill>
              </a:rPr>
              <a:t>Build a repository with standardized metadata on sources and uses, searchable catalogues, and linkages to external sources </a:t>
            </a:r>
          </a:p>
          <a:p>
            <a:pPr marL="914400" lvl="1" indent="-457200"/>
            <a:r>
              <a:rPr lang="en-US" sz="2500" dirty="0">
                <a:solidFill>
                  <a:srgbClr val="000000"/>
                </a:solidFill>
              </a:rPr>
              <a:t>Integrate and streamline access to NCHS' enterprise data assets </a:t>
            </a:r>
          </a:p>
          <a:p>
            <a:pPr marL="487680" indent="-457200">
              <a:buFont typeface="Arial" panose="020B0604020202020204" pitchFamily="34" charset="0"/>
              <a:buChar char="•"/>
            </a:pPr>
            <a:r>
              <a:rPr lang="en-US" sz="2500" dirty="0"/>
              <a:t>Improve access to nonpublic data</a:t>
            </a:r>
          </a:p>
          <a:p>
            <a:pPr marL="914400" lvl="1" indent="-457200"/>
            <a:r>
              <a:rPr lang="en-US" sz="2500" dirty="0">
                <a:solidFill>
                  <a:srgbClr val="000000"/>
                </a:solidFill>
              </a:rPr>
              <a:t>Provide controlled access to data files that cannot be released broadly </a:t>
            </a:r>
          </a:p>
          <a:p>
            <a:pPr marL="914400" lvl="1" indent="-457200"/>
            <a:r>
              <a:rPr lang="en-US" sz="2500" dirty="0">
                <a:solidFill>
                  <a:srgbClr val="000000"/>
                </a:solidFill>
              </a:rPr>
              <a:t>Develop a new remote access mechanism</a:t>
            </a:r>
          </a:p>
        </p:txBody>
      </p:sp>
      <p:pic>
        <p:nvPicPr>
          <p:cNvPr id="5" name="Picture 4" descr="stat city">
            <a:extLst>
              <a:ext uri="{FF2B5EF4-FFF2-40B4-BE49-F238E27FC236}">
                <a16:creationId xmlns:a16="http://schemas.microsoft.com/office/drawing/2014/main" id="{60F16D51-A162-4C68-831D-7BB488D066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9513" y="3821946"/>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7750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descr="Recent Data on COVID-19">
            <a:extLst>
              <a:ext uri="{FF2B5EF4-FFF2-40B4-BE49-F238E27FC236}">
                <a16:creationId xmlns:a16="http://schemas.microsoft.com/office/drawing/2014/main" id="{B6ECCEE7-2C99-4D31-8FC0-E30A91152E6C}"/>
              </a:ext>
            </a:extLst>
          </p:cNvPr>
          <p:cNvSpPr txBox="1">
            <a:spLocks/>
          </p:cNvSpPr>
          <p:nvPr/>
        </p:nvSpPr>
        <p:spPr>
          <a:xfrm>
            <a:off x="2426791" y="189691"/>
            <a:ext cx="7338417" cy="822474"/>
          </a:xfrm>
          <a:prstGeom prst="rect">
            <a:avLst/>
          </a:prstGeom>
        </p:spPr>
        <p:txBody>
          <a:bodyPr anchor="b" anchorCtr="0"/>
          <a:lstStyle>
            <a:lvl1pPr algn="l" rtl="0" eaLnBrk="0" fontAlgn="base" hangingPunct="0">
              <a:lnSpc>
                <a:spcPts val="4000"/>
              </a:lnSpc>
              <a:spcBef>
                <a:spcPct val="0"/>
              </a:spcBef>
              <a:spcAft>
                <a:spcPct val="0"/>
              </a:spcAft>
              <a:defRPr sz="3733"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a:lstStyle>
          <a:p>
            <a:pPr algn="ctr">
              <a:lnSpc>
                <a:spcPct val="100000"/>
              </a:lnSpc>
            </a:pPr>
            <a:r>
              <a:rPr lang="en-US" sz="5000"/>
              <a:t>Recent Data on COVID-19</a:t>
            </a:r>
            <a:endParaRPr lang="en-US" sz="5000" dirty="0"/>
          </a:p>
        </p:txBody>
      </p:sp>
      <p:pic>
        <p:nvPicPr>
          <p:cNvPr id="14" name="Picture 13" descr="Screenshot of NCHS website on COVID-19 Birth Data and Resources">
            <a:extLst>
              <a:ext uri="{FF2B5EF4-FFF2-40B4-BE49-F238E27FC236}">
                <a16:creationId xmlns:a16="http://schemas.microsoft.com/office/drawing/2014/main" id="{517AA1A8-7AAB-439A-A6DB-FC01C5599278}"/>
              </a:ext>
            </a:extLst>
          </p:cNvPr>
          <p:cNvPicPr>
            <a:picLocks noChangeAspect="1"/>
          </p:cNvPicPr>
          <p:nvPr/>
        </p:nvPicPr>
        <p:blipFill>
          <a:blip r:embed="rId3"/>
          <a:stretch>
            <a:fillRect/>
          </a:stretch>
        </p:blipFill>
        <p:spPr>
          <a:xfrm>
            <a:off x="173213" y="1216367"/>
            <a:ext cx="5922787" cy="3977761"/>
          </a:xfrm>
          <a:prstGeom prst="rect">
            <a:avLst/>
          </a:prstGeom>
        </p:spPr>
      </p:pic>
      <p:pic>
        <p:nvPicPr>
          <p:cNvPr id="15" name="Picture 14" descr="Screenshot of data visualization from the NCHS website on Weekly counts of deaths by race and Hispanic origin">
            <a:extLst>
              <a:ext uri="{FF2B5EF4-FFF2-40B4-BE49-F238E27FC236}">
                <a16:creationId xmlns:a16="http://schemas.microsoft.com/office/drawing/2014/main" id="{BAA8F204-10D6-4E03-8D9B-BC24B037056A}"/>
              </a:ext>
            </a:extLst>
          </p:cNvPr>
          <p:cNvPicPr>
            <a:picLocks noChangeAspect="1"/>
          </p:cNvPicPr>
          <p:nvPr/>
        </p:nvPicPr>
        <p:blipFill>
          <a:blip r:embed="rId4"/>
          <a:stretch>
            <a:fillRect/>
          </a:stretch>
        </p:blipFill>
        <p:spPr>
          <a:xfrm>
            <a:off x="3208984" y="3037611"/>
            <a:ext cx="8559304" cy="3089920"/>
          </a:xfrm>
          <a:prstGeom prst="rect">
            <a:avLst/>
          </a:prstGeom>
          <a:ln w="19050">
            <a:solidFill>
              <a:srgbClr val="000000"/>
            </a:solidFill>
          </a:ln>
        </p:spPr>
      </p:pic>
      <p:sp>
        <p:nvSpPr>
          <p:cNvPr id="17" name="Rectangle 16">
            <a:extLst>
              <a:ext uri="{FF2B5EF4-FFF2-40B4-BE49-F238E27FC236}">
                <a16:creationId xmlns:a16="http://schemas.microsoft.com/office/drawing/2014/main" id="{A95BA680-3E3D-4866-A498-3846CE6C9DC7}"/>
              </a:ext>
            </a:extLst>
          </p:cNvPr>
          <p:cNvSpPr/>
          <p:nvPr/>
        </p:nvSpPr>
        <p:spPr>
          <a:xfrm>
            <a:off x="303952" y="6298977"/>
            <a:ext cx="4530151" cy="369332"/>
          </a:xfrm>
          <a:prstGeom prst="rect">
            <a:avLst/>
          </a:prstGeom>
        </p:spPr>
        <p:txBody>
          <a:bodyPr wrap="none">
            <a:spAutoFit/>
          </a:bodyPr>
          <a:lstStyle/>
          <a:p>
            <a:r>
              <a:rPr lang="en-US" dirty="0"/>
              <a:t>https://www.cdc.gov/nchs/covid19/index.htm</a:t>
            </a:r>
          </a:p>
        </p:txBody>
      </p:sp>
      <p:pic>
        <p:nvPicPr>
          <p:cNvPr id="2" name="Picture 1" descr="Screenshot of the title for the Executive Order on Advancing Racial Equity and Support for Underserved Communities Through the Federal Goverment">
            <a:extLst>
              <a:ext uri="{FF2B5EF4-FFF2-40B4-BE49-F238E27FC236}">
                <a16:creationId xmlns:a16="http://schemas.microsoft.com/office/drawing/2014/main" id="{03E9ACE9-6465-43FB-A4AA-3D4ACECC44CD}"/>
              </a:ext>
            </a:extLst>
          </p:cNvPr>
          <p:cNvPicPr>
            <a:picLocks noChangeAspect="1"/>
          </p:cNvPicPr>
          <p:nvPr/>
        </p:nvPicPr>
        <p:blipFill>
          <a:blip r:embed="rId5"/>
          <a:stretch>
            <a:fillRect/>
          </a:stretch>
        </p:blipFill>
        <p:spPr>
          <a:xfrm>
            <a:off x="6096000" y="1170165"/>
            <a:ext cx="5922787" cy="1709445"/>
          </a:xfrm>
          <a:prstGeom prst="rect">
            <a:avLst/>
          </a:prstGeom>
          <a:ln w="19050">
            <a:solidFill>
              <a:srgbClr val="002060"/>
            </a:solidFill>
          </a:ln>
        </p:spPr>
      </p:pic>
    </p:spTree>
    <p:extLst>
      <p:ext uri="{BB962C8B-B14F-4D97-AF65-F5344CB8AC3E}">
        <p14:creationId xmlns:p14="http://schemas.microsoft.com/office/powerpoint/2010/main" val="31027228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Visual of recently published reports and upcoming reports in September 2020 from NCHS">
            <a:extLst>
              <a:ext uri="{FF2B5EF4-FFF2-40B4-BE49-F238E27FC236}">
                <a16:creationId xmlns:a16="http://schemas.microsoft.com/office/drawing/2014/main" id="{0DAF6802-0123-4B20-81D0-872A13F5859C}"/>
              </a:ext>
            </a:extLst>
          </p:cNvPr>
          <p:cNvGraphicFramePr/>
          <p:nvPr>
            <p:extLst>
              <p:ext uri="{D42A27DB-BD31-4B8C-83A1-F6EECF244321}">
                <p14:modId xmlns:p14="http://schemas.microsoft.com/office/powerpoint/2010/main" val="3010136590"/>
              </p:ext>
            </p:extLst>
          </p:nvPr>
        </p:nvGraphicFramePr>
        <p:xfrm>
          <a:off x="676343" y="251035"/>
          <a:ext cx="10839313" cy="6019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descr="NCHS publications">
            <a:extLst>
              <a:ext uri="{FF2B5EF4-FFF2-40B4-BE49-F238E27FC236}">
                <a16:creationId xmlns:a16="http://schemas.microsoft.com/office/drawing/2014/main" id="{32EDE8F2-584B-484F-BE7F-A0AD856B71E0}"/>
              </a:ext>
            </a:extLst>
          </p:cNvPr>
          <p:cNvSpPr/>
          <p:nvPr/>
        </p:nvSpPr>
        <p:spPr>
          <a:xfrm>
            <a:off x="334943" y="6340510"/>
            <a:ext cx="7141029" cy="369332"/>
          </a:xfrm>
          <a:prstGeom prst="rect">
            <a:avLst/>
          </a:prstGeom>
        </p:spPr>
        <p:txBody>
          <a:bodyPr wrap="square">
            <a:spAutoFit/>
          </a:bodyPr>
          <a:lstStyle/>
          <a:p>
            <a:r>
              <a:rPr lang="en-US" dirty="0"/>
              <a:t>https://www.cdc.gov/nchs/pressroom/calendar/2021_schedule.htm</a:t>
            </a:r>
          </a:p>
        </p:txBody>
      </p:sp>
    </p:spTree>
    <p:extLst>
      <p:ext uri="{BB962C8B-B14F-4D97-AF65-F5344CB8AC3E}">
        <p14:creationId xmlns:p14="http://schemas.microsoft.com/office/powerpoint/2010/main" val="41984855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dvisory Committee on Data for Evidence Building">
            <a:extLst>
              <a:ext uri="{FF2B5EF4-FFF2-40B4-BE49-F238E27FC236}">
                <a16:creationId xmlns:a16="http://schemas.microsoft.com/office/drawing/2014/main" id="{ADE4CB33-C788-4D75-BA52-D2BF1B08204C}"/>
              </a:ext>
            </a:extLst>
          </p:cNvPr>
          <p:cNvSpPr>
            <a:spLocks noGrp="1"/>
          </p:cNvSpPr>
          <p:nvPr>
            <p:ph type="title"/>
          </p:nvPr>
        </p:nvSpPr>
        <p:spPr/>
        <p:txBody>
          <a:bodyPr/>
          <a:lstStyle/>
          <a:p>
            <a:endParaRPr lang="en-US" dirty="0"/>
          </a:p>
        </p:txBody>
      </p:sp>
      <p:sp useBgFill="1">
        <p:nvSpPr>
          <p:cNvPr id="4" name="Rectangle 3">
            <a:extLst>
              <a:ext uri="{FF2B5EF4-FFF2-40B4-BE49-F238E27FC236}">
                <a16:creationId xmlns:a16="http://schemas.microsoft.com/office/drawing/2014/main" id="{99DF44D3-1A0D-4242-B455-7F335C8CE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 name="Rectangle 4">
            <a:extLst>
              <a:ext uri="{FF2B5EF4-FFF2-40B4-BE49-F238E27FC236}">
                <a16:creationId xmlns:a16="http://schemas.microsoft.com/office/drawing/2014/main" id="{66C4BB2C-82E7-4DFC-BDA2-7BCF7BEF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43CA6EC-AAA0-4460-B33C-9691D3416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 name="Rectangle 6">
            <a:extLst>
              <a:ext uri="{FF2B5EF4-FFF2-40B4-BE49-F238E27FC236}">
                <a16:creationId xmlns:a16="http://schemas.microsoft.com/office/drawing/2014/main" id="{FE151030-7CD2-4737-81AD-92A67D48E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59DCCEB6-CB16-450B-AB84-AC5B3F60CEB4}"/>
              </a:ext>
            </a:extLst>
          </p:cNvPr>
          <p:cNvSpPr txBox="1"/>
          <p:nvPr/>
        </p:nvSpPr>
        <p:spPr>
          <a:xfrm>
            <a:off x="5850190" y="774750"/>
            <a:ext cx="6106742" cy="1645920"/>
          </a:xfrm>
          <a:prstGeom prst="rect">
            <a:avLst/>
          </a:prstGeom>
        </p:spPr>
        <p:txBody>
          <a:bodyPr vert="horz" lIns="91440" tIns="45720" rIns="91440" bIns="45720" rtlCol="0" anchor="ctr">
            <a:normAutofit fontScale="92500"/>
          </a:bodyPr>
          <a:lstStyle/>
          <a:p>
            <a:pPr marL="285750" indent="-228600">
              <a:lnSpc>
                <a:spcPct val="90000"/>
              </a:lnSpc>
              <a:spcAft>
                <a:spcPts val="600"/>
              </a:spcAft>
              <a:buFont typeface="Arial" panose="020B0604020202020204" pitchFamily="34" charset="0"/>
              <a:buChar char="•"/>
            </a:pPr>
            <a:r>
              <a:rPr lang="en-US" sz="2800" dirty="0">
                <a:solidFill>
                  <a:srgbClr val="000000"/>
                </a:solidFill>
              </a:rPr>
              <a:t>To make recommendations on issues of </a:t>
            </a:r>
            <a:r>
              <a:rPr lang="en-US" sz="2800" b="1" dirty="0">
                <a:solidFill>
                  <a:srgbClr val="000000"/>
                </a:solidFill>
              </a:rPr>
              <a:t>access to data, </a:t>
            </a:r>
            <a:r>
              <a:rPr lang="en-US" sz="2800" dirty="0">
                <a:solidFill>
                  <a:srgbClr val="000000"/>
                </a:solidFill>
              </a:rPr>
              <a:t>how to facilitate </a:t>
            </a:r>
            <a:r>
              <a:rPr lang="en-US" sz="2800" b="1" dirty="0">
                <a:solidFill>
                  <a:srgbClr val="000000"/>
                </a:solidFill>
              </a:rPr>
              <a:t>data sharing, data linkage, and privacy</a:t>
            </a:r>
            <a:r>
              <a:rPr lang="en-US" sz="2800" dirty="0">
                <a:solidFill>
                  <a:srgbClr val="000000"/>
                </a:solidFill>
              </a:rPr>
              <a:t> enhancing techniques.</a:t>
            </a:r>
          </a:p>
          <a:p>
            <a:pPr marL="285750" indent="-228600">
              <a:lnSpc>
                <a:spcPct val="90000"/>
              </a:lnSpc>
              <a:spcAft>
                <a:spcPts val="600"/>
              </a:spcAft>
              <a:buFont typeface="Arial" panose="020B0604020202020204" pitchFamily="34" charset="0"/>
              <a:buChar char="•"/>
            </a:pPr>
            <a:endParaRPr lang="en-US" dirty="0"/>
          </a:p>
        </p:txBody>
      </p:sp>
      <p:pic>
        <p:nvPicPr>
          <p:cNvPr id="9" name="Picture 8" descr="Screenshot of the purpose of the Advisory Committee on Data for Evidence Building, including capacity needs assessment for secure data access and record linkage">
            <a:extLst>
              <a:ext uri="{FF2B5EF4-FFF2-40B4-BE49-F238E27FC236}">
                <a16:creationId xmlns:a16="http://schemas.microsoft.com/office/drawing/2014/main" id="{DD157CEE-6DF0-4167-9413-CC2B666AEDAD}"/>
              </a:ext>
            </a:extLst>
          </p:cNvPr>
          <p:cNvPicPr>
            <a:picLocks noChangeAspect="1"/>
          </p:cNvPicPr>
          <p:nvPr/>
        </p:nvPicPr>
        <p:blipFill>
          <a:blip r:embed="rId3"/>
          <a:stretch>
            <a:fillRect/>
          </a:stretch>
        </p:blipFill>
        <p:spPr>
          <a:xfrm>
            <a:off x="1770553" y="2585806"/>
            <a:ext cx="8159274" cy="4140829"/>
          </a:xfrm>
          <a:prstGeom prst="rect">
            <a:avLst/>
          </a:prstGeom>
        </p:spPr>
      </p:pic>
      <p:pic>
        <p:nvPicPr>
          <p:cNvPr id="10" name="Content Placeholder 3" descr="Logo for the Advisory Committee on Data for Evidence Building">
            <a:extLst>
              <a:ext uri="{FF2B5EF4-FFF2-40B4-BE49-F238E27FC236}">
                <a16:creationId xmlns:a16="http://schemas.microsoft.com/office/drawing/2014/main" id="{023320FB-5886-44BF-9C28-BF2DC2BA8EEF}"/>
              </a:ext>
            </a:extLst>
          </p:cNvPr>
          <p:cNvPicPr>
            <a:picLocks noChangeAspect="1"/>
          </p:cNvPicPr>
          <p:nvPr/>
        </p:nvPicPr>
        <p:blipFill rotWithShape="1">
          <a:blip r:embed="rId4"/>
          <a:srcRect l="8443" r="10347"/>
          <a:stretch/>
        </p:blipFill>
        <p:spPr>
          <a:xfrm>
            <a:off x="789051" y="480043"/>
            <a:ext cx="5125147" cy="1940627"/>
          </a:xfrm>
          <a:prstGeom prst="rect">
            <a:avLst/>
          </a:prstGeom>
        </p:spPr>
      </p:pic>
    </p:spTree>
    <p:extLst>
      <p:ext uri="{BB962C8B-B14F-4D97-AF65-F5344CB8AC3E}">
        <p14:creationId xmlns:p14="http://schemas.microsoft.com/office/powerpoint/2010/main" val="18371434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E129-D1E7-46E3-9749-79D87B3BF277}"/>
              </a:ext>
            </a:extLst>
          </p:cNvPr>
          <p:cNvSpPr>
            <a:spLocks noGrp="1"/>
          </p:cNvSpPr>
          <p:nvPr>
            <p:ph type="title"/>
          </p:nvPr>
        </p:nvSpPr>
        <p:spPr/>
        <p:txBody>
          <a:bodyPr/>
          <a:lstStyle/>
          <a:p>
            <a:pPr algn="ctr"/>
            <a:r>
              <a:rPr lang="en-US" sz="4800" b="1" dirty="0">
                <a:solidFill>
                  <a:srgbClr val="0E6A59"/>
                </a:solidFill>
                <a:latin typeface="Calibri" pitchFamily="34" charset="0"/>
                <a:cs typeface="Calibri" panose="020F0502020204030204" pitchFamily="34" charset="0"/>
              </a:rPr>
              <a:t>NCHS Budget Update</a:t>
            </a:r>
            <a:endParaRPr lang="en-US" dirty="0"/>
          </a:p>
        </p:txBody>
      </p:sp>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a:extLst>
              <a:ext uri="{FF2B5EF4-FFF2-40B4-BE49-F238E27FC236}">
                <a16:creationId xmlns:a16="http://schemas.microsoft.com/office/drawing/2014/main" id="{9E72489E-F235-492A-AD49-5039946169CA}"/>
              </a:ext>
            </a:extLst>
          </p:cNvPr>
          <p:cNvGraphicFramePr>
            <a:graphicFrameLocks noGrp="1"/>
          </p:cNvGraphicFramePr>
          <p:nvPr>
            <p:ph idx="4294967295"/>
            <p:extLst>
              <p:ext uri="{D42A27DB-BD31-4B8C-83A1-F6EECF244321}">
                <p14:modId xmlns:p14="http://schemas.microsoft.com/office/powerpoint/2010/main" val="970227863"/>
              </p:ext>
            </p:extLst>
          </p:nvPr>
        </p:nvGraphicFramePr>
        <p:xfrm>
          <a:off x="277096" y="1089672"/>
          <a:ext cx="10253578" cy="492929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612E1193-6ED8-423B-B3BB-D38067263426}"/>
              </a:ext>
            </a:extLst>
          </p:cNvPr>
          <p:cNvSpPr/>
          <p:nvPr/>
        </p:nvSpPr>
        <p:spPr>
          <a:xfrm>
            <a:off x="277095" y="6308209"/>
            <a:ext cx="11637809" cy="369332"/>
          </a:xfrm>
          <a:prstGeom prst="rect">
            <a:avLst/>
          </a:prstGeom>
        </p:spPr>
        <p:txBody>
          <a:bodyPr wrap="square">
            <a:spAutoFit/>
          </a:bodyPr>
          <a:lstStyle/>
          <a:p>
            <a:r>
              <a:rPr lang="en-US" dirty="0">
                <a:solidFill>
                  <a:srgbClr val="000000"/>
                </a:solidFill>
              </a:rPr>
              <a:t>“Additional Resources” include reimbursables from CDC and other agencies.</a:t>
            </a:r>
          </a:p>
        </p:txBody>
      </p:sp>
      <p:sp>
        <p:nvSpPr>
          <p:cNvPr id="3" name="Right Brace 2">
            <a:extLst>
              <a:ext uri="{FF2B5EF4-FFF2-40B4-BE49-F238E27FC236}">
                <a16:creationId xmlns:a16="http://schemas.microsoft.com/office/drawing/2014/main" id="{F6CA6736-0980-4F82-8CEE-E6AE125D1404}"/>
              </a:ext>
              <a:ext uri="{C183D7F6-B498-43B3-948B-1728B52AA6E4}">
                <adec:decorative xmlns:adec="http://schemas.microsoft.com/office/drawing/2017/decorative" val="1"/>
              </a:ext>
            </a:extLst>
          </p:cNvPr>
          <p:cNvSpPr/>
          <p:nvPr/>
        </p:nvSpPr>
        <p:spPr>
          <a:xfrm>
            <a:off x="10178980" y="2612571"/>
            <a:ext cx="351694" cy="2351315"/>
          </a:xfrm>
          <a:prstGeom prst="rightBrace">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C2EC21D0-4193-45C7-A5BA-549E5F113E52}"/>
              </a:ext>
            </a:extLst>
          </p:cNvPr>
          <p:cNvSpPr txBox="1"/>
          <p:nvPr/>
        </p:nvSpPr>
        <p:spPr>
          <a:xfrm>
            <a:off x="10530674" y="3059246"/>
            <a:ext cx="1384230" cy="1754326"/>
          </a:xfrm>
          <a:prstGeom prst="rect">
            <a:avLst/>
          </a:prstGeom>
          <a:noFill/>
          <a:ln w="28575">
            <a:solidFill>
              <a:schemeClr val="accent6"/>
            </a:solidFill>
          </a:ln>
        </p:spPr>
        <p:txBody>
          <a:bodyPr wrap="square" rtlCol="0">
            <a:spAutoFit/>
          </a:bodyPr>
          <a:lstStyle/>
          <a:p>
            <a:pPr algn="ctr"/>
            <a:r>
              <a:rPr lang="en-US" dirty="0">
                <a:solidFill>
                  <a:srgbClr val="000000"/>
                </a:solidFill>
                <a:latin typeface="Calibri" panose="020F0502020204030204" pitchFamily="34" charset="0"/>
              </a:rPr>
              <a:t>Realignment of $14 million plus increase of $1 million in FY 2021</a:t>
            </a:r>
          </a:p>
        </p:txBody>
      </p:sp>
      <p:sp>
        <p:nvSpPr>
          <p:cNvPr id="7" name="Right Brace 6">
            <a:extLst>
              <a:ext uri="{FF2B5EF4-FFF2-40B4-BE49-F238E27FC236}">
                <a16:creationId xmlns:a16="http://schemas.microsoft.com/office/drawing/2014/main" id="{747D0C13-2635-413D-9630-0EE78525DC01}"/>
              </a:ext>
              <a:ext uri="{C183D7F6-B498-43B3-948B-1728B52AA6E4}">
                <adec:decorative xmlns:adec="http://schemas.microsoft.com/office/drawing/2017/decorative" val="1"/>
              </a:ext>
            </a:extLst>
          </p:cNvPr>
          <p:cNvSpPr/>
          <p:nvPr/>
        </p:nvSpPr>
        <p:spPr>
          <a:xfrm>
            <a:off x="10178980" y="1778558"/>
            <a:ext cx="351694" cy="814738"/>
          </a:xfrm>
          <a:prstGeom prst="rightBrace">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97392C81-E38D-4429-B00F-A99B1A578639}"/>
              </a:ext>
            </a:extLst>
          </p:cNvPr>
          <p:cNvSpPr txBox="1"/>
          <p:nvPr/>
        </p:nvSpPr>
        <p:spPr>
          <a:xfrm>
            <a:off x="10530674" y="1839613"/>
            <a:ext cx="1384230" cy="923330"/>
          </a:xfrm>
          <a:prstGeom prst="rect">
            <a:avLst/>
          </a:prstGeom>
          <a:noFill/>
          <a:ln w="28575">
            <a:solidFill>
              <a:schemeClr val="accent6"/>
            </a:solidFill>
          </a:ln>
        </p:spPr>
        <p:txBody>
          <a:bodyPr wrap="square" rtlCol="0">
            <a:spAutoFit/>
          </a:bodyPr>
          <a:lstStyle/>
          <a:p>
            <a:pPr algn="ctr"/>
            <a:r>
              <a:rPr lang="en-US" dirty="0">
                <a:solidFill>
                  <a:srgbClr val="000000"/>
                </a:solidFill>
                <a:latin typeface="Calibri" panose="020F0502020204030204" pitchFamily="34" charset="0"/>
              </a:rPr>
              <a:t>FY 2021 Estimate, Final TBD</a:t>
            </a:r>
          </a:p>
        </p:txBody>
      </p:sp>
    </p:spTree>
    <p:extLst>
      <p:ext uri="{BB962C8B-B14F-4D97-AF65-F5344CB8AC3E}">
        <p14:creationId xmlns:p14="http://schemas.microsoft.com/office/powerpoint/2010/main" val="107859476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3BBF-6506-466E-8181-BB13457DBBFF}"/>
              </a:ext>
            </a:extLst>
          </p:cNvPr>
          <p:cNvSpPr>
            <a:spLocks noGrp="1"/>
          </p:cNvSpPr>
          <p:nvPr>
            <p:ph type="title"/>
          </p:nvPr>
        </p:nvSpPr>
        <p:spPr>
          <a:xfrm>
            <a:off x="609600" y="274639"/>
            <a:ext cx="10972800" cy="971357"/>
          </a:xfrm>
        </p:spPr>
        <p:txBody>
          <a:bodyPr/>
          <a:lstStyle/>
          <a:p>
            <a:pPr algn="ctr"/>
            <a:r>
              <a:rPr lang="en-US" sz="4400" dirty="0"/>
              <a:t>New CDC Director: Dr. Rochelle </a:t>
            </a:r>
            <a:r>
              <a:rPr lang="en-US" sz="4400" dirty="0" err="1"/>
              <a:t>Walensky</a:t>
            </a:r>
            <a:endParaRPr lang="en-US" sz="4400" dirty="0"/>
          </a:p>
        </p:txBody>
      </p:sp>
      <p:sp>
        <p:nvSpPr>
          <p:cNvPr id="3" name="Content Placeholder 2">
            <a:extLst>
              <a:ext uri="{FF2B5EF4-FFF2-40B4-BE49-F238E27FC236}">
                <a16:creationId xmlns:a16="http://schemas.microsoft.com/office/drawing/2014/main" id="{34142307-9A90-40C3-8FDC-D597C0C3657C}"/>
              </a:ext>
            </a:extLst>
          </p:cNvPr>
          <p:cNvSpPr>
            <a:spLocks noGrp="1"/>
          </p:cNvSpPr>
          <p:nvPr>
            <p:ph idx="1"/>
          </p:nvPr>
        </p:nvSpPr>
        <p:spPr>
          <a:xfrm>
            <a:off x="609600" y="1326382"/>
            <a:ext cx="6595068" cy="5406014"/>
          </a:xfrm>
        </p:spPr>
        <p:txBody>
          <a:bodyPr>
            <a:normAutofit fontScale="77500" lnSpcReduction="20000"/>
          </a:bodyPr>
          <a:lstStyle/>
          <a:p>
            <a:r>
              <a:rPr lang="en-US" b="0" dirty="0"/>
              <a:t>Professor of Medicine at Harvard Medical School and a practicing Infectious Disease physician at Massachusetts General Hospital and Brigham and Women's Hospital</a:t>
            </a:r>
          </a:p>
          <a:p>
            <a:r>
              <a:rPr lang="en-US" b="0" dirty="0"/>
              <a:t>Chair of the Office of AIDS Research Advisory Council (NIH) and a member of the HHS Panel on Antiretroviral Guidelines for Adults and Adolescents</a:t>
            </a:r>
          </a:p>
          <a:p>
            <a:pPr lvl="0"/>
            <a:r>
              <a:rPr lang="en-US" b="0" dirty="0"/>
              <a:t>Research has focused on</a:t>
            </a:r>
          </a:p>
          <a:p>
            <a:pPr lvl="1"/>
            <a:r>
              <a:rPr lang="en-US" dirty="0">
                <a:solidFill>
                  <a:srgbClr val="000000"/>
                </a:solidFill>
              </a:rPr>
              <a:t>model-based analyses of the cost-effectiveness of HIV testing, care, and prevention strategies</a:t>
            </a:r>
          </a:p>
          <a:p>
            <a:pPr lvl="1"/>
            <a:r>
              <a:rPr lang="en-US" b="1" dirty="0">
                <a:solidFill>
                  <a:srgbClr val="000000"/>
                </a:solidFill>
              </a:rPr>
              <a:t>COVID infection prevention and control strategies </a:t>
            </a:r>
          </a:p>
          <a:p>
            <a:pPr lvl="1"/>
            <a:r>
              <a:rPr lang="en-US" dirty="0">
                <a:solidFill>
                  <a:srgbClr val="000000"/>
                </a:solidFill>
              </a:rPr>
              <a:t>analyses of the impact of the pandemic on </a:t>
            </a:r>
            <a:r>
              <a:rPr lang="en-US" b="1" dirty="0">
                <a:solidFill>
                  <a:srgbClr val="000000"/>
                </a:solidFill>
              </a:rPr>
              <a:t>healthcare workers</a:t>
            </a:r>
          </a:p>
          <a:p>
            <a:pPr lvl="1"/>
            <a:r>
              <a:rPr lang="en-US" dirty="0">
                <a:solidFill>
                  <a:srgbClr val="000000"/>
                </a:solidFill>
              </a:rPr>
              <a:t>recent co-author on JAMA article analyzing </a:t>
            </a:r>
            <a:r>
              <a:rPr lang="en-US" b="1" dirty="0">
                <a:solidFill>
                  <a:srgbClr val="000000"/>
                </a:solidFill>
              </a:rPr>
              <a:t>excess deaths</a:t>
            </a:r>
          </a:p>
          <a:p>
            <a:endParaRPr lang="en-US" dirty="0"/>
          </a:p>
          <a:p>
            <a:endParaRPr lang="en-US" dirty="0"/>
          </a:p>
          <a:p>
            <a:endParaRPr lang="en-US" dirty="0"/>
          </a:p>
        </p:txBody>
      </p:sp>
      <p:pic>
        <p:nvPicPr>
          <p:cNvPr id="6" name="Picture 1" descr="Picture of the new CDC Director, Dr. Rochelle Walensky">
            <a:extLst>
              <a:ext uri="{FF2B5EF4-FFF2-40B4-BE49-F238E27FC236}">
                <a16:creationId xmlns:a16="http://schemas.microsoft.com/office/drawing/2014/main" id="{8749395C-2204-4E6A-950C-6C93DADD776E}"/>
              </a:ext>
            </a:extLst>
          </p:cNvPr>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7516367" y="1941844"/>
            <a:ext cx="3805813" cy="3805813"/>
          </a:xfrm>
          <a:prstGeom prst="rect">
            <a:avLst/>
          </a:prstGeom>
          <a:noFill/>
          <a:ln w="1905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4262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A6A3-240E-4D03-8BA5-96DE425F5076}"/>
              </a:ext>
            </a:extLst>
          </p:cNvPr>
          <p:cNvSpPr>
            <a:spLocks noGrp="1"/>
          </p:cNvSpPr>
          <p:nvPr>
            <p:ph type="title"/>
          </p:nvPr>
        </p:nvSpPr>
        <p:spPr>
          <a:xfrm>
            <a:off x="609600" y="274639"/>
            <a:ext cx="10972800" cy="971357"/>
          </a:xfrm>
        </p:spPr>
        <p:txBody>
          <a:bodyPr/>
          <a:lstStyle/>
          <a:p>
            <a:pPr algn="ctr"/>
            <a:r>
              <a:rPr lang="en-US" sz="3600" dirty="0"/>
              <a:t>Data Modernization Initiative (DMI) Thematic Areas</a:t>
            </a:r>
            <a:endParaRPr lang="en-US" dirty="0"/>
          </a:p>
        </p:txBody>
      </p:sp>
      <p:sp>
        <p:nvSpPr>
          <p:cNvPr id="3" name="Content Placeholder 2">
            <a:extLst>
              <a:ext uri="{FF2B5EF4-FFF2-40B4-BE49-F238E27FC236}">
                <a16:creationId xmlns:a16="http://schemas.microsoft.com/office/drawing/2014/main" id="{3F85A72C-1CC2-4BB2-8DAC-923E20C9DC22}"/>
              </a:ext>
            </a:extLst>
          </p:cNvPr>
          <p:cNvSpPr>
            <a:spLocks noGrp="1"/>
          </p:cNvSpPr>
          <p:nvPr>
            <p:ph idx="1"/>
          </p:nvPr>
        </p:nvSpPr>
        <p:spPr>
          <a:xfrm>
            <a:off x="609600" y="1501049"/>
            <a:ext cx="10098794" cy="4191000"/>
          </a:xfrm>
        </p:spPr>
        <p:txBody>
          <a:bodyPr/>
          <a:lstStyle/>
          <a:p>
            <a:r>
              <a:rPr lang="en-US" sz="3600" b="0" dirty="0"/>
              <a:t>Data Sharing Across the Public Health Ecosystem</a:t>
            </a:r>
          </a:p>
          <a:p>
            <a:endParaRPr lang="en-US" sz="3600" b="0" dirty="0"/>
          </a:p>
          <a:p>
            <a:r>
              <a:rPr lang="en-US" sz="3600" b="0" dirty="0"/>
              <a:t>CDC Systems and Service Enhancements for Ongoing Data Modernization</a:t>
            </a:r>
          </a:p>
          <a:p>
            <a:endParaRPr lang="en-US" sz="3600" b="0" dirty="0"/>
          </a:p>
          <a:p>
            <a:r>
              <a:rPr lang="en-US" sz="3600" b="0" dirty="0"/>
              <a:t>New Standards and Approaches for Public Health Reporting </a:t>
            </a:r>
          </a:p>
          <a:p>
            <a:endParaRPr lang="en-US" dirty="0"/>
          </a:p>
        </p:txBody>
      </p:sp>
      <p:pic>
        <p:nvPicPr>
          <p:cNvPr id="5" name="Picture 4" descr="stat city">
            <a:extLst>
              <a:ext uri="{FF2B5EF4-FFF2-40B4-BE49-F238E27FC236}">
                <a16:creationId xmlns:a16="http://schemas.microsoft.com/office/drawing/2014/main" id="{C0E4D6F5-3A29-4E73-B0B9-E15ACB2989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4330" y="5088246"/>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2647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A6B7-64EA-4A28-AD88-95EE07C2320A}"/>
              </a:ext>
            </a:extLst>
          </p:cNvPr>
          <p:cNvSpPr>
            <a:spLocks noGrp="1"/>
          </p:cNvSpPr>
          <p:nvPr>
            <p:ph type="title"/>
          </p:nvPr>
        </p:nvSpPr>
        <p:spPr/>
        <p:txBody>
          <a:bodyPr/>
          <a:lstStyle/>
          <a:p>
            <a:r>
              <a:rPr lang="en-US" sz="3600" dirty="0"/>
              <a:t>CDC’s DMI Roadmap of Activities and Expected Outcomes</a:t>
            </a:r>
            <a:endParaRPr lang="en-US" dirty="0"/>
          </a:p>
        </p:txBody>
      </p:sp>
      <p:pic>
        <p:nvPicPr>
          <p:cNvPr id="5" name="Content Placeholder 4" descr="Flowchart of the CDC's Data Modernization Initiative Roadmap of Activities and Expected Outcomes">
            <a:extLst>
              <a:ext uri="{FF2B5EF4-FFF2-40B4-BE49-F238E27FC236}">
                <a16:creationId xmlns:a16="http://schemas.microsoft.com/office/drawing/2014/main" id="{607DBBC1-D0C3-4D09-BF0E-F3FFEFE55C0B}"/>
              </a:ext>
            </a:extLst>
          </p:cNvPr>
          <p:cNvPicPr>
            <a:picLocks noGrp="1" noChangeAspect="1"/>
          </p:cNvPicPr>
          <p:nvPr>
            <p:ph idx="1"/>
          </p:nvPr>
        </p:nvPicPr>
        <p:blipFill>
          <a:blip r:embed="rId2"/>
          <a:stretch>
            <a:fillRect/>
          </a:stretch>
        </p:blipFill>
        <p:spPr>
          <a:xfrm>
            <a:off x="0" y="440812"/>
            <a:ext cx="12495577" cy="7028761"/>
          </a:xfrm>
          <a:prstGeom prst="rect">
            <a:avLst/>
          </a:prstGeom>
        </p:spPr>
      </p:pic>
    </p:spTree>
    <p:extLst>
      <p:ext uri="{BB962C8B-B14F-4D97-AF65-F5344CB8AC3E}">
        <p14:creationId xmlns:p14="http://schemas.microsoft.com/office/powerpoint/2010/main" val="36181306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37ED8B48-299F-4BE9-9B1B-6D54726E252B}"/>
              </a:ext>
            </a:extLst>
          </p:cNvPr>
          <p:cNvSpPr>
            <a:spLocks noGrp="1"/>
          </p:cNvSpPr>
          <p:nvPr>
            <p:ph type="title"/>
          </p:nvPr>
        </p:nvSpPr>
        <p:spPr>
          <a:xfrm>
            <a:off x="609600" y="274638"/>
            <a:ext cx="10972800" cy="1143000"/>
          </a:xfrm>
        </p:spPr>
        <p:txBody>
          <a:bodyPr/>
          <a:lstStyle/>
          <a:p>
            <a:r>
              <a:rPr lang="en-US" sz="3600" dirty="0"/>
              <a:t>NCHS Theme 1 Activities: </a:t>
            </a:r>
            <a:br>
              <a:rPr lang="en-US" sz="3600" dirty="0"/>
            </a:br>
            <a:r>
              <a:rPr lang="en-US" sz="3600" dirty="0"/>
              <a:t>Data Sharing Across the Public Health Ecosystem</a:t>
            </a:r>
            <a:endParaRPr lang="en-US" dirty="0"/>
          </a:p>
        </p:txBody>
      </p:sp>
      <p:sp>
        <p:nvSpPr>
          <p:cNvPr id="6" name="Text Placeholder 7">
            <a:extLst>
              <a:ext uri="{FF2B5EF4-FFF2-40B4-BE49-F238E27FC236}">
                <a16:creationId xmlns:a16="http://schemas.microsoft.com/office/drawing/2014/main" id="{6A0266DE-15DF-4BB7-9BD9-E91F73D7503A}"/>
              </a:ext>
            </a:extLst>
          </p:cNvPr>
          <p:cNvSpPr>
            <a:spLocks noGrp="1"/>
          </p:cNvSpPr>
          <p:nvPr>
            <p:ph idx="1"/>
          </p:nvPr>
        </p:nvSpPr>
        <p:spPr>
          <a:xfrm>
            <a:off x="609600" y="1600200"/>
            <a:ext cx="10517188" cy="4191000"/>
          </a:xfrm>
        </p:spPr>
        <p:txBody>
          <a:bodyPr>
            <a:normAutofit/>
          </a:bodyPr>
          <a:lstStyle/>
          <a:p>
            <a:pPr marL="487680" indent="-457200">
              <a:buFont typeface="Arial" panose="020B0604020202020204" pitchFamily="34" charset="0"/>
              <a:buChar char="•"/>
            </a:pPr>
            <a:r>
              <a:rPr lang="en-US" sz="2800" b="1" dirty="0"/>
              <a:t>Modernize NVSS</a:t>
            </a:r>
          </a:p>
          <a:p>
            <a:pPr marL="914400" lvl="1" indent="-457200"/>
            <a:r>
              <a:rPr lang="en-US" sz="2800" dirty="0">
                <a:solidFill>
                  <a:srgbClr val="000000"/>
                </a:solidFill>
              </a:rPr>
              <a:t>Fully support FHIR based bi-directional messaging</a:t>
            </a:r>
          </a:p>
          <a:p>
            <a:pPr marL="914400" lvl="1" indent="-457200"/>
            <a:r>
              <a:rPr lang="en-US" sz="2800" dirty="0">
                <a:solidFill>
                  <a:srgbClr val="000000"/>
                </a:solidFill>
              </a:rPr>
              <a:t>Enhance existing data quality review tool </a:t>
            </a:r>
          </a:p>
          <a:p>
            <a:pPr marL="914400" lvl="1" indent="-457200"/>
            <a:r>
              <a:rPr lang="en-US" sz="2800" dirty="0">
                <a:solidFill>
                  <a:srgbClr val="000000"/>
                </a:solidFill>
              </a:rPr>
              <a:t>Develop and enhance automated cause of death coding systems </a:t>
            </a:r>
          </a:p>
          <a:p>
            <a:pPr marL="914400" lvl="1" indent="-457200"/>
            <a:endParaRPr lang="en-US" sz="2800" dirty="0">
              <a:solidFill>
                <a:srgbClr val="000000"/>
              </a:solidFill>
            </a:endParaRPr>
          </a:p>
          <a:p>
            <a:pPr marL="487680" indent="-457200">
              <a:buFont typeface="Arial" panose="020B0604020202020204" pitchFamily="34" charset="0"/>
              <a:buChar char="•"/>
            </a:pPr>
            <a:r>
              <a:rPr lang="en-US" sz="2800" b="1" dirty="0"/>
              <a:t>Improve NVSS Data Quality and Consistency</a:t>
            </a:r>
          </a:p>
          <a:p>
            <a:pPr marL="914400" lvl="1" indent="-457200"/>
            <a:r>
              <a:rPr lang="en-US" sz="2800" dirty="0">
                <a:solidFill>
                  <a:srgbClr val="000000"/>
                </a:solidFill>
              </a:rPr>
              <a:t>Develop consistent processes, standards, systems, and training for investigating, certifying, and reporting </a:t>
            </a:r>
          </a:p>
          <a:p>
            <a:endParaRPr lang="en-US" sz="2800" dirty="0">
              <a:solidFill>
                <a:schemeClr val="tx1"/>
              </a:solidFill>
            </a:endParaRPr>
          </a:p>
        </p:txBody>
      </p:sp>
      <p:pic>
        <p:nvPicPr>
          <p:cNvPr id="7" name="Picture 6" descr="stat city">
            <a:extLst>
              <a:ext uri="{FF2B5EF4-FFF2-40B4-BE49-F238E27FC236}">
                <a16:creationId xmlns:a16="http://schemas.microsoft.com/office/drawing/2014/main" id="{D238FC17-2B20-48F6-BE1F-95BDB821C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209" y="4906323"/>
            <a:ext cx="2495599" cy="176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470927"/>
      </p:ext>
    </p:extLst>
  </p:cSld>
  <p:clrMapOvr>
    <a:masterClrMapping/>
  </p:clrMapOvr>
  <p:transition>
    <p:fade/>
  </p:transition>
</p:sld>
</file>

<file path=ppt/theme/theme1.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BC66F188D4C748A12203465A1D2157" ma:contentTypeVersion="13" ma:contentTypeDescription="Create a new document." ma:contentTypeScope="" ma:versionID="2cc43d7874c154a3d451e2bd2e6c6f39">
  <xsd:schema xmlns:xsd="http://www.w3.org/2001/XMLSchema" xmlns:xs="http://www.w3.org/2001/XMLSchema" xmlns:p="http://schemas.microsoft.com/office/2006/metadata/properties" xmlns:ns1="http://schemas.microsoft.com/sharepoint/v3" xmlns:ns3="6849b4e8-fea9-4ce9-997c-f062d09aa32e" xmlns:ns4="7d306aaf-e2b9-48a2-b5f4-ab3d9b331bca" targetNamespace="http://schemas.microsoft.com/office/2006/metadata/properties" ma:root="true" ma:fieldsID="d8ffcd70cd3b174703d6fb5571dcb581" ns1:_="" ns3:_="" ns4:_="">
    <xsd:import namespace="http://schemas.microsoft.com/sharepoint/v3"/>
    <xsd:import namespace="6849b4e8-fea9-4ce9-997c-f062d09aa32e"/>
    <xsd:import namespace="7d306aaf-e2b9-48a2-b5f4-ab3d9b331bc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9b4e8-fea9-4ce9-997c-f062d09aa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306aaf-e2b9-48a2-b5f4-ab3d9b331b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590FC77-A743-4ADC-AB0A-9B07C46EE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49b4e8-fea9-4ce9-997c-f062d09aa32e"/>
    <ds:schemaRef ds:uri="7d306aaf-e2b9-48a2-b5f4-ab3d9b331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D2D6C7-6F37-4AD5-B522-CCE613221AC2}">
  <ds:schemaRefs>
    <ds:schemaRef ds:uri="http://schemas.microsoft.com/sharepoint/v3/contenttype/forms"/>
  </ds:schemaRefs>
</ds:datastoreItem>
</file>

<file path=customXml/itemProps3.xml><?xml version="1.0" encoding="utf-8"?>
<ds:datastoreItem xmlns:ds="http://schemas.openxmlformats.org/officeDocument/2006/customXml" ds:itemID="{4505B69B-4C13-4A96-86BE-E8D8B97BC9FE}">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5883</TotalTime>
  <Words>492</Words>
  <Application>Microsoft Office PowerPoint</Application>
  <PresentationFormat>Widescreen</PresentationFormat>
  <Paragraphs>61</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Myriad Web Pro</vt:lpstr>
      <vt:lpstr>Wingdings</vt:lpstr>
      <vt:lpstr>1_NCEH_ATSDR_combined</vt:lpstr>
      <vt:lpstr>Board of Scientific Counselors Update from the NCHS Director</vt:lpstr>
      <vt:lpstr>PowerPoint Presentation</vt:lpstr>
      <vt:lpstr>PowerPoint Presentation</vt:lpstr>
      <vt:lpstr>PowerPoint Presentation</vt:lpstr>
      <vt:lpstr>NCHS Budget Update</vt:lpstr>
      <vt:lpstr>New CDC Director: Dr. Rochelle Walensky</vt:lpstr>
      <vt:lpstr>Data Modernization Initiative (DMI) Thematic Areas</vt:lpstr>
      <vt:lpstr>CDC’s DMI Roadmap of Activities and Expected Outcomes</vt:lpstr>
      <vt:lpstr>NCHS Theme 1 Activities:  Data Sharing Across the Public Health Ecosystem</vt:lpstr>
      <vt:lpstr>NCHS Theme 2 Activities: CDC Systems and Service Enhancements for Ongoing Data Modernization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 Dorothy (Dottie) (CDC/DDPHSS/NCHS/OD)</dc:creator>
  <cp:lastModifiedBy>Moore, Jennifer A. (CDC/DDPHSS/NCHS/OD)</cp:lastModifiedBy>
  <cp:revision>333</cp:revision>
  <cp:lastPrinted>2020-03-19T13:28:02Z</cp:lastPrinted>
  <dcterms:created xsi:type="dcterms:W3CDTF">2020-01-14T16:12:33Z</dcterms:created>
  <dcterms:modified xsi:type="dcterms:W3CDTF">2021-03-01T20:17:24Z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2021-01-14T13:41:33Z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07c0bfb3-afc5-4f87-9744-f4fe4bac8585</vt:lpwstr>
  </property>
  <property fmtid="{D5CDD505-2E9C-101B-9397-08002B2CF9AE}" pid="8" name="MSIP_Label_7b94a7b8-f06c-4dfe-bdcc-9b548fd58c31_ContentBits">
    <vt:lpwstr>0</vt:lpwstr>
  </property>
  <property fmtid="{D5CDD505-2E9C-101B-9397-08002B2CF9AE}" pid="9" name="ContentTypeId">
    <vt:lpwstr>0x010100F9BC66F188D4C748A12203465A1D2157</vt:lpwstr>
  </property>
</Properties>
</file>