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3" r:id="rId1"/>
    <p:sldMasterId id="2147483757" r:id="rId2"/>
  </p:sldMasterIdLst>
  <p:notesMasterIdLst>
    <p:notesMasterId r:id="rId24"/>
  </p:notesMasterIdLst>
  <p:handoutMasterIdLst>
    <p:handoutMasterId r:id="rId25"/>
  </p:handoutMasterIdLst>
  <p:sldIdLst>
    <p:sldId id="331" r:id="rId3"/>
    <p:sldId id="257" r:id="rId4"/>
    <p:sldId id="439" r:id="rId5"/>
    <p:sldId id="354" r:id="rId6"/>
    <p:sldId id="450" r:id="rId7"/>
    <p:sldId id="369" r:id="rId8"/>
    <p:sldId id="419" r:id="rId9"/>
    <p:sldId id="316" r:id="rId10"/>
    <p:sldId id="374" r:id="rId11"/>
    <p:sldId id="440" r:id="rId12"/>
    <p:sldId id="442" r:id="rId13"/>
    <p:sldId id="441" r:id="rId14"/>
    <p:sldId id="446" r:id="rId15"/>
    <p:sldId id="449" r:id="rId16"/>
    <p:sldId id="445" r:id="rId17"/>
    <p:sldId id="447" r:id="rId18"/>
    <p:sldId id="448" r:id="rId19"/>
    <p:sldId id="425" r:id="rId20"/>
    <p:sldId id="436" r:id="rId21"/>
    <p:sldId id="424" r:id="rId22"/>
    <p:sldId id="414"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Myriad Web Pro" panose="020B0604020202020204" charset="0"/>
      <p:regular r:id="rId30"/>
      <p:bold r:id="rId31"/>
      <p:italic r:id="rId32"/>
    </p:embeddedFont>
    <p:embeddedFont>
      <p:font typeface="Trebuchet MS" panose="020B0603020202020204" pitchFamily="34" charset="0"/>
      <p:regular r:id="rId33"/>
      <p:bold r:id="rId34"/>
      <p:italic r:id="rId35"/>
      <p:boldItalic r:id="rId36"/>
    </p:embeddedFont>
    <p:embeddedFont>
      <p:font typeface="Wingdings 3" panose="05040102010807070707" pitchFamily="18" charset="2"/>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nstein, Rachel (CDC)" initials="HR(" lastIdx="2" clrIdx="0">
    <p:extLst>
      <p:ext uri="{19B8F6BF-5375-455C-9EA6-DF929625EA0E}">
        <p15:presenceInfo xmlns:p15="http://schemas.microsoft.com/office/powerpoint/2012/main" userId="S-1-5-21-1207783550-2075000910-922709458-617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6BB00"/>
    <a:srgbClr val="FFD200"/>
    <a:srgbClr val="FFFF99"/>
    <a:srgbClr val="FF0066"/>
    <a:srgbClr val="009900"/>
    <a:srgbClr val="007651"/>
    <a:srgbClr val="008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87192" autoAdjust="0"/>
  </p:normalViewPr>
  <p:slideViewPr>
    <p:cSldViewPr snapToGrid="0">
      <p:cViewPr varScale="1">
        <p:scale>
          <a:sx n="71" d="100"/>
          <a:sy n="71" d="100"/>
        </p:scale>
        <p:origin x="518" y="53"/>
      </p:cViewPr>
      <p:guideLst>
        <p:guide orient="horz" pos="2160"/>
        <p:guide pos="3840"/>
      </p:guideLst>
    </p:cSldViewPr>
  </p:slideViewPr>
  <p:outlineViewPr>
    <p:cViewPr>
      <p:scale>
        <a:sx n="33" d="100"/>
        <a:sy n="33" d="100"/>
      </p:scale>
      <p:origin x="0" y="169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70999283985344452"/>
        </c:manualLayout>
      </c:layout>
      <c:barChart>
        <c:barDir val="col"/>
        <c:grouping val="stacked"/>
        <c:varyColors val="0"/>
        <c:ser>
          <c:idx val="0"/>
          <c:order val="0"/>
          <c:tx>
            <c:strRef>
              <c:f>Sheet1!$B$1</c:f>
              <c:strCache>
                <c:ptCount val="1"/>
                <c:pt idx="0">
                  <c:v>Budget Authority</c:v>
                </c:pt>
              </c:strCache>
            </c:strRef>
          </c:tx>
          <c:spPr>
            <a:solidFill>
              <a:schemeClr val="accent1"/>
            </a:solidFill>
          </c:spPr>
          <c:invertIfNegative val="0"/>
          <c:dLbls>
            <c:dLbl>
              <c:idx val="0"/>
              <c:layout>
                <c:manualLayout>
                  <c:x val="0"/>
                  <c:y val="-1.42675815644122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5F-4969-BEDD-F8308D935C72}"/>
                </c:ext>
              </c:extLst>
            </c:dLbl>
            <c:numFmt formatCode="#,##0.000_);[Red]\(#,##0.0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FY15 enacted</c:v>
                </c:pt>
                <c:pt idx="1">
                  <c:v>FY16 enacted*</c:v>
                </c:pt>
                <c:pt idx="2">
                  <c:v>FY17 enacted**</c:v>
                </c:pt>
                <c:pt idx="3">
                  <c:v>FY18 enacted**</c:v>
                </c:pt>
                <c:pt idx="4">
                  <c:v>FY19 enacted**</c:v>
                </c:pt>
                <c:pt idx="5">
                  <c:v>FY20 President's Budget**</c:v>
                </c:pt>
              </c:strCache>
            </c:strRef>
          </c:cat>
          <c:val>
            <c:numRef>
              <c:f>Sheet1!$B$2:$B$7</c:f>
              <c:numCache>
                <c:formatCode>#,##0</c:formatCode>
                <c:ptCount val="6"/>
                <c:pt idx="0">
                  <c:v>155.39699999999999</c:v>
                </c:pt>
                <c:pt idx="1">
                  <c:v>160.39699999999999</c:v>
                </c:pt>
                <c:pt idx="2">
                  <c:v>160.39699999999999</c:v>
                </c:pt>
                <c:pt idx="3">
                  <c:v>160.39699999999999</c:v>
                </c:pt>
                <c:pt idx="4">
                  <c:v>160.39699999999999</c:v>
                </c:pt>
              </c:numCache>
            </c:numRef>
          </c:val>
          <c:extLst>
            <c:ext xmlns:c16="http://schemas.microsoft.com/office/drawing/2014/chart" uri="{C3380CC4-5D6E-409C-BE32-E72D297353CC}">
              <c16:uniqueId val="{00000000-9C5A-479C-BFCC-43319B7A8D27}"/>
            </c:ext>
          </c:extLst>
        </c:ser>
        <c:ser>
          <c:idx val="1"/>
          <c:order val="1"/>
          <c:tx>
            <c:strRef>
              <c:f>Sheet1!$C$1</c:f>
              <c:strCache>
                <c:ptCount val="1"/>
                <c:pt idx="0">
                  <c:v>Public Health Service (PHS) Evaluation Transfer</c:v>
                </c:pt>
              </c:strCache>
            </c:strRef>
          </c:tx>
          <c:spPr>
            <a:solidFill>
              <a:srgbClr val="F6BB00"/>
            </a:solidFill>
          </c:spPr>
          <c:invertIfNegative val="0"/>
          <c:dLbls>
            <c:numFmt formatCode="#,##0.0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FY15 enacted</c:v>
                </c:pt>
                <c:pt idx="1">
                  <c:v>FY16 enacted*</c:v>
                </c:pt>
                <c:pt idx="2">
                  <c:v>FY17 enacted**</c:v>
                </c:pt>
                <c:pt idx="3">
                  <c:v>FY18 enacted**</c:v>
                </c:pt>
                <c:pt idx="4">
                  <c:v>FY19 enacted**</c:v>
                </c:pt>
                <c:pt idx="5">
                  <c:v>FY20 President's Budget**</c:v>
                </c:pt>
              </c:strCache>
            </c:strRef>
          </c:cat>
          <c:val>
            <c:numRef>
              <c:f>Sheet1!$C$2:$C$7</c:f>
              <c:numCache>
                <c:formatCode>General</c:formatCode>
                <c:ptCount val="6"/>
                <c:pt idx="5" formatCode="#,##0">
                  <c:v>155</c:v>
                </c:pt>
              </c:numCache>
            </c:numRef>
          </c:val>
          <c:extLst>
            <c:ext xmlns:c16="http://schemas.microsoft.com/office/drawing/2014/chart" uri="{C3380CC4-5D6E-409C-BE32-E72D297353CC}">
              <c16:uniqueId val="{00000001-9C5A-479C-BFCC-43319B7A8D27}"/>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txPr>
          <a:bodyPr rot="0"/>
          <a:lstStyle/>
          <a:p>
            <a:pPr>
              <a:defRPr sz="1200">
                <a:solidFill>
                  <a:schemeClr val="tx1"/>
                </a:solidFill>
              </a:defRPr>
            </a:pPr>
            <a:endParaRPr lang="en-US"/>
          </a:p>
        </c:txPr>
        <c:crossAx val="201211384"/>
        <c:crosses val="autoZero"/>
        <c:auto val="1"/>
        <c:lblAlgn val="ctr"/>
        <c:lblOffset val="100"/>
        <c:noMultiLvlLbl val="0"/>
      </c:catAx>
      <c:valAx>
        <c:axId val="201211384"/>
        <c:scaling>
          <c:orientation val="minMax"/>
          <c:max val="160"/>
        </c:scaling>
        <c:delete val="0"/>
        <c:axPos val="l"/>
        <c:majorGridlines/>
        <c:title>
          <c:tx>
            <c:rich>
              <a:bodyPr rot="-5400000" vert="horz"/>
              <a:lstStyle/>
              <a:p>
                <a:pPr>
                  <a:defRPr>
                    <a:solidFill>
                      <a:schemeClr val="tx1"/>
                    </a:solidFill>
                  </a:defRPr>
                </a:pPr>
                <a:r>
                  <a:rPr lang="en-US" dirty="0">
                    <a:solidFill>
                      <a:schemeClr val="tx1"/>
                    </a:solidFill>
                  </a:rPr>
                  <a:t>Dollars in Millions</a:t>
                </a:r>
              </a:p>
            </c:rich>
          </c:tx>
          <c:layout>
            <c:manualLayout>
              <c:xMode val="edge"/>
              <c:yMode val="edge"/>
              <c:x val="6.905403154282906E-3"/>
              <c:y val="0.37325750601890029"/>
            </c:manualLayout>
          </c:layout>
          <c:overlay val="0"/>
        </c:title>
        <c:numFmt formatCode="&quot;$&quot;#,##0" sourceLinked="0"/>
        <c:majorTickMark val="none"/>
        <c:minorTickMark val="none"/>
        <c:tickLblPos val="nextTo"/>
        <c:txPr>
          <a:bodyPr/>
          <a:lstStyle/>
          <a:p>
            <a:pPr>
              <a:defRPr>
                <a:solidFill>
                  <a:schemeClr val="tx1"/>
                </a:solidFill>
              </a:defRPr>
            </a:pPr>
            <a:endParaRPr lang="en-US"/>
          </a:p>
        </c:txPr>
        <c:crossAx val="119026992"/>
        <c:crosses val="autoZero"/>
        <c:crossBetween val="between"/>
      </c:valAx>
    </c:plotArea>
    <c:legend>
      <c:legendPos val="b"/>
      <c:layout>
        <c:manualLayout>
          <c:xMode val="edge"/>
          <c:yMode val="edge"/>
          <c:x val="0.12936698900644836"/>
          <c:y val="0.90081776806400504"/>
          <c:w val="0.80442239960471562"/>
          <c:h val="5.7646326076718636E-2"/>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400" b="1">
          <a:solidFill>
            <a:schemeClr val="bg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48983557841669"/>
          <c:y val="2.6849558865783919E-2"/>
          <c:w val="0.83382156543639152"/>
          <c:h val="0.84259719991966275"/>
        </c:manualLayout>
      </c:layout>
      <c:barChart>
        <c:barDir val="bar"/>
        <c:grouping val="stacked"/>
        <c:varyColors val="0"/>
        <c:ser>
          <c:idx val="0"/>
          <c:order val="0"/>
          <c:tx>
            <c:strRef>
              <c:f>Sheet1!$B$1</c:f>
              <c:strCache>
                <c:ptCount val="1"/>
                <c:pt idx="0">
                  <c:v>NCHS Appropriations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Vital Statistics</c:v>
                </c:pt>
                <c:pt idx="1">
                  <c:v>NHIS</c:v>
                </c:pt>
                <c:pt idx="2">
                  <c:v>NHANES</c:v>
                </c:pt>
                <c:pt idx="3">
                  <c:v>Provider Surveys</c:v>
                </c:pt>
                <c:pt idx="4">
                  <c:v>NSFG</c:v>
                </c:pt>
              </c:strCache>
            </c:strRef>
          </c:cat>
          <c:val>
            <c:numRef>
              <c:f>Sheet1!$B$2:$B$6</c:f>
              <c:numCache>
                <c:formatCode>General</c:formatCode>
                <c:ptCount val="5"/>
                <c:pt idx="0">
                  <c:v>100</c:v>
                </c:pt>
                <c:pt idx="1">
                  <c:v>64</c:v>
                </c:pt>
                <c:pt idx="2">
                  <c:v>55</c:v>
                </c:pt>
                <c:pt idx="3">
                  <c:v>75</c:v>
                </c:pt>
                <c:pt idx="4">
                  <c:v>17</c:v>
                </c:pt>
              </c:numCache>
            </c:numRef>
          </c:val>
          <c:extLst>
            <c:ext xmlns:c16="http://schemas.microsoft.com/office/drawing/2014/chart" uri="{C3380CC4-5D6E-409C-BE32-E72D297353CC}">
              <c16:uniqueId val="{00000000-0CD1-495C-B6E4-E6DF2F9F88B0}"/>
            </c:ext>
          </c:extLst>
        </c:ser>
        <c:ser>
          <c:idx val="1"/>
          <c:order val="1"/>
          <c:tx>
            <c:strRef>
              <c:f>Sheet1!$C$1</c:f>
              <c:strCache>
                <c:ptCount val="1"/>
                <c:pt idx="0">
                  <c:v>Reimbursible Funds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1D8-4C0B-80D4-B57E0DF36A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Vital Statistics</c:v>
                </c:pt>
                <c:pt idx="1">
                  <c:v>NHIS</c:v>
                </c:pt>
                <c:pt idx="2">
                  <c:v>NHANES</c:v>
                </c:pt>
                <c:pt idx="3">
                  <c:v>Provider Surveys</c:v>
                </c:pt>
                <c:pt idx="4">
                  <c:v>NSFG</c:v>
                </c:pt>
              </c:strCache>
            </c:strRef>
          </c:cat>
          <c:val>
            <c:numRef>
              <c:f>Sheet1!$C$2:$C$6</c:f>
              <c:numCache>
                <c:formatCode>General</c:formatCode>
                <c:ptCount val="5"/>
                <c:pt idx="0">
                  <c:v>0</c:v>
                </c:pt>
                <c:pt idx="1">
                  <c:v>36</c:v>
                </c:pt>
                <c:pt idx="2">
                  <c:v>45</c:v>
                </c:pt>
                <c:pt idx="3">
                  <c:v>25</c:v>
                </c:pt>
                <c:pt idx="4">
                  <c:v>83</c:v>
                </c:pt>
              </c:numCache>
            </c:numRef>
          </c:val>
          <c:extLst>
            <c:ext xmlns:c16="http://schemas.microsoft.com/office/drawing/2014/chart" uri="{C3380CC4-5D6E-409C-BE32-E72D297353CC}">
              <c16:uniqueId val="{00000001-0CD1-495C-B6E4-E6DF2F9F88B0}"/>
            </c:ext>
          </c:extLst>
        </c:ser>
        <c:dLbls>
          <c:dLblPos val="ctr"/>
          <c:showLegendKey val="0"/>
          <c:showVal val="1"/>
          <c:showCatName val="0"/>
          <c:showSerName val="0"/>
          <c:showPercent val="0"/>
          <c:showBubbleSize val="0"/>
        </c:dLbls>
        <c:gapWidth val="150"/>
        <c:overlap val="100"/>
        <c:axId val="397157856"/>
        <c:axId val="397158512"/>
      </c:barChart>
      <c:catAx>
        <c:axId val="39715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50" b="1" i="0" u="none" strike="noStrike" kern="1200" baseline="0">
                <a:solidFill>
                  <a:schemeClr val="tx1"/>
                </a:solidFill>
                <a:latin typeface="+mn-lt"/>
                <a:ea typeface="+mn-ea"/>
                <a:cs typeface="+mn-cs"/>
              </a:defRPr>
            </a:pPr>
            <a:endParaRPr lang="en-US"/>
          </a:p>
        </c:txPr>
        <c:crossAx val="397158512"/>
        <c:crosses val="autoZero"/>
        <c:auto val="1"/>
        <c:lblAlgn val="ctr"/>
        <c:lblOffset val="100"/>
        <c:noMultiLvlLbl val="0"/>
      </c:catAx>
      <c:valAx>
        <c:axId val="39715851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97157856"/>
        <c:crosses val="autoZero"/>
        <c:crossBetween val="between"/>
      </c:valAx>
      <c:spPr>
        <a:solidFill>
          <a:schemeClr val="bg2"/>
        </a:solidFill>
        <a:ln>
          <a:noFill/>
        </a:ln>
        <a:effectLst/>
      </c:spPr>
    </c:plotArea>
    <c:legend>
      <c:legendPos val="b"/>
      <c:layout>
        <c:manualLayout>
          <c:xMode val="edge"/>
          <c:yMode val="edge"/>
          <c:x val="0.32515435952644622"/>
          <c:y val="0.93942249026221802"/>
          <c:w val="0.35622166204540789"/>
          <c:h val="6.0577509737781914E-2"/>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57357"/>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8" y="1"/>
            <a:ext cx="2972421" cy="457357"/>
          </a:xfrm>
          <a:prstGeom prst="rect">
            <a:avLst/>
          </a:prstGeom>
        </p:spPr>
        <p:txBody>
          <a:bodyPr vert="horz" lIns="89730" tIns="44865" rIns="89730" bIns="44865" rtlCol="0"/>
          <a:lstStyle>
            <a:lvl1pPr algn="r">
              <a:defRPr sz="1200"/>
            </a:lvl1pPr>
          </a:lstStyle>
          <a:p>
            <a:fld id="{AD9405F1-C4C5-4FEF-A902-8B8702FDCDBD}" type="datetimeFigureOut">
              <a:rPr lang="en-US" smtClean="0"/>
              <a:t>1/15/2021</a:t>
            </a:fld>
            <a:endParaRPr lang="en-US"/>
          </a:p>
        </p:txBody>
      </p:sp>
      <p:sp>
        <p:nvSpPr>
          <p:cNvPr id="4" name="Footer Placeholder 3"/>
          <p:cNvSpPr>
            <a:spLocks noGrp="1"/>
          </p:cNvSpPr>
          <p:nvPr>
            <p:ph type="ftr" sz="quarter" idx="2"/>
          </p:nvPr>
        </p:nvSpPr>
        <p:spPr>
          <a:xfrm>
            <a:off x="2" y="8685072"/>
            <a:ext cx="2972421" cy="457357"/>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685072"/>
            <a:ext cx="2972421" cy="457357"/>
          </a:xfrm>
          <a:prstGeom prst="rect">
            <a:avLst/>
          </a:prstGeom>
        </p:spPr>
        <p:txBody>
          <a:bodyPr vert="horz" lIns="89730" tIns="44865" rIns="89730" bIns="44865" rtlCol="0" anchor="b"/>
          <a:lstStyle>
            <a:lvl1pPr algn="r">
              <a:defRPr sz="1200"/>
            </a:lvl1pPr>
          </a:lstStyle>
          <a:p>
            <a:fld id="{932A3D81-D596-4094-A067-E86024DE11B1}" type="slidenum">
              <a:rPr lang="en-US" smtClean="0"/>
              <a:t>‹#›</a:t>
            </a:fld>
            <a:endParaRPr lang="en-US"/>
          </a:p>
        </p:txBody>
      </p:sp>
    </p:spTree>
    <p:extLst>
      <p:ext uri="{BB962C8B-B14F-4D97-AF65-F5344CB8AC3E}">
        <p14:creationId xmlns:p14="http://schemas.microsoft.com/office/powerpoint/2010/main" val="195657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72098" cy="456595"/>
          </a:xfrm>
          <a:prstGeom prst="rect">
            <a:avLst/>
          </a:prstGeom>
        </p:spPr>
        <p:txBody>
          <a:bodyPr vert="horz" lIns="85683" tIns="42842" rIns="85683" bIns="42842" rtlCol="0"/>
          <a:lstStyle>
            <a:lvl1pPr algn="l">
              <a:defRPr sz="1100"/>
            </a:lvl1pPr>
          </a:lstStyle>
          <a:p>
            <a:endParaRPr lang="en-US"/>
          </a:p>
        </p:txBody>
      </p:sp>
      <p:sp>
        <p:nvSpPr>
          <p:cNvPr id="3" name="Date Placeholder 2"/>
          <p:cNvSpPr>
            <a:spLocks noGrp="1"/>
          </p:cNvSpPr>
          <p:nvPr>
            <p:ph type="dt" idx="1"/>
          </p:nvPr>
        </p:nvSpPr>
        <p:spPr>
          <a:xfrm>
            <a:off x="3884414" y="3"/>
            <a:ext cx="2972098" cy="456595"/>
          </a:xfrm>
          <a:prstGeom prst="rect">
            <a:avLst/>
          </a:prstGeom>
        </p:spPr>
        <p:txBody>
          <a:bodyPr vert="horz" lIns="85683" tIns="42842" rIns="85683" bIns="42842" rtlCol="0"/>
          <a:lstStyle>
            <a:lvl1pPr algn="r">
              <a:defRPr sz="1100"/>
            </a:lvl1pPr>
          </a:lstStyle>
          <a:p>
            <a:fld id="{89D8F3C2-1545-407C-9696-9FBD8A87D061}" type="datetimeFigureOut">
              <a:rPr lang="en-US" smtClean="0"/>
              <a:pPr/>
              <a:t>1/15/2021</a:t>
            </a:fld>
            <a:endParaRPr lang="en-US"/>
          </a:p>
        </p:txBody>
      </p:sp>
      <p:sp>
        <p:nvSpPr>
          <p:cNvPr id="4" name="Slide Image Placeholder 3"/>
          <p:cNvSpPr>
            <a:spLocks noGrp="1" noRot="1" noChangeAspect="1"/>
          </p:cNvSpPr>
          <p:nvPr>
            <p:ph type="sldImg" idx="2"/>
          </p:nvPr>
        </p:nvSpPr>
        <p:spPr>
          <a:xfrm>
            <a:off x="382588" y="687388"/>
            <a:ext cx="6094412" cy="3429000"/>
          </a:xfrm>
          <a:prstGeom prst="rect">
            <a:avLst/>
          </a:prstGeom>
          <a:noFill/>
          <a:ln w="12700">
            <a:solidFill>
              <a:prstClr val="black"/>
            </a:solidFill>
          </a:ln>
        </p:spPr>
        <p:txBody>
          <a:bodyPr vert="horz" lIns="85683" tIns="42842" rIns="85683" bIns="42842" rtlCol="0" anchor="ctr"/>
          <a:lstStyle/>
          <a:p>
            <a:endParaRPr lang="en-US"/>
          </a:p>
        </p:txBody>
      </p:sp>
      <p:sp>
        <p:nvSpPr>
          <p:cNvPr id="5" name="Notes Placeholder 4"/>
          <p:cNvSpPr>
            <a:spLocks noGrp="1"/>
          </p:cNvSpPr>
          <p:nvPr>
            <p:ph type="body" sz="quarter" idx="3"/>
          </p:nvPr>
        </p:nvSpPr>
        <p:spPr>
          <a:xfrm>
            <a:off x="686098" y="4343706"/>
            <a:ext cx="5485805" cy="4113892"/>
          </a:xfrm>
          <a:prstGeom prst="rect">
            <a:avLst/>
          </a:prstGeom>
        </p:spPr>
        <p:txBody>
          <a:bodyPr vert="horz" lIns="85683" tIns="42842" rIns="85683" bIns="428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685897"/>
            <a:ext cx="2972098" cy="456595"/>
          </a:xfrm>
          <a:prstGeom prst="rect">
            <a:avLst/>
          </a:prstGeom>
        </p:spPr>
        <p:txBody>
          <a:bodyPr vert="horz" lIns="85683" tIns="42842" rIns="85683" bIns="42842" rtlCol="0" anchor="b"/>
          <a:lstStyle>
            <a:lvl1pPr algn="l">
              <a:defRPr sz="1100"/>
            </a:lvl1pPr>
          </a:lstStyle>
          <a:p>
            <a:endParaRPr lang="en-US"/>
          </a:p>
        </p:txBody>
      </p:sp>
      <p:sp>
        <p:nvSpPr>
          <p:cNvPr id="7" name="Slide Number Placeholder 6"/>
          <p:cNvSpPr>
            <a:spLocks noGrp="1"/>
          </p:cNvSpPr>
          <p:nvPr>
            <p:ph type="sldNum" sz="quarter" idx="5"/>
          </p:nvPr>
        </p:nvSpPr>
        <p:spPr>
          <a:xfrm>
            <a:off x="3884414" y="8685897"/>
            <a:ext cx="2972098" cy="456595"/>
          </a:xfrm>
          <a:prstGeom prst="rect">
            <a:avLst/>
          </a:prstGeom>
        </p:spPr>
        <p:txBody>
          <a:bodyPr vert="horz" lIns="85683" tIns="42842" rIns="85683" bIns="42842" rtlCol="0" anchor="b"/>
          <a:lstStyle>
            <a:lvl1pPr algn="r">
              <a:defRPr sz="11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35208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4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a:p>
        </p:txBody>
      </p:sp>
    </p:spTree>
    <p:extLst>
      <p:ext uri="{BB962C8B-B14F-4D97-AF65-F5344CB8AC3E}">
        <p14:creationId xmlns:p14="http://schemas.microsoft.com/office/powerpoint/2010/main" val="60078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a:p>
        </p:txBody>
      </p:sp>
    </p:spTree>
    <p:extLst>
      <p:ext uri="{BB962C8B-B14F-4D97-AF65-F5344CB8AC3E}">
        <p14:creationId xmlns:p14="http://schemas.microsoft.com/office/powerpoint/2010/main" val="240576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a:p>
        </p:txBody>
      </p:sp>
    </p:spTree>
    <p:extLst>
      <p:ext uri="{BB962C8B-B14F-4D97-AF65-F5344CB8AC3E}">
        <p14:creationId xmlns:p14="http://schemas.microsoft.com/office/powerpoint/2010/main" val="62601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a:p>
        </p:txBody>
      </p:sp>
    </p:spTree>
    <p:extLst>
      <p:ext uri="{BB962C8B-B14F-4D97-AF65-F5344CB8AC3E}">
        <p14:creationId xmlns:p14="http://schemas.microsoft.com/office/powerpoint/2010/main" val="81951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4412" cy="3429000"/>
          </a:xfrm>
        </p:spPr>
      </p:sp>
      <p:sp>
        <p:nvSpPr>
          <p:cNvPr id="3" name="Notes Placeholder 2"/>
          <p:cNvSpPr>
            <a:spLocks noGrp="1"/>
          </p:cNvSpPr>
          <p:nvPr>
            <p:ph type="body" idx="1"/>
          </p:nvPr>
        </p:nvSpPr>
        <p:spPr/>
        <p:txBody>
          <a:bodyPr/>
          <a:lstStyle/>
          <a:p>
            <a:pPr defTabSz="851095">
              <a:defRPr/>
            </a:pPr>
            <a:endParaRPr lang="en-US" dirty="0"/>
          </a:p>
        </p:txBody>
      </p:sp>
      <p:sp>
        <p:nvSpPr>
          <p:cNvPr id="4" name="Slide Number Placeholder 3"/>
          <p:cNvSpPr>
            <a:spLocks noGrp="1"/>
          </p:cNvSpPr>
          <p:nvPr>
            <p:ph type="sldNum" sz="quarter" idx="10"/>
          </p:nvPr>
        </p:nvSpPr>
        <p:spPr/>
        <p:txBody>
          <a:bodyPr/>
          <a:lstStyle/>
          <a:p>
            <a:fld id="{CE071CD7-B43D-40A6-8EAE-19486A720A9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234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258196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42698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4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a:p>
        </p:txBody>
      </p:sp>
    </p:spTree>
    <p:extLst>
      <p:ext uri="{BB962C8B-B14F-4D97-AF65-F5344CB8AC3E}">
        <p14:creationId xmlns:p14="http://schemas.microsoft.com/office/powerpoint/2010/main" val="317952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EDRS awards are all ORCU funded</a:t>
            </a:r>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301943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for the nonresponse bias analyses:</a:t>
            </a:r>
            <a:r>
              <a:rPr lang="en-US" baseline="0" dirty="0"/>
              <a:t> DHIS is seeking peer reviewers for this analyses – we welcome BSC members helping to review.</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26667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ASKED: the 2017 NAMCS office-based physician is being held back. Because of the way the sample was drawn that year, EHR data component of 2017 must be processed with the abstracted data component before the entire year's worth of data can be publicly released. Due to delays in EHR data processing, we decided to prioritize 2018 NAMCS since 2018 only has abstracted data. DHCS will give a better projection of 2017 NAMCS physician data release at the next BSC meeting.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2017 NEHRS had a base survey and a follow-up supplement (two rounds of data collection).  2017 base was released in the RDC in Dec 2018.  2017 follow up will be released to the RDC in Q4 2019. 2018 NEHRS is the </a:t>
            </a:r>
            <a:r>
              <a:rPr lang="en-US" sz="1200" u="sng"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time such data will be released to the public; it will be first released in the RDC in Q4 2019 and publicly released Q2 2020. </a:t>
            </a:r>
          </a:p>
          <a:p>
            <a:endParaRPr lang="en-US" dirty="0"/>
          </a:p>
        </p:txBody>
      </p:sp>
      <p:sp>
        <p:nvSpPr>
          <p:cNvPr id="4" name="Slide Number Placeholder 3"/>
          <p:cNvSpPr>
            <a:spLocks noGrp="1"/>
          </p:cNvSpPr>
          <p:nvPr>
            <p:ph type="sldNum" sz="quarter" idx="5"/>
          </p:nvPr>
        </p:nvSpPr>
        <p:spPr/>
        <p:txBody>
          <a:bodyPr/>
          <a:lstStyle/>
          <a:p>
            <a:fld id="{7E82054C-5FFB-4925-88B8-34BFE44764D6}" type="slidenum">
              <a:rPr lang="en-US" smtClean="0"/>
              <a:pPr/>
              <a:t>12</a:t>
            </a:fld>
            <a:endParaRPr lang="en-US"/>
          </a:p>
        </p:txBody>
      </p:sp>
    </p:spTree>
    <p:extLst>
      <p:ext uri="{BB962C8B-B14F-4D97-AF65-F5344CB8AC3E}">
        <p14:creationId xmlns:p14="http://schemas.microsoft.com/office/powerpoint/2010/main" val="155919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a:p>
        </p:txBody>
      </p:sp>
    </p:spTree>
    <p:extLst>
      <p:ext uri="{BB962C8B-B14F-4D97-AF65-F5344CB8AC3E}">
        <p14:creationId xmlns:p14="http://schemas.microsoft.com/office/powerpoint/2010/main" val="2147896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1371600"/>
            <a:ext cx="10363200" cy="1143000"/>
          </a:xfrm>
          <a:prstGeom prst="rect">
            <a:avLst/>
          </a:prstGeom>
        </p:spPr>
        <p:txBody>
          <a:bodyPr/>
          <a:lstStyle>
            <a:lvl1pPr>
              <a:defRPr sz="4100"/>
            </a:lvl1pPr>
          </a:lstStyle>
          <a:p>
            <a:r>
              <a:rPr lang="en-US"/>
              <a:t>Click to edit Master title style</a:t>
            </a:r>
          </a:p>
        </p:txBody>
      </p:sp>
      <p:sp>
        <p:nvSpPr>
          <p:cNvPr id="6147" name="Rectangle 3"/>
          <p:cNvSpPr>
            <a:spLocks noGrp="1" noChangeArrowheads="1"/>
          </p:cNvSpPr>
          <p:nvPr>
            <p:ph type="subTitle" idx="1"/>
          </p:nvPr>
        </p:nvSpPr>
        <p:spPr>
          <a:xfrm>
            <a:off x="838200" y="3238500"/>
            <a:ext cx="10515600" cy="685800"/>
          </a:xfrm>
          <a:prstGeom prst="rect">
            <a:avLst/>
          </a:prstGeom>
        </p:spPr>
        <p:txBody>
          <a:bodyPr anchor="ctr"/>
          <a:lstStyle>
            <a:lvl1pPr marL="0" indent="0" algn="ctr">
              <a:buFontTx/>
              <a:buNone/>
              <a:defRPr b="0"/>
            </a:lvl1pPr>
          </a:lstStyle>
          <a:p>
            <a:r>
              <a:rPr lang="en-US"/>
              <a:t>Click to edit Master subtitle style</a:t>
            </a:r>
          </a:p>
        </p:txBody>
      </p:sp>
    </p:spTree>
    <p:extLst>
      <p:ext uri="{BB962C8B-B14F-4D97-AF65-F5344CB8AC3E}">
        <p14:creationId xmlns:p14="http://schemas.microsoft.com/office/powerpoint/2010/main" val="33230822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501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E5CD0F-5176-48E3-8E31-0D4C58A69AEA}" type="datetimeFigureOut">
              <a:rPr lang="en-US" smtClean="0"/>
              <a:t>1/15/2021</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D6AD307-EA84-408A-AB8A-00D35AA9C11A}" type="slidenum">
              <a:rPr lang="en-US" smtClean="0"/>
              <a:t>‹#›</a:t>
            </a:fld>
            <a:endParaRPr lang="en-US" dirty="0"/>
          </a:p>
        </p:txBody>
      </p:sp>
    </p:spTree>
    <p:extLst>
      <p:ext uri="{BB962C8B-B14F-4D97-AF65-F5344CB8AC3E}">
        <p14:creationId xmlns:p14="http://schemas.microsoft.com/office/powerpoint/2010/main" val="381315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6674440"/>
            <a:ext cx="12192000" cy="183560"/>
          </a:xfrm>
          <a:prstGeom prst="rect">
            <a:avLst/>
          </a:prstGeom>
        </p:spPr>
      </p:pic>
      <p:sp>
        <p:nvSpPr>
          <p:cNvPr id="6" name="Text Placeholder 7"/>
          <p:cNvSpPr>
            <a:spLocks noGrp="1"/>
          </p:cNvSpPr>
          <p:nvPr>
            <p:ph type="body" sz="quarter" idx="10"/>
          </p:nvPr>
        </p:nvSpPr>
        <p:spPr>
          <a:xfrm>
            <a:off x="609600" y="1545167"/>
            <a:ext cx="10972800" cy="4455584"/>
          </a:xfrm>
          <a:prstGeom prst="rect">
            <a:avLst/>
          </a:prstGeom>
        </p:spPr>
        <p:txBody>
          <a:bodyPr/>
          <a:lstStyle>
            <a:lvl1pPr marL="342900" indent="-342900">
              <a:buClr>
                <a:srgbClr val="006A71"/>
              </a:buClr>
              <a:buFont typeface="Wingdings" panose="05000000000000000000" pitchFamily="2" charset="2"/>
              <a:buChar char="§"/>
              <a:defRPr sz="2000" baseline="0">
                <a:solidFill>
                  <a:srgbClr val="000000"/>
                </a:solidFill>
              </a:defRPr>
            </a:lvl1pPr>
            <a:lvl2pPr>
              <a:buClr>
                <a:srgbClr val="006858"/>
              </a:buClr>
              <a:defRPr sz="2000" baseline="0">
                <a:solidFill>
                  <a:srgbClr val="000000"/>
                </a:solidFill>
              </a:defRPr>
            </a:lvl2pPr>
            <a:lvl3pPr>
              <a:buClr>
                <a:srgbClr val="695E4A"/>
              </a:buClr>
              <a:defRPr sz="2000" baseline="0">
                <a:solidFill>
                  <a:srgbClr val="000000"/>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1"/>
          <p:cNvSpPr>
            <a:spLocks noGrp="1"/>
          </p:cNvSpPr>
          <p:nvPr>
            <p:ph type="sldNum" sz="quarter" idx="4"/>
          </p:nvPr>
        </p:nvSpPr>
        <p:spPr>
          <a:xfrm>
            <a:off x="9338611" y="6308259"/>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4CB4093-6569-4583-BBAF-934D396EF243}" type="slidenum">
              <a:rPr lang="en-US" smtClean="0"/>
              <a:t>‹#›</a:t>
            </a:fld>
            <a:endParaRPr lang="en-US" dirty="0"/>
          </a:p>
        </p:txBody>
      </p:sp>
    </p:spTree>
    <p:extLst>
      <p:ext uri="{BB962C8B-B14F-4D97-AF65-F5344CB8AC3E}">
        <p14:creationId xmlns:p14="http://schemas.microsoft.com/office/powerpoint/2010/main" val="112314482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114829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3756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5CD0F-5176-48E3-8E31-0D4C58A69AEA}"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AD307-EA84-408A-AB8A-00D35AA9C11A}" type="slidenum">
              <a:rPr lang="en-US" smtClean="0"/>
              <a:t>‹#›</a:t>
            </a:fld>
            <a:endParaRPr lang="en-US" dirty="0"/>
          </a:p>
        </p:txBody>
      </p:sp>
    </p:spTree>
    <p:extLst>
      <p:ext uri="{BB962C8B-B14F-4D97-AF65-F5344CB8AC3E}">
        <p14:creationId xmlns:p14="http://schemas.microsoft.com/office/powerpoint/2010/main" val="48960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86497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659117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322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9464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71148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563790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Tree>
    <p:extLst>
      <p:ext uri="{BB962C8B-B14F-4D97-AF65-F5344CB8AC3E}">
        <p14:creationId xmlns:p14="http://schemas.microsoft.com/office/powerpoint/2010/main" val="6265551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6156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37408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3303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6506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8879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8831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673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3"/>
            <a:endParaRPr lang="en-US" dirty="0"/>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228361246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130310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Tree>
    <p:extLst>
      <p:ext uri="{BB962C8B-B14F-4D97-AF65-F5344CB8AC3E}">
        <p14:creationId xmlns:p14="http://schemas.microsoft.com/office/powerpoint/2010/main" val="25870034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3"/>
            <a:endParaRPr lang="en-US" dirty="0"/>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273176"/>
            <a:ext cx="103632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a:t>Section Header</a:t>
            </a:r>
            <a:br>
              <a:rPr lang="en-US" dirty="0"/>
            </a:br>
            <a:endParaRPr lang="en-US" dirty="0"/>
          </a:p>
        </p:txBody>
      </p:sp>
      <p:sp>
        <p:nvSpPr>
          <p:cNvPr id="3" name="Text Placeholder 2"/>
          <p:cNvSpPr>
            <a:spLocks noGrp="1"/>
          </p:cNvSpPr>
          <p:nvPr>
            <p:ph type="body" idx="1" hasCustomPrompt="1"/>
          </p:nvPr>
        </p:nvSpPr>
        <p:spPr>
          <a:xfrm>
            <a:off x="963084" y="2743201"/>
            <a:ext cx="10363200" cy="568325"/>
          </a:xfrm>
          <a:prstGeom prst="rect">
            <a:avLst/>
          </a:prstGeom>
        </p:spPr>
        <p:txBody>
          <a:bodyPr anchor="b"/>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a:t>Header</a:t>
            </a:r>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solidFill>
                  <a:schemeClr val="bg1"/>
                </a:solidFill>
                <a:effectLst/>
                <a:latin typeface="Calibri" pitchFamily="34" charset="0"/>
              </a:defRPr>
            </a:lvl1pPr>
          </a:lstStyle>
          <a:p>
            <a:r>
              <a:rPr lang="en-US" dirty="0"/>
              <a:t>Photo Title</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a:t>Header</a:t>
            </a:r>
          </a:p>
        </p:txBody>
      </p:sp>
      <p:sp>
        <p:nvSpPr>
          <p:cNvPr id="8"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bg1"/>
              </a:buClr>
              <a:buSzPct val="70000"/>
              <a:buFont typeface="Arial" pitchFamily="34" charset="0"/>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9"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p:txBody>
      </p:sp>
      <p:sp>
        <p:nvSpPr>
          <p:cNvPr id="10"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719" r:id="rId5"/>
    <p:sldLayoutId id="2147483720" r:id="rId6"/>
    <p:sldLayoutId id="2147483721" r:id="rId7"/>
    <p:sldLayoutId id="2147483722" r:id="rId8"/>
    <p:sldLayoutId id="2147483724" r:id="rId9"/>
    <p:sldLayoutId id="2147483725" r:id="rId10"/>
    <p:sldLayoutId id="2147483728" r:id="rId11"/>
    <p:sldLayoutId id="2147483730" r:id="rId12"/>
    <p:sldLayoutId id="2147483731" r:id="rId13"/>
    <p:sldLayoutId id="2147483734"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3571438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7" r:id="rId18"/>
    <p:sldLayoutId id="2147483778" r:id="rId19"/>
  </p:sldLayoutIdLst>
  <p:transition>
    <p:fad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stat 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072" y="2155854"/>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03868" y="1012854"/>
            <a:ext cx="9073662" cy="1143000"/>
          </a:xfrm>
        </p:spPr>
        <p:txBody>
          <a:bodyPr/>
          <a:lstStyle/>
          <a:p>
            <a:pPr algn="ctr">
              <a:lnSpc>
                <a:spcPct val="100000"/>
              </a:lnSpc>
            </a:pPr>
            <a:r>
              <a:rPr lang="en-US" sz="4800" b="1" dirty="0">
                <a:solidFill>
                  <a:schemeClr val="accent2"/>
                </a:solidFill>
                <a:cs typeface="Calibri" panose="020F0502020204030204" pitchFamily="34" charset="0"/>
              </a:rPr>
              <a:t>Board of Scientific Counselors</a:t>
            </a:r>
          </a:p>
        </p:txBody>
      </p:sp>
      <p:sp>
        <p:nvSpPr>
          <p:cNvPr id="3" name="Subtitle 2"/>
          <p:cNvSpPr>
            <a:spLocks noGrp="1"/>
          </p:cNvSpPr>
          <p:nvPr>
            <p:ph type="subTitle" idx="1"/>
          </p:nvPr>
        </p:nvSpPr>
        <p:spPr>
          <a:xfrm>
            <a:off x="190972" y="4725708"/>
            <a:ext cx="10515600" cy="685800"/>
          </a:xfrm>
        </p:spPr>
        <p:txBody>
          <a:bodyPr>
            <a:normAutofit fontScale="25000" lnSpcReduction="20000"/>
          </a:bodyPr>
          <a:lstStyle/>
          <a:p>
            <a:pPr algn="ctr"/>
            <a:r>
              <a:rPr lang="en-US" sz="9800" dirty="0">
                <a:solidFill>
                  <a:schemeClr val="accent2">
                    <a:lumMod val="75000"/>
                  </a:schemeClr>
                </a:solidFill>
                <a:cs typeface="Calibri" panose="020F0502020204030204" pitchFamily="34" charset="0"/>
              </a:rPr>
              <a:t>Jennifer Madans, PhD</a:t>
            </a:r>
          </a:p>
          <a:p>
            <a:pPr algn="ctr"/>
            <a:r>
              <a:rPr lang="en-US" sz="9800" dirty="0">
                <a:solidFill>
                  <a:schemeClr val="accent2">
                    <a:lumMod val="75000"/>
                  </a:schemeClr>
                </a:solidFill>
                <a:cs typeface="Calibri" panose="020F0502020204030204" pitchFamily="34" charset="0"/>
              </a:rPr>
              <a:t>Acting Director, National Center for Health Statistics</a:t>
            </a:r>
          </a:p>
          <a:p>
            <a:pPr algn="ctr"/>
            <a:r>
              <a:rPr lang="en-US" sz="9800" dirty="0">
                <a:solidFill>
                  <a:schemeClr val="accent2">
                    <a:lumMod val="75000"/>
                  </a:schemeClr>
                </a:solidFill>
                <a:cs typeface="Calibri" panose="020F0502020204030204" pitchFamily="34" charset="0"/>
              </a:rPr>
              <a:t>September 5, 2019</a:t>
            </a:r>
          </a:p>
          <a:p>
            <a:endParaRPr lang="en-US" dirty="0"/>
          </a:p>
        </p:txBody>
      </p:sp>
      <p:pic>
        <p:nvPicPr>
          <p:cNvPr id="4" name="Picture 3" descr="HHS/CDC logo -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05" y="5553269"/>
            <a:ext cx="2263221" cy="1254715"/>
          </a:xfrm>
          <a:prstGeom prst="rect">
            <a:avLst/>
          </a:prstGeom>
        </p:spPr>
      </p:pic>
    </p:spTree>
    <p:extLst>
      <p:ext uri="{BB962C8B-B14F-4D97-AF65-F5344CB8AC3E}">
        <p14:creationId xmlns:p14="http://schemas.microsoft.com/office/powerpoint/2010/main" val="2925967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92" y="341244"/>
            <a:ext cx="9293086" cy="881269"/>
          </a:xfrm>
        </p:spPr>
        <p:txBody>
          <a:bodyPr/>
          <a:lstStyle/>
          <a:p>
            <a:r>
              <a:rPr lang="en-US" dirty="0">
                <a:solidFill>
                  <a:schemeClr val="accent2"/>
                </a:solidFill>
              </a:rPr>
              <a:t>Division of Health Interview Statistics (DHIS)</a:t>
            </a:r>
          </a:p>
        </p:txBody>
      </p:sp>
      <p:sp>
        <p:nvSpPr>
          <p:cNvPr id="4" name="Content Placeholder 3"/>
          <p:cNvSpPr>
            <a:spLocks noGrp="1"/>
          </p:cNvSpPr>
          <p:nvPr>
            <p:ph sz="half" idx="1"/>
          </p:nvPr>
        </p:nvSpPr>
        <p:spPr>
          <a:xfrm>
            <a:off x="677334" y="1222513"/>
            <a:ext cx="4184035" cy="5197337"/>
          </a:xfrm>
        </p:spPr>
        <p:txBody>
          <a:bodyPr>
            <a:normAutofit lnSpcReduction="10000"/>
          </a:bodyPr>
          <a:lstStyle/>
          <a:p>
            <a:pPr marL="0" indent="0">
              <a:buNone/>
            </a:pPr>
            <a:r>
              <a:rPr lang="en-US" sz="2200" b="1" u="sng" dirty="0">
                <a:solidFill>
                  <a:schemeClr val="tx1"/>
                </a:solidFill>
              </a:rPr>
              <a:t>2018 NHIS</a:t>
            </a:r>
          </a:p>
          <a:p>
            <a:pPr>
              <a:buFont typeface="Wingdings" panose="05000000000000000000" pitchFamily="2" charset="2"/>
              <a:buChar char="v"/>
            </a:pPr>
            <a:r>
              <a:rPr lang="en-US" dirty="0">
                <a:solidFill>
                  <a:schemeClr val="tx1"/>
                </a:solidFill>
              </a:rPr>
              <a:t>Public use data files released </a:t>
            </a:r>
            <a:r>
              <a:rPr lang="en-US" b="1" dirty="0">
                <a:solidFill>
                  <a:schemeClr val="tx1"/>
                </a:solidFill>
              </a:rPr>
              <a:t>June 24, 2019</a:t>
            </a:r>
          </a:p>
          <a:p>
            <a:pPr>
              <a:buFont typeface="Wingdings" panose="05000000000000000000" pitchFamily="2" charset="2"/>
              <a:buChar char="v"/>
            </a:pPr>
            <a:endParaRPr lang="en-US" dirty="0">
              <a:solidFill>
                <a:schemeClr val="tx1"/>
              </a:solidFill>
            </a:endParaRPr>
          </a:p>
          <a:p>
            <a:pPr marL="0" indent="0">
              <a:buNone/>
            </a:pPr>
            <a:r>
              <a:rPr lang="en-US" sz="2200" b="1" u="sng" dirty="0">
                <a:solidFill>
                  <a:schemeClr val="tx1"/>
                </a:solidFill>
              </a:rPr>
              <a:t>2019 NHIS</a:t>
            </a:r>
          </a:p>
          <a:p>
            <a:pPr lvl="0">
              <a:buFont typeface="Wingdings" panose="05000000000000000000" pitchFamily="2" charset="2"/>
              <a:buChar char="v"/>
            </a:pPr>
            <a:r>
              <a:rPr lang="en-US" dirty="0">
                <a:solidFill>
                  <a:schemeClr val="tx1"/>
                </a:solidFill>
              </a:rPr>
              <a:t>January-June sample adult response rates (60.0%) remain stronger than 2018 (53.1%)</a:t>
            </a:r>
          </a:p>
          <a:p>
            <a:pPr lvl="0">
              <a:buFont typeface="Wingdings" panose="05000000000000000000" pitchFamily="2" charset="2"/>
              <a:buChar char="v"/>
            </a:pPr>
            <a:r>
              <a:rPr lang="en-US" dirty="0">
                <a:solidFill>
                  <a:schemeClr val="tx1"/>
                </a:solidFill>
              </a:rPr>
              <a:t>January-June data are being cleaned, optimized, processed, and carefully reviewed</a:t>
            </a:r>
          </a:p>
          <a:p>
            <a:pPr lvl="0">
              <a:buFont typeface="Wingdings" panose="05000000000000000000" pitchFamily="2" charset="2"/>
              <a:buChar char="v"/>
            </a:pPr>
            <a:r>
              <a:rPr lang="en-US" dirty="0">
                <a:solidFill>
                  <a:schemeClr val="tx1"/>
                </a:solidFill>
              </a:rPr>
              <a:t>Comparisons of estimates from the old and new questionnaire designs are ongoing</a:t>
            </a:r>
          </a:p>
          <a:p>
            <a:pPr lvl="0">
              <a:buFont typeface="Wingdings" panose="05000000000000000000" pitchFamily="2" charset="2"/>
              <a:buChar char="v"/>
            </a:pPr>
            <a:r>
              <a:rPr lang="en-US" dirty="0">
                <a:solidFill>
                  <a:schemeClr val="tx1"/>
                </a:solidFill>
              </a:rPr>
              <a:t>Nonresponse bias analyses for Q1 2019 recently completed</a:t>
            </a:r>
          </a:p>
          <a:p>
            <a:pPr>
              <a:buFont typeface="Wingdings" panose="05000000000000000000" pitchFamily="2" charset="2"/>
              <a:buChar char="v"/>
            </a:pPr>
            <a:endParaRPr lang="en-US" dirty="0"/>
          </a:p>
        </p:txBody>
      </p:sp>
      <p:sp>
        <p:nvSpPr>
          <p:cNvPr id="5" name="Content Placeholder 4"/>
          <p:cNvSpPr>
            <a:spLocks noGrp="1"/>
          </p:cNvSpPr>
          <p:nvPr>
            <p:ph sz="half" idx="2"/>
          </p:nvPr>
        </p:nvSpPr>
        <p:spPr>
          <a:xfrm>
            <a:off x="5089970" y="1302026"/>
            <a:ext cx="4184034" cy="5117824"/>
          </a:xfrm>
        </p:spPr>
        <p:txBody>
          <a:bodyPr>
            <a:normAutofit lnSpcReduction="10000"/>
          </a:bodyPr>
          <a:lstStyle/>
          <a:p>
            <a:pPr marL="0" indent="0">
              <a:buNone/>
            </a:pPr>
            <a:r>
              <a:rPr lang="en-US" sz="2200" b="1" u="sng" dirty="0">
                <a:solidFill>
                  <a:schemeClr val="tx1"/>
                </a:solidFill>
              </a:rPr>
              <a:t>2020 NHIS</a:t>
            </a:r>
          </a:p>
          <a:p>
            <a:pPr lvl="0">
              <a:buFont typeface="Wingdings" panose="05000000000000000000" pitchFamily="2" charset="2"/>
              <a:buChar char="v"/>
            </a:pPr>
            <a:r>
              <a:rPr lang="en-US" dirty="0">
                <a:solidFill>
                  <a:schemeClr val="tx1"/>
                </a:solidFill>
              </a:rPr>
              <a:t>Rotating content new for 2020:</a:t>
            </a:r>
          </a:p>
          <a:p>
            <a:pPr lvl="1">
              <a:buFont typeface="Wingdings" panose="05000000000000000000" pitchFamily="2" charset="2"/>
              <a:buChar char="v"/>
            </a:pPr>
            <a:r>
              <a:rPr lang="en-US" dirty="0">
                <a:solidFill>
                  <a:schemeClr val="tx1"/>
                </a:solidFill>
              </a:rPr>
              <a:t>Industry and occupation; Injuries; Physical activity; Walking; Sleep; Fatigue; Smoking history and cessation; Alcohol use; Neighborhood characteristics</a:t>
            </a:r>
          </a:p>
          <a:p>
            <a:pPr lvl="0">
              <a:buFont typeface="Wingdings" panose="05000000000000000000" pitchFamily="2" charset="2"/>
              <a:buChar char="v"/>
            </a:pPr>
            <a:r>
              <a:rPr lang="en-US" dirty="0">
                <a:solidFill>
                  <a:schemeClr val="tx1"/>
                </a:solidFill>
              </a:rPr>
              <a:t>Sponsored content new for 2020:</a:t>
            </a:r>
          </a:p>
          <a:p>
            <a:pPr lvl="1">
              <a:buFont typeface="Wingdings" panose="05000000000000000000" pitchFamily="2" charset="2"/>
              <a:buChar char="v"/>
            </a:pPr>
            <a:r>
              <a:rPr lang="en-US" dirty="0">
                <a:solidFill>
                  <a:schemeClr val="tx1"/>
                </a:solidFill>
              </a:rPr>
              <a:t>Diabetes (NCCDPHP); Opioid use and pain management (NCIPC); Age-of-onset of disability (ACL)</a:t>
            </a:r>
          </a:p>
          <a:p>
            <a:pPr lvl="0">
              <a:buFont typeface="Wingdings" panose="05000000000000000000" pitchFamily="2" charset="2"/>
              <a:buChar char="v"/>
            </a:pPr>
            <a:r>
              <a:rPr lang="en-US" dirty="0">
                <a:solidFill>
                  <a:schemeClr val="tx1"/>
                </a:solidFill>
              </a:rPr>
              <a:t>Sponsored content ongoing in 2020:</a:t>
            </a:r>
          </a:p>
          <a:p>
            <a:pPr lvl="1">
              <a:buFont typeface="Wingdings" panose="05000000000000000000" pitchFamily="2" charset="2"/>
              <a:buChar char="v"/>
            </a:pPr>
            <a:r>
              <a:rPr lang="en-US" dirty="0">
                <a:solidFill>
                  <a:schemeClr val="tx1"/>
                </a:solidFill>
              </a:rPr>
              <a:t>Cancer control and prevention (NCI and NCCDPHP); Immunizations (NCIRD); Non-cigarette tobacco product use (FDA); Food security (USDA)</a:t>
            </a:r>
          </a:p>
          <a:p>
            <a:pPr marL="0" indent="0">
              <a:buNone/>
            </a:pPr>
            <a:endParaRPr lang="en-US" dirty="0"/>
          </a:p>
        </p:txBody>
      </p:sp>
      <p:cxnSp>
        <p:nvCxnSpPr>
          <p:cNvPr id="7" name="Straight Connector 6">
            <a:extLst>
              <a:ext uri="{C183D7F6-B498-43B3-948B-1728B52AA6E4}">
                <adec:decorative xmlns:adec="http://schemas.microsoft.com/office/drawing/2017/decorative" val="1"/>
              </a:ext>
            </a:extLst>
          </p:cNvPr>
          <p:cNvCxnSpPr/>
          <p:nvPr/>
        </p:nvCxnSpPr>
        <p:spPr>
          <a:xfrm>
            <a:off x="4959626" y="964096"/>
            <a:ext cx="39757" cy="56653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p:nvPr/>
        </p:nvCxnSpPr>
        <p:spPr>
          <a:xfrm>
            <a:off x="506896" y="2425148"/>
            <a:ext cx="4462669" cy="993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3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tional Health and Nutrition Examination Survey logo"/>
          <p:cNvPicPr>
            <a:picLocks noChangeAspect="1"/>
          </p:cNvPicPr>
          <p:nvPr/>
        </p:nvPicPr>
        <p:blipFill>
          <a:blip r:embed="rId2" cstate="print">
            <a:clrChange>
              <a:clrFrom>
                <a:srgbClr val="FDFDFD"/>
              </a:clrFrom>
              <a:clrTo>
                <a:srgbClr val="FDFDFD">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15946" y="5726583"/>
            <a:ext cx="1722139" cy="1006789"/>
          </a:xfrm>
          <a:prstGeom prst="rect">
            <a:avLst/>
          </a:prstGeom>
        </p:spPr>
      </p:pic>
      <p:sp>
        <p:nvSpPr>
          <p:cNvPr id="2" name="Title 1"/>
          <p:cNvSpPr>
            <a:spLocks noGrp="1"/>
          </p:cNvSpPr>
          <p:nvPr>
            <p:ph type="title"/>
          </p:nvPr>
        </p:nvSpPr>
        <p:spPr>
          <a:xfrm>
            <a:off x="677334" y="457200"/>
            <a:ext cx="8596668" cy="1473200"/>
          </a:xfrm>
        </p:spPr>
        <p:txBody>
          <a:bodyPr>
            <a:normAutofit/>
          </a:bodyPr>
          <a:lstStyle/>
          <a:p>
            <a:r>
              <a:rPr lang="en-US" dirty="0">
                <a:solidFill>
                  <a:schemeClr val="accent2"/>
                </a:solidFill>
              </a:rPr>
              <a:t>Division of Health and Nutrition Examination Survey (DHANES)</a:t>
            </a:r>
          </a:p>
        </p:txBody>
      </p:sp>
      <p:sp>
        <p:nvSpPr>
          <p:cNvPr id="3" name="Content Placeholder 2"/>
          <p:cNvSpPr>
            <a:spLocks noGrp="1"/>
          </p:cNvSpPr>
          <p:nvPr>
            <p:ph sz="half" idx="1"/>
          </p:nvPr>
        </p:nvSpPr>
        <p:spPr>
          <a:xfrm>
            <a:off x="677335" y="1930400"/>
            <a:ext cx="2839588" cy="4299578"/>
          </a:xfrm>
        </p:spPr>
        <p:txBody>
          <a:bodyPr>
            <a:normAutofit fontScale="40000" lnSpcReduction="20000"/>
          </a:bodyPr>
          <a:lstStyle/>
          <a:p>
            <a:pPr marL="0" lvl="0" indent="0">
              <a:buNone/>
            </a:pPr>
            <a:r>
              <a:rPr lang="en-US" sz="3400" b="1" u="sng" dirty="0">
                <a:solidFill>
                  <a:schemeClr val="tx1"/>
                </a:solidFill>
                <a:cs typeface="Calibri" panose="020F0502020204030204" pitchFamily="34" charset="0"/>
              </a:rPr>
              <a:t>DHANES Director Update</a:t>
            </a:r>
          </a:p>
          <a:p>
            <a:r>
              <a:rPr lang="en-US" sz="3500" dirty="0">
                <a:solidFill>
                  <a:schemeClr val="tx1"/>
                </a:solidFill>
                <a:cs typeface="Calibri" panose="020F0502020204030204" pitchFamily="34" charset="0"/>
              </a:rPr>
              <a:t>Recruitment underway for new DHANES Director</a:t>
            </a:r>
          </a:p>
          <a:p>
            <a:r>
              <a:rPr lang="en-US" sz="3500" dirty="0">
                <a:solidFill>
                  <a:schemeClr val="tx1"/>
                </a:solidFill>
                <a:cs typeface="Calibri" panose="020F0502020204030204" pitchFamily="34" charset="0"/>
              </a:rPr>
              <a:t>Ryne Paulose, PhD, Acting Director</a:t>
            </a:r>
          </a:p>
          <a:p>
            <a:pPr marL="457200" lvl="1" indent="0">
              <a:buNone/>
            </a:pPr>
            <a:endParaRPr lang="en-US" sz="2800" dirty="0">
              <a:solidFill>
                <a:schemeClr val="tx1"/>
              </a:solidFill>
              <a:cs typeface="Calibri" panose="020F0502020204030204" pitchFamily="34" charset="0"/>
            </a:endParaRPr>
          </a:p>
          <a:p>
            <a:pPr marL="457200" lvl="1" indent="0">
              <a:buNone/>
            </a:pPr>
            <a:endParaRPr lang="en-US" sz="2800" dirty="0">
              <a:solidFill>
                <a:schemeClr val="tx1"/>
              </a:solidFill>
              <a:cs typeface="Calibri" panose="020F0502020204030204" pitchFamily="34" charset="0"/>
            </a:endParaRPr>
          </a:p>
          <a:p>
            <a:pPr marL="457200" lvl="1" indent="0">
              <a:buNone/>
            </a:pPr>
            <a:endParaRPr lang="en-US" sz="2800" dirty="0">
              <a:solidFill>
                <a:schemeClr val="tx1"/>
              </a:solidFill>
              <a:cs typeface="Calibri" panose="020F0502020204030204" pitchFamily="34" charset="0"/>
            </a:endParaRPr>
          </a:p>
          <a:p>
            <a:pPr marL="0" lvl="0" indent="0">
              <a:buNone/>
            </a:pPr>
            <a:r>
              <a:rPr lang="en-US" sz="3400" b="1" u="sng" dirty="0">
                <a:solidFill>
                  <a:schemeClr val="tx1"/>
                </a:solidFill>
                <a:cs typeface="Calibri" panose="020F0502020204030204" pitchFamily="34" charset="0"/>
              </a:rPr>
              <a:t>Planning NHANES 2021 – 2022 </a:t>
            </a:r>
          </a:p>
          <a:p>
            <a:pPr>
              <a:buSzPct val="70000"/>
            </a:pPr>
            <a:r>
              <a:rPr lang="en-US" sz="3500" dirty="0">
                <a:solidFill>
                  <a:schemeClr val="tx1"/>
                </a:solidFill>
                <a:cs typeface="Calibri" panose="020F0502020204030204" pitchFamily="34" charset="0"/>
              </a:rPr>
              <a:t>Decisions on content </a:t>
            </a:r>
          </a:p>
          <a:p>
            <a:endParaRPr lang="en-US" dirty="0"/>
          </a:p>
        </p:txBody>
      </p:sp>
      <p:sp>
        <p:nvSpPr>
          <p:cNvPr id="5" name="Content Placeholder 4"/>
          <p:cNvSpPr>
            <a:spLocks noGrp="1"/>
          </p:cNvSpPr>
          <p:nvPr>
            <p:ph sz="half" idx="2"/>
          </p:nvPr>
        </p:nvSpPr>
        <p:spPr>
          <a:xfrm>
            <a:off x="3911211" y="1930401"/>
            <a:ext cx="6197425" cy="3897643"/>
          </a:xfrm>
        </p:spPr>
        <p:txBody>
          <a:bodyPr>
            <a:normAutofit fontScale="40000" lnSpcReduction="20000"/>
          </a:bodyPr>
          <a:lstStyle/>
          <a:p>
            <a:pPr marL="0" lvl="0" indent="0">
              <a:buNone/>
            </a:pPr>
            <a:r>
              <a:rPr lang="en-US" sz="3400" b="1" u="sng" dirty="0">
                <a:solidFill>
                  <a:schemeClr val="tx1"/>
                </a:solidFill>
                <a:cs typeface="Calibri" panose="020F0502020204030204" pitchFamily="34" charset="0"/>
              </a:rPr>
              <a:t>Planning NHANES 2023+</a:t>
            </a:r>
          </a:p>
          <a:p>
            <a:pPr>
              <a:buSzPct val="70000"/>
            </a:pPr>
            <a:r>
              <a:rPr lang="en-US" sz="3500" dirty="0">
                <a:solidFill>
                  <a:schemeClr val="tx1"/>
                </a:solidFill>
                <a:cs typeface="Calibri" panose="020F0502020204030204" pitchFamily="34" charset="0"/>
              </a:rPr>
              <a:t>Determining core content and key covariates</a:t>
            </a:r>
          </a:p>
          <a:p>
            <a:pPr>
              <a:buSzPct val="70000"/>
            </a:pPr>
            <a:r>
              <a:rPr lang="en-US" sz="3500" dirty="0">
                <a:solidFill>
                  <a:schemeClr val="tx1"/>
                </a:solidFill>
                <a:cs typeface="Calibri" panose="020F0502020204030204" pitchFamily="34" charset="0"/>
              </a:rPr>
              <a:t>Continuing market research</a:t>
            </a:r>
          </a:p>
          <a:p>
            <a:pPr lvl="1">
              <a:buSzPct val="70000"/>
            </a:pPr>
            <a:r>
              <a:rPr lang="en-US" sz="3500" dirty="0">
                <a:solidFill>
                  <a:schemeClr val="tx1"/>
                </a:solidFill>
                <a:cs typeface="Calibri" panose="020F0502020204030204" pitchFamily="34" charset="0"/>
              </a:rPr>
              <a:t>Evaluating options to </a:t>
            </a:r>
            <a:r>
              <a:rPr lang="en-US" sz="3500" dirty="0" err="1">
                <a:solidFill>
                  <a:schemeClr val="tx1"/>
                </a:solidFill>
                <a:cs typeface="Calibri" panose="020F0502020204030204" pitchFamily="34" charset="0"/>
              </a:rPr>
              <a:t>decluster</a:t>
            </a:r>
            <a:endParaRPr lang="en-US" sz="3500" dirty="0">
              <a:solidFill>
                <a:schemeClr val="tx1"/>
              </a:solidFill>
              <a:cs typeface="Calibri" panose="020F0502020204030204" pitchFamily="34" charset="0"/>
            </a:endParaRPr>
          </a:p>
          <a:p>
            <a:pPr lvl="1">
              <a:buSzPct val="70000"/>
            </a:pPr>
            <a:r>
              <a:rPr lang="en-US" sz="3500" dirty="0">
                <a:solidFill>
                  <a:schemeClr val="tx1"/>
                </a:solidFill>
                <a:cs typeface="Calibri" panose="020F0502020204030204" pitchFamily="34" charset="0"/>
              </a:rPr>
              <a:t>Exploring requirements for in-home phlebotomy</a:t>
            </a:r>
          </a:p>
          <a:p>
            <a:pPr lvl="1">
              <a:buSzPct val="70000"/>
            </a:pPr>
            <a:r>
              <a:rPr lang="en-US" sz="3500" dirty="0">
                <a:solidFill>
                  <a:schemeClr val="tx1"/>
                </a:solidFill>
                <a:cs typeface="Calibri" panose="020F0502020204030204" pitchFamily="34" charset="0"/>
              </a:rPr>
              <a:t>Assessing a range of innovations to improve data collection</a:t>
            </a:r>
          </a:p>
          <a:p>
            <a:pPr marL="0" indent="0">
              <a:buFont typeface="Wingdings 3" charset="2"/>
              <a:buNone/>
            </a:pPr>
            <a:endParaRPr lang="en-US" sz="3400" b="1" u="sng" dirty="0">
              <a:solidFill>
                <a:schemeClr val="tx1"/>
              </a:solidFill>
              <a:cs typeface="Calibri" panose="020F0502020204030204" pitchFamily="34" charset="0"/>
            </a:endParaRPr>
          </a:p>
          <a:p>
            <a:pPr marL="0" indent="0">
              <a:buFont typeface="Wingdings 3" charset="2"/>
              <a:buNone/>
            </a:pPr>
            <a:r>
              <a:rPr lang="en-US" sz="3400" b="1" u="sng" dirty="0">
                <a:solidFill>
                  <a:schemeClr val="tx1"/>
                </a:solidFill>
                <a:cs typeface="Calibri" panose="020F0502020204030204" pitchFamily="34" charset="0"/>
              </a:rPr>
              <a:t>NHANES Data Release</a:t>
            </a:r>
          </a:p>
          <a:p>
            <a:r>
              <a:rPr lang="en-US" sz="3500" dirty="0">
                <a:solidFill>
                  <a:schemeClr val="tx1"/>
                </a:solidFill>
                <a:cs typeface="Calibri" panose="020F0502020204030204" pitchFamily="34" charset="0"/>
              </a:rPr>
              <a:t>Currently evaluating NHANES 17-18 data quality</a:t>
            </a:r>
          </a:p>
          <a:p>
            <a:endParaRPr lang="en-US" sz="3500" dirty="0">
              <a:solidFill>
                <a:schemeClr val="tx1"/>
              </a:solidFill>
              <a:cs typeface="Calibri" panose="020F0502020204030204" pitchFamily="34" charset="0"/>
            </a:endParaRPr>
          </a:p>
          <a:p>
            <a:r>
              <a:rPr lang="en-US" sz="3500" dirty="0">
                <a:solidFill>
                  <a:schemeClr val="tx1"/>
                </a:solidFill>
                <a:cs typeface="Calibri" panose="020F0502020204030204" pitchFamily="34" charset="0"/>
              </a:rPr>
              <a:t>Making adjustments to the sample weights</a:t>
            </a:r>
          </a:p>
          <a:p>
            <a:endParaRPr lang="en-US" sz="3500" dirty="0">
              <a:solidFill>
                <a:schemeClr val="tx1"/>
              </a:solidFill>
              <a:cs typeface="Calibri" panose="020F0502020204030204" pitchFamily="34" charset="0"/>
            </a:endParaRPr>
          </a:p>
          <a:p>
            <a:r>
              <a:rPr lang="en-US" sz="3500" dirty="0">
                <a:solidFill>
                  <a:schemeClr val="tx1"/>
                </a:solidFill>
                <a:cs typeface="Calibri" panose="020F0502020204030204" pitchFamily="34" charset="0"/>
              </a:rPr>
              <a:t>Public release of NHANES 17-18 data files will be delayed</a:t>
            </a:r>
          </a:p>
          <a:p>
            <a:endParaRPr lang="en-US" dirty="0"/>
          </a:p>
        </p:txBody>
      </p:sp>
      <p:cxnSp>
        <p:nvCxnSpPr>
          <p:cNvPr id="6" name="Straight Connector 5">
            <a:extLst>
              <a:ext uri="{C183D7F6-B498-43B3-948B-1728B52AA6E4}">
                <adec:decorative xmlns:adec="http://schemas.microsoft.com/office/drawing/2017/decorative" val="1"/>
              </a:ext>
            </a:extLst>
          </p:cNvPr>
          <p:cNvCxnSpPr>
            <a:cxnSpLocks/>
          </p:cNvCxnSpPr>
          <p:nvPr/>
        </p:nvCxnSpPr>
        <p:spPr>
          <a:xfrm flipH="1">
            <a:off x="3714067" y="1849552"/>
            <a:ext cx="1" cy="41191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44A6FB-B11B-4197-A0B5-294ED0056CF7}"/>
              </a:ext>
              <a:ext uri="{C183D7F6-B498-43B3-948B-1728B52AA6E4}">
                <adec:decorative xmlns:adec="http://schemas.microsoft.com/office/drawing/2017/decorative" val="1"/>
              </a:ext>
            </a:extLst>
          </p:cNvPr>
          <p:cNvCxnSpPr/>
          <p:nvPr/>
        </p:nvCxnSpPr>
        <p:spPr>
          <a:xfrm>
            <a:off x="677334" y="3758084"/>
            <a:ext cx="917005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279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9235"/>
            <a:ext cx="8596668" cy="682487"/>
          </a:xfrm>
        </p:spPr>
        <p:txBody>
          <a:bodyPr/>
          <a:lstStyle/>
          <a:p>
            <a:r>
              <a:rPr lang="en-US" dirty="0">
                <a:solidFill>
                  <a:schemeClr val="accent2"/>
                </a:solidFill>
              </a:rPr>
              <a:t>Division of Health Care Statistics (DHCS)</a:t>
            </a:r>
          </a:p>
        </p:txBody>
      </p:sp>
      <p:sp>
        <p:nvSpPr>
          <p:cNvPr id="4" name="Content Placeholder 3"/>
          <p:cNvSpPr>
            <a:spLocks noGrp="1"/>
          </p:cNvSpPr>
          <p:nvPr>
            <p:ph sz="half" idx="1"/>
          </p:nvPr>
        </p:nvSpPr>
        <p:spPr>
          <a:xfrm>
            <a:off x="677333" y="1110343"/>
            <a:ext cx="4740741" cy="5589036"/>
          </a:xfrm>
        </p:spPr>
        <p:txBody>
          <a:bodyPr>
            <a:normAutofit fontScale="25000" lnSpcReduction="20000"/>
          </a:bodyPr>
          <a:lstStyle/>
          <a:p>
            <a:pPr marL="0" indent="0">
              <a:lnSpc>
                <a:spcPct val="120000"/>
              </a:lnSpc>
              <a:buNone/>
            </a:pPr>
            <a:r>
              <a:rPr lang="en-US" sz="6400" b="1" u="sng" dirty="0">
                <a:solidFill>
                  <a:schemeClr val="tx1"/>
                </a:solidFill>
              </a:rPr>
              <a:t>National Ambulatory Medical Care Survey (NAMCS) - Physician:</a:t>
            </a:r>
            <a:endParaRPr lang="en-US" sz="6400" dirty="0">
              <a:solidFill>
                <a:schemeClr val="tx1"/>
              </a:solidFill>
            </a:endParaRPr>
          </a:p>
          <a:p>
            <a:pPr lvl="0">
              <a:buFont typeface="Wingdings" panose="05000000000000000000" pitchFamily="2" charset="2"/>
              <a:buChar char="v"/>
            </a:pPr>
            <a:r>
              <a:rPr lang="en-US" sz="5600" dirty="0">
                <a:solidFill>
                  <a:schemeClr val="tx1"/>
                </a:solidFill>
              </a:rPr>
              <a:t>Last data release: 2016 NAMCS (released 01/2019)</a:t>
            </a:r>
          </a:p>
          <a:p>
            <a:pPr lvl="0">
              <a:buFont typeface="Wingdings" panose="05000000000000000000" pitchFamily="2" charset="2"/>
              <a:buChar char="v"/>
            </a:pPr>
            <a:r>
              <a:rPr lang="en-US" sz="5600" dirty="0">
                <a:solidFill>
                  <a:schemeClr val="tx1"/>
                </a:solidFill>
              </a:rPr>
              <a:t>Next expected release: 2018 NAMCS (release expected 2</a:t>
            </a:r>
            <a:r>
              <a:rPr lang="en-US" sz="5600" baseline="30000" dirty="0">
                <a:solidFill>
                  <a:schemeClr val="tx1"/>
                </a:solidFill>
              </a:rPr>
              <a:t>nd</a:t>
            </a:r>
            <a:r>
              <a:rPr lang="en-US" sz="5600" dirty="0">
                <a:solidFill>
                  <a:schemeClr val="tx1"/>
                </a:solidFill>
              </a:rPr>
              <a:t> quarter 2020)</a:t>
            </a:r>
          </a:p>
          <a:p>
            <a:pPr lvl="0">
              <a:buFont typeface="Wingdings" panose="05000000000000000000" pitchFamily="2" charset="2"/>
              <a:buChar char="v"/>
            </a:pPr>
            <a:r>
              <a:rPr lang="en-US" sz="5600" dirty="0">
                <a:solidFill>
                  <a:schemeClr val="tx1"/>
                </a:solidFill>
              </a:rPr>
              <a:t>2017 NAMCS undergoing further data processing due to the addition of EHR data, requiring additional time</a:t>
            </a:r>
          </a:p>
          <a:p>
            <a:pPr marL="0" indent="0">
              <a:lnSpc>
                <a:spcPct val="120000"/>
              </a:lnSpc>
              <a:buNone/>
            </a:pPr>
            <a:r>
              <a:rPr lang="en-US" sz="6400" b="1" u="sng" dirty="0">
                <a:solidFill>
                  <a:schemeClr val="tx1"/>
                </a:solidFill>
              </a:rPr>
              <a:t>National Hospital Ambulatory Medical Care Survey (NHAMCS) Emergency Department (ED):</a:t>
            </a:r>
            <a:endParaRPr lang="en-US" sz="6400" dirty="0">
              <a:solidFill>
                <a:schemeClr val="tx1"/>
              </a:solidFill>
            </a:endParaRPr>
          </a:p>
          <a:p>
            <a:pPr lvl="0">
              <a:buFont typeface="Wingdings" panose="05000000000000000000" pitchFamily="2" charset="2"/>
              <a:buChar char="v"/>
            </a:pPr>
            <a:r>
              <a:rPr lang="en-US" sz="5600" dirty="0">
                <a:solidFill>
                  <a:schemeClr val="tx1"/>
                </a:solidFill>
              </a:rPr>
              <a:t>Last data release: 2016 NHAMCS ED (released 11/2018)</a:t>
            </a:r>
          </a:p>
          <a:p>
            <a:pPr lvl="0">
              <a:buFont typeface="Wingdings" panose="05000000000000000000" pitchFamily="2" charset="2"/>
              <a:buChar char="v"/>
            </a:pPr>
            <a:r>
              <a:rPr lang="en-US" sz="5600" dirty="0">
                <a:solidFill>
                  <a:schemeClr val="tx1"/>
                </a:solidFill>
              </a:rPr>
              <a:t>Next expected release: 2017 NHAMCS ED (release expected end of 2019 or 1</a:t>
            </a:r>
            <a:r>
              <a:rPr lang="en-US" sz="5600" baseline="30000" dirty="0">
                <a:solidFill>
                  <a:schemeClr val="tx1"/>
                </a:solidFill>
              </a:rPr>
              <a:t>st</a:t>
            </a:r>
            <a:r>
              <a:rPr lang="en-US" sz="5600" dirty="0">
                <a:solidFill>
                  <a:schemeClr val="tx1"/>
                </a:solidFill>
              </a:rPr>
              <a:t> quarter of 2020)</a:t>
            </a:r>
            <a:r>
              <a:rPr lang="en-US" sz="7200" dirty="0">
                <a:solidFill>
                  <a:schemeClr val="tx1"/>
                </a:solidFill>
              </a:rPr>
              <a:t> </a:t>
            </a:r>
          </a:p>
          <a:p>
            <a:pPr marL="0" indent="0">
              <a:lnSpc>
                <a:spcPct val="120000"/>
              </a:lnSpc>
              <a:buNone/>
            </a:pPr>
            <a:r>
              <a:rPr lang="en-US" sz="6400" b="1" u="sng" dirty="0">
                <a:solidFill>
                  <a:schemeClr val="tx1"/>
                </a:solidFill>
              </a:rPr>
              <a:t>National Electronic Health Records Survey (NEHRS):</a:t>
            </a:r>
            <a:endParaRPr lang="en-US" sz="6400" dirty="0">
              <a:solidFill>
                <a:schemeClr val="tx1"/>
              </a:solidFill>
            </a:endParaRPr>
          </a:p>
          <a:p>
            <a:pPr lvl="0">
              <a:buFont typeface="Wingdings" panose="05000000000000000000" pitchFamily="2" charset="2"/>
              <a:buChar char="v"/>
            </a:pPr>
            <a:r>
              <a:rPr lang="en-US" sz="5600" dirty="0">
                <a:solidFill>
                  <a:schemeClr val="tx1"/>
                </a:solidFill>
              </a:rPr>
              <a:t>Last data release: 2017 NEHRS (released 12/2018)</a:t>
            </a:r>
          </a:p>
          <a:p>
            <a:pPr lvl="0">
              <a:buFont typeface="Wingdings" panose="05000000000000000000" pitchFamily="2" charset="2"/>
              <a:buChar char="v"/>
            </a:pPr>
            <a:r>
              <a:rPr lang="en-US" sz="5600" dirty="0">
                <a:solidFill>
                  <a:schemeClr val="tx1"/>
                </a:solidFill>
              </a:rPr>
              <a:t>Next expected release: 2017 NEHRS Supplement (release expected 4</a:t>
            </a:r>
            <a:r>
              <a:rPr lang="en-US" sz="5600" baseline="30000" dirty="0">
                <a:solidFill>
                  <a:schemeClr val="tx1"/>
                </a:solidFill>
              </a:rPr>
              <a:t>th</a:t>
            </a:r>
            <a:r>
              <a:rPr lang="en-US" sz="5600" dirty="0">
                <a:solidFill>
                  <a:schemeClr val="tx1"/>
                </a:solidFill>
              </a:rPr>
              <a:t> quarter 2019)</a:t>
            </a:r>
          </a:p>
          <a:p>
            <a:pPr lvl="0">
              <a:buFont typeface="Wingdings" panose="05000000000000000000" pitchFamily="2" charset="2"/>
              <a:buChar char="v"/>
            </a:pPr>
            <a:r>
              <a:rPr lang="en-US" sz="5600" dirty="0">
                <a:solidFill>
                  <a:schemeClr val="tx1"/>
                </a:solidFill>
              </a:rPr>
              <a:t>2018 NEHRS RDC file should also be released in 4</a:t>
            </a:r>
            <a:r>
              <a:rPr lang="en-US" sz="5600" baseline="30000" dirty="0">
                <a:solidFill>
                  <a:schemeClr val="tx1"/>
                </a:solidFill>
              </a:rPr>
              <a:t>th</a:t>
            </a:r>
            <a:r>
              <a:rPr lang="en-US" sz="5600" dirty="0">
                <a:solidFill>
                  <a:schemeClr val="tx1"/>
                </a:solidFill>
              </a:rPr>
              <a:t> quarter 2019 + public release in Q2 2020 – the first time to be released to the public</a:t>
            </a:r>
          </a:p>
          <a:p>
            <a:pPr marL="0" indent="0">
              <a:buNone/>
            </a:pPr>
            <a:endParaRPr lang="en-US" dirty="0"/>
          </a:p>
        </p:txBody>
      </p:sp>
      <p:sp>
        <p:nvSpPr>
          <p:cNvPr id="5" name="Content Placeholder 4"/>
          <p:cNvSpPr>
            <a:spLocks noGrp="1"/>
          </p:cNvSpPr>
          <p:nvPr>
            <p:ph sz="half" idx="2"/>
          </p:nvPr>
        </p:nvSpPr>
        <p:spPr>
          <a:xfrm>
            <a:off x="5702812" y="1110342"/>
            <a:ext cx="4184034" cy="5430415"/>
          </a:xfrm>
        </p:spPr>
        <p:txBody>
          <a:bodyPr>
            <a:normAutofit fontScale="25000" lnSpcReduction="20000"/>
          </a:bodyPr>
          <a:lstStyle/>
          <a:p>
            <a:pPr marL="0" indent="0">
              <a:lnSpc>
                <a:spcPct val="120000"/>
              </a:lnSpc>
              <a:spcBef>
                <a:spcPts val="600"/>
              </a:spcBef>
              <a:buNone/>
            </a:pPr>
            <a:r>
              <a:rPr lang="en-US" sz="6400" b="1" u="sng" dirty="0">
                <a:solidFill>
                  <a:srgbClr val="000000"/>
                </a:solidFill>
              </a:rPr>
              <a:t>Long-Term Care Surveys Update:</a:t>
            </a:r>
          </a:p>
          <a:p>
            <a:pPr marL="0" lvl="1" indent="0">
              <a:lnSpc>
                <a:spcPct val="120000"/>
              </a:lnSpc>
              <a:spcBef>
                <a:spcPts val="600"/>
              </a:spcBef>
              <a:buNone/>
            </a:pPr>
            <a:r>
              <a:rPr lang="en-US" sz="5600" b="1" dirty="0">
                <a:solidFill>
                  <a:srgbClr val="000000"/>
                </a:solidFill>
              </a:rPr>
              <a:t>National Study of Long-Term Care Providers (NSLTCP), 2017-2018, survey redesign:</a:t>
            </a:r>
            <a:endParaRPr lang="en-US" sz="5600" b="1" dirty="0">
              <a:solidFill>
                <a:srgbClr val="000000"/>
              </a:solidFill>
              <a:cs typeface="Calibri" panose="020F0502020204030204" pitchFamily="34" charset="0"/>
            </a:endParaRPr>
          </a:p>
          <a:p>
            <a:pPr>
              <a:lnSpc>
                <a:spcPct val="120000"/>
              </a:lnSpc>
              <a:spcBef>
                <a:spcPts val="600"/>
              </a:spcBef>
              <a:buFont typeface="Wingdings" panose="05000000000000000000" pitchFamily="2" charset="2"/>
              <a:buChar char="v"/>
            </a:pPr>
            <a:r>
              <a:rPr lang="en-US" sz="5800" dirty="0">
                <a:solidFill>
                  <a:srgbClr val="000000"/>
                </a:solidFill>
              </a:rPr>
              <a:t>First time </a:t>
            </a:r>
            <a:r>
              <a:rPr lang="en-US" sz="5800" u="sng" dirty="0">
                <a:solidFill>
                  <a:srgbClr val="000000"/>
                </a:solidFill>
              </a:rPr>
              <a:t>person-level</a:t>
            </a:r>
            <a:r>
              <a:rPr lang="en-US" sz="5800" dirty="0">
                <a:solidFill>
                  <a:srgbClr val="000000"/>
                </a:solidFill>
              </a:rPr>
              <a:t> sampling and data collection</a:t>
            </a:r>
          </a:p>
          <a:p>
            <a:pPr>
              <a:lnSpc>
                <a:spcPct val="120000"/>
              </a:lnSpc>
              <a:spcBef>
                <a:spcPts val="600"/>
              </a:spcBef>
              <a:buFont typeface="Wingdings" panose="05000000000000000000" pitchFamily="2" charset="2"/>
              <a:buChar char="v"/>
            </a:pPr>
            <a:r>
              <a:rPr lang="en-US" sz="5800" dirty="0">
                <a:solidFill>
                  <a:srgbClr val="000000"/>
                </a:solidFill>
              </a:rPr>
              <a:t>Completed data collection February 2019 </a:t>
            </a:r>
          </a:p>
          <a:p>
            <a:pPr>
              <a:lnSpc>
                <a:spcPct val="120000"/>
              </a:lnSpc>
              <a:spcBef>
                <a:spcPts val="600"/>
              </a:spcBef>
              <a:buFont typeface="Wingdings" panose="05000000000000000000" pitchFamily="2" charset="2"/>
              <a:buChar char="v"/>
            </a:pPr>
            <a:r>
              <a:rPr lang="en-US" sz="5800" dirty="0">
                <a:solidFill>
                  <a:srgbClr val="000000"/>
                </a:solidFill>
              </a:rPr>
              <a:t>Plan for survey data in RDC October 2019 and public-use files July 2020</a:t>
            </a:r>
          </a:p>
          <a:p>
            <a:pPr lvl="1">
              <a:lnSpc>
                <a:spcPct val="120000"/>
              </a:lnSpc>
              <a:spcBef>
                <a:spcPts val="600"/>
              </a:spcBef>
              <a:buFont typeface="Wingdings" panose="05000000000000000000" pitchFamily="2" charset="2"/>
              <a:buChar char="v"/>
            </a:pPr>
            <a:endParaRPr lang="en-US" sz="5600" dirty="0">
              <a:solidFill>
                <a:srgbClr val="000000"/>
              </a:solidFill>
            </a:endParaRPr>
          </a:p>
          <a:p>
            <a:pPr marL="0" lvl="1" indent="0">
              <a:lnSpc>
                <a:spcPct val="120000"/>
              </a:lnSpc>
              <a:spcBef>
                <a:spcPts val="600"/>
              </a:spcBef>
              <a:buNone/>
            </a:pPr>
            <a:r>
              <a:rPr lang="en-US" sz="5600" b="1" dirty="0">
                <a:solidFill>
                  <a:srgbClr val="000000"/>
                </a:solidFill>
              </a:rPr>
              <a:t>National Post-Acute and Long-Term Care Study (NPALS, formerly NSLTCP), 2019-2020:</a:t>
            </a:r>
          </a:p>
          <a:p>
            <a:pPr>
              <a:lnSpc>
                <a:spcPct val="120000"/>
              </a:lnSpc>
              <a:spcBef>
                <a:spcPts val="600"/>
              </a:spcBef>
              <a:buFont typeface="Wingdings" panose="05000000000000000000" pitchFamily="2" charset="2"/>
              <a:buChar char="v"/>
            </a:pPr>
            <a:r>
              <a:rPr lang="en-US" sz="5800" dirty="0">
                <a:solidFill>
                  <a:srgbClr val="000000"/>
                </a:solidFill>
              </a:rPr>
              <a:t>Plan to award surveys contract in September 2019</a:t>
            </a:r>
          </a:p>
          <a:p>
            <a:pPr>
              <a:lnSpc>
                <a:spcPct val="120000"/>
              </a:lnSpc>
              <a:spcBef>
                <a:spcPts val="600"/>
              </a:spcBef>
              <a:buFont typeface="Wingdings" panose="05000000000000000000" pitchFamily="2" charset="2"/>
              <a:buChar char="v"/>
            </a:pPr>
            <a:r>
              <a:rPr lang="en-US" sz="5800" dirty="0">
                <a:solidFill>
                  <a:srgbClr val="000000"/>
                </a:solidFill>
              </a:rPr>
              <a:t>Adding 2 sectors to reflect spectrum of post-acute care (inpatient rehab and long-term care hospitals)</a:t>
            </a:r>
          </a:p>
          <a:p>
            <a:pPr>
              <a:lnSpc>
                <a:spcPct val="120000"/>
              </a:lnSpc>
              <a:spcBef>
                <a:spcPts val="600"/>
              </a:spcBef>
              <a:buFont typeface="Wingdings" panose="05000000000000000000" pitchFamily="2" charset="2"/>
              <a:buChar char="v"/>
            </a:pPr>
            <a:r>
              <a:rPr lang="en-US" sz="5800" dirty="0">
                <a:solidFill>
                  <a:srgbClr val="000000"/>
                </a:solidFill>
              </a:rPr>
              <a:t>Obtaining multiple administrative data files from CMS</a:t>
            </a:r>
          </a:p>
          <a:p>
            <a:pPr>
              <a:lnSpc>
                <a:spcPct val="120000"/>
              </a:lnSpc>
              <a:spcBef>
                <a:spcPts val="600"/>
              </a:spcBef>
              <a:buFont typeface="Wingdings" panose="05000000000000000000" pitchFamily="2" charset="2"/>
              <a:buChar char="v"/>
            </a:pPr>
            <a:r>
              <a:rPr lang="en-US" sz="5800" dirty="0">
                <a:solidFill>
                  <a:srgbClr val="000000"/>
                </a:solidFill>
              </a:rPr>
              <a:t>No person-level data collection</a:t>
            </a:r>
          </a:p>
          <a:p>
            <a:pPr>
              <a:lnSpc>
                <a:spcPct val="120000"/>
              </a:lnSpc>
              <a:spcBef>
                <a:spcPts val="600"/>
              </a:spcBef>
              <a:buFont typeface="Wingdings" panose="05000000000000000000" pitchFamily="2" charset="2"/>
              <a:buChar char="v"/>
            </a:pPr>
            <a:endParaRPr lang="en-US" dirty="0"/>
          </a:p>
        </p:txBody>
      </p:sp>
      <p:cxnSp>
        <p:nvCxnSpPr>
          <p:cNvPr id="7" name="Straight Connector 6">
            <a:extLst>
              <a:ext uri="{C183D7F6-B498-43B3-948B-1728B52AA6E4}">
                <adec:decorative xmlns:adec="http://schemas.microsoft.com/office/drawing/2017/decorative" val="1"/>
              </a:ext>
            </a:extLst>
          </p:cNvPr>
          <p:cNvCxnSpPr>
            <a:cxnSpLocks/>
          </p:cNvCxnSpPr>
          <p:nvPr/>
        </p:nvCxnSpPr>
        <p:spPr>
          <a:xfrm>
            <a:off x="5560447" y="951722"/>
            <a:ext cx="0" cy="558903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69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04066"/>
            <a:ext cx="9381066" cy="920620"/>
          </a:xfrm>
        </p:spPr>
        <p:txBody>
          <a:bodyPr/>
          <a:lstStyle/>
          <a:p>
            <a:r>
              <a:rPr lang="en-US" dirty="0">
                <a:solidFill>
                  <a:schemeClr val="accent2"/>
                </a:solidFill>
              </a:rPr>
              <a:t>Division of Analysis and Epidemiology (DAE)</a:t>
            </a:r>
          </a:p>
        </p:txBody>
      </p:sp>
      <p:sp>
        <p:nvSpPr>
          <p:cNvPr id="3" name="Content Placeholder 2"/>
          <p:cNvSpPr>
            <a:spLocks noGrp="1"/>
          </p:cNvSpPr>
          <p:nvPr>
            <p:ph idx="1"/>
          </p:nvPr>
        </p:nvSpPr>
        <p:spPr>
          <a:xfrm>
            <a:off x="677334" y="1424686"/>
            <a:ext cx="7215578" cy="5214385"/>
          </a:xfrm>
        </p:spPr>
        <p:txBody>
          <a:bodyPr>
            <a:normAutofit fontScale="92500" lnSpcReduction="20000"/>
          </a:bodyPr>
          <a:lstStyle/>
          <a:p>
            <a:pPr marL="0" indent="0">
              <a:buNone/>
            </a:pPr>
            <a:r>
              <a:rPr lang="en-US" sz="2000" dirty="0">
                <a:solidFill>
                  <a:srgbClr val="000000"/>
                </a:solidFill>
              </a:rPr>
              <a:t>What is </a:t>
            </a:r>
            <a:r>
              <a:rPr lang="en-US" sz="2000" i="1" dirty="0">
                <a:solidFill>
                  <a:srgbClr val="000000"/>
                </a:solidFill>
              </a:rPr>
              <a:t>Health, United States</a:t>
            </a:r>
            <a:r>
              <a:rPr lang="en-US" sz="2000" dirty="0">
                <a:solidFill>
                  <a:srgbClr val="000000"/>
                </a:solidFill>
              </a:rPr>
              <a:t>?</a:t>
            </a:r>
            <a:endParaRPr lang="en-US" sz="2000" i="1" dirty="0">
              <a:solidFill>
                <a:srgbClr val="000000"/>
              </a:solidFill>
            </a:endParaRPr>
          </a:p>
          <a:p>
            <a:r>
              <a:rPr lang="en-US" sz="2000" dirty="0">
                <a:solidFill>
                  <a:srgbClr val="000000"/>
                </a:solidFill>
              </a:rPr>
              <a:t>Legislatively mandated report on the health status of the nation submitted to the President and the Congress</a:t>
            </a:r>
          </a:p>
          <a:p>
            <a:r>
              <a:rPr lang="en-US" sz="2000" dirty="0">
                <a:solidFill>
                  <a:srgbClr val="000000"/>
                </a:solidFill>
              </a:rPr>
              <a:t>Provides an overview of national trends in key health indicators</a:t>
            </a:r>
          </a:p>
          <a:p>
            <a:endParaRPr lang="en-US" sz="2000" dirty="0">
              <a:solidFill>
                <a:srgbClr val="000000"/>
              </a:solidFill>
            </a:endParaRPr>
          </a:p>
          <a:p>
            <a:pPr marL="0" indent="0">
              <a:buNone/>
            </a:pPr>
            <a:r>
              <a:rPr lang="en-US" sz="2000" i="1" dirty="0">
                <a:solidFill>
                  <a:srgbClr val="000000"/>
                </a:solidFill>
              </a:rPr>
              <a:t>Health, United States 2018</a:t>
            </a:r>
            <a:r>
              <a:rPr lang="en-US" sz="2000" dirty="0">
                <a:solidFill>
                  <a:srgbClr val="000000"/>
                </a:solidFill>
              </a:rPr>
              <a:t> – latest report coming soon!</a:t>
            </a:r>
            <a:endParaRPr lang="en-US" sz="2000" i="1" dirty="0">
              <a:solidFill>
                <a:srgbClr val="000000"/>
              </a:solidFill>
            </a:endParaRPr>
          </a:p>
          <a:p>
            <a:r>
              <a:rPr lang="en-US" sz="2000" b="1" dirty="0">
                <a:solidFill>
                  <a:srgbClr val="000000"/>
                </a:solidFill>
              </a:rPr>
              <a:t>Expected release in October 2019</a:t>
            </a:r>
          </a:p>
          <a:p>
            <a:r>
              <a:rPr lang="en-US" sz="2000" dirty="0">
                <a:solidFill>
                  <a:srgbClr val="000000"/>
                </a:solidFill>
              </a:rPr>
              <a:t>Printed and PDF 20-figure Chartbook on the Health of Americans</a:t>
            </a:r>
          </a:p>
          <a:p>
            <a:r>
              <a:rPr lang="en-US" sz="2000" dirty="0">
                <a:solidFill>
                  <a:srgbClr val="000000"/>
                </a:solidFill>
              </a:rPr>
              <a:t>47 detailed trend tables available as an online-only supplement</a:t>
            </a:r>
          </a:p>
          <a:p>
            <a:endParaRPr lang="en-US" sz="2000" dirty="0">
              <a:solidFill>
                <a:srgbClr val="000000"/>
              </a:solidFill>
            </a:endParaRPr>
          </a:p>
          <a:p>
            <a:pPr marL="0" indent="0">
              <a:buNone/>
            </a:pPr>
            <a:r>
              <a:rPr lang="en-US" sz="2000" i="1" dirty="0">
                <a:solidFill>
                  <a:srgbClr val="000000"/>
                </a:solidFill>
              </a:rPr>
              <a:t>Undergoing redesign exploration, gathering input from:</a:t>
            </a:r>
          </a:p>
          <a:p>
            <a:r>
              <a:rPr lang="en-US" sz="2000" dirty="0">
                <a:solidFill>
                  <a:srgbClr val="000000"/>
                </a:solidFill>
              </a:rPr>
              <a:t>Government and academic stakeholders</a:t>
            </a:r>
          </a:p>
          <a:p>
            <a:r>
              <a:rPr lang="en-US" sz="2000" dirty="0">
                <a:solidFill>
                  <a:srgbClr val="000000"/>
                </a:solidFill>
              </a:rPr>
              <a:t>Reports and websites for best practices in dissemination</a:t>
            </a:r>
          </a:p>
          <a:p>
            <a:pPr marL="0" indent="0">
              <a:buNone/>
            </a:pPr>
            <a:endParaRPr lang="en-US" sz="2000" dirty="0">
              <a:solidFill>
                <a:srgbClr val="000000"/>
              </a:solidFill>
            </a:endParaRPr>
          </a:p>
          <a:p>
            <a:pPr marL="0" indent="0">
              <a:buNone/>
            </a:pPr>
            <a:endParaRPr lang="en-US" dirty="0"/>
          </a:p>
        </p:txBody>
      </p:sp>
      <p:pic>
        <p:nvPicPr>
          <p:cNvPr id="7" name="Picture 6" descr="Health, US 2018 cover - image">
            <a:extLst>
              <a:ext uri="{FF2B5EF4-FFF2-40B4-BE49-F238E27FC236}">
                <a16:creationId xmlns:a16="http://schemas.microsoft.com/office/drawing/2014/main" id="{E939C950-3B71-4FC8-BF38-B9879C0E617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6892" y="1424686"/>
            <a:ext cx="4075930" cy="4823714"/>
          </a:xfrm>
          <a:prstGeom prst="rect">
            <a:avLst/>
          </a:prstGeom>
        </p:spPr>
      </p:pic>
    </p:spTree>
    <p:extLst>
      <p:ext uri="{BB962C8B-B14F-4D97-AF65-F5344CB8AC3E}">
        <p14:creationId xmlns:p14="http://schemas.microsoft.com/office/powerpoint/2010/main" val="301461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87376"/>
            <a:ext cx="8596668" cy="1320800"/>
          </a:xfrm>
        </p:spPr>
        <p:txBody>
          <a:bodyPr/>
          <a:lstStyle/>
          <a:p>
            <a:r>
              <a:rPr lang="en-US" dirty="0">
                <a:solidFill>
                  <a:schemeClr val="accent2"/>
                </a:solidFill>
              </a:rPr>
              <a:t>Federal Interagency Forum on Child and Family Statistics</a:t>
            </a:r>
          </a:p>
        </p:txBody>
      </p:sp>
      <p:sp>
        <p:nvSpPr>
          <p:cNvPr id="3" name="Content Placeholder 2"/>
          <p:cNvSpPr>
            <a:spLocks noGrp="1"/>
          </p:cNvSpPr>
          <p:nvPr>
            <p:ph sz="half" idx="1"/>
          </p:nvPr>
        </p:nvSpPr>
        <p:spPr>
          <a:xfrm>
            <a:off x="677333" y="1908176"/>
            <a:ext cx="6836649" cy="4760981"/>
          </a:xfrm>
        </p:spPr>
        <p:txBody>
          <a:bodyPr>
            <a:normAutofit/>
          </a:bodyPr>
          <a:lstStyle/>
          <a:p>
            <a:r>
              <a:rPr lang="en-US" sz="2800" b="1" dirty="0">
                <a:solidFill>
                  <a:schemeClr val="tx1"/>
                </a:solidFill>
              </a:rPr>
              <a:t>New Report out in September 2019!</a:t>
            </a:r>
          </a:p>
          <a:p>
            <a:endParaRPr lang="en-US" dirty="0">
              <a:solidFill>
                <a:schemeClr val="tx1"/>
              </a:solidFill>
            </a:endParaRPr>
          </a:p>
          <a:p>
            <a:r>
              <a:rPr lang="en-US" dirty="0">
                <a:solidFill>
                  <a:schemeClr val="tx1"/>
                </a:solidFill>
              </a:rPr>
              <a:t>Founded in 1994 with a focus on coordination across federal agencies working on child and family programs and data</a:t>
            </a:r>
          </a:p>
          <a:p>
            <a:r>
              <a:rPr lang="en-US" dirty="0">
                <a:solidFill>
                  <a:schemeClr val="tx1"/>
                </a:solidFill>
              </a:rPr>
              <a:t>Comprised of 23 agencies that produce or use statistical data on children</a:t>
            </a:r>
          </a:p>
          <a:p>
            <a:r>
              <a:rPr lang="en-US" dirty="0">
                <a:solidFill>
                  <a:schemeClr val="tx1"/>
                </a:solidFill>
              </a:rPr>
              <a:t>NCHS administers the Forum’s work, provides data and statistical expertise</a:t>
            </a:r>
          </a:p>
          <a:p>
            <a:r>
              <a:rPr lang="en-US" dirty="0">
                <a:solidFill>
                  <a:schemeClr val="tx1"/>
                </a:solidFill>
              </a:rPr>
              <a:t>Includes data from the National Vital Statistics System (</a:t>
            </a:r>
            <a:r>
              <a:rPr lang="en-US" dirty="0" err="1">
                <a:solidFill>
                  <a:schemeClr val="tx1"/>
                </a:solidFill>
              </a:rPr>
              <a:t>natality</a:t>
            </a:r>
            <a:r>
              <a:rPr lang="en-US" dirty="0">
                <a:solidFill>
                  <a:schemeClr val="tx1"/>
                </a:solidFill>
              </a:rPr>
              <a:t>, mortality, linked births/deaths), National Health Interview Survey, National Health and Nutrition Examination Survey, National Hospital Ambulatory Medical Care Survey – Emergency Department</a:t>
            </a:r>
          </a:p>
          <a:p>
            <a:endParaRPr lang="en-US" dirty="0"/>
          </a:p>
        </p:txBody>
      </p:sp>
      <p:pic>
        <p:nvPicPr>
          <p:cNvPr id="8" name="Content Placeholder 7" descr="America's Children 2019 Report cover">
            <a:extLst>
              <a:ext uri="{FF2B5EF4-FFF2-40B4-BE49-F238E27FC236}">
                <a16:creationId xmlns:a16="http://schemas.microsoft.com/office/drawing/2014/main" id="{28A8CC05-5E4E-452C-87F6-2563CE40CD66}"/>
              </a:ext>
            </a:extLst>
          </p:cNvPr>
          <p:cNvPicPr>
            <a:picLocks noGrp="1" noChangeAspect="1"/>
          </p:cNvPicPr>
          <p:nvPr>
            <p:ph sz="half" idx="2"/>
          </p:nvPr>
        </p:nvPicPr>
        <p:blipFill>
          <a:blip r:embed="rId2"/>
          <a:stretch>
            <a:fillRect/>
          </a:stretch>
        </p:blipFill>
        <p:spPr>
          <a:xfrm>
            <a:off x="7674908" y="1247776"/>
            <a:ext cx="4101760" cy="5319268"/>
          </a:xfrm>
          <a:prstGeom prst="rect">
            <a:avLst/>
          </a:prstGeom>
        </p:spPr>
      </p:pic>
    </p:spTree>
    <p:extLst>
      <p:ext uri="{BB962C8B-B14F-4D97-AF65-F5344CB8AC3E}">
        <p14:creationId xmlns:p14="http://schemas.microsoft.com/office/powerpoint/2010/main" val="2010616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NCHS Awarded the CDC Shepard Award in Data Methods and Study Design</a:t>
            </a:r>
          </a:p>
        </p:txBody>
      </p:sp>
      <p:sp>
        <p:nvSpPr>
          <p:cNvPr id="3" name="Content Placeholder 2"/>
          <p:cNvSpPr>
            <a:spLocks noGrp="1"/>
          </p:cNvSpPr>
          <p:nvPr>
            <p:ph idx="1"/>
          </p:nvPr>
        </p:nvSpPr>
        <p:spPr>
          <a:xfrm>
            <a:off x="677334" y="2160590"/>
            <a:ext cx="8596668" cy="3713436"/>
          </a:xfrm>
        </p:spPr>
        <p:txBody>
          <a:bodyPr>
            <a:normAutofit/>
          </a:bodyPr>
          <a:lstStyle/>
          <a:p>
            <a:r>
              <a:rPr lang="en-US" dirty="0">
                <a:solidFill>
                  <a:schemeClr val="tx1"/>
                </a:solidFill>
              </a:rPr>
              <a:t>Cross-Division collaboration at NCHS from colleagues in DRM, DAE, and DVS:</a:t>
            </a:r>
          </a:p>
          <a:p>
            <a:pPr lvl="1"/>
            <a:r>
              <a:rPr lang="en-US" sz="1800" dirty="0" err="1">
                <a:solidFill>
                  <a:schemeClr val="tx1"/>
                </a:solidFill>
              </a:rPr>
              <a:t>Diba</a:t>
            </a:r>
            <a:r>
              <a:rPr lang="en-US" sz="1800" dirty="0">
                <a:solidFill>
                  <a:schemeClr val="tx1"/>
                </a:solidFill>
              </a:rPr>
              <a:t> Khan</a:t>
            </a:r>
          </a:p>
          <a:p>
            <a:pPr lvl="1"/>
            <a:r>
              <a:rPr lang="en-US" sz="1800" dirty="0">
                <a:solidFill>
                  <a:schemeClr val="tx1"/>
                </a:solidFill>
              </a:rPr>
              <a:t>Lauren M. Rossen</a:t>
            </a:r>
          </a:p>
          <a:p>
            <a:pPr lvl="1"/>
            <a:r>
              <a:rPr lang="en-US" sz="1800" dirty="0">
                <a:solidFill>
                  <a:schemeClr val="tx1"/>
                </a:solidFill>
              </a:rPr>
              <a:t>Holly </a:t>
            </a:r>
            <a:r>
              <a:rPr lang="en-US" sz="1800" dirty="0" err="1">
                <a:solidFill>
                  <a:schemeClr val="tx1"/>
                </a:solidFill>
              </a:rPr>
              <a:t>Hedegard</a:t>
            </a:r>
            <a:endParaRPr lang="en-US" sz="1800" dirty="0">
              <a:solidFill>
                <a:schemeClr val="tx1"/>
              </a:solidFill>
            </a:endParaRPr>
          </a:p>
          <a:p>
            <a:pPr lvl="1"/>
            <a:r>
              <a:rPr lang="en-US" sz="1800" dirty="0">
                <a:solidFill>
                  <a:schemeClr val="tx1"/>
                </a:solidFill>
              </a:rPr>
              <a:t>Margaret Warner</a:t>
            </a:r>
          </a:p>
          <a:p>
            <a:pPr lvl="1"/>
            <a:endParaRPr lang="en-US" sz="1800" dirty="0">
              <a:solidFill>
                <a:schemeClr val="tx1"/>
              </a:solidFill>
            </a:endParaRPr>
          </a:p>
          <a:p>
            <a:pPr lvl="1"/>
            <a:endParaRPr lang="en-US" sz="1800" dirty="0">
              <a:solidFill>
                <a:schemeClr val="tx1"/>
              </a:solidFill>
            </a:endParaRPr>
          </a:p>
          <a:p>
            <a:r>
              <a:rPr lang="en-US" dirty="0">
                <a:solidFill>
                  <a:schemeClr val="tx1"/>
                </a:solidFill>
              </a:rPr>
              <a:t>A Bayesian Spatial and Temporal Modeling Approach to Mapping Geographic Variation in Mortality Rates for Subnational Areas with R-INLA</a:t>
            </a:r>
          </a:p>
        </p:txBody>
      </p:sp>
      <p:sp>
        <p:nvSpPr>
          <p:cNvPr id="4" name="TextBox 3"/>
          <p:cNvSpPr txBox="1"/>
          <p:nvPr/>
        </p:nvSpPr>
        <p:spPr>
          <a:xfrm>
            <a:off x="487018" y="5775644"/>
            <a:ext cx="8120269" cy="923330"/>
          </a:xfrm>
          <a:prstGeom prst="rect">
            <a:avLst/>
          </a:prstGeom>
          <a:noFill/>
        </p:spPr>
        <p:txBody>
          <a:bodyPr wrap="square" rtlCol="0">
            <a:spAutoFit/>
          </a:bodyPr>
          <a:lstStyle/>
          <a:p>
            <a:r>
              <a:rPr lang="en-US" sz="1200" dirty="0" err="1"/>
              <a:t>Diba</a:t>
            </a:r>
            <a:r>
              <a:rPr lang="en-US" sz="1200" dirty="0"/>
              <a:t> Khan, Lauren M. Rossen, Holly </a:t>
            </a:r>
            <a:r>
              <a:rPr lang="en-US" sz="1200" dirty="0" err="1"/>
              <a:t>Hedegaard</a:t>
            </a:r>
            <a:r>
              <a:rPr lang="en-US" sz="1200" dirty="0"/>
              <a:t>, and Margaret Warner.  A Bayesian Spatial and Temporal Modeling Approach to Mapping Geographic Variation in Mortality Rates for Subnational Areas with R-INLA.  J Data </a:t>
            </a:r>
            <a:r>
              <a:rPr lang="en-US" sz="1200" dirty="0" err="1"/>
              <a:t>Sci</a:t>
            </a:r>
            <a:r>
              <a:rPr lang="en-US" sz="1200" dirty="0"/>
              <a:t> 2018; 16(1): 147-182 </a:t>
            </a:r>
          </a:p>
          <a:p>
            <a:endParaRPr lang="en-US" dirty="0"/>
          </a:p>
        </p:txBody>
      </p:sp>
      <p:pic>
        <p:nvPicPr>
          <p:cNvPr id="5" name="Picture 4" descr="Picture of Diba Khan receiving the Shepard Award"/>
          <p:cNvPicPr>
            <a:picLocks noChangeAspect="1"/>
          </p:cNvPicPr>
          <p:nvPr/>
        </p:nvPicPr>
        <p:blipFill>
          <a:blip r:embed="rId2"/>
          <a:stretch>
            <a:fillRect/>
          </a:stretch>
        </p:blipFill>
        <p:spPr>
          <a:xfrm>
            <a:off x="4690649" y="2557256"/>
            <a:ext cx="3737734" cy="2251647"/>
          </a:xfrm>
          <a:prstGeom prst="rect">
            <a:avLst/>
          </a:prstGeom>
          <a:ln w="12700">
            <a:solidFill>
              <a:schemeClr val="tx1"/>
            </a:solidFill>
          </a:ln>
        </p:spPr>
      </p:pic>
    </p:spTree>
    <p:extLst>
      <p:ext uri="{BB962C8B-B14F-4D97-AF65-F5344CB8AC3E}">
        <p14:creationId xmlns:p14="http://schemas.microsoft.com/office/powerpoint/2010/main" val="646522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28" y="221974"/>
            <a:ext cx="9788571" cy="1320800"/>
          </a:xfrm>
        </p:spPr>
        <p:txBody>
          <a:bodyPr>
            <a:noAutofit/>
          </a:bodyPr>
          <a:lstStyle/>
          <a:p>
            <a:r>
              <a:rPr lang="en-US" sz="4800" dirty="0">
                <a:solidFill>
                  <a:schemeClr val="accent2"/>
                </a:solidFill>
              </a:rPr>
              <a:t>NCHS Publications by Fiscal Year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0771998"/>
              </p:ext>
            </p:extLst>
          </p:nvPr>
        </p:nvGraphicFramePr>
        <p:xfrm>
          <a:off x="250480" y="1375397"/>
          <a:ext cx="11179520" cy="4986883"/>
        </p:xfrm>
        <a:graphic>
          <a:graphicData uri="http://schemas.openxmlformats.org/drawingml/2006/table">
            <a:tbl>
              <a:tblPr firstRow="1" firstCol="1" bandRow="1">
                <a:tableStyleId>{0660B408-B3CF-4A94-85FC-2B1E0A45F4A2}</a:tableStyleId>
              </a:tblPr>
              <a:tblGrid>
                <a:gridCol w="2779295">
                  <a:extLst>
                    <a:ext uri="{9D8B030D-6E8A-4147-A177-3AD203B41FA5}">
                      <a16:colId xmlns:a16="http://schemas.microsoft.com/office/drawing/2014/main" val="3897365903"/>
                    </a:ext>
                  </a:extLst>
                </a:gridCol>
                <a:gridCol w="867311">
                  <a:extLst>
                    <a:ext uri="{9D8B030D-6E8A-4147-A177-3AD203B41FA5}">
                      <a16:colId xmlns:a16="http://schemas.microsoft.com/office/drawing/2014/main" val="3343254790"/>
                    </a:ext>
                  </a:extLst>
                </a:gridCol>
                <a:gridCol w="892628">
                  <a:extLst>
                    <a:ext uri="{9D8B030D-6E8A-4147-A177-3AD203B41FA5}">
                      <a16:colId xmlns:a16="http://schemas.microsoft.com/office/drawing/2014/main" val="1439468289"/>
                    </a:ext>
                  </a:extLst>
                </a:gridCol>
                <a:gridCol w="859972">
                  <a:extLst>
                    <a:ext uri="{9D8B030D-6E8A-4147-A177-3AD203B41FA5}">
                      <a16:colId xmlns:a16="http://schemas.microsoft.com/office/drawing/2014/main" val="3994663588"/>
                    </a:ext>
                  </a:extLst>
                </a:gridCol>
                <a:gridCol w="903514">
                  <a:extLst>
                    <a:ext uri="{9D8B030D-6E8A-4147-A177-3AD203B41FA5}">
                      <a16:colId xmlns:a16="http://schemas.microsoft.com/office/drawing/2014/main" val="1832896942"/>
                    </a:ext>
                  </a:extLst>
                </a:gridCol>
                <a:gridCol w="805543">
                  <a:extLst>
                    <a:ext uri="{9D8B030D-6E8A-4147-A177-3AD203B41FA5}">
                      <a16:colId xmlns:a16="http://schemas.microsoft.com/office/drawing/2014/main" val="3989482645"/>
                    </a:ext>
                  </a:extLst>
                </a:gridCol>
                <a:gridCol w="859971">
                  <a:extLst>
                    <a:ext uri="{9D8B030D-6E8A-4147-A177-3AD203B41FA5}">
                      <a16:colId xmlns:a16="http://schemas.microsoft.com/office/drawing/2014/main" val="217791888"/>
                    </a:ext>
                  </a:extLst>
                </a:gridCol>
                <a:gridCol w="772886">
                  <a:extLst>
                    <a:ext uri="{9D8B030D-6E8A-4147-A177-3AD203B41FA5}">
                      <a16:colId xmlns:a16="http://schemas.microsoft.com/office/drawing/2014/main" val="3504798804"/>
                    </a:ext>
                  </a:extLst>
                </a:gridCol>
                <a:gridCol w="859020">
                  <a:extLst>
                    <a:ext uri="{9D8B030D-6E8A-4147-A177-3AD203B41FA5}">
                      <a16:colId xmlns:a16="http://schemas.microsoft.com/office/drawing/2014/main" val="1883039654"/>
                    </a:ext>
                  </a:extLst>
                </a:gridCol>
                <a:gridCol w="750500">
                  <a:extLst>
                    <a:ext uri="{9D8B030D-6E8A-4147-A177-3AD203B41FA5}">
                      <a16:colId xmlns:a16="http://schemas.microsoft.com/office/drawing/2014/main" val="2919522542"/>
                    </a:ext>
                  </a:extLst>
                </a:gridCol>
                <a:gridCol w="828880">
                  <a:extLst>
                    <a:ext uri="{9D8B030D-6E8A-4147-A177-3AD203B41FA5}">
                      <a16:colId xmlns:a16="http://schemas.microsoft.com/office/drawing/2014/main" val="3752844935"/>
                    </a:ext>
                  </a:extLst>
                </a:gridCol>
              </a:tblGrid>
              <a:tr h="340936">
                <a:tc rowSpan="2">
                  <a:txBody>
                    <a:bodyPr/>
                    <a:lstStyle/>
                    <a:p>
                      <a:pPr marL="0" marR="0" algn="l" defTabSz="1219170" rtl="0" eaLnBrk="1" latinLnBrk="0" hangingPunct="1">
                        <a:spcBef>
                          <a:spcPts val="0"/>
                        </a:spcBef>
                        <a:spcAft>
                          <a:spcPts val="0"/>
                        </a:spcAft>
                      </a:pPr>
                      <a:r>
                        <a:rPr lang="en-US" sz="1800" kern="1200" dirty="0">
                          <a:effectLst/>
                        </a:rPr>
                        <a:t>Publications</a:t>
                      </a:r>
                      <a:r>
                        <a:rPr lang="en-US" sz="1800" kern="1200" baseline="0" dirty="0">
                          <a:effectLst/>
                        </a:rPr>
                        <a:t> Type</a:t>
                      </a:r>
                      <a:endParaRPr lang="en-US" sz="1800" b="1" kern="1200" dirty="0">
                        <a:solidFill>
                          <a:schemeClr val="bg1"/>
                        </a:solidFill>
                        <a:effectLst/>
                        <a:latin typeface="+mn-lt"/>
                        <a:ea typeface="+mn-ea"/>
                        <a:cs typeface="+mn-cs"/>
                      </a:endParaRPr>
                    </a:p>
                  </a:txBody>
                  <a:tcPr marL="68580" marR="68580" marT="0" marB="0"/>
                </a:tc>
                <a:tc gridSpan="10">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Fiscal Year</a:t>
                      </a:r>
                    </a:p>
                  </a:txBody>
                  <a:tcPr marL="68580" marR="68580" marT="0" marB="0"/>
                </a:tc>
                <a:tc hMerge="1">
                  <a:txBody>
                    <a:bodyPr/>
                    <a:lstStyle/>
                    <a:p>
                      <a:pPr marL="0" marR="0" algn="ctr" defTabSz="1219170" rtl="0" eaLnBrk="1" latinLnBrk="0" hangingPunct="1">
                        <a:spcBef>
                          <a:spcPts val="0"/>
                        </a:spcBef>
                        <a:spcAft>
                          <a:spcPts val="0"/>
                        </a:spcAft>
                      </a:pPr>
                      <a:endParaRPr lang="en-US" sz="1800" b="1" kern="1200" dirty="0">
                        <a:solidFill>
                          <a:schemeClr val="tx1"/>
                        </a:solidFill>
                        <a:effectLst/>
                        <a:latin typeface="+mn-lt"/>
                        <a:ea typeface="+mn-ea"/>
                        <a:cs typeface="+mn-cs"/>
                      </a:endParaRPr>
                    </a:p>
                  </a:txBody>
                  <a:tcPr marL="68580" marR="68580" marT="0" marB="0"/>
                </a:tc>
                <a:tc hMerge="1">
                  <a:txBody>
                    <a:bodyPr/>
                    <a:lstStyle/>
                    <a:p>
                      <a:pPr marL="0" marR="0" algn="ctr" defTabSz="1219170" rtl="0" eaLnBrk="1" latinLnBrk="0" hangingPunct="1">
                        <a:spcBef>
                          <a:spcPts val="0"/>
                        </a:spcBef>
                        <a:spcAft>
                          <a:spcPts val="0"/>
                        </a:spcAft>
                      </a:pPr>
                      <a:endParaRPr lang="en-US" sz="1800" b="1" kern="1200" dirty="0">
                        <a:solidFill>
                          <a:schemeClr val="tx1"/>
                        </a:solidFill>
                        <a:effectLst/>
                        <a:latin typeface="+mn-lt"/>
                        <a:ea typeface="+mn-ea"/>
                        <a:cs typeface="+mn-cs"/>
                      </a:endParaRPr>
                    </a:p>
                  </a:txBody>
                  <a:tcPr marL="68580" marR="68580" marT="0" marB="0"/>
                </a:tc>
                <a:tc hMerge="1">
                  <a:txBody>
                    <a:bodyPr/>
                    <a:lstStyle/>
                    <a:p>
                      <a:pPr marL="0" marR="0" algn="ctr" defTabSz="1219170" rtl="0" eaLnBrk="1" latinLnBrk="0" hangingPunct="1">
                        <a:spcBef>
                          <a:spcPts val="0"/>
                        </a:spcBef>
                        <a:spcAft>
                          <a:spcPts val="0"/>
                        </a:spcAft>
                      </a:pPr>
                      <a:endParaRPr lang="en-US" sz="1800" b="1" kern="1200" dirty="0">
                        <a:solidFill>
                          <a:schemeClr val="tx1"/>
                        </a:solidFill>
                        <a:effectLst/>
                        <a:latin typeface="+mn-lt"/>
                        <a:ea typeface="+mn-ea"/>
                        <a:cs typeface="+mn-cs"/>
                      </a:endParaRPr>
                    </a:p>
                  </a:txBody>
                  <a:tcPr marL="68580" marR="68580" marT="0" marB="0"/>
                </a:tc>
                <a:tc hMerge="1">
                  <a:txBody>
                    <a:bodyPr/>
                    <a:lstStyle/>
                    <a:p>
                      <a:pPr marL="0" marR="0" algn="ctr" defTabSz="1219170" rtl="0" eaLnBrk="1" latinLnBrk="0" hangingPunct="1">
                        <a:spcBef>
                          <a:spcPts val="0"/>
                        </a:spcBef>
                        <a:spcAft>
                          <a:spcPts val="0"/>
                        </a:spcAft>
                      </a:pPr>
                      <a:endParaRPr lang="en-US" sz="1800" b="1" kern="1200" dirty="0">
                        <a:solidFill>
                          <a:schemeClr val="tx1"/>
                        </a:solidFill>
                        <a:effectLst/>
                        <a:latin typeface="+mn-lt"/>
                        <a:ea typeface="+mn-ea"/>
                        <a:cs typeface="+mn-cs"/>
                      </a:endParaRPr>
                    </a:p>
                  </a:txBody>
                  <a:tcPr marL="68580" marR="68580" marT="0" marB="0"/>
                </a:tc>
                <a:tc hMerge="1">
                  <a:txBody>
                    <a:bodyPr/>
                    <a:lstStyle/>
                    <a:p>
                      <a:pPr marL="0" marR="0" algn="ctr" defTabSz="1219170" rtl="0" eaLnBrk="1" latinLnBrk="0" hangingPunct="1">
                        <a:spcBef>
                          <a:spcPts val="0"/>
                        </a:spcBef>
                        <a:spcAft>
                          <a:spcPts val="0"/>
                        </a:spcAft>
                      </a:pPr>
                      <a:endParaRPr lang="en-US" sz="1800" b="1" kern="1200" dirty="0">
                        <a:solidFill>
                          <a:schemeClr val="tx1"/>
                        </a:solidFill>
                        <a:effectLst/>
                        <a:latin typeface="+mn-lt"/>
                        <a:ea typeface="+mn-ea"/>
                        <a:cs typeface="+mn-cs"/>
                      </a:endParaRPr>
                    </a:p>
                  </a:txBody>
                  <a:tcPr marL="68580" marR="68580" marT="0" marB="0"/>
                </a:tc>
                <a:tc hMerge="1">
                  <a:txBody>
                    <a:bodyPr/>
                    <a:lstStyle/>
                    <a:p>
                      <a:pPr marL="0" marR="0" algn="ctr" defTabSz="1219170" rtl="0" eaLnBrk="1" latinLnBrk="0" hangingPunct="1">
                        <a:spcBef>
                          <a:spcPts val="0"/>
                        </a:spcBef>
                        <a:spcAft>
                          <a:spcPts val="0"/>
                        </a:spcAft>
                      </a:pPr>
                      <a:endParaRPr lang="en-US" sz="1800" b="1" kern="1200" dirty="0">
                        <a:solidFill>
                          <a:schemeClr val="tx1"/>
                        </a:solidFill>
                        <a:effectLst/>
                        <a:latin typeface="+mn-lt"/>
                        <a:ea typeface="+mn-ea"/>
                        <a:cs typeface="+mn-cs"/>
                      </a:endParaRPr>
                    </a:p>
                  </a:txBody>
                  <a:tcPr marL="68580" marR="68580" marT="0" marB="0"/>
                </a:tc>
                <a:tc hMerge="1">
                  <a:txBody>
                    <a:bodyPr/>
                    <a:lstStyle/>
                    <a:p>
                      <a:pPr marL="0" marR="0" algn="ctr" defTabSz="1219170" rtl="0" eaLnBrk="1" latinLnBrk="0" hangingPunct="1">
                        <a:spcBef>
                          <a:spcPts val="0"/>
                        </a:spcBef>
                        <a:spcAft>
                          <a:spcPts val="0"/>
                        </a:spcAft>
                      </a:pPr>
                      <a:endParaRPr lang="en-US" sz="1800" b="1" kern="1200" dirty="0">
                        <a:solidFill>
                          <a:schemeClr val="tx1"/>
                        </a:solidFill>
                        <a:effectLst/>
                        <a:latin typeface="+mn-lt"/>
                        <a:ea typeface="+mn-ea"/>
                        <a:cs typeface="+mn-cs"/>
                      </a:endParaRPr>
                    </a:p>
                  </a:txBody>
                  <a:tcPr marL="68580" marR="68580" marT="0" marB="0"/>
                </a:tc>
                <a:tc hMerge="1">
                  <a:txBody>
                    <a:bodyPr/>
                    <a:lstStyle/>
                    <a:p>
                      <a:pPr marL="0" marR="0" algn="ctr" defTabSz="1219170" rtl="0" eaLnBrk="1" latinLnBrk="0" hangingPunct="1">
                        <a:spcBef>
                          <a:spcPts val="0"/>
                        </a:spcBef>
                        <a:spcAft>
                          <a:spcPts val="0"/>
                        </a:spcAft>
                      </a:pPr>
                      <a:endParaRPr lang="en-US" sz="1800" b="1" kern="1200" dirty="0">
                        <a:solidFill>
                          <a:schemeClr val="tx1"/>
                        </a:solidFill>
                        <a:effectLst/>
                        <a:latin typeface="+mn-lt"/>
                        <a:ea typeface="+mn-ea"/>
                        <a:cs typeface="+mn-cs"/>
                      </a:endParaRPr>
                    </a:p>
                  </a:txBody>
                  <a:tcPr marL="68580" marR="68580" marT="0" marB="0"/>
                </a:tc>
                <a:tc hMerge="1">
                  <a:txBody>
                    <a:bodyPr/>
                    <a:lstStyle/>
                    <a:p>
                      <a:pPr marL="0" marR="0" algn="ctr" defTabSz="1219170" rtl="0" eaLnBrk="1" latinLnBrk="0" hangingPunct="1">
                        <a:spcBef>
                          <a:spcPts val="0"/>
                        </a:spcBef>
                        <a:spcAft>
                          <a:spcPts val="0"/>
                        </a:spcAft>
                      </a:pPr>
                      <a:endParaRPr lang="en-US" sz="1800" b="1"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455536669"/>
                  </a:ext>
                </a:extLst>
              </a:tr>
              <a:tr h="340936">
                <a:tc vMerge="1">
                  <a:txBody>
                    <a:bodyPr/>
                    <a:lstStyle/>
                    <a:p>
                      <a:pPr marL="0" marR="0" algn="l" defTabSz="1219170" rtl="0" eaLnBrk="1" latinLnBrk="0" hangingPunct="1">
                        <a:spcBef>
                          <a:spcPts val="0"/>
                        </a:spcBef>
                        <a:spcAft>
                          <a:spcPts val="0"/>
                        </a:spcAft>
                      </a:pPr>
                      <a:endParaRPr lang="en-US" sz="1800" b="1" kern="1200" dirty="0">
                        <a:solidFill>
                          <a:schemeClr val="bg1"/>
                        </a:solidFill>
                        <a:effectLst/>
                        <a:latin typeface="+mn-lt"/>
                        <a:ea typeface="+mn-ea"/>
                        <a:cs typeface="+mn-cs"/>
                      </a:endParaRPr>
                    </a:p>
                  </a:txBody>
                  <a:tcPr marL="68580" marR="68580" marT="0" marB="0"/>
                </a:tc>
                <a:tc>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2010</a:t>
                      </a:r>
                    </a:p>
                  </a:txBody>
                  <a:tcPr marL="68580" marR="68580" marT="0" marB="0">
                    <a:solidFill>
                      <a:schemeClr val="accent2"/>
                    </a:solidFill>
                  </a:tcPr>
                </a:tc>
                <a:tc>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2011</a:t>
                      </a:r>
                    </a:p>
                  </a:txBody>
                  <a:tcPr marL="68580" marR="68580" marT="0" marB="0">
                    <a:solidFill>
                      <a:schemeClr val="accent2"/>
                    </a:solidFill>
                  </a:tcPr>
                </a:tc>
                <a:tc>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2012</a:t>
                      </a:r>
                    </a:p>
                  </a:txBody>
                  <a:tcPr marL="68580" marR="68580" marT="0" marB="0">
                    <a:solidFill>
                      <a:schemeClr val="accent2"/>
                    </a:solidFill>
                  </a:tcPr>
                </a:tc>
                <a:tc>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2013</a:t>
                      </a:r>
                    </a:p>
                  </a:txBody>
                  <a:tcPr marL="68580" marR="68580" marT="0" marB="0">
                    <a:solidFill>
                      <a:schemeClr val="accent2"/>
                    </a:solidFill>
                  </a:tcPr>
                </a:tc>
                <a:tc>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2014</a:t>
                      </a:r>
                    </a:p>
                  </a:txBody>
                  <a:tcPr marL="68580" marR="68580" marT="0" marB="0">
                    <a:solidFill>
                      <a:schemeClr val="accent2"/>
                    </a:solidFill>
                  </a:tcPr>
                </a:tc>
                <a:tc>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2015</a:t>
                      </a:r>
                    </a:p>
                  </a:txBody>
                  <a:tcPr marL="68580" marR="68580" marT="0" marB="0">
                    <a:solidFill>
                      <a:schemeClr val="accent2"/>
                    </a:solidFill>
                  </a:tcPr>
                </a:tc>
                <a:tc>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2016</a:t>
                      </a:r>
                    </a:p>
                  </a:txBody>
                  <a:tcPr marL="68580" marR="68580" marT="0" marB="0">
                    <a:solidFill>
                      <a:schemeClr val="accent2"/>
                    </a:solidFill>
                  </a:tcPr>
                </a:tc>
                <a:tc>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2017</a:t>
                      </a:r>
                    </a:p>
                  </a:txBody>
                  <a:tcPr marL="68580" marR="68580" marT="0" marB="0">
                    <a:solidFill>
                      <a:schemeClr val="accent2"/>
                    </a:solidFill>
                  </a:tcPr>
                </a:tc>
                <a:tc>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2018</a:t>
                      </a:r>
                    </a:p>
                  </a:txBody>
                  <a:tcPr marL="68580" marR="68580" marT="0" marB="0">
                    <a:solidFill>
                      <a:schemeClr val="accent2"/>
                    </a:solidFill>
                  </a:tcPr>
                </a:tc>
                <a:tc>
                  <a:txBody>
                    <a:bodyPr/>
                    <a:lstStyle/>
                    <a:p>
                      <a:pPr marL="0" marR="0" algn="ctr" defTabSz="1219170" rtl="0" eaLnBrk="1" latinLnBrk="0" hangingPunct="1">
                        <a:spcBef>
                          <a:spcPts val="0"/>
                        </a:spcBef>
                        <a:spcAft>
                          <a:spcPts val="0"/>
                        </a:spcAft>
                      </a:pPr>
                      <a:r>
                        <a:rPr lang="en-US" sz="1800" b="1" kern="1200" dirty="0">
                          <a:solidFill>
                            <a:schemeClr val="tx1"/>
                          </a:solidFill>
                          <a:effectLst/>
                          <a:latin typeface="+mn-lt"/>
                          <a:ea typeface="+mn-ea"/>
                          <a:cs typeface="+mn-cs"/>
                        </a:rPr>
                        <a:t>2019*</a:t>
                      </a:r>
                    </a:p>
                  </a:txBody>
                  <a:tcPr marL="68580" marR="68580" marT="0" marB="0">
                    <a:solidFill>
                      <a:schemeClr val="accent2"/>
                    </a:solidFill>
                  </a:tcPr>
                </a:tc>
                <a:extLst>
                  <a:ext uri="{0D108BD9-81ED-4DB2-BD59-A6C34878D82A}">
                    <a16:rowId xmlns:a16="http://schemas.microsoft.com/office/drawing/2014/main" val="3588675125"/>
                  </a:ext>
                </a:extLst>
              </a:tr>
              <a:tr h="284399">
                <a:tc>
                  <a:txBody>
                    <a:bodyPr/>
                    <a:lstStyle/>
                    <a:p>
                      <a:pPr marL="0" marR="0">
                        <a:spcBef>
                          <a:spcPts val="0"/>
                        </a:spcBef>
                        <a:spcAft>
                          <a:spcPts val="0"/>
                        </a:spcAft>
                      </a:pPr>
                      <a:r>
                        <a:rPr lang="en-US" sz="1400" dirty="0">
                          <a:solidFill>
                            <a:srgbClr val="000000"/>
                          </a:solidFill>
                          <a:effectLst/>
                          <a:latin typeface="+mn-lt"/>
                          <a:ea typeface="Calibri" panose="020F0502020204030204" pitchFamily="34" charset="0"/>
                        </a:rPr>
                        <a:t>Data Briefs</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22</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30</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31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23</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37</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50</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42</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28</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34</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28</a:t>
                      </a:r>
                      <a:endParaRPr lang="en-US" sz="140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597066216"/>
                  </a:ext>
                </a:extLst>
              </a:tr>
              <a:tr h="284399">
                <a:tc>
                  <a:txBody>
                    <a:bodyPr/>
                    <a:lstStyle/>
                    <a:p>
                      <a:pPr marL="0" marR="0">
                        <a:spcBef>
                          <a:spcPts val="0"/>
                        </a:spcBef>
                        <a:spcAft>
                          <a:spcPts val="0"/>
                        </a:spcAft>
                      </a:pPr>
                      <a:r>
                        <a:rPr lang="en-US" sz="1400">
                          <a:solidFill>
                            <a:srgbClr val="000000"/>
                          </a:solidFill>
                          <a:effectLst/>
                          <a:latin typeface="+mn-lt"/>
                          <a:ea typeface="Calibri" panose="020F0502020204030204" pitchFamily="34" charset="0"/>
                        </a:rPr>
                        <a:t>Early Release</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14</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12</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9</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9</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11</a:t>
                      </a:r>
                      <a:endParaRPr lang="en-US" sz="140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838727694"/>
                  </a:ext>
                </a:extLst>
              </a:tr>
              <a:tr h="284399">
                <a:tc>
                  <a:txBody>
                    <a:bodyPr/>
                    <a:lstStyle/>
                    <a:p>
                      <a:pPr marL="0" marR="0">
                        <a:spcBef>
                          <a:spcPts val="0"/>
                        </a:spcBef>
                        <a:spcAft>
                          <a:spcPts val="0"/>
                        </a:spcAft>
                      </a:pPr>
                      <a:r>
                        <a:rPr lang="en-US" sz="1400">
                          <a:solidFill>
                            <a:srgbClr val="000000"/>
                          </a:solidFill>
                          <a:effectLst/>
                          <a:latin typeface="+mn-lt"/>
                          <a:ea typeface="Calibri" panose="020F0502020204030204" pitchFamily="34" charset="0"/>
                        </a:rPr>
                        <a:t>Fact Sheets</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2</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 </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 </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 </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10</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4</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16</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29</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23</a:t>
                      </a:r>
                      <a:endParaRPr lang="en-US" sz="140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152809810"/>
                  </a:ext>
                </a:extLst>
              </a:tr>
              <a:tr h="284399">
                <a:tc>
                  <a:txBody>
                    <a:bodyPr/>
                    <a:lstStyle/>
                    <a:p>
                      <a:pPr marL="0" marR="0">
                        <a:spcBef>
                          <a:spcPts val="0"/>
                        </a:spcBef>
                        <a:spcAft>
                          <a:spcPts val="0"/>
                        </a:spcAft>
                      </a:pPr>
                      <a:r>
                        <a:rPr lang="en-US" sz="1400">
                          <a:solidFill>
                            <a:srgbClr val="000000"/>
                          </a:solidFill>
                          <a:effectLst/>
                          <a:latin typeface="+mn-lt"/>
                          <a:ea typeface="Calibri" panose="020F0502020204030204" pitchFamily="34" charset="0"/>
                        </a:rPr>
                        <a:t>Health E-Stats</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6</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5</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6</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3</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5</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4</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8</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6</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a:t>
                      </a:r>
                      <a:endParaRPr lang="en-US" sz="140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792548795"/>
                  </a:ext>
                </a:extLst>
              </a:tr>
              <a:tr h="284399">
                <a:tc>
                  <a:txBody>
                    <a:bodyPr/>
                    <a:lstStyle/>
                    <a:p>
                      <a:pPr marL="0" marR="0">
                        <a:spcBef>
                          <a:spcPts val="0"/>
                        </a:spcBef>
                        <a:spcAft>
                          <a:spcPts val="0"/>
                        </a:spcAft>
                      </a:pPr>
                      <a:r>
                        <a:rPr lang="en-US" sz="1400">
                          <a:solidFill>
                            <a:srgbClr val="000000"/>
                          </a:solidFill>
                          <a:effectLst/>
                          <a:latin typeface="+mn-lt"/>
                          <a:ea typeface="Calibri" panose="020F0502020204030204" pitchFamily="34" charset="0"/>
                        </a:rPr>
                        <a:t>Health, United States</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3</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2</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2</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2</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2</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2</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2</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3117378482"/>
                  </a:ext>
                </a:extLst>
              </a:tr>
              <a:tr h="284399">
                <a:tc>
                  <a:txBody>
                    <a:bodyPr/>
                    <a:lstStyle/>
                    <a:p>
                      <a:pPr marL="0" marR="0">
                        <a:spcBef>
                          <a:spcPts val="0"/>
                        </a:spcBef>
                        <a:spcAft>
                          <a:spcPts val="0"/>
                        </a:spcAft>
                      </a:pPr>
                      <a:r>
                        <a:rPr lang="en-US" sz="1400">
                          <a:solidFill>
                            <a:srgbClr val="000000"/>
                          </a:solidFill>
                          <a:effectLst/>
                          <a:latin typeface="+mn-lt"/>
                          <a:ea typeface="Calibri" panose="020F0502020204030204" pitchFamily="34" charset="0"/>
                        </a:rPr>
                        <a:t>Healthy People, 2020 </a:t>
                      </a:r>
                      <a:endParaRPr lang="en-US" sz="1400">
                        <a:effectLst/>
                        <a:latin typeface="+mn-lt"/>
                        <a:ea typeface="Calibri" panose="020F0502020204030204" pitchFamily="34" charset="0"/>
                      </a:endParaRPr>
                    </a:p>
                  </a:txBody>
                  <a:tcPr marL="68580" marR="68580" marT="0" marB="0" anchor="ctr"/>
                </a:tc>
                <a:tc>
                  <a:txBody>
                    <a:bodyPr/>
                    <a:lstStyle/>
                    <a:p>
                      <a:pPr algn="ctr"/>
                      <a:endParaRPr lang="en-US" sz="1400" dirty="0">
                        <a:effectLst/>
                        <a:latin typeface="+mn-lt"/>
                      </a:endParaRPr>
                    </a:p>
                  </a:txBody>
                  <a:tcPr marL="68580" marR="68580" marT="0" marB="0" anchor="b"/>
                </a:tc>
                <a:tc>
                  <a:txBody>
                    <a:bodyPr/>
                    <a:lstStyle/>
                    <a:p>
                      <a:pPr algn="ctr"/>
                      <a:endParaRPr lang="en-US" sz="1400">
                        <a:effectLst/>
                        <a:latin typeface="+mn-lt"/>
                      </a:endParaRPr>
                    </a:p>
                  </a:txBody>
                  <a:tcPr marL="68580" marR="68580" marT="0" marB="0" anchor="b"/>
                </a:tc>
                <a:tc>
                  <a:txBody>
                    <a:bodyPr/>
                    <a:lstStyle/>
                    <a:p>
                      <a:pPr algn="ctr"/>
                      <a:endParaRPr lang="en-US" sz="1400">
                        <a:effectLst/>
                        <a:latin typeface="+mn-lt"/>
                      </a:endParaRPr>
                    </a:p>
                  </a:txBody>
                  <a:tcPr marL="68580" marR="68580" marT="0" marB="0" anchor="b"/>
                </a:tc>
                <a:tc>
                  <a:txBody>
                    <a:bodyPr/>
                    <a:lstStyle/>
                    <a:p>
                      <a:pPr algn="ctr"/>
                      <a:endParaRPr lang="en-US" sz="1400">
                        <a:effectLst/>
                        <a:latin typeface="+mn-lt"/>
                      </a:endParaRPr>
                    </a:p>
                  </a:txBody>
                  <a:tcPr marL="68580" marR="68580" marT="0" marB="0" anchor="b"/>
                </a:tc>
                <a:tc>
                  <a:txBody>
                    <a:bodyPr/>
                    <a:lstStyle/>
                    <a:p>
                      <a:pPr algn="ctr"/>
                      <a:endParaRPr lang="en-US" sz="1400" dirty="0">
                        <a:effectLst/>
                        <a:latin typeface="+mn-lt"/>
                      </a:endParaRPr>
                    </a:p>
                  </a:txBody>
                  <a:tcPr marL="68580" marR="68580" marT="0" marB="0" anchor="b"/>
                </a:tc>
                <a:tc>
                  <a:txBody>
                    <a:bodyPr/>
                    <a:lstStyle/>
                    <a:p>
                      <a:pPr algn="ctr"/>
                      <a:endParaRPr lang="en-US" sz="1400" dirty="0">
                        <a:effectLst/>
                        <a:latin typeface="+mn-lt"/>
                      </a:endParaRPr>
                    </a:p>
                  </a:txBody>
                  <a:tcPr marL="68580" marR="68580" marT="0" marB="0" anchor="b"/>
                </a:tc>
                <a:tc>
                  <a:txBody>
                    <a:bodyPr/>
                    <a:lstStyle/>
                    <a:p>
                      <a:pPr algn="ctr"/>
                      <a:endParaRPr lang="en-US" sz="1400">
                        <a:effectLst/>
                        <a:latin typeface="+mn-lt"/>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669269231"/>
                  </a:ext>
                </a:extLst>
              </a:tr>
              <a:tr h="284399">
                <a:tc>
                  <a:txBody>
                    <a:bodyPr/>
                    <a:lstStyle/>
                    <a:p>
                      <a:pPr marL="0" marR="0">
                        <a:spcBef>
                          <a:spcPts val="0"/>
                        </a:spcBef>
                        <a:spcAft>
                          <a:spcPts val="0"/>
                        </a:spcAft>
                      </a:pPr>
                      <a:r>
                        <a:rPr lang="en-US" sz="1400" dirty="0">
                          <a:solidFill>
                            <a:srgbClr val="000000"/>
                          </a:solidFill>
                          <a:effectLst/>
                          <a:latin typeface="+mn-lt"/>
                          <a:ea typeface="Calibri" panose="020F0502020204030204" pitchFamily="34" charset="0"/>
                        </a:rPr>
                        <a:t>Misc. Reports</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2</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656936641"/>
                  </a:ext>
                </a:extLst>
              </a:tr>
              <a:tr h="284399">
                <a:tc>
                  <a:txBody>
                    <a:bodyPr/>
                    <a:lstStyle/>
                    <a:p>
                      <a:pPr marL="0" marR="0">
                        <a:spcBef>
                          <a:spcPts val="0"/>
                        </a:spcBef>
                        <a:spcAft>
                          <a:spcPts val="0"/>
                        </a:spcAft>
                      </a:pPr>
                      <a:r>
                        <a:rPr lang="en-US" sz="1400">
                          <a:solidFill>
                            <a:srgbClr val="000000"/>
                          </a:solidFill>
                          <a:effectLst/>
                          <a:latin typeface="+mn-lt"/>
                          <a:ea typeface="Calibri" panose="020F0502020204030204" pitchFamily="34" charset="0"/>
                        </a:rPr>
                        <a:t>NHSR</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9</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16</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15</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11</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9</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7</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13</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9</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12</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7</a:t>
                      </a:r>
                      <a:endParaRPr lang="en-US" sz="140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57006725"/>
                  </a:ext>
                </a:extLst>
              </a:tr>
              <a:tr h="284399">
                <a:tc>
                  <a:txBody>
                    <a:bodyPr/>
                    <a:lstStyle/>
                    <a:p>
                      <a:pPr marL="0" marR="0">
                        <a:spcBef>
                          <a:spcPts val="0"/>
                        </a:spcBef>
                        <a:spcAft>
                          <a:spcPts val="0"/>
                        </a:spcAft>
                      </a:pPr>
                      <a:r>
                        <a:rPr lang="en-US" sz="1400">
                          <a:solidFill>
                            <a:srgbClr val="000000"/>
                          </a:solidFill>
                          <a:effectLst/>
                          <a:latin typeface="+mn-lt"/>
                          <a:ea typeface="Calibri" panose="020F0502020204030204" pitchFamily="34" charset="0"/>
                        </a:rPr>
                        <a:t>NVSR</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23</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8</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13</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8</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10</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17</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7</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8</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8</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13</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861534289"/>
                  </a:ext>
                </a:extLst>
              </a:tr>
              <a:tr h="284399">
                <a:tc>
                  <a:txBody>
                    <a:bodyPr/>
                    <a:lstStyle/>
                    <a:p>
                      <a:pPr marL="0" marR="0">
                        <a:spcBef>
                          <a:spcPts val="0"/>
                        </a:spcBef>
                        <a:spcAft>
                          <a:spcPts val="0"/>
                        </a:spcAft>
                      </a:pPr>
                      <a:r>
                        <a:rPr lang="en-US" sz="1400">
                          <a:solidFill>
                            <a:srgbClr val="000000"/>
                          </a:solidFill>
                          <a:effectLst/>
                          <a:latin typeface="+mn-lt"/>
                          <a:ea typeface="Calibri" panose="020F0502020204030204" pitchFamily="34" charset="0"/>
                        </a:rPr>
                        <a:t>Series Reports</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14</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10</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11</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13</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10</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6</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4</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7</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10</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3</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412102588"/>
                  </a:ext>
                </a:extLst>
              </a:tr>
              <a:tr h="323182">
                <a:tc>
                  <a:txBody>
                    <a:bodyPr/>
                    <a:lstStyle/>
                    <a:p>
                      <a:pPr marL="0" marR="0">
                        <a:spcBef>
                          <a:spcPts val="0"/>
                        </a:spcBef>
                        <a:spcAft>
                          <a:spcPts val="0"/>
                        </a:spcAft>
                      </a:pPr>
                      <a:r>
                        <a:rPr lang="en-US" sz="1400">
                          <a:solidFill>
                            <a:srgbClr val="000000"/>
                          </a:solidFill>
                          <a:effectLst/>
                          <a:latin typeface="+mn-lt"/>
                          <a:ea typeface="Calibri" panose="020F0502020204030204" pitchFamily="34" charset="0"/>
                        </a:rPr>
                        <a:t>Statistical Note</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3935245193"/>
                  </a:ext>
                </a:extLst>
              </a:tr>
              <a:tr h="284399">
                <a:tc>
                  <a:txBody>
                    <a:bodyPr/>
                    <a:lstStyle/>
                    <a:p>
                      <a:pPr marL="0" marR="0">
                        <a:spcBef>
                          <a:spcPts val="0"/>
                        </a:spcBef>
                        <a:spcAft>
                          <a:spcPts val="0"/>
                        </a:spcAft>
                      </a:pPr>
                      <a:r>
                        <a:rPr lang="en-US" sz="1400">
                          <a:solidFill>
                            <a:srgbClr val="000000"/>
                          </a:solidFill>
                          <a:effectLst/>
                          <a:latin typeface="+mn-lt"/>
                          <a:ea typeface="Calibri" panose="020F0502020204030204" pitchFamily="34" charset="0"/>
                        </a:rPr>
                        <a:t>Vital Statistics Rapid Release Special Report</a:t>
                      </a:r>
                      <a:endParaRPr lang="en-US" sz="1400">
                        <a:effectLst/>
                        <a:latin typeface="+mn-lt"/>
                        <a:ea typeface="Calibri" panose="020F0502020204030204" pitchFamily="34" charset="0"/>
                      </a:endParaRPr>
                    </a:p>
                  </a:txBody>
                  <a:tcPr marL="68580" marR="68580" marT="0" marB="0" anchor="ctr"/>
                </a:tc>
                <a:tc>
                  <a:txBody>
                    <a:bodyPr/>
                    <a:lstStyle/>
                    <a:p>
                      <a:pPr algn="ctr"/>
                      <a:endParaRPr lang="en-US" sz="1400">
                        <a:effectLst/>
                        <a:latin typeface="+mn-lt"/>
                      </a:endParaRPr>
                    </a:p>
                  </a:txBody>
                  <a:tcPr marL="68580" marR="68580" marT="0" marB="0" anchor="b"/>
                </a:tc>
                <a:tc>
                  <a:txBody>
                    <a:bodyPr/>
                    <a:lstStyle/>
                    <a:p>
                      <a:pPr algn="ctr"/>
                      <a:endParaRPr lang="en-US" sz="1400">
                        <a:effectLst/>
                        <a:latin typeface="+mn-lt"/>
                      </a:endParaRPr>
                    </a:p>
                  </a:txBody>
                  <a:tcPr marL="68580" marR="68580" marT="0" marB="0" anchor="b"/>
                </a:tc>
                <a:tc>
                  <a:txBody>
                    <a:bodyPr/>
                    <a:lstStyle/>
                    <a:p>
                      <a:pPr algn="ctr"/>
                      <a:endParaRPr lang="en-US" sz="1400">
                        <a:effectLst/>
                        <a:latin typeface="+mn-lt"/>
                      </a:endParaRPr>
                    </a:p>
                  </a:txBody>
                  <a:tcPr marL="68580" marR="68580" marT="0" marB="0" anchor="b"/>
                </a:tc>
                <a:tc>
                  <a:txBody>
                    <a:bodyPr/>
                    <a:lstStyle/>
                    <a:p>
                      <a:pPr algn="ctr"/>
                      <a:endParaRPr lang="en-US" sz="1400">
                        <a:effectLst/>
                        <a:latin typeface="+mn-lt"/>
                      </a:endParaRPr>
                    </a:p>
                  </a:txBody>
                  <a:tcPr marL="68580" marR="68580" marT="0" marB="0" anchor="b"/>
                </a:tc>
                <a:tc>
                  <a:txBody>
                    <a:bodyPr/>
                    <a:lstStyle/>
                    <a:p>
                      <a:pPr algn="ctr"/>
                      <a:endParaRPr lang="en-US" sz="1400">
                        <a:effectLst/>
                        <a:latin typeface="+mn-lt"/>
                      </a:endParaRPr>
                    </a:p>
                  </a:txBody>
                  <a:tcPr marL="68580" marR="68580" marT="0" marB="0" anchor="b"/>
                </a:tc>
                <a:tc>
                  <a:txBody>
                    <a:bodyPr/>
                    <a:lstStyle/>
                    <a:p>
                      <a:pPr algn="ctr"/>
                      <a:endParaRPr lang="en-US" sz="1400">
                        <a:effectLst/>
                        <a:latin typeface="+mn-lt"/>
                      </a:endParaRPr>
                    </a:p>
                  </a:txBody>
                  <a:tcPr marL="68580" marR="68580" marT="0" marB="0" anchor="b"/>
                </a:tc>
                <a:tc>
                  <a:txBody>
                    <a:bodyPr/>
                    <a:lstStyle/>
                    <a:p>
                      <a:pPr algn="ctr"/>
                      <a:endParaRPr lang="en-US" sz="1400" dirty="0">
                        <a:effectLst/>
                        <a:latin typeface="+mn-lt"/>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4</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3507647119"/>
                  </a:ext>
                </a:extLst>
              </a:tr>
              <a:tr h="284399">
                <a:tc>
                  <a:txBody>
                    <a:bodyPr/>
                    <a:lstStyle/>
                    <a:p>
                      <a:pPr marL="0" marR="0">
                        <a:spcBef>
                          <a:spcPts val="0"/>
                        </a:spcBef>
                        <a:spcAft>
                          <a:spcPts val="0"/>
                        </a:spcAft>
                      </a:pPr>
                      <a:r>
                        <a:rPr lang="en-US" sz="1400" dirty="0">
                          <a:solidFill>
                            <a:srgbClr val="000000"/>
                          </a:solidFill>
                          <a:effectLst/>
                          <a:latin typeface="+mn-lt"/>
                          <a:ea typeface="Calibri" panose="020F0502020204030204" pitchFamily="34" charset="0"/>
                        </a:rPr>
                        <a:t>Vital Statistics Reporting Guidance (VSRG)</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mn-lt"/>
                          <a:ea typeface="Calibri" panose="020F0502020204030204" pitchFamily="34" charset="0"/>
                        </a:rPr>
                        <a:t> </a:t>
                      </a:r>
                      <a:endParaRPr lang="en-US" sz="140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mn-lt"/>
                          <a:ea typeface="Calibri" panose="020F0502020204030204" pitchFamily="34" charset="0"/>
                        </a:rPr>
                        <a:t>1</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801889505"/>
                  </a:ext>
                </a:extLst>
              </a:tr>
              <a:tr h="284399">
                <a:tc>
                  <a:txBody>
                    <a:bodyPr/>
                    <a:lstStyle/>
                    <a:p>
                      <a:pPr marL="0" marR="0" algn="r">
                        <a:spcBef>
                          <a:spcPts val="0"/>
                        </a:spcBef>
                        <a:spcAft>
                          <a:spcPts val="0"/>
                        </a:spcAft>
                      </a:pPr>
                      <a:r>
                        <a:rPr lang="en-US" sz="1400" b="1" dirty="0">
                          <a:solidFill>
                            <a:srgbClr val="000000"/>
                          </a:solidFill>
                          <a:effectLst/>
                          <a:latin typeface="+mn-lt"/>
                          <a:ea typeface="Calibri" panose="020F0502020204030204" pitchFamily="34" charset="0"/>
                        </a:rPr>
                        <a:t>TOTALS</a:t>
                      </a:r>
                      <a:endParaRPr lang="en-US" sz="1400" dirty="0">
                        <a:effectLst/>
                        <a:latin typeface="+mn-lt"/>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b="1">
                          <a:solidFill>
                            <a:srgbClr val="000000"/>
                          </a:solidFill>
                          <a:effectLst/>
                          <a:latin typeface="+mn-lt"/>
                          <a:ea typeface="Calibri" panose="020F0502020204030204" pitchFamily="34" charset="0"/>
                        </a:rPr>
                        <a:t>90</a:t>
                      </a:r>
                      <a:endParaRPr lang="en-US" sz="1400">
                        <a:effectLst/>
                        <a:latin typeface="+mn-lt"/>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0000"/>
                          </a:solidFill>
                          <a:effectLst/>
                          <a:latin typeface="+mn-lt"/>
                          <a:ea typeface="Calibri" panose="020F0502020204030204" pitchFamily="34" charset="0"/>
                        </a:rPr>
                        <a:t>83</a:t>
                      </a:r>
                      <a:endParaRPr lang="en-US" sz="1400" dirty="0">
                        <a:effectLst/>
                        <a:latin typeface="+mn-lt"/>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0000"/>
                          </a:solidFill>
                          <a:effectLst/>
                          <a:latin typeface="+mn-lt"/>
                          <a:ea typeface="Calibri" panose="020F0502020204030204" pitchFamily="34" charset="0"/>
                        </a:rPr>
                        <a:t>93</a:t>
                      </a:r>
                      <a:endParaRPr lang="en-US" sz="1400" dirty="0">
                        <a:effectLst/>
                        <a:latin typeface="+mn-lt"/>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0000"/>
                          </a:solidFill>
                          <a:effectLst/>
                          <a:latin typeface="+mn-lt"/>
                          <a:ea typeface="Calibri" panose="020F0502020204030204" pitchFamily="34" charset="0"/>
                        </a:rPr>
                        <a:t>76</a:t>
                      </a:r>
                      <a:endParaRPr lang="en-US" sz="1400" dirty="0">
                        <a:effectLst/>
                        <a:latin typeface="+mn-lt"/>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0000"/>
                          </a:solidFill>
                          <a:effectLst/>
                          <a:latin typeface="+mn-lt"/>
                          <a:ea typeface="Calibri" panose="020F0502020204030204" pitchFamily="34" charset="0"/>
                        </a:rPr>
                        <a:t>87</a:t>
                      </a:r>
                      <a:endParaRPr lang="en-US" sz="1400" dirty="0">
                        <a:effectLst/>
                        <a:latin typeface="+mn-lt"/>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0000"/>
                          </a:solidFill>
                          <a:effectLst/>
                          <a:latin typeface="+mn-lt"/>
                          <a:ea typeface="Calibri" panose="020F0502020204030204" pitchFamily="34" charset="0"/>
                        </a:rPr>
                        <a:t>105</a:t>
                      </a:r>
                      <a:endParaRPr lang="en-US" sz="1400" dirty="0">
                        <a:effectLst/>
                        <a:latin typeface="+mn-lt"/>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0000"/>
                          </a:solidFill>
                          <a:effectLst/>
                          <a:latin typeface="+mn-lt"/>
                          <a:ea typeface="Calibri" panose="020F0502020204030204" pitchFamily="34" charset="0"/>
                        </a:rPr>
                        <a:t>81</a:t>
                      </a:r>
                      <a:endParaRPr lang="en-US" sz="1400" dirty="0">
                        <a:effectLst/>
                        <a:latin typeface="+mn-lt"/>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0000"/>
                          </a:solidFill>
                          <a:effectLst/>
                          <a:latin typeface="+mn-lt"/>
                          <a:ea typeface="Calibri" panose="020F0502020204030204" pitchFamily="34" charset="0"/>
                        </a:rPr>
                        <a:t>72</a:t>
                      </a:r>
                      <a:endParaRPr lang="en-US" sz="1400" dirty="0">
                        <a:effectLst/>
                        <a:latin typeface="+mn-lt"/>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0000"/>
                          </a:solidFill>
                          <a:effectLst/>
                          <a:latin typeface="+mn-lt"/>
                          <a:ea typeface="Calibri" panose="020F0502020204030204" pitchFamily="34" charset="0"/>
                        </a:rPr>
                        <a:t>114</a:t>
                      </a:r>
                      <a:endParaRPr lang="en-US" sz="1400" dirty="0">
                        <a:effectLst/>
                        <a:latin typeface="+mn-lt"/>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0000"/>
                          </a:solidFill>
                          <a:effectLst/>
                          <a:latin typeface="+mn-lt"/>
                          <a:ea typeface="Calibri" panose="020F0502020204030204" pitchFamily="34" charset="0"/>
                        </a:rPr>
                        <a:t>88</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388536881"/>
                  </a:ext>
                </a:extLst>
              </a:tr>
            </a:tbl>
          </a:graphicData>
        </a:graphic>
      </p:graphicFrame>
      <p:sp>
        <p:nvSpPr>
          <p:cNvPr id="5" name="TextBox 4"/>
          <p:cNvSpPr txBox="1"/>
          <p:nvPr/>
        </p:nvSpPr>
        <p:spPr>
          <a:xfrm>
            <a:off x="9787094" y="6482137"/>
            <a:ext cx="1914144" cy="307777"/>
          </a:xfrm>
          <a:prstGeom prst="rect">
            <a:avLst/>
          </a:prstGeom>
          <a:noFill/>
        </p:spPr>
        <p:txBody>
          <a:bodyPr wrap="square" rtlCol="0">
            <a:spAutoFit/>
          </a:bodyPr>
          <a:lstStyle/>
          <a:p>
            <a:r>
              <a:rPr lang="en-US" sz="1400" dirty="0">
                <a:solidFill>
                  <a:srgbClr val="000000"/>
                </a:solidFill>
                <a:latin typeface="Calibri" panose="020F0502020204030204" pitchFamily="34" charset="0"/>
              </a:rPr>
              <a:t>*As of August 31, 2019</a:t>
            </a:r>
          </a:p>
        </p:txBody>
      </p:sp>
      <p:sp>
        <p:nvSpPr>
          <p:cNvPr id="6" name="TextBox 5">
            <a:extLst>
              <a:ext uri="{FF2B5EF4-FFF2-40B4-BE49-F238E27FC236}">
                <a16:creationId xmlns:a16="http://schemas.microsoft.com/office/drawing/2014/main" id="{B8203A41-F65F-4856-BD89-657110108E03}"/>
              </a:ext>
            </a:extLst>
          </p:cNvPr>
          <p:cNvSpPr txBox="1"/>
          <p:nvPr/>
        </p:nvSpPr>
        <p:spPr>
          <a:xfrm>
            <a:off x="324324" y="6482137"/>
            <a:ext cx="5068389"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Released by NCHS Office of Information Services</a:t>
            </a:r>
          </a:p>
        </p:txBody>
      </p:sp>
    </p:spTree>
    <p:extLst>
      <p:ext uri="{BB962C8B-B14F-4D97-AF65-F5344CB8AC3E}">
        <p14:creationId xmlns:p14="http://schemas.microsoft.com/office/powerpoint/2010/main" val="412401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32" y="470452"/>
            <a:ext cx="10106094" cy="1320800"/>
          </a:xfrm>
        </p:spPr>
        <p:txBody>
          <a:bodyPr>
            <a:normAutofit/>
          </a:bodyPr>
          <a:lstStyle/>
          <a:p>
            <a:r>
              <a:rPr lang="en-US" sz="4800" dirty="0">
                <a:solidFill>
                  <a:schemeClr val="accent2"/>
                </a:solidFill>
              </a:rPr>
              <a:t>Publications using NHANES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0534042"/>
              </p:ext>
            </p:extLst>
          </p:nvPr>
        </p:nvGraphicFramePr>
        <p:xfrm>
          <a:off x="339932" y="1930400"/>
          <a:ext cx="11381873" cy="3074062"/>
        </p:xfrm>
        <a:graphic>
          <a:graphicData uri="http://schemas.openxmlformats.org/drawingml/2006/table">
            <a:tbl>
              <a:tblPr firstRow="1" firstCol="1" bandRow="1">
                <a:tableStyleId>{0660B408-B3CF-4A94-85FC-2B1E0A45F4A2}</a:tableStyleId>
              </a:tblPr>
              <a:tblGrid>
                <a:gridCol w="3844721">
                  <a:extLst>
                    <a:ext uri="{9D8B030D-6E8A-4147-A177-3AD203B41FA5}">
                      <a16:colId xmlns:a16="http://schemas.microsoft.com/office/drawing/2014/main" val="1683104017"/>
                    </a:ext>
                  </a:extLst>
                </a:gridCol>
                <a:gridCol w="1048672">
                  <a:extLst>
                    <a:ext uri="{9D8B030D-6E8A-4147-A177-3AD203B41FA5}">
                      <a16:colId xmlns:a16="http://schemas.microsoft.com/office/drawing/2014/main" val="460405776"/>
                    </a:ext>
                  </a:extLst>
                </a:gridCol>
                <a:gridCol w="1297696">
                  <a:extLst>
                    <a:ext uri="{9D8B030D-6E8A-4147-A177-3AD203B41FA5}">
                      <a16:colId xmlns:a16="http://schemas.microsoft.com/office/drawing/2014/main" val="2812969852"/>
                    </a:ext>
                  </a:extLst>
                </a:gridCol>
                <a:gridCol w="1297696">
                  <a:extLst>
                    <a:ext uri="{9D8B030D-6E8A-4147-A177-3AD203B41FA5}">
                      <a16:colId xmlns:a16="http://schemas.microsoft.com/office/drawing/2014/main" val="797843965"/>
                    </a:ext>
                  </a:extLst>
                </a:gridCol>
                <a:gridCol w="1297696">
                  <a:extLst>
                    <a:ext uri="{9D8B030D-6E8A-4147-A177-3AD203B41FA5}">
                      <a16:colId xmlns:a16="http://schemas.microsoft.com/office/drawing/2014/main" val="463812494"/>
                    </a:ext>
                  </a:extLst>
                </a:gridCol>
                <a:gridCol w="1297696">
                  <a:extLst>
                    <a:ext uri="{9D8B030D-6E8A-4147-A177-3AD203B41FA5}">
                      <a16:colId xmlns:a16="http://schemas.microsoft.com/office/drawing/2014/main" val="1186979529"/>
                    </a:ext>
                  </a:extLst>
                </a:gridCol>
                <a:gridCol w="1297696">
                  <a:extLst>
                    <a:ext uri="{9D8B030D-6E8A-4147-A177-3AD203B41FA5}">
                      <a16:colId xmlns:a16="http://schemas.microsoft.com/office/drawing/2014/main" val="1897707298"/>
                    </a:ext>
                  </a:extLst>
                </a:gridCol>
              </a:tblGrid>
              <a:tr h="410577">
                <a:tc>
                  <a:txBody>
                    <a:bodyPr/>
                    <a:lstStyle/>
                    <a:p>
                      <a:pPr marL="0" marR="0" algn="l" defTabSz="1219170" rtl="0" eaLnBrk="1" latinLnBrk="0" hangingPunct="1">
                        <a:spcBef>
                          <a:spcPts val="0"/>
                        </a:spcBef>
                        <a:spcAft>
                          <a:spcPts val="0"/>
                        </a:spcAft>
                      </a:pPr>
                      <a:r>
                        <a:rPr lang="en-US" sz="2400" u="none" kern="1200" dirty="0">
                          <a:effectLst/>
                        </a:rPr>
                        <a:t>Publications Type</a:t>
                      </a:r>
                      <a:endParaRPr lang="en-US" sz="2400" b="1" u="none" kern="1200" dirty="0">
                        <a:solidFill>
                          <a:schemeClr val="bg1"/>
                        </a:solidFill>
                        <a:effectLst/>
                        <a:latin typeface="+mn-lt"/>
                        <a:ea typeface="+mn-ea"/>
                        <a:cs typeface="+mn-cs"/>
                      </a:endParaRPr>
                    </a:p>
                  </a:txBody>
                  <a:tcPr marL="68580" marR="68580" marT="0" marB="0" anchor="b"/>
                </a:tc>
                <a:tc>
                  <a:txBody>
                    <a:bodyPr/>
                    <a:lstStyle/>
                    <a:p>
                      <a:pPr marL="0" marR="0" algn="ctr">
                        <a:spcBef>
                          <a:spcPts val="0"/>
                        </a:spcBef>
                        <a:spcAft>
                          <a:spcPts val="0"/>
                        </a:spcAft>
                      </a:pPr>
                      <a:r>
                        <a:rPr lang="en-US" sz="2400" u="none" dirty="0">
                          <a:effectLst/>
                        </a:rPr>
                        <a:t>2014</a:t>
                      </a:r>
                      <a:endParaRPr lang="en-US" sz="2400" u="none"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u="none" dirty="0">
                          <a:effectLst/>
                        </a:rPr>
                        <a:t>2015</a:t>
                      </a:r>
                      <a:endParaRPr lang="en-US" sz="2400" u="none"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u="none" dirty="0">
                          <a:effectLst/>
                        </a:rPr>
                        <a:t>2016</a:t>
                      </a:r>
                      <a:endParaRPr lang="en-US" sz="2400" u="none"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u="none" dirty="0">
                          <a:effectLst/>
                        </a:rPr>
                        <a:t>2017</a:t>
                      </a:r>
                      <a:endParaRPr lang="en-US" sz="2400" u="none"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u="none" dirty="0">
                          <a:effectLst/>
                        </a:rPr>
                        <a:t>2018</a:t>
                      </a:r>
                      <a:endParaRPr lang="en-US" sz="2400" u="none"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u="none" dirty="0">
                          <a:effectLst/>
                        </a:rPr>
                        <a:t>Total</a:t>
                      </a:r>
                      <a:endParaRPr lang="en-US" sz="2400" u="none"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829122443"/>
                  </a:ext>
                </a:extLst>
              </a:tr>
              <a:tr h="1021177">
                <a:tc>
                  <a:txBody>
                    <a:bodyPr/>
                    <a:lstStyle/>
                    <a:p>
                      <a:pPr marL="0" marR="0">
                        <a:spcBef>
                          <a:spcPts val="0"/>
                        </a:spcBef>
                        <a:spcAft>
                          <a:spcPts val="0"/>
                        </a:spcAft>
                      </a:pPr>
                      <a:r>
                        <a:rPr lang="en-US" sz="2400" b="0" dirty="0">
                          <a:effectLst/>
                        </a:rPr>
                        <a:t>Government publications (Data briefs, NHSR, etc.)</a:t>
                      </a:r>
                      <a:endParaRPr lang="en-US" sz="2400" b="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2400" dirty="0">
                          <a:effectLst/>
                        </a:rPr>
                        <a:t>16</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15</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12</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8</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9</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b="1" dirty="0">
                          <a:effectLst/>
                        </a:rPr>
                        <a:t>60</a:t>
                      </a:r>
                      <a:endParaRPr lang="en-US" sz="24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86030316"/>
                  </a:ext>
                </a:extLst>
              </a:tr>
              <a:tr h="410577">
                <a:tc>
                  <a:txBody>
                    <a:bodyPr/>
                    <a:lstStyle/>
                    <a:p>
                      <a:pPr marL="0" marR="0">
                        <a:spcBef>
                          <a:spcPts val="0"/>
                        </a:spcBef>
                        <a:spcAft>
                          <a:spcPts val="0"/>
                        </a:spcAft>
                      </a:pPr>
                      <a:r>
                        <a:rPr lang="en-US" sz="2400" b="0">
                          <a:effectLst/>
                        </a:rPr>
                        <a:t>Health e-Stats</a:t>
                      </a:r>
                      <a:endParaRPr lang="en-US" sz="2400" b="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a:effectLst/>
                        </a:rPr>
                        <a:t>0</a:t>
                      </a:r>
                      <a:endParaRPr lang="en-US" sz="240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5</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1</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7</a:t>
                      </a:r>
                      <a:endParaRPr lang="en-US" sz="240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0</a:t>
                      </a:r>
                      <a:endParaRPr lang="en-US" sz="240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b="1" dirty="0">
                          <a:effectLst/>
                        </a:rPr>
                        <a:t>13</a:t>
                      </a:r>
                      <a:endParaRPr lang="en-US" sz="24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613453624"/>
                  </a:ext>
                </a:extLst>
              </a:tr>
              <a:tr h="410577">
                <a:tc>
                  <a:txBody>
                    <a:bodyPr/>
                    <a:lstStyle/>
                    <a:p>
                      <a:pPr marL="0" marR="0">
                        <a:spcBef>
                          <a:spcPts val="0"/>
                        </a:spcBef>
                        <a:spcAft>
                          <a:spcPts val="0"/>
                        </a:spcAft>
                      </a:pPr>
                      <a:r>
                        <a:rPr lang="en-US" sz="2400" b="0">
                          <a:effectLst/>
                        </a:rPr>
                        <a:t>QuickStats</a:t>
                      </a:r>
                      <a:endParaRPr lang="en-US" sz="2400" b="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a:effectLst/>
                        </a:rPr>
                        <a:t>5</a:t>
                      </a:r>
                      <a:endParaRPr lang="en-US" sz="240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7</a:t>
                      </a:r>
                      <a:endParaRPr lang="en-US" sz="240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5</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5</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3</a:t>
                      </a:r>
                      <a:endParaRPr lang="en-US" sz="240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b="1" dirty="0">
                          <a:effectLst/>
                        </a:rPr>
                        <a:t>25</a:t>
                      </a:r>
                      <a:endParaRPr lang="en-US" sz="24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776396411"/>
                  </a:ext>
                </a:extLst>
              </a:tr>
              <a:tr h="410577">
                <a:tc>
                  <a:txBody>
                    <a:bodyPr/>
                    <a:lstStyle/>
                    <a:p>
                      <a:pPr marL="0" marR="0">
                        <a:spcBef>
                          <a:spcPts val="0"/>
                        </a:spcBef>
                        <a:spcAft>
                          <a:spcPts val="0"/>
                        </a:spcAft>
                      </a:pPr>
                      <a:r>
                        <a:rPr lang="en-US" sz="2400" b="0" dirty="0">
                          <a:effectLst/>
                        </a:rPr>
                        <a:t>Journals</a:t>
                      </a:r>
                      <a:endParaRPr lang="en-US" sz="2400" b="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a:effectLst/>
                        </a:rPr>
                        <a:t>320</a:t>
                      </a:r>
                      <a:endParaRPr lang="en-US" sz="240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738</a:t>
                      </a:r>
                      <a:endParaRPr lang="en-US" sz="240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1,038</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1,044</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2,002</a:t>
                      </a:r>
                      <a:endParaRPr lang="en-US" sz="24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b="1" dirty="0">
                          <a:effectLst/>
                        </a:rPr>
                        <a:t>5,142</a:t>
                      </a:r>
                      <a:endParaRPr lang="en-US" sz="24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884692249"/>
                  </a:ext>
                </a:extLst>
              </a:tr>
              <a:tr h="410577">
                <a:tc>
                  <a:txBody>
                    <a:bodyPr/>
                    <a:lstStyle/>
                    <a:p>
                      <a:pPr marL="0" marR="0" algn="r" defTabSz="1219170" rtl="0" eaLnBrk="1" latinLnBrk="0" hangingPunct="1">
                        <a:spcBef>
                          <a:spcPts val="0"/>
                        </a:spcBef>
                        <a:spcAft>
                          <a:spcPts val="0"/>
                        </a:spcAft>
                      </a:pPr>
                      <a:r>
                        <a:rPr lang="en-US" sz="2400" u="none" kern="1200" dirty="0">
                          <a:effectLst/>
                        </a:rPr>
                        <a:t> </a:t>
                      </a:r>
                      <a:r>
                        <a:rPr lang="en-US" sz="2400" kern="1200" dirty="0">
                          <a:effectLst/>
                        </a:rPr>
                        <a:t>Total</a:t>
                      </a:r>
                      <a:endParaRPr lang="en-US" sz="2400" b="1" kern="1200" dirty="0">
                        <a:solidFill>
                          <a:schemeClr val="accent2">
                            <a:lumMod val="75000"/>
                          </a:schemeClr>
                        </a:solidFill>
                        <a:effectLst/>
                        <a:latin typeface="+mn-lt"/>
                        <a:ea typeface="+mn-ea"/>
                        <a:cs typeface="+mn-cs"/>
                      </a:endParaRPr>
                    </a:p>
                  </a:txBody>
                  <a:tcPr marL="68580" marR="68580" marT="0" marB="0" anchor="b"/>
                </a:tc>
                <a:tc>
                  <a:txBody>
                    <a:bodyPr/>
                    <a:lstStyle/>
                    <a:p>
                      <a:pPr marL="0" marR="0" algn="r">
                        <a:spcBef>
                          <a:spcPts val="0"/>
                        </a:spcBef>
                        <a:spcAft>
                          <a:spcPts val="0"/>
                        </a:spcAft>
                      </a:pPr>
                      <a:r>
                        <a:rPr lang="en-US" sz="2400" b="1" dirty="0">
                          <a:effectLst/>
                        </a:rPr>
                        <a:t>341</a:t>
                      </a:r>
                      <a:endParaRPr lang="en-US" sz="24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b="1" dirty="0">
                          <a:effectLst/>
                        </a:rPr>
                        <a:t>765</a:t>
                      </a:r>
                      <a:endParaRPr lang="en-US" sz="24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b="1" dirty="0">
                          <a:effectLst/>
                        </a:rPr>
                        <a:t>1,056</a:t>
                      </a:r>
                      <a:endParaRPr lang="en-US" sz="24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b="1" dirty="0">
                          <a:effectLst/>
                        </a:rPr>
                        <a:t>1,064</a:t>
                      </a:r>
                      <a:endParaRPr lang="en-US" sz="24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b="1" dirty="0">
                          <a:effectLst/>
                        </a:rPr>
                        <a:t>2,014</a:t>
                      </a:r>
                      <a:endParaRPr lang="en-US" sz="24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b="1" dirty="0">
                          <a:effectLst/>
                        </a:rPr>
                        <a:t>5,240</a:t>
                      </a:r>
                      <a:endParaRPr lang="en-US" sz="24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110198631"/>
                  </a:ext>
                </a:extLst>
              </a:tr>
            </a:tbl>
          </a:graphicData>
        </a:graphic>
      </p:graphicFrame>
    </p:spTree>
    <p:extLst>
      <p:ext uri="{BB962C8B-B14F-4D97-AF65-F5344CB8AC3E}">
        <p14:creationId xmlns:p14="http://schemas.microsoft.com/office/powerpoint/2010/main" val="272947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7415"/>
            <a:ext cx="8596668" cy="1320800"/>
          </a:xfrm>
        </p:spPr>
        <p:txBody>
          <a:bodyPr anchor="ctr">
            <a:normAutofit fontScale="90000"/>
          </a:bodyPr>
          <a:lstStyle/>
          <a:p>
            <a:r>
              <a:rPr lang="en-US" sz="4800" dirty="0">
                <a:solidFill>
                  <a:schemeClr val="accent2"/>
                </a:solidFill>
                <a:cs typeface="Calibri" panose="020F0502020204030204" pitchFamily="34" charset="0"/>
              </a:rPr>
              <a:t>NCHS Publications Since Last BSC</a:t>
            </a:r>
          </a:p>
        </p:txBody>
      </p:sp>
      <p:graphicFrame>
        <p:nvGraphicFramePr>
          <p:cNvPr id="5" name="Content Placeholder 4" descr="This table outlines the types and number of publications NCHS has released to the public since the last Board of Scientific Counselor's meeting." title="NCHS Publications Total"/>
          <p:cNvGraphicFramePr>
            <a:graphicFrameLocks noGrp="1"/>
          </p:cNvGraphicFramePr>
          <p:nvPr>
            <p:ph sz="half" idx="1"/>
            <p:extLst>
              <p:ext uri="{D42A27DB-BD31-4B8C-83A1-F6EECF244321}">
                <p14:modId xmlns:p14="http://schemas.microsoft.com/office/powerpoint/2010/main" val="2507399266"/>
              </p:ext>
            </p:extLst>
          </p:nvPr>
        </p:nvGraphicFramePr>
        <p:xfrm>
          <a:off x="792230" y="1930400"/>
          <a:ext cx="4183438" cy="4121829"/>
        </p:xfrm>
        <a:graphic>
          <a:graphicData uri="http://schemas.openxmlformats.org/drawingml/2006/table">
            <a:tbl>
              <a:tblPr firstRow="1" bandRow="1">
                <a:tableStyleId>{0660B408-B3CF-4A94-85FC-2B1E0A45F4A2}</a:tableStyleId>
              </a:tblPr>
              <a:tblGrid>
                <a:gridCol w="2699656">
                  <a:extLst>
                    <a:ext uri="{9D8B030D-6E8A-4147-A177-3AD203B41FA5}">
                      <a16:colId xmlns:a16="http://schemas.microsoft.com/office/drawing/2014/main" val="990877943"/>
                    </a:ext>
                  </a:extLst>
                </a:gridCol>
                <a:gridCol w="1483782">
                  <a:extLst>
                    <a:ext uri="{9D8B030D-6E8A-4147-A177-3AD203B41FA5}">
                      <a16:colId xmlns:a16="http://schemas.microsoft.com/office/drawing/2014/main" val="3909187931"/>
                    </a:ext>
                  </a:extLst>
                </a:gridCol>
              </a:tblGrid>
              <a:tr h="670995">
                <a:tc>
                  <a:txBody>
                    <a:bodyPr/>
                    <a:lstStyle/>
                    <a:p>
                      <a:r>
                        <a:rPr lang="en-US" dirty="0"/>
                        <a:t>Publication Type</a:t>
                      </a:r>
                    </a:p>
                  </a:txBody>
                  <a:tcPr marL="108192" marR="108192" anchor="ctr"/>
                </a:tc>
                <a:tc>
                  <a:txBody>
                    <a:bodyPr/>
                    <a:lstStyle/>
                    <a:p>
                      <a:r>
                        <a:rPr lang="en-US" dirty="0"/>
                        <a:t>Number Released*</a:t>
                      </a:r>
                    </a:p>
                  </a:txBody>
                  <a:tcPr marL="108192" marR="108192"/>
                </a:tc>
                <a:extLst>
                  <a:ext uri="{0D108BD9-81ED-4DB2-BD59-A6C34878D82A}">
                    <a16:rowId xmlns:a16="http://schemas.microsoft.com/office/drawing/2014/main" val="4116023019"/>
                  </a:ext>
                </a:extLst>
              </a:tr>
              <a:tr h="383426">
                <a:tc>
                  <a:txBody>
                    <a:bodyPr/>
                    <a:lstStyle/>
                    <a:p>
                      <a:pPr algn="r"/>
                      <a:r>
                        <a:rPr lang="en-US" b="1" dirty="0"/>
                        <a:t>TOTAL</a:t>
                      </a:r>
                    </a:p>
                  </a:txBody>
                  <a:tcPr marL="108192" marR="108192"/>
                </a:tc>
                <a:tc>
                  <a:txBody>
                    <a:bodyPr/>
                    <a:lstStyle/>
                    <a:p>
                      <a:pPr algn="ctr"/>
                      <a:r>
                        <a:rPr lang="en-US" b="1" dirty="0"/>
                        <a:t>34</a:t>
                      </a:r>
                    </a:p>
                  </a:txBody>
                  <a:tcPr marL="108192" marR="108192"/>
                </a:tc>
                <a:extLst>
                  <a:ext uri="{0D108BD9-81ED-4DB2-BD59-A6C34878D82A}">
                    <a16:rowId xmlns:a16="http://schemas.microsoft.com/office/drawing/2014/main" val="1863649707"/>
                  </a:ext>
                </a:extLst>
              </a:tr>
              <a:tr h="383426">
                <a:tc>
                  <a:txBody>
                    <a:bodyPr/>
                    <a:lstStyle/>
                    <a:p>
                      <a:r>
                        <a:rPr lang="en-US" dirty="0"/>
                        <a:t>Data Briefs</a:t>
                      </a:r>
                    </a:p>
                  </a:txBody>
                  <a:tcPr marL="108192" marR="108192"/>
                </a:tc>
                <a:tc>
                  <a:txBody>
                    <a:bodyPr/>
                    <a:lstStyle/>
                    <a:p>
                      <a:pPr algn="ctr"/>
                      <a:r>
                        <a:rPr lang="en-US" dirty="0"/>
                        <a:t>16</a:t>
                      </a:r>
                    </a:p>
                  </a:txBody>
                  <a:tcPr marL="108192" marR="108192"/>
                </a:tc>
                <a:extLst>
                  <a:ext uri="{0D108BD9-81ED-4DB2-BD59-A6C34878D82A}">
                    <a16:rowId xmlns:a16="http://schemas.microsoft.com/office/drawing/2014/main" val="1650134171"/>
                  </a:ext>
                </a:extLst>
              </a:tr>
              <a:tr h="383426">
                <a:tc>
                  <a:txBody>
                    <a:bodyPr/>
                    <a:lstStyle/>
                    <a:p>
                      <a:r>
                        <a:rPr lang="en-US" dirty="0"/>
                        <a:t>Early Release</a:t>
                      </a:r>
                    </a:p>
                  </a:txBody>
                  <a:tcPr marL="108192" marR="108192"/>
                </a:tc>
                <a:tc>
                  <a:txBody>
                    <a:bodyPr/>
                    <a:lstStyle/>
                    <a:p>
                      <a:pPr algn="ctr"/>
                      <a:r>
                        <a:rPr lang="en-US" dirty="0"/>
                        <a:t>3</a:t>
                      </a:r>
                    </a:p>
                  </a:txBody>
                  <a:tcPr marL="108192" marR="108192"/>
                </a:tc>
                <a:extLst>
                  <a:ext uri="{0D108BD9-81ED-4DB2-BD59-A6C34878D82A}">
                    <a16:rowId xmlns:a16="http://schemas.microsoft.com/office/drawing/2014/main" val="3975189242"/>
                  </a:ext>
                </a:extLst>
              </a:tr>
              <a:tr h="383426">
                <a:tc>
                  <a:txBody>
                    <a:bodyPr/>
                    <a:lstStyle/>
                    <a:p>
                      <a:r>
                        <a:rPr lang="en-US" dirty="0"/>
                        <a:t>Rapid Release</a:t>
                      </a:r>
                    </a:p>
                  </a:txBody>
                  <a:tcPr marL="108192" marR="108192"/>
                </a:tc>
                <a:tc>
                  <a:txBody>
                    <a:bodyPr/>
                    <a:lstStyle/>
                    <a:p>
                      <a:pPr algn="ctr"/>
                      <a:r>
                        <a:rPr lang="en-US" dirty="0"/>
                        <a:t>1</a:t>
                      </a:r>
                    </a:p>
                  </a:txBody>
                  <a:tcPr marL="108192" marR="108192"/>
                </a:tc>
                <a:extLst>
                  <a:ext uri="{0D108BD9-81ED-4DB2-BD59-A6C34878D82A}">
                    <a16:rowId xmlns:a16="http://schemas.microsoft.com/office/drawing/2014/main" val="4236504260"/>
                  </a:ext>
                </a:extLst>
              </a:tr>
              <a:tr h="383426">
                <a:tc>
                  <a:txBody>
                    <a:bodyPr/>
                    <a:lstStyle/>
                    <a:p>
                      <a:r>
                        <a:rPr lang="en-US" dirty="0"/>
                        <a:t>Reports</a:t>
                      </a:r>
                    </a:p>
                  </a:txBody>
                  <a:tcPr marL="108192" marR="108192"/>
                </a:tc>
                <a:tc>
                  <a:txBody>
                    <a:bodyPr/>
                    <a:lstStyle/>
                    <a:p>
                      <a:pPr algn="ctr"/>
                      <a:r>
                        <a:rPr lang="en-US" dirty="0"/>
                        <a:t>8</a:t>
                      </a:r>
                    </a:p>
                  </a:txBody>
                  <a:tcPr marL="108192" marR="108192"/>
                </a:tc>
                <a:extLst>
                  <a:ext uri="{0D108BD9-81ED-4DB2-BD59-A6C34878D82A}">
                    <a16:rowId xmlns:a16="http://schemas.microsoft.com/office/drawing/2014/main" val="3950691321"/>
                  </a:ext>
                </a:extLst>
              </a:tr>
              <a:tr h="383426">
                <a:tc>
                  <a:txBody>
                    <a:bodyPr/>
                    <a:lstStyle/>
                    <a:p>
                      <a:r>
                        <a:rPr lang="en-US" dirty="0"/>
                        <a:t>Reporting</a:t>
                      </a:r>
                      <a:r>
                        <a:rPr lang="en-US" baseline="0" dirty="0"/>
                        <a:t> Guidance</a:t>
                      </a:r>
                      <a:endParaRPr lang="en-US" dirty="0"/>
                    </a:p>
                  </a:txBody>
                  <a:tcPr marL="108192" marR="108192"/>
                </a:tc>
                <a:tc>
                  <a:txBody>
                    <a:bodyPr/>
                    <a:lstStyle/>
                    <a:p>
                      <a:pPr algn="ctr"/>
                      <a:r>
                        <a:rPr lang="en-US" dirty="0"/>
                        <a:t>1</a:t>
                      </a:r>
                    </a:p>
                  </a:txBody>
                  <a:tcPr marL="108192" marR="108192"/>
                </a:tc>
                <a:extLst>
                  <a:ext uri="{0D108BD9-81ED-4DB2-BD59-A6C34878D82A}">
                    <a16:rowId xmlns:a16="http://schemas.microsoft.com/office/drawing/2014/main" val="903297956"/>
                  </a:ext>
                </a:extLst>
              </a:tr>
              <a:tr h="383426">
                <a:tc>
                  <a:txBody>
                    <a:bodyPr/>
                    <a:lstStyle/>
                    <a:p>
                      <a:r>
                        <a:rPr lang="en-US" dirty="0"/>
                        <a:t>Data Visualizations</a:t>
                      </a:r>
                    </a:p>
                  </a:txBody>
                  <a:tcPr marL="108192" marR="108192"/>
                </a:tc>
                <a:tc>
                  <a:txBody>
                    <a:bodyPr/>
                    <a:lstStyle/>
                    <a:p>
                      <a:pPr algn="ctr"/>
                      <a:r>
                        <a:rPr lang="en-US" dirty="0"/>
                        <a:t>2</a:t>
                      </a:r>
                    </a:p>
                  </a:txBody>
                  <a:tcPr marL="108192" marR="108192"/>
                </a:tc>
                <a:extLst>
                  <a:ext uri="{0D108BD9-81ED-4DB2-BD59-A6C34878D82A}">
                    <a16:rowId xmlns:a16="http://schemas.microsoft.com/office/drawing/2014/main" val="493048971"/>
                  </a:ext>
                </a:extLst>
              </a:tr>
              <a:tr h="383426">
                <a:tc>
                  <a:txBody>
                    <a:bodyPr/>
                    <a:lstStyle/>
                    <a:p>
                      <a:r>
                        <a:rPr lang="en-US" dirty="0"/>
                        <a:t>Web Tables</a:t>
                      </a:r>
                    </a:p>
                  </a:txBody>
                  <a:tcPr marL="108192" marR="108192"/>
                </a:tc>
                <a:tc>
                  <a:txBody>
                    <a:bodyPr/>
                    <a:lstStyle/>
                    <a:p>
                      <a:pPr algn="ctr"/>
                      <a:r>
                        <a:rPr lang="en-US" dirty="0"/>
                        <a:t>2</a:t>
                      </a:r>
                    </a:p>
                  </a:txBody>
                  <a:tcPr marL="108192" marR="108192"/>
                </a:tc>
                <a:extLst>
                  <a:ext uri="{0D108BD9-81ED-4DB2-BD59-A6C34878D82A}">
                    <a16:rowId xmlns:a16="http://schemas.microsoft.com/office/drawing/2014/main" val="387063168"/>
                  </a:ext>
                </a:extLst>
              </a:tr>
              <a:tr h="383426">
                <a:tc>
                  <a:txBody>
                    <a:bodyPr/>
                    <a:lstStyle/>
                    <a:p>
                      <a:r>
                        <a:rPr lang="en-US" dirty="0"/>
                        <a:t>E-Stat</a:t>
                      </a:r>
                    </a:p>
                  </a:txBody>
                  <a:tcPr marL="108192" marR="108192"/>
                </a:tc>
                <a:tc>
                  <a:txBody>
                    <a:bodyPr/>
                    <a:lstStyle/>
                    <a:p>
                      <a:pPr algn="ctr"/>
                      <a:r>
                        <a:rPr lang="en-US" dirty="0"/>
                        <a:t>1</a:t>
                      </a:r>
                    </a:p>
                  </a:txBody>
                  <a:tcPr marL="108192" marR="108192"/>
                </a:tc>
                <a:extLst>
                  <a:ext uri="{0D108BD9-81ED-4DB2-BD59-A6C34878D82A}">
                    <a16:rowId xmlns:a16="http://schemas.microsoft.com/office/drawing/2014/main" val="3040442035"/>
                  </a:ext>
                </a:extLst>
              </a:tr>
            </a:tbl>
          </a:graphicData>
        </a:graphic>
      </p:graphicFrame>
      <p:sp>
        <p:nvSpPr>
          <p:cNvPr id="6" name="TextBox 5"/>
          <p:cNvSpPr txBox="1"/>
          <p:nvPr/>
        </p:nvSpPr>
        <p:spPr>
          <a:xfrm>
            <a:off x="677334" y="6133051"/>
            <a:ext cx="5068389"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*Released by NCHS Office of Information Services</a:t>
            </a:r>
          </a:p>
        </p:txBody>
      </p:sp>
      <p:pic>
        <p:nvPicPr>
          <p:cNvPr id="8" name="Content Placeholder 7" descr="NCHS Data Brief Number 348, example image">
            <a:extLst>
              <a:ext uri="{FF2B5EF4-FFF2-40B4-BE49-F238E27FC236}">
                <a16:creationId xmlns:a16="http://schemas.microsoft.com/office/drawing/2014/main" id="{19773806-81C0-45EA-8AD3-ADAA1639D33D}"/>
              </a:ext>
            </a:extLst>
          </p:cNvPr>
          <p:cNvPicPr>
            <a:picLocks noGrp="1" noChangeAspect="1"/>
          </p:cNvPicPr>
          <p:nvPr>
            <p:ph sz="half" idx="2"/>
          </p:nvPr>
        </p:nvPicPr>
        <p:blipFill>
          <a:blip r:embed="rId3"/>
          <a:stretch>
            <a:fillRect/>
          </a:stretch>
        </p:blipFill>
        <p:spPr>
          <a:xfrm>
            <a:off x="5745723" y="1507412"/>
            <a:ext cx="3774364" cy="5063173"/>
          </a:xfrm>
          <a:prstGeom prst="rect">
            <a:avLst/>
          </a:prstGeom>
        </p:spPr>
      </p:pic>
    </p:spTree>
    <p:extLst>
      <p:ext uri="{BB962C8B-B14F-4D97-AF65-F5344CB8AC3E}">
        <p14:creationId xmlns:p14="http://schemas.microsoft.com/office/powerpoint/2010/main" val="290880469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0757"/>
            <a:ext cx="8596668" cy="940904"/>
          </a:xfrm>
        </p:spPr>
        <p:txBody>
          <a:bodyPr anchor="ctr">
            <a:normAutofit fontScale="90000"/>
          </a:bodyPr>
          <a:lstStyle/>
          <a:p>
            <a:r>
              <a:rPr lang="en-US" sz="4800" dirty="0">
                <a:solidFill>
                  <a:schemeClr val="accent2"/>
                </a:solidFill>
              </a:rPr>
              <a:t>Select Data Briefs Since Last BSC</a:t>
            </a:r>
          </a:p>
        </p:txBody>
      </p:sp>
      <p:sp>
        <p:nvSpPr>
          <p:cNvPr id="3" name="Content Placeholder 2"/>
          <p:cNvSpPr>
            <a:spLocks noGrp="1"/>
          </p:cNvSpPr>
          <p:nvPr>
            <p:ph idx="1"/>
          </p:nvPr>
        </p:nvSpPr>
        <p:spPr>
          <a:xfrm>
            <a:off x="677334" y="1361661"/>
            <a:ext cx="8596668" cy="5208104"/>
          </a:xfrm>
        </p:spPr>
        <p:txBody>
          <a:bodyPr>
            <a:noAutofit/>
          </a:bodyPr>
          <a:lstStyle/>
          <a:p>
            <a:pPr>
              <a:spcBef>
                <a:spcPts val="600"/>
              </a:spcBef>
            </a:pPr>
            <a:r>
              <a:rPr lang="en-US" sz="1700" dirty="0">
                <a:solidFill>
                  <a:schemeClr val="tx1"/>
                </a:solidFill>
              </a:rPr>
              <a:t>Strategies Used by Adults Aged 65 and Over to Reduce Their Prescription Drug Costs, 2016-2017</a:t>
            </a:r>
          </a:p>
          <a:p>
            <a:pPr>
              <a:spcBef>
                <a:spcPts val="600"/>
              </a:spcBef>
            </a:pPr>
            <a:r>
              <a:rPr lang="en-US" sz="1700" dirty="0">
                <a:solidFill>
                  <a:schemeClr val="tx1"/>
                </a:solidFill>
              </a:rPr>
              <a:t>Regional Variation in Private Dental Coverage and Care among Dentate Adults Aged 18-64 in the United States, 2014-2017</a:t>
            </a:r>
          </a:p>
          <a:p>
            <a:pPr>
              <a:spcBef>
                <a:spcPts val="600"/>
              </a:spcBef>
            </a:pPr>
            <a:r>
              <a:rPr lang="en-US" sz="1700" dirty="0">
                <a:solidFill>
                  <a:schemeClr val="tx1"/>
                </a:solidFill>
              </a:rPr>
              <a:t>Opioids Prescribed at Discharge or Given During Emergency Department Visits Among Adults in the United States, 2016</a:t>
            </a:r>
          </a:p>
          <a:p>
            <a:pPr>
              <a:spcBef>
                <a:spcPts val="600"/>
              </a:spcBef>
            </a:pPr>
            <a:r>
              <a:rPr lang="en-US" sz="1700" dirty="0">
                <a:solidFill>
                  <a:schemeClr val="tx1"/>
                </a:solidFill>
              </a:rPr>
              <a:t>Contribution of Whole Grains to Total Grains Intake Among Adults Aged 20 and Over: United States, 2013–2016</a:t>
            </a:r>
          </a:p>
          <a:p>
            <a:pPr>
              <a:spcBef>
                <a:spcPts val="600"/>
              </a:spcBef>
            </a:pPr>
            <a:r>
              <a:rPr lang="en-US" sz="1700" dirty="0">
                <a:solidFill>
                  <a:schemeClr val="tx1"/>
                </a:solidFill>
              </a:rPr>
              <a:t>Unintentional Injury Death Rates in Rural and Urban Areas: United States, 1999–2017</a:t>
            </a:r>
          </a:p>
          <a:p>
            <a:pPr>
              <a:spcBef>
                <a:spcPts val="600"/>
              </a:spcBef>
            </a:pPr>
            <a:r>
              <a:rPr lang="en-US" sz="1700" dirty="0">
                <a:solidFill>
                  <a:schemeClr val="tx1"/>
                </a:solidFill>
              </a:rPr>
              <a:t>Eye Disorders and Vision Loss among U.S. Adults Aged 45 and Over With Diagnosed Diabetes</a:t>
            </a:r>
          </a:p>
          <a:p>
            <a:pPr>
              <a:spcBef>
                <a:spcPts val="600"/>
              </a:spcBef>
            </a:pPr>
            <a:r>
              <a:rPr lang="en-US" sz="1700" dirty="0">
                <a:solidFill>
                  <a:schemeClr val="tx1"/>
                </a:solidFill>
              </a:rPr>
              <a:t>Births in the United States, 2018</a:t>
            </a:r>
          </a:p>
          <a:p>
            <a:pPr>
              <a:spcBef>
                <a:spcPts val="600"/>
              </a:spcBef>
            </a:pPr>
            <a:r>
              <a:rPr lang="en-US" sz="1700" dirty="0">
                <a:solidFill>
                  <a:schemeClr val="tx1"/>
                </a:solidFill>
              </a:rPr>
              <a:t>Urban-Rural Differences in Drug Overdose Death Rates, by Sex, Age, and Type of Drugs Involved, 2017</a:t>
            </a:r>
          </a:p>
          <a:p>
            <a:pPr>
              <a:spcBef>
                <a:spcPts val="600"/>
              </a:spcBef>
            </a:pPr>
            <a:r>
              <a:rPr lang="en-US" sz="1700" dirty="0">
                <a:solidFill>
                  <a:schemeClr val="tx1"/>
                </a:solidFill>
              </a:rPr>
              <a:t>Prescription Drug Use Among Adults Aged 40–79 in the United States and Canada</a:t>
            </a:r>
          </a:p>
        </p:txBody>
      </p:sp>
    </p:spTree>
    <p:extLst>
      <p:ext uri="{BB962C8B-B14F-4D97-AF65-F5344CB8AC3E}">
        <p14:creationId xmlns:p14="http://schemas.microsoft.com/office/powerpoint/2010/main" val="38504389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5" y="2690928"/>
            <a:ext cx="8596668" cy="1826581"/>
          </a:xfrm>
        </p:spPr>
        <p:txBody>
          <a:bodyPr/>
          <a:lstStyle/>
          <a:p>
            <a:pPr algn="ctr"/>
            <a:r>
              <a:rPr lang="en-US" sz="4400" dirty="0">
                <a:solidFill>
                  <a:schemeClr val="accent2"/>
                </a:solidFill>
              </a:rPr>
              <a:t>Administrative and Budget Updates</a:t>
            </a:r>
          </a:p>
        </p:txBody>
      </p:sp>
      <p:pic>
        <p:nvPicPr>
          <p:cNvPr id="4" name="Picture 3" descr="stat c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715" y="1670917"/>
            <a:ext cx="1907908" cy="135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0357"/>
          </a:xfrm>
        </p:spPr>
        <p:txBody>
          <a:bodyPr anchor="ctr"/>
          <a:lstStyle/>
          <a:p>
            <a:pPr>
              <a:lnSpc>
                <a:spcPts val="3000"/>
              </a:lnSpc>
            </a:pPr>
            <a:r>
              <a:rPr lang="en-US" sz="4800" dirty="0">
                <a:solidFill>
                  <a:schemeClr val="accent2"/>
                </a:solidFill>
                <a:cs typeface="Calibri" panose="020F0502020204030204" pitchFamily="34" charset="0"/>
              </a:rPr>
              <a:t>Upcoming NCHS Reports</a:t>
            </a:r>
          </a:p>
        </p:txBody>
      </p:sp>
      <p:sp>
        <p:nvSpPr>
          <p:cNvPr id="4" name="Content Placeholder 3"/>
          <p:cNvSpPr>
            <a:spLocks noGrp="1"/>
          </p:cNvSpPr>
          <p:nvPr>
            <p:ph idx="1"/>
          </p:nvPr>
        </p:nvSpPr>
        <p:spPr>
          <a:xfrm>
            <a:off x="677334" y="1639957"/>
            <a:ext cx="8596668" cy="4880113"/>
          </a:xfrm>
        </p:spPr>
        <p:txBody>
          <a:bodyPr>
            <a:normAutofit/>
          </a:bodyPr>
          <a:lstStyle/>
          <a:p>
            <a:r>
              <a:rPr lang="en-US" sz="2000" dirty="0">
                <a:solidFill>
                  <a:schemeClr val="tx1"/>
                </a:solidFill>
              </a:rPr>
              <a:t>Cognitive Performance in Adults Aged 60 Years of Age and Over: National Health and Nutrition Examination Survey, 2011–2014</a:t>
            </a:r>
          </a:p>
          <a:p>
            <a:r>
              <a:rPr lang="en-US" sz="2000" dirty="0">
                <a:solidFill>
                  <a:schemeClr val="tx1"/>
                </a:solidFill>
              </a:rPr>
              <a:t>Characteristics of Asthma Visits to Physician Offices in the United States: 2012-2015, National Ambulatory Medical Care Survey</a:t>
            </a:r>
          </a:p>
          <a:p>
            <a:r>
              <a:rPr lang="en-US" sz="2000" dirty="0">
                <a:solidFill>
                  <a:schemeClr val="tx1"/>
                </a:solidFill>
              </a:rPr>
              <a:t>Trends in </a:t>
            </a:r>
            <a:r>
              <a:rPr lang="en-US" sz="2000" dirty="0" err="1">
                <a:solidFill>
                  <a:schemeClr val="tx1"/>
                </a:solidFill>
              </a:rPr>
              <a:t>Apolipoprotein</a:t>
            </a:r>
            <a:r>
              <a:rPr lang="en-US" sz="2000" dirty="0">
                <a:solidFill>
                  <a:schemeClr val="tx1"/>
                </a:solidFill>
              </a:rPr>
              <a:t> B, non-High Density Lipoprotein Cholesterol, and Low Density Lipoprotein Cholesterol for Adults 20 Years and Older in the U.S., 2005–2016</a:t>
            </a:r>
          </a:p>
          <a:p>
            <a:r>
              <a:rPr lang="en-US" sz="2000" dirty="0">
                <a:solidFill>
                  <a:schemeClr val="tx1"/>
                </a:solidFill>
              </a:rPr>
              <a:t>Maternal Characteristics and Infant Outcomes in Appalachia and the Delta</a:t>
            </a:r>
          </a:p>
          <a:p>
            <a:r>
              <a:rPr lang="en-US" sz="2000" dirty="0">
                <a:solidFill>
                  <a:schemeClr val="tx1"/>
                </a:solidFill>
              </a:rPr>
              <a:t>Design and Operation of the 2013 National Survey of Children in </a:t>
            </a:r>
            <a:r>
              <a:rPr lang="en-US" sz="2000" dirty="0" err="1">
                <a:solidFill>
                  <a:schemeClr val="tx1"/>
                </a:solidFill>
              </a:rPr>
              <a:t>Nonparental</a:t>
            </a:r>
            <a:r>
              <a:rPr lang="en-US" sz="2000" dirty="0">
                <a:solidFill>
                  <a:schemeClr val="tx1"/>
                </a:solidFill>
              </a:rPr>
              <a:t> Care and the 2014 National Survey of the Diagnosis and Treatment of ADHD and Tourette Syndrome</a:t>
            </a:r>
          </a:p>
        </p:txBody>
      </p:sp>
    </p:spTree>
    <p:extLst>
      <p:ext uri="{BB962C8B-B14F-4D97-AF65-F5344CB8AC3E}">
        <p14:creationId xmlns:p14="http://schemas.microsoft.com/office/powerpoint/2010/main" val="357435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65" y="286371"/>
            <a:ext cx="10515600" cy="987814"/>
          </a:xfrm>
        </p:spPr>
        <p:txBody>
          <a:bodyPr>
            <a:normAutofit/>
          </a:bodyPr>
          <a:lstStyle/>
          <a:p>
            <a:r>
              <a:rPr lang="en-US" sz="4800" dirty="0">
                <a:solidFill>
                  <a:schemeClr val="accent2"/>
                </a:solidFill>
                <a:cs typeface="Calibri" panose="020F0502020204030204" pitchFamily="34" charset="0"/>
              </a:rPr>
              <a:t>NCHS in the News</a:t>
            </a:r>
          </a:p>
        </p:txBody>
      </p:sp>
      <p:pic>
        <p:nvPicPr>
          <p:cNvPr id="7" name="Picture 6" descr="NCHS in the News - U.S. Birthrate Drops 4th Year in a Row"/>
          <p:cNvPicPr>
            <a:picLocks noChangeAspect="1"/>
          </p:cNvPicPr>
          <p:nvPr/>
        </p:nvPicPr>
        <p:blipFill>
          <a:blip r:embed="rId3"/>
          <a:stretch>
            <a:fillRect/>
          </a:stretch>
        </p:blipFill>
        <p:spPr>
          <a:xfrm>
            <a:off x="6116985" y="703814"/>
            <a:ext cx="4414995" cy="4235933"/>
          </a:xfrm>
          <a:prstGeom prst="rect">
            <a:avLst/>
          </a:prstGeom>
        </p:spPr>
      </p:pic>
      <p:pic>
        <p:nvPicPr>
          <p:cNvPr id="8" name="Picture 7" descr="NCHS in the News - Nearly One in Two Americans Takes Prescription Drugs"/>
          <p:cNvPicPr>
            <a:picLocks noChangeAspect="1"/>
          </p:cNvPicPr>
          <p:nvPr/>
        </p:nvPicPr>
        <p:blipFill rotWithShape="1">
          <a:blip r:embed="rId4"/>
          <a:srcRect b="20171"/>
          <a:stretch/>
        </p:blipFill>
        <p:spPr>
          <a:xfrm>
            <a:off x="488965" y="1485189"/>
            <a:ext cx="5190319" cy="704334"/>
          </a:xfrm>
          <a:prstGeom prst="rect">
            <a:avLst/>
          </a:prstGeom>
        </p:spPr>
      </p:pic>
      <p:pic>
        <p:nvPicPr>
          <p:cNvPr id="4" name="Picture 3" descr="NCHS in the News - The Herald Bulletin"/>
          <p:cNvPicPr>
            <a:picLocks noChangeAspect="1"/>
          </p:cNvPicPr>
          <p:nvPr/>
        </p:nvPicPr>
        <p:blipFill>
          <a:blip r:embed="rId5"/>
          <a:stretch>
            <a:fillRect/>
          </a:stretch>
        </p:blipFill>
        <p:spPr>
          <a:xfrm>
            <a:off x="582888" y="2986354"/>
            <a:ext cx="1827681" cy="436613"/>
          </a:xfrm>
          <a:prstGeom prst="rect">
            <a:avLst/>
          </a:prstGeom>
        </p:spPr>
      </p:pic>
      <p:pic>
        <p:nvPicPr>
          <p:cNvPr id="9" name="Picture 8" descr="NCHS in the News - Bloomberg"/>
          <p:cNvPicPr>
            <a:picLocks noChangeAspect="1"/>
          </p:cNvPicPr>
          <p:nvPr/>
        </p:nvPicPr>
        <p:blipFill>
          <a:blip r:embed="rId6"/>
          <a:stretch>
            <a:fillRect/>
          </a:stretch>
        </p:blipFill>
        <p:spPr>
          <a:xfrm>
            <a:off x="488965" y="1217232"/>
            <a:ext cx="1323975" cy="304800"/>
          </a:xfrm>
          <a:prstGeom prst="rect">
            <a:avLst/>
          </a:prstGeom>
        </p:spPr>
      </p:pic>
      <p:pic>
        <p:nvPicPr>
          <p:cNvPr id="3" name="Picture 2" descr="NCHS in the News - More Seniors, families opting for long-term care at home"/>
          <p:cNvPicPr>
            <a:picLocks noChangeAspect="1"/>
          </p:cNvPicPr>
          <p:nvPr/>
        </p:nvPicPr>
        <p:blipFill>
          <a:blip r:embed="rId7">
            <a:clrChange>
              <a:clrFrom>
                <a:srgbClr val="FFFFFF"/>
              </a:clrFrom>
              <a:clrTo>
                <a:srgbClr val="FFFFFF">
                  <a:alpha val="0"/>
                </a:srgbClr>
              </a:clrTo>
            </a:clrChange>
          </a:blip>
          <a:stretch>
            <a:fillRect/>
          </a:stretch>
        </p:blipFill>
        <p:spPr>
          <a:xfrm>
            <a:off x="582888" y="3365285"/>
            <a:ext cx="4724608" cy="3368332"/>
          </a:xfrm>
          <a:prstGeom prst="rect">
            <a:avLst/>
          </a:prstGeom>
        </p:spPr>
      </p:pic>
      <p:pic>
        <p:nvPicPr>
          <p:cNvPr id="10" name="Picture 9" descr="NCHS in the News - New Government Estimates Offer Early Hope That Drug Overdose Deaths Are Waning"/>
          <p:cNvPicPr>
            <a:picLocks noChangeAspect="1"/>
          </p:cNvPicPr>
          <p:nvPr/>
        </p:nvPicPr>
        <p:blipFill>
          <a:blip r:embed="rId8"/>
          <a:stretch>
            <a:fillRect/>
          </a:stretch>
        </p:blipFill>
        <p:spPr>
          <a:xfrm>
            <a:off x="4737237" y="5361444"/>
            <a:ext cx="6152551" cy="1148686"/>
          </a:xfrm>
          <a:prstGeom prst="rect">
            <a:avLst/>
          </a:prstGeom>
        </p:spPr>
      </p:pic>
      <p:pic>
        <p:nvPicPr>
          <p:cNvPr id="11" name="Picture 10" descr="NCHS in the News - Time"/>
          <p:cNvPicPr>
            <a:picLocks noChangeAspect="1"/>
          </p:cNvPicPr>
          <p:nvPr/>
        </p:nvPicPr>
        <p:blipFill>
          <a:blip r:embed="rId9"/>
          <a:stretch>
            <a:fillRect/>
          </a:stretch>
        </p:blipFill>
        <p:spPr>
          <a:xfrm>
            <a:off x="4737237" y="5107017"/>
            <a:ext cx="847725" cy="333375"/>
          </a:xfrm>
          <a:prstGeom prst="rect">
            <a:avLst/>
          </a:prstGeom>
        </p:spPr>
      </p:pic>
      <p:pic>
        <p:nvPicPr>
          <p:cNvPr id="12" name="Picture 11" descr="NCHS in the News - Pill Poppers Are Just as Common in Canada as America"/>
          <p:cNvPicPr>
            <a:picLocks noChangeAspect="1"/>
          </p:cNvPicPr>
          <p:nvPr/>
        </p:nvPicPr>
        <p:blipFill>
          <a:blip r:embed="rId10"/>
          <a:stretch>
            <a:fillRect/>
          </a:stretch>
        </p:blipFill>
        <p:spPr>
          <a:xfrm>
            <a:off x="497467" y="2143703"/>
            <a:ext cx="5190319" cy="653186"/>
          </a:xfrm>
          <a:prstGeom prst="rect">
            <a:avLst/>
          </a:prstGeom>
        </p:spPr>
      </p:pic>
    </p:spTree>
    <p:extLst>
      <p:ext uri="{BB962C8B-B14F-4D97-AF65-F5344CB8AC3E}">
        <p14:creationId xmlns:p14="http://schemas.microsoft.com/office/powerpoint/2010/main" val="149318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chemeClr val="accent2"/>
                </a:solidFill>
              </a:rPr>
              <a:t>New BSC Members</a:t>
            </a:r>
          </a:p>
        </p:txBody>
      </p:sp>
      <p:sp>
        <p:nvSpPr>
          <p:cNvPr id="3" name="Content Placeholder 2"/>
          <p:cNvSpPr>
            <a:spLocks noGrp="1"/>
          </p:cNvSpPr>
          <p:nvPr>
            <p:ph idx="1"/>
          </p:nvPr>
        </p:nvSpPr>
        <p:spPr/>
        <p:txBody>
          <a:bodyPr>
            <a:normAutofit/>
          </a:bodyPr>
          <a:lstStyle/>
          <a:p>
            <a:r>
              <a:rPr lang="en-US" sz="2800" dirty="0">
                <a:solidFill>
                  <a:schemeClr val="tx1"/>
                </a:solidFill>
              </a:rPr>
              <a:t>Welcome to our new BSC Members</a:t>
            </a:r>
          </a:p>
          <a:p>
            <a:pPr lvl="1"/>
            <a:r>
              <a:rPr lang="en-US" sz="2800" dirty="0">
                <a:solidFill>
                  <a:schemeClr val="tx1"/>
                </a:solidFill>
              </a:rPr>
              <a:t>Kennon R. Copeland, Ph.D.</a:t>
            </a:r>
          </a:p>
          <a:p>
            <a:pPr lvl="1"/>
            <a:r>
              <a:rPr lang="en-US" sz="2800" dirty="0">
                <a:solidFill>
                  <a:schemeClr val="tx1"/>
                </a:solidFill>
              </a:rPr>
              <a:t>Scott H. </a:t>
            </a:r>
            <a:r>
              <a:rPr lang="en-US" sz="2800" dirty="0" err="1">
                <a:solidFill>
                  <a:schemeClr val="tx1"/>
                </a:solidFill>
              </a:rPr>
              <a:t>Holan</a:t>
            </a:r>
            <a:r>
              <a:rPr lang="en-US" sz="2800" dirty="0">
                <a:solidFill>
                  <a:schemeClr val="tx1"/>
                </a:solidFill>
              </a:rPr>
              <a:t>, Ph.D.</a:t>
            </a:r>
          </a:p>
          <a:p>
            <a:pPr lvl="1"/>
            <a:r>
              <a:rPr lang="en-US" sz="2800" dirty="0">
                <a:solidFill>
                  <a:schemeClr val="tx1"/>
                </a:solidFill>
              </a:rPr>
              <a:t>John R. Lumpkin,  M.D., M.P.H.</a:t>
            </a:r>
          </a:p>
          <a:p>
            <a:pPr lvl="1"/>
            <a:r>
              <a:rPr lang="en-US" sz="2800" dirty="0">
                <a:solidFill>
                  <a:schemeClr val="tx1"/>
                </a:solidFill>
              </a:rPr>
              <a:t>Sally C. Morton, Ph.D.</a:t>
            </a:r>
          </a:p>
          <a:p>
            <a:pPr lvl="1"/>
            <a:r>
              <a:rPr lang="en-US" sz="2800" dirty="0">
                <a:solidFill>
                  <a:schemeClr val="tx1"/>
                </a:solidFill>
              </a:rPr>
              <a:t>Our new/continuing Chair: Linette Scott, M.D., M.P.H.</a:t>
            </a:r>
          </a:p>
          <a:p>
            <a:endParaRPr lang="en-US" dirty="0"/>
          </a:p>
        </p:txBody>
      </p:sp>
    </p:spTree>
    <p:extLst>
      <p:ext uri="{BB962C8B-B14F-4D97-AF65-F5344CB8AC3E}">
        <p14:creationId xmlns:p14="http://schemas.microsoft.com/office/powerpoint/2010/main" val="116362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12" y="427239"/>
            <a:ext cx="8596668" cy="863570"/>
          </a:xfrm>
        </p:spPr>
        <p:txBody>
          <a:bodyPr/>
          <a:lstStyle/>
          <a:p>
            <a:r>
              <a:rPr lang="en-US" sz="4800" dirty="0">
                <a:solidFill>
                  <a:schemeClr val="accent2"/>
                </a:solidFill>
              </a:rPr>
              <a:t>NCHS Budget</a:t>
            </a:r>
          </a:p>
        </p:txBody>
      </p:sp>
      <p:graphicFrame>
        <p:nvGraphicFramePr>
          <p:cNvPr id="4"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p:cNvGraphicFramePr>
            <a:graphicFrameLocks noGrp="1"/>
          </p:cNvGraphicFramePr>
          <p:nvPr>
            <p:ph idx="1"/>
            <p:extLst>
              <p:ext uri="{D42A27DB-BD31-4B8C-83A1-F6EECF244321}">
                <p14:modId xmlns:p14="http://schemas.microsoft.com/office/powerpoint/2010/main" val="180758750"/>
              </p:ext>
            </p:extLst>
          </p:nvPr>
        </p:nvGraphicFramePr>
        <p:xfrm>
          <a:off x="677334" y="1290809"/>
          <a:ext cx="8596312" cy="458638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4294967295"/>
          </p:nvPr>
        </p:nvSpPr>
        <p:spPr>
          <a:xfrm>
            <a:off x="601919" y="6005126"/>
            <a:ext cx="8229600" cy="735639"/>
          </a:xfrm>
        </p:spPr>
        <p:txBody>
          <a:bodyPr>
            <a:normAutofit fontScale="40000" lnSpcReduction="20000"/>
          </a:bodyPr>
          <a:lstStyle/>
          <a:p>
            <a:r>
              <a:rPr lang="en-US" sz="2300" baseline="30000" dirty="0"/>
              <a:t>*</a:t>
            </a:r>
            <a:r>
              <a:rPr lang="en-US" sz="2300" dirty="0"/>
              <a:t>Amount includes $15.397 million in Budget Authority  for administrative and business services through the CDC Working Capital Fund.</a:t>
            </a:r>
          </a:p>
          <a:p>
            <a:r>
              <a:rPr lang="en-US" sz="2300" baseline="30000" dirty="0"/>
              <a:t>**</a:t>
            </a:r>
            <a:r>
              <a:rPr lang="en-US" sz="2300" dirty="0"/>
              <a:t>Amount includes funding for administrative and business services through the CDC Working Capital Fund.</a:t>
            </a:r>
          </a:p>
          <a:p>
            <a:r>
              <a:rPr lang="en-US" sz="2300" dirty="0"/>
              <a:t>Not included: NCHS relies on an additional transfer from CDC’s Public Health and Scientific Services Account, about $14 million annually</a:t>
            </a:r>
            <a:r>
              <a:rPr lang="en-US" dirty="0"/>
              <a:t>.</a:t>
            </a:r>
          </a:p>
        </p:txBody>
      </p:sp>
      <p:sp>
        <p:nvSpPr>
          <p:cNvPr id="3" name="TextBox 2"/>
          <p:cNvSpPr txBox="1"/>
          <p:nvPr/>
        </p:nvSpPr>
        <p:spPr>
          <a:xfrm>
            <a:off x="7866480" y="1031609"/>
            <a:ext cx="1677590" cy="646331"/>
          </a:xfrm>
          <a:prstGeom prst="rect">
            <a:avLst/>
          </a:prstGeom>
          <a:noFill/>
        </p:spPr>
        <p:txBody>
          <a:bodyPr wrap="square" rtlCol="0">
            <a:spAutoFit/>
          </a:bodyPr>
          <a:lstStyle/>
          <a:p>
            <a:r>
              <a:rPr lang="en-US" dirty="0">
                <a:solidFill>
                  <a:srgbClr val="FFC000"/>
                </a:solidFill>
              </a:rPr>
              <a:t>$5.397 million reduction</a:t>
            </a:r>
          </a:p>
        </p:txBody>
      </p:sp>
    </p:spTree>
    <p:extLst>
      <p:ext uri="{BB962C8B-B14F-4D97-AF65-F5344CB8AC3E}">
        <p14:creationId xmlns:p14="http://schemas.microsoft.com/office/powerpoint/2010/main" val="461825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0027-AA17-41AD-9C20-5D31FCA8BD6E}"/>
              </a:ext>
            </a:extLst>
          </p:cNvPr>
          <p:cNvSpPr>
            <a:spLocks noGrp="1"/>
          </p:cNvSpPr>
          <p:nvPr>
            <p:ph type="title"/>
          </p:nvPr>
        </p:nvSpPr>
        <p:spPr/>
        <p:txBody>
          <a:bodyPr>
            <a:normAutofit/>
          </a:bodyPr>
          <a:lstStyle/>
          <a:p>
            <a:r>
              <a:rPr lang="en-US" sz="4200" dirty="0">
                <a:solidFill>
                  <a:schemeClr val="accent2"/>
                </a:solidFill>
              </a:rPr>
              <a:t>Additional Funding (ORCU + PCOR) </a:t>
            </a:r>
          </a:p>
        </p:txBody>
      </p:sp>
      <p:graphicFrame>
        <p:nvGraphicFramePr>
          <p:cNvPr id="4" name="Content Placeholder 5" descr="NCHS receives ad hoc funding for topics of interest.  For FY 2018, NCHS received funding from two different funding streams.  In FY 2019, NCHS received funding from CDC's Opioid Response Coordinating Unit." title="New Opioid Funding Table">
            <a:extLst>
              <a:ext uri="{FF2B5EF4-FFF2-40B4-BE49-F238E27FC236}">
                <a16:creationId xmlns:a16="http://schemas.microsoft.com/office/drawing/2014/main" id="{B6A11EB6-34A9-4AA5-A984-1E88BA1353B3}"/>
              </a:ext>
            </a:extLst>
          </p:cNvPr>
          <p:cNvGraphicFramePr>
            <a:graphicFrameLocks noGrp="1"/>
          </p:cNvGraphicFramePr>
          <p:nvPr>
            <p:ph idx="1"/>
            <p:extLst>
              <p:ext uri="{D42A27DB-BD31-4B8C-83A1-F6EECF244321}">
                <p14:modId xmlns:p14="http://schemas.microsoft.com/office/powerpoint/2010/main" val="1950698051"/>
              </p:ext>
            </p:extLst>
          </p:nvPr>
        </p:nvGraphicFramePr>
        <p:xfrm>
          <a:off x="677334" y="2117012"/>
          <a:ext cx="9356888" cy="2921518"/>
        </p:xfrm>
        <a:graphic>
          <a:graphicData uri="http://schemas.openxmlformats.org/drawingml/2006/table">
            <a:tbl>
              <a:tblPr firstRow="1" bandRow="1">
                <a:tableStyleId>{21E4AEA4-8DFA-4A89-87EB-49C32662AFE0}</a:tableStyleId>
              </a:tblPr>
              <a:tblGrid>
                <a:gridCol w="5545110">
                  <a:extLst>
                    <a:ext uri="{9D8B030D-6E8A-4147-A177-3AD203B41FA5}">
                      <a16:colId xmlns:a16="http://schemas.microsoft.com/office/drawing/2014/main" val="1165609275"/>
                    </a:ext>
                  </a:extLst>
                </a:gridCol>
                <a:gridCol w="1924084">
                  <a:extLst>
                    <a:ext uri="{9D8B030D-6E8A-4147-A177-3AD203B41FA5}">
                      <a16:colId xmlns:a16="http://schemas.microsoft.com/office/drawing/2014/main" val="2755942487"/>
                    </a:ext>
                  </a:extLst>
                </a:gridCol>
                <a:gridCol w="1887694">
                  <a:extLst>
                    <a:ext uri="{9D8B030D-6E8A-4147-A177-3AD203B41FA5}">
                      <a16:colId xmlns:a16="http://schemas.microsoft.com/office/drawing/2014/main" val="4257158474"/>
                    </a:ext>
                  </a:extLst>
                </a:gridCol>
              </a:tblGrid>
              <a:tr h="562721">
                <a:tc>
                  <a:txBody>
                    <a:bodyPr/>
                    <a:lstStyle/>
                    <a:p>
                      <a:r>
                        <a:rPr lang="en-US" sz="2400" dirty="0"/>
                        <a:t>Funding Type</a:t>
                      </a:r>
                    </a:p>
                  </a:txBody>
                  <a:tcPr/>
                </a:tc>
                <a:tc>
                  <a:txBody>
                    <a:bodyPr/>
                    <a:lstStyle/>
                    <a:p>
                      <a:r>
                        <a:rPr lang="en-US" sz="2400" dirty="0"/>
                        <a:t>FY 2018</a:t>
                      </a:r>
                    </a:p>
                  </a:txBody>
                  <a:tcPr/>
                </a:tc>
                <a:tc>
                  <a:txBody>
                    <a:bodyPr/>
                    <a:lstStyle/>
                    <a:p>
                      <a:r>
                        <a:rPr lang="en-US" sz="2400" dirty="0"/>
                        <a:t>FY 2019</a:t>
                      </a:r>
                    </a:p>
                  </a:txBody>
                  <a:tcPr/>
                </a:tc>
                <a:extLst>
                  <a:ext uri="{0D108BD9-81ED-4DB2-BD59-A6C34878D82A}">
                    <a16:rowId xmlns:a16="http://schemas.microsoft.com/office/drawing/2014/main" val="1758981945"/>
                  </a:ext>
                </a:extLst>
              </a:tr>
              <a:tr h="971272">
                <a:tc>
                  <a:txBody>
                    <a:bodyPr/>
                    <a:lstStyle/>
                    <a:p>
                      <a:r>
                        <a:rPr lang="en-US" sz="2400" dirty="0"/>
                        <a:t>Patient-Centered Outcomes Research (PCOR) Initiative* </a:t>
                      </a:r>
                    </a:p>
                  </a:txBody>
                  <a:tcPr/>
                </a:tc>
                <a:tc>
                  <a:txBody>
                    <a:bodyPr/>
                    <a:lstStyle/>
                    <a:p>
                      <a:r>
                        <a:rPr lang="en-US" sz="2400" dirty="0"/>
                        <a:t>$4,826,561</a:t>
                      </a:r>
                    </a:p>
                  </a:txBody>
                  <a:tcPr/>
                </a:tc>
                <a:tc>
                  <a:txBody>
                    <a:bodyPr/>
                    <a:lstStyle/>
                    <a:p>
                      <a:r>
                        <a:rPr lang="en-US" sz="2400" dirty="0"/>
                        <a:t>$1,556,845</a:t>
                      </a:r>
                    </a:p>
                  </a:txBody>
                  <a:tcPr/>
                </a:tc>
                <a:extLst>
                  <a:ext uri="{0D108BD9-81ED-4DB2-BD59-A6C34878D82A}">
                    <a16:rowId xmlns:a16="http://schemas.microsoft.com/office/drawing/2014/main" val="3413569536"/>
                  </a:ext>
                </a:extLst>
              </a:tr>
              <a:tr h="865011">
                <a:tc>
                  <a:txBody>
                    <a:bodyPr/>
                    <a:lstStyle/>
                    <a:p>
                      <a:r>
                        <a:rPr lang="en-US" sz="2400" dirty="0"/>
                        <a:t>Opioid Response Coordinating Unit (ORCU)</a:t>
                      </a:r>
                    </a:p>
                  </a:txBody>
                  <a:tcPr/>
                </a:tc>
                <a:tc>
                  <a:txBody>
                    <a:bodyPr/>
                    <a:lstStyle/>
                    <a:p>
                      <a:r>
                        <a:rPr lang="en-US" sz="2400" dirty="0"/>
                        <a:t>$7,830,000</a:t>
                      </a:r>
                    </a:p>
                  </a:txBody>
                  <a:tcPr/>
                </a:tc>
                <a:tc>
                  <a:txBody>
                    <a:bodyPr/>
                    <a:lstStyle/>
                    <a:p>
                      <a:r>
                        <a:rPr lang="en-US" sz="2400" dirty="0"/>
                        <a:t>$11,500,000</a:t>
                      </a:r>
                    </a:p>
                  </a:txBody>
                  <a:tcPr/>
                </a:tc>
                <a:extLst>
                  <a:ext uri="{0D108BD9-81ED-4DB2-BD59-A6C34878D82A}">
                    <a16:rowId xmlns:a16="http://schemas.microsoft.com/office/drawing/2014/main" val="2921022413"/>
                  </a:ext>
                </a:extLst>
              </a:tr>
              <a:tr h="522514">
                <a:tc>
                  <a:txBody>
                    <a:bodyPr/>
                    <a:lstStyle/>
                    <a:p>
                      <a:pPr algn="r"/>
                      <a:r>
                        <a:rPr lang="en-US" sz="2400" dirty="0"/>
                        <a:t>TOTAL</a:t>
                      </a:r>
                    </a:p>
                  </a:txBody>
                  <a:tcPr/>
                </a:tc>
                <a:tc>
                  <a:txBody>
                    <a:bodyPr/>
                    <a:lstStyle/>
                    <a:p>
                      <a:r>
                        <a:rPr lang="en-US" sz="2400" dirty="0"/>
                        <a:t>$12,656,561</a:t>
                      </a:r>
                    </a:p>
                  </a:txBody>
                  <a:tcPr/>
                </a:tc>
                <a:tc>
                  <a:txBody>
                    <a:bodyPr/>
                    <a:lstStyle/>
                    <a:p>
                      <a:r>
                        <a:rPr lang="en-US" sz="2400" dirty="0"/>
                        <a:t>$13,056,845</a:t>
                      </a:r>
                    </a:p>
                  </a:txBody>
                  <a:tcPr/>
                </a:tc>
                <a:extLst>
                  <a:ext uri="{0D108BD9-81ED-4DB2-BD59-A6C34878D82A}">
                    <a16:rowId xmlns:a16="http://schemas.microsoft.com/office/drawing/2014/main" val="1730087958"/>
                  </a:ext>
                </a:extLst>
              </a:tr>
            </a:tbl>
          </a:graphicData>
        </a:graphic>
      </p:graphicFrame>
      <p:sp>
        <p:nvSpPr>
          <p:cNvPr id="3" name="TextBox 2">
            <a:extLst>
              <a:ext uri="{FF2B5EF4-FFF2-40B4-BE49-F238E27FC236}">
                <a16:creationId xmlns:a16="http://schemas.microsoft.com/office/drawing/2014/main" id="{076ED7D0-65EA-46F8-B868-A8F1D6FDBA09}"/>
              </a:ext>
            </a:extLst>
          </p:cNvPr>
          <p:cNvSpPr txBox="1"/>
          <p:nvPr/>
        </p:nvSpPr>
        <p:spPr>
          <a:xfrm>
            <a:off x="400955" y="6344817"/>
            <a:ext cx="7156579" cy="307777"/>
          </a:xfrm>
          <a:prstGeom prst="rect">
            <a:avLst/>
          </a:prstGeom>
          <a:noFill/>
        </p:spPr>
        <p:txBody>
          <a:bodyPr wrap="square" rtlCol="0">
            <a:spAutoFit/>
          </a:bodyPr>
          <a:lstStyle/>
          <a:p>
            <a:r>
              <a:rPr lang="en-US" sz="1400" dirty="0"/>
              <a:t>*Total PCOR funding received supports work beyond opioids projects</a:t>
            </a:r>
          </a:p>
        </p:txBody>
      </p:sp>
    </p:spTree>
    <p:extLst>
      <p:ext uri="{BB962C8B-B14F-4D97-AF65-F5344CB8AC3E}">
        <p14:creationId xmlns:p14="http://schemas.microsoft.com/office/powerpoint/2010/main" val="35652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accent2"/>
                </a:solidFill>
                <a:cs typeface="Calibri" panose="020F0502020204030204" pitchFamily="34" charset="0"/>
              </a:rPr>
              <a:t>Percentage of NCHS Data Collections Funded by Reimbursable Dollars in FY2018</a:t>
            </a:r>
            <a:br>
              <a:rPr lang="en-US" dirty="0">
                <a:solidFill>
                  <a:schemeClr val="accent2"/>
                </a:solidFill>
              </a:rPr>
            </a:br>
            <a:endParaRPr lang="en-US" dirty="0">
              <a:solidFill>
                <a:schemeClr val="accent2"/>
              </a:solidFill>
            </a:endParaRPr>
          </a:p>
        </p:txBody>
      </p:sp>
      <p:graphicFrame>
        <p:nvGraphicFramePr>
          <p:cNvPr id="6" name="Content Placeholder 8" descr="This graph displays the main NCHS surveys and systems and indicates the amount of funding received through appropriations and the amount of funding received from reimbursable funding, or other sources.  For some surveys, a large portion of funding comes from non-CDC appropriations." title="Percentage of NCHS Data Collections Funded by Reimbursable Dollars in FY 2018"/>
          <p:cNvGraphicFramePr>
            <a:graphicFrameLocks noGrp="1"/>
          </p:cNvGraphicFramePr>
          <p:nvPr>
            <p:ph idx="1"/>
            <p:extLst>
              <p:ext uri="{D42A27DB-BD31-4B8C-83A1-F6EECF244321}">
                <p14:modId xmlns:p14="http://schemas.microsoft.com/office/powerpoint/2010/main" val="2912790081"/>
              </p:ext>
            </p:extLst>
          </p:nvPr>
        </p:nvGraphicFramePr>
        <p:xfrm>
          <a:off x="0" y="1930400"/>
          <a:ext cx="11668538" cy="4390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37945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accent2"/>
                </a:solidFill>
              </a:rPr>
              <a:t>Congressional Visit</a:t>
            </a:r>
            <a:endParaRPr lang="en-US" sz="4800" b="0" dirty="0">
              <a:solidFill>
                <a:schemeClr val="accent2"/>
              </a:solidFill>
            </a:endParaRPr>
          </a:p>
        </p:txBody>
      </p:sp>
      <p:sp>
        <p:nvSpPr>
          <p:cNvPr id="3" name="Content Placeholder 2"/>
          <p:cNvSpPr>
            <a:spLocks noGrp="1"/>
          </p:cNvSpPr>
          <p:nvPr>
            <p:ph idx="1"/>
          </p:nvPr>
        </p:nvSpPr>
        <p:spPr>
          <a:xfrm>
            <a:off x="677334" y="1743146"/>
            <a:ext cx="8596668" cy="3880773"/>
          </a:xfrm>
        </p:spPr>
        <p:txBody>
          <a:bodyPr>
            <a:normAutofit/>
          </a:bodyPr>
          <a:lstStyle/>
          <a:p>
            <a:pPr>
              <a:spcAft>
                <a:spcPts val="600"/>
              </a:spcAft>
            </a:pPr>
            <a:r>
              <a:rPr lang="en-US" sz="2800" dirty="0">
                <a:solidFill>
                  <a:schemeClr val="tx1"/>
                </a:solidFill>
                <a:cs typeface="Calibri" panose="020F0502020204030204" pitchFamily="34" charset="0"/>
              </a:rPr>
              <a:t>May Visit to House Appropriators on the Hill</a:t>
            </a:r>
          </a:p>
          <a:p>
            <a:pPr marL="0" indent="0">
              <a:spcAft>
                <a:spcPts val="600"/>
              </a:spcAft>
              <a:buNone/>
            </a:pPr>
            <a:endParaRPr lang="en-US" sz="2800" dirty="0">
              <a:solidFill>
                <a:schemeClr val="tx1"/>
              </a:solidFill>
              <a:cs typeface="Calibri" panose="020F0502020204030204" pitchFamily="34" charset="0"/>
            </a:endParaRPr>
          </a:p>
          <a:p>
            <a:pPr>
              <a:spcAft>
                <a:spcPts val="600"/>
              </a:spcAft>
            </a:pPr>
            <a:r>
              <a:rPr lang="en-US" sz="2800" dirty="0">
                <a:solidFill>
                  <a:schemeClr val="tx1"/>
                </a:solidFill>
                <a:cs typeface="Calibri" panose="020F0502020204030204" pitchFamily="34" charset="0"/>
              </a:rPr>
              <a:t>July Appropriators Visit to NCHS</a:t>
            </a:r>
          </a:p>
          <a:p>
            <a:pPr lvl="1">
              <a:spcAft>
                <a:spcPts val="600"/>
              </a:spcAft>
            </a:pPr>
            <a:r>
              <a:rPr lang="en-US" sz="2800" dirty="0">
                <a:solidFill>
                  <a:schemeClr val="tx1"/>
                </a:solidFill>
                <a:cs typeface="Calibri" panose="020F0502020204030204" pitchFamily="34" charset="0"/>
              </a:rPr>
              <a:t>Funding for stabilizing current programs and surveys</a:t>
            </a:r>
          </a:p>
          <a:p>
            <a:pPr lvl="1">
              <a:spcAft>
                <a:spcPts val="600"/>
              </a:spcAft>
            </a:pPr>
            <a:r>
              <a:rPr lang="en-US" sz="2800" dirty="0">
                <a:solidFill>
                  <a:schemeClr val="tx1"/>
                </a:solidFill>
                <a:cs typeface="Calibri" panose="020F0502020204030204" pitchFamily="34" charset="0"/>
              </a:rPr>
              <a:t>Data modernization</a:t>
            </a:r>
          </a:p>
          <a:p>
            <a:pPr>
              <a:spcAft>
                <a:spcPts val="600"/>
              </a:spcAft>
            </a:pPr>
            <a:endParaRPr lang="en-US" sz="1800" b="1" dirty="0">
              <a:latin typeface="Calibri" panose="020F0502020204030204" pitchFamily="34" charset="0"/>
              <a:cs typeface="Calibri" panose="020F0502020204030204" pitchFamily="34" charset="0"/>
            </a:endParaRPr>
          </a:p>
          <a:p>
            <a:endParaRPr lang="en-US" sz="3600" dirty="0"/>
          </a:p>
        </p:txBody>
      </p:sp>
    </p:spTree>
    <p:extLst>
      <p:ext uri="{BB962C8B-B14F-4D97-AF65-F5344CB8AC3E}">
        <p14:creationId xmlns:p14="http://schemas.microsoft.com/office/powerpoint/2010/main" val="19755968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079" y="2623932"/>
            <a:ext cx="6082748" cy="840031"/>
          </a:xfrm>
        </p:spPr>
        <p:txBody>
          <a:bodyPr>
            <a:noAutofit/>
          </a:bodyPr>
          <a:lstStyle/>
          <a:p>
            <a:pPr algn="ctr"/>
            <a:r>
              <a:rPr lang="en-US" sz="5400" dirty="0">
                <a:solidFill>
                  <a:schemeClr val="accent2"/>
                </a:solidFill>
              </a:rPr>
              <a:t>Program updates</a:t>
            </a:r>
          </a:p>
        </p:txBody>
      </p:sp>
      <p:pic>
        <p:nvPicPr>
          <p:cNvPr id="4" name="Picture 3" descr="stat c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1499" y="1047372"/>
            <a:ext cx="1907908" cy="135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622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857250"/>
          </a:xfrm>
        </p:spPr>
        <p:txBody>
          <a:bodyPr/>
          <a:lstStyle/>
          <a:p>
            <a:r>
              <a:rPr lang="en-US" dirty="0">
                <a:solidFill>
                  <a:schemeClr val="accent2"/>
                </a:solidFill>
              </a:rPr>
              <a:t>Division of Vital Statistics (DVS)</a:t>
            </a:r>
          </a:p>
        </p:txBody>
      </p:sp>
      <p:sp>
        <p:nvSpPr>
          <p:cNvPr id="2" name="Content Placeholder 1"/>
          <p:cNvSpPr>
            <a:spLocks noGrp="1"/>
          </p:cNvSpPr>
          <p:nvPr>
            <p:ph sz="half" idx="1"/>
          </p:nvPr>
        </p:nvSpPr>
        <p:spPr>
          <a:xfrm>
            <a:off x="677334" y="1466850"/>
            <a:ext cx="4717434" cy="5023402"/>
          </a:xfrm>
        </p:spPr>
        <p:txBody>
          <a:bodyPr>
            <a:normAutofit fontScale="62500" lnSpcReduction="20000"/>
          </a:bodyPr>
          <a:lstStyle/>
          <a:p>
            <a:pPr marL="0" indent="0">
              <a:buNone/>
            </a:pPr>
            <a:r>
              <a:rPr lang="en-US" sz="3600" b="1" dirty="0">
                <a:solidFill>
                  <a:schemeClr val="tx1"/>
                </a:solidFill>
              </a:rPr>
              <a:t>Closing the gap on jurisdictions without Electronic Death Registration (EDR) Systems</a:t>
            </a:r>
          </a:p>
          <a:p>
            <a:r>
              <a:rPr lang="en-US" sz="3700" dirty="0">
                <a:solidFill>
                  <a:schemeClr val="tx1"/>
                </a:solidFill>
              </a:rPr>
              <a:t>6 jurisdictions just awarded funding to build new EDR systems</a:t>
            </a:r>
          </a:p>
          <a:p>
            <a:r>
              <a:rPr lang="en-US" sz="3700" dirty="0">
                <a:solidFill>
                  <a:schemeClr val="tx1"/>
                </a:solidFill>
              </a:rPr>
              <a:t>8 jurisdictions funded to complete building-out systems</a:t>
            </a:r>
          </a:p>
          <a:p>
            <a:r>
              <a:rPr lang="en-US" sz="3700" dirty="0">
                <a:solidFill>
                  <a:schemeClr val="tx1"/>
                </a:solidFill>
              </a:rPr>
              <a:t>5 jurisdictions funded to expand interoperability with medical examiner/coroner systems </a:t>
            </a:r>
          </a:p>
          <a:p>
            <a:r>
              <a:rPr lang="en-US" sz="3700" dirty="0">
                <a:solidFill>
                  <a:schemeClr val="tx1"/>
                </a:solidFill>
              </a:rPr>
              <a:t>More jurisdictions submitted proposals than could be funded</a:t>
            </a:r>
          </a:p>
          <a:p>
            <a:endParaRPr lang="en-US" dirty="0"/>
          </a:p>
        </p:txBody>
      </p:sp>
      <p:sp>
        <p:nvSpPr>
          <p:cNvPr id="3" name="Content Placeholder 2"/>
          <p:cNvSpPr>
            <a:spLocks noGrp="1"/>
          </p:cNvSpPr>
          <p:nvPr>
            <p:ph sz="half" idx="2"/>
          </p:nvPr>
        </p:nvSpPr>
        <p:spPr>
          <a:xfrm>
            <a:off x="5661470" y="1466850"/>
            <a:ext cx="4818955" cy="5023401"/>
          </a:xfrm>
        </p:spPr>
        <p:txBody>
          <a:bodyPr>
            <a:noAutofit/>
          </a:bodyPr>
          <a:lstStyle/>
          <a:p>
            <a:pPr marL="0" lvl="1" indent="0">
              <a:lnSpc>
                <a:spcPct val="80000"/>
              </a:lnSpc>
              <a:buNone/>
            </a:pPr>
            <a:r>
              <a:rPr lang="en-US" sz="2500" b="1" dirty="0">
                <a:solidFill>
                  <a:schemeClr val="tx1"/>
                </a:solidFill>
              </a:rPr>
              <a:t>Upcoming Implementers meeting in Atlanta in September 2019</a:t>
            </a:r>
          </a:p>
          <a:p>
            <a:pPr>
              <a:lnSpc>
                <a:spcPct val="80000"/>
              </a:lnSpc>
            </a:pPr>
            <a:r>
              <a:rPr lang="en-US" sz="2300" dirty="0">
                <a:solidFill>
                  <a:schemeClr val="tx1"/>
                </a:solidFill>
              </a:rPr>
              <a:t>An opportunity to test and demonstrate interoperability in medical examiner/coroner systems, NCHS, and registries – the intent is to create a seamless flow of data between state surveillance systems</a:t>
            </a:r>
          </a:p>
          <a:p>
            <a:pPr>
              <a:lnSpc>
                <a:spcPct val="80000"/>
              </a:lnSpc>
            </a:pPr>
            <a:r>
              <a:rPr lang="en-US" sz="2300" dirty="0">
                <a:solidFill>
                  <a:schemeClr val="tx1"/>
                </a:solidFill>
              </a:rPr>
              <a:t>Implementer states:  California, Florida, Georgia, Michigan, New Hampshire,  New York</a:t>
            </a:r>
          </a:p>
          <a:p>
            <a:endParaRPr lang="en-US" sz="1600" dirty="0"/>
          </a:p>
        </p:txBody>
      </p:sp>
      <p:cxnSp>
        <p:nvCxnSpPr>
          <p:cNvPr id="7" name="Straight Connector 6">
            <a:extLst>
              <a:ext uri="{C183D7F6-B498-43B3-948B-1728B52AA6E4}">
                <adec:decorative xmlns:adec="http://schemas.microsoft.com/office/drawing/2017/decorative" val="1"/>
              </a:ext>
            </a:extLst>
          </p:cNvPr>
          <p:cNvCxnSpPr/>
          <p:nvPr/>
        </p:nvCxnSpPr>
        <p:spPr>
          <a:xfrm>
            <a:off x="5528119" y="1466850"/>
            <a:ext cx="0" cy="502340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268952"/>
      </p:ext>
    </p:extLst>
  </p:cSld>
  <p:clrMapOvr>
    <a:masterClrMapping/>
  </p:clrMapOvr>
</p:sld>
</file>

<file path=ppt/theme/theme1.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11176</TotalTime>
  <Words>1914</Words>
  <Application>Microsoft Office PowerPoint</Application>
  <PresentationFormat>Widescreen</PresentationFormat>
  <Paragraphs>379</Paragraphs>
  <Slides>21</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Courier New</vt:lpstr>
      <vt:lpstr>Myriad Web Pro</vt:lpstr>
      <vt:lpstr>Arial</vt:lpstr>
      <vt:lpstr>Trebuchet MS</vt:lpstr>
      <vt:lpstr>Wingdings</vt:lpstr>
      <vt:lpstr>Wingdings 3</vt:lpstr>
      <vt:lpstr>Calibri</vt:lpstr>
      <vt:lpstr>Theme1</vt:lpstr>
      <vt:lpstr>Facet</vt:lpstr>
      <vt:lpstr>Board of Scientific Counselors</vt:lpstr>
      <vt:lpstr>Administrative and Budget Updates</vt:lpstr>
      <vt:lpstr>New BSC Members</vt:lpstr>
      <vt:lpstr>NCHS Budget</vt:lpstr>
      <vt:lpstr>Additional Funding (ORCU + PCOR) </vt:lpstr>
      <vt:lpstr>Percentage of NCHS Data Collections Funded by Reimbursable Dollars in FY2018 </vt:lpstr>
      <vt:lpstr>Congressional Visit</vt:lpstr>
      <vt:lpstr>Program updates</vt:lpstr>
      <vt:lpstr>Division of Vital Statistics (DVS)</vt:lpstr>
      <vt:lpstr>Division of Health Interview Statistics (DHIS)</vt:lpstr>
      <vt:lpstr>Division of Health and Nutrition Examination Survey (DHANES)</vt:lpstr>
      <vt:lpstr>Division of Health Care Statistics (DHCS)</vt:lpstr>
      <vt:lpstr>Division of Analysis and Epidemiology (DAE)</vt:lpstr>
      <vt:lpstr>Federal Interagency Forum on Child and Family Statistics</vt:lpstr>
      <vt:lpstr>NCHS Awarded the CDC Shepard Award in Data Methods and Study Design</vt:lpstr>
      <vt:lpstr>NCHS Publications by Fiscal Year</vt:lpstr>
      <vt:lpstr>Publications using NHANES Data</vt:lpstr>
      <vt:lpstr>NCHS Publications Since Last BSC</vt:lpstr>
      <vt:lpstr>Select Data Briefs Since Last BSC</vt:lpstr>
      <vt:lpstr>Upcoming NCHS Reports</vt:lpstr>
      <vt:lpstr>NCHS in the News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Moore, Jennifer A. (CDC/DDPHSS/NCHS/OD)</cp:lastModifiedBy>
  <cp:revision>488</cp:revision>
  <cp:lastPrinted>2019-08-27T19:13:34Z</cp:lastPrinted>
  <dcterms:created xsi:type="dcterms:W3CDTF">2011-03-17T17:43:16Z</dcterms:created>
  <dcterms:modified xsi:type="dcterms:W3CDTF">2021-01-15T18:54:39Z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2021-01-15T18:54:23Z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5a94df4d-55ad-4c34-9170-107b417ed16f</vt:lpwstr>
  </property>
  <property fmtid="{D5CDD505-2E9C-101B-9397-08002B2CF9AE}" pid="9" name="MSIP_Label_7b94a7b8-f06c-4dfe-bdcc-9b548fd58c31_ContentBits">
    <vt:lpwstr>0</vt:lpwstr>
  </property>
</Properties>
</file>