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0" r:id="rId9"/>
    <p:sldId id="267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ans, Jennifer H. (CDC/DDPHSS/NCHS/OD)" initials="MJH(" lastIdx="20" clrIdx="0">
    <p:extLst>
      <p:ext uri="{19B8F6BF-5375-455C-9EA6-DF929625EA0E}">
        <p15:presenceInfo xmlns:p15="http://schemas.microsoft.com/office/powerpoint/2012/main" userId="S-1-5-21-1207783550-2075000910-922709458-185260" providerId="AD"/>
      </p:ext>
    </p:extLst>
  </p:cmAuthor>
  <p:cmAuthor id="2" name="Wagner, Lisa (CDC/DDPHSS/NCHS/OD)" initials="WL(" lastIdx="17" clrIdx="1">
    <p:extLst>
      <p:ext uri="{19B8F6BF-5375-455C-9EA6-DF929625EA0E}">
        <p15:presenceInfo xmlns:p15="http://schemas.microsoft.com/office/powerpoint/2012/main" userId="S-1-5-21-1207783550-2075000910-922709458-77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9" autoAdjust="0"/>
  </p:normalViewPr>
  <p:slideViewPr>
    <p:cSldViewPr snapToGrid="0">
      <p:cViewPr varScale="1">
        <p:scale>
          <a:sx n="77" d="100"/>
          <a:sy n="77" d="100"/>
        </p:scale>
        <p:origin x="8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F5C50-77C1-4EBD-AE7C-40A9E5B232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3ACD4-D481-4191-BFE6-D1F707DD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8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63376-C3A0-4223-B177-E02F92FCA1B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F152F-7C1C-419A-9CA0-3CEBDD922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hs/data/series/sr_01/sr01_001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304" y="2277687"/>
            <a:ext cx="7766936" cy="1961804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NCHS History: </a:t>
            </a:r>
            <a:br>
              <a:rPr lang="en-US" sz="4400" dirty="0">
                <a:solidFill>
                  <a:schemeClr val="accent2"/>
                </a:solidFill>
              </a:rPr>
            </a:br>
            <a:r>
              <a:rPr lang="en-US" sz="4400" dirty="0">
                <a:solidFill>
                  <a:schemeClr val="accent2"/>
                </a:solidFill>
              </a:rPr>
              <a:t>How We Got To Where We</a:t>
            </a:r>
            <a:br>
              <a:rPr lang="en-US" sz="4400" dirty="0">
                <a:solidFill>
                  <a:schemeClr val="accent2"/>
                </a:solidFill>
              </a:rPr>
            </a:br>
            <a:r>
              <a:rPr lang="en-US" sz="4400" dirty="0">
                <a:solidFill>
                  <a:schemeClr val="accent2"/>
                </a:solidFill>
              </a:rPr>
              <a:t> Are – The Early Years</a:t>
            </a:r>
          </a:p>
        </p:txBody>
      </p:sp>
      <p:pic>
        <p:nvPicPr>
          <p:cNvPr id="4" name="Picture 3" descr="stat c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733" y="568239"/>
            <a:ext cx="2495599" cy="176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HS/CDC logo - 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05" y="5553269"/>
            <a:ext cx="2263221" cy="1254715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90972" y="4484639"/>
            <a:ext cx="10515600" cy="125471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Jennifer Madans, PhD</a:t>
            </a:r>
          </a:p>
          <a:p>
            <a:pPr algn="ctr"/>
            <a:r>
              <a:rPr lang="en-US" sz="9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Acting Director, National Center for Health Statistics</a:t>
            </a:r>
          </a:p>
          <a:p>
            <a:pPr algn="ctr"/>
            <a:r>
              <a:rPr lang="en-US" sz="9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5,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55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Changing, Transforming, and Remaining Relevant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26538"/>
          </a:xfrm>
        </p:spPr>
        <p:txBody>
          <a:bodyPr>
            <a:normAutofit/>
          </a:bodyPr>
          <a:lstStyle/>
          <a:p>
            <a:r>
              <a:rPr lang="en-US" sz="2400" dirty="0"/>
              <a:t>New Surveys: National Survey of Family Growth; National Mortality </a:t>
            </a:r>
            <a:r>
              <a:rPr lang="en-US" sz="2400" dirty="0" err="1"/>
              <a:t>Followback</a:t>
            </a:r>
            <a:r>
              <a:rPr lang="en-US" sz="2400" dirty="0"/>
              <a:t>; NHANES </a:t>
            </a:r>
            <a:r>
              <a:rPr lang="en-US" sz="2400" dirty="0" err="1"/>
              <a:t>Followup</a:t>
            </a:r>
            <a:r>
              <a:rPr lang="en-US" sz="2400" dirty="0"/>
              <a:t>; National Hospital Ambulatory Medical Care Survey; National Hospital Care Survey; National Study of Long-Term Care Providers</a:t>
            </a:r>
          </a:p>
          <a:p>
            <a:r>
              <a:rPr lang="en-US" sz="2400" dirty="0"/>
              <a:t>Survey redesigns: Major and continuous change</a:t>
            </a:r>
          </a:p>
          <a:p>
            <a:r>
              <a:rPr lang="en-US" sz="2400" dirty="0"/>
              <a:t>Linkages, linkages, linkages</a:t>
            </a:r>
          </a:p>
          <a:p>
            <a:r>
              <a:rPr lang="en-US" sz="2400" dirty="0"/>
              <a:t>New methods for data collection; sample selection; question development; and data processing</a:t>
            </a:r>
          </a:p>
          <a:p>
            <a:r>
              <a:rPr lang="en-US" sz="2400" dirty="0"/>
              <a:t>New ways of publishing and disseminating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7411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Much has changed; much remains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NCHS is driven by our mission– to provide accurate, relevant, and timely statistical information that will guide actions and policies to improve the health of the American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5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Prior to 1956</a:t>
            </a:r>
          </a:p>
        </p:txBody>
      </p:sp>
      <p:pic>
        <p:nvPicPr>
          <p:cNvPr id="9" name="Picture 8" descr="3D Bar Graph Meeting | Linkware Freebie Image use i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78" y="4844974"/>
            <a:ext cx="2011179" cy="20111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Disparate data across States: different State laws required physician reporting of selected communicable diseases</a:t>
            </a:r>
          </a:p>
          <a:p>
            <a:r>
              <a:rPr lang="en-US" sz="2000" dirty="0"/>
              <a:t>Scattered and unreliable reports from hospitals, clinics, and health and hospital insurance plans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Specialized and local health surveys</a:t>
            </a:r>
          </a:p>
          <a:p>
            <a:pPr lvl="1"/>
            <a:r>
              <a:rPr lang="en-US" sz="1800" dirty="0"/>
              <a:t>1935 – 1936: Nationwide health survey (737,000 urban households)</a:t>
            </a:r>
          </a:p>
          <a:p>
            <a:pPr lvl="1"/>
            <a:r>
              <a:rPr lang="en-US" sz="1800" dirty="0"/>
              <a:t>1938 – 1943: the Eastern Health District Study, an intensive community study, in Baltimore, MD</a:t>
            </a:r>
          </a:p>
        </p:txBody>
      </p:sp>
    </p:spTree>
    <p:extLst>
      <p:ext uri="{BB962C8B-B14F-4D97-AF65-F5344CB8AC3E}">
        <p14:creationId xmlns:p14="http://schemas.microsoft.com/office/powerpoint/2010/main" val="14933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The National Health Survey 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579418"/>
            <a:ext cx="8596668" cy="4830617"/>
          </a:xfrm>
        </p:spPr>
        <p:txBody>
          <a:bodyPr>
            <a:normAutofit/>
          </a:bodyPr>
          <a:lstStyle/>
          <a:p>
            <a:r>
              <a:rPr lang="en-US" sz="2800" dirty="0"/>
              <a:t>Signed by President Eisenhower on July 3, 1956</a:t>
            </a:r>
          </a:p>
          <a:p>
            <a:r>
              <a:rPr lang="en-US" sz="2800" dirty="0"/>
              <a:t>Established sustained collection and production of current health data</a:t>
            </a:r>
          </a:p>
          <a:p>
            <a:r>
              <a:rPr lang="en-US" sz="2800" dirty="0"/>
              <a:t>Specific mention on methodology – the study of methods and survey techniques in the health statistics field for continued improvement</a:t>
            </a:r>
          </a:p>
          <a:p>
            <a:r>
              <a:rPr lang="en-US" sz="2800" dirty="0"/>
              <a:t>Broad cooperation across the Department and with other agencies, as the interest in health survey information spans across multiple sectors and disciplines</a:t>
            </a:r>
          </a:p>
        </p:txBody>
      </p:sp>
    </p:spTree>
    <p:extLst>
      <p:ext uri="{BB962C8B-B14F-4D97-AF65-F5344CB8AC3E}">
        <p14:creationId xmlns:p14="http://schemas.microsoft.com/office/powerpoint/2010/main" val="403002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National Health Survey Policies and Program*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National Health Survey was to provide general background data which present the overall health situation – it was not intended to provide detailed, local data.</a:t>
            </a:r>
          </a:p>
          <a:p>
            <a:r>
              <a:rPr lang="en-US" dirty="0"/>
              <a:t>Policy implications of the statistical data are the responsibility of the legislator and the administrator - the Survey provides objective and accurate facts but does not interpret those facts.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/>
              <a:t>Three parts:</a:t>
            </a:r>
          </a:p>
          <a:p>
            <a:pPr lvl="1"/>
            <a:r>
              <a:rPr lang="en-US" u="sng" dirty="0"/>
              <a:t>The Health Interview Survey</a:t>
            </a:r>
            <a:r>
              <a:rPr lang="en-US" dirty="0"/>
              <a:t> – a continuing nationwide sampling and interviewing of households</a:t>
            </a:r>
          </a:p>
          <a:p>
            <a:pPr lvl="1"/>
            <a:r>
              <a:rPr lang="en-US" u="sng" dirty="0"/>
              <a:t>The Health Examination Survey </a:t>
            </a:r>
            <a:r>
              <a:rPr lang="en-US" dirty="0"/>
              <a:t>– physical examination and testing of samples of individuals</a:t>
            </a:r>
          </a:p>
          <a:p>
            <a:pPr lvl="1"/>
            <a:r>
              <a:rPr lang="en-US" u="sng" dirty="0"/>
              <a:t>The Health Records Survey </a:t>
            </a:r>
            <a:r>
              <a:rPr lang="en-US" dirty="0"/>
              <a:t>– sample surveys on establishments which provide hospital, other medical, dental, nursing, and other types of health-related care to the general population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334" y="6271550"/>
            <a:ext cx="660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*From: Origin, Program, and Operation of the U.S. National Health Survey, April 1965; </a:t>
            </a:r>
            <a:r>
              <a:rPr lang="en-US" sz="1200" u="sng" dirty="0">
                <a:hlinkClick r:id="rId2"/>
              </a:rPr>
              <a:t>https://www.cdc.gov/nchs/data/series/sr_01/sr01_001.pdf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1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National Health Interview Survey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7334" y="1420756"/>
            <a:ext cx="4184035" cy="388077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Purpose is to provide data on:</a:t>
            </a:r>
          </a:p>
          <a:p>
            <a:pPr lvl="1"/>
            <a:r>
              <a:rPr lang="en-US" sz="2200" dirty="0"/>
              <a:t>The health status and health services utilization of the U.S. population</a:t>
            </a:r>
          </a:p>
          <a:p>
            <a:pPr lvl="1"/>
            <a:r>
              <a:rPr lang="en-US" sz="2200" dirty="0"/>
              <a:t>Specific issues of current public health concern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600" dirty="0"/>
              <a:t>To provide national health data to the public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04267" y="1420756"/>
            <a:ext cx="418403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Launched on July 1, 1957</a:t>
            </a:r>
          </a:p>
          <a:p>
            <a:pPr lvl="1"/>
            <a:r>
              <a:rPr lang="en-US" sz="2200" dirty="0"/>
              <a:t>The HIS was specifically designed to measure the social dimensions of morbidity – that is, the effect that morbidity has on the lives of the people concerned.</a:t>
            </a:r>
          </a:p>
          <a:p>
            <a:pPr lvl="1"/>
            <a:r>
              <a:rPr lang="en-US" sz="2200" dirty="0"/>
              <a:t>Ability to speak to the impact of health on work and school loss and on the use of health care services.</a:t>
            </a:r>
          </a:p>
          <a:p>
            <a:endParaRPr lang="en-US" dirty="0"/>
          </a:p>
        </p:txBody>
      </p:sp>
      <p:pic>
        <p:nvPicPr>
          <p:cNvPr id="6" name="Picture 5" descr="National Health Interview Survey logo"/>
          <p:cNvPicPr>
            <a:picLocks noChangeAspect="1"/>
          </p:cNvPicPr>
          <p:nvPr/>
        </p:nvPicPr>
        <p:blipFill rotWithShape="1">
          <a:blip r:embed="rId2"/>
          <a:srcRect t="19803" r="7392" b="10636"/>
          <a:stretch/>
        </p:blipFill>
        <p:spPr>
          <a:xfrm>
            <a:off x="3639312" y="5301528"/>
            <a:ext cx="2672716" cy="14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4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ational Health and Nutrition Examination Survey logo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036" y="5699387"/>
            <a:ext cx="1878203" cy="1098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The National Health and Nutrition Examination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Obtains objective measures of health</a:t>
            </a:r>
          </a:p>
          <a:p>
            <a:r>
              <a:rPr lang="en-US" sz="2000" dirty="0"/>
              <a:t>Developed as a sample survey in different cycles, known as the Health Examination Survey</a:t>
            </a:r>
          </a:p>
          <a:p>
            <a:pPr lvl="1"/>
            <a:r>
              <a:rPr lang="en-US" sz="1800" dirty="0"/>
              <a:t>First Cycle: (1959 – 1962) – focus on the adult population; collected information on the prevalence of certain chronic diseases</a:t>
            </a:r>
          </a:p>
          <a:p>
            <a:pPr lvl="1"/>
            <a:r>
              <a:rPr lang="en-US" sz="1800" dirty="0"/>
              <a:t>Second Cycle: (1963 – 1965) – focus on children; collection focused on growth and development</a:t>
            </a:r>
          </a:p>
          <a:p>
            <a:pPr lvl="1"/>
            <a:r>
              <a:rPr lang="en-US" sz="1800" dirty="0"/>
              <a:t>Third Cycle: late-1960’s – focus on children and youth, ages 12 – 17 </a:t>
            </a:r>
          </a:p>
          <a:p>
            <a:pPr lvl="1"/>
            <a:r>
              <a:rPr lang="en-US" sz="1800" dirty="0"/>
              <a:t>NHANES: 1970’s and the War on Poverty – an increased concern on nutrition led to the addition of the nutrition component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8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The National Health Care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53265"/>
            <a:ext cx="4184035" cy="3880772"/>
          </a:xfrm>
        </p:spPr>
        <p:txBody>
          <a:bodyPr>
            <a:noAutofit/>
          </a:bodyPr>
          <a:lstStyle/>
          <a:p>
            <a:r>
              <a:rPr lang="en-US" dirty="0"/>
              <a:t>The Health Records Survey was to produce statistics on the characteristics of health services received by the American people and the characteristics of those receiving the services.</a:t>
            </a:r>
          </a:p>
          <a:p>
            <a:r>
              <a:rPr lang="en-US" dirty="0"/>
              <a:t>Early emphasis on:</a:t>
            </a:r>
          </a:p>
          <a:p>
            <a:pPr lvl="1"/>
            <a:r>
              <a:rPr lang="en-US" dirty="0"/>
              <a:t>The establishment of the Master Facility Inventory (MFI)</a:t>
            </a:r>
          </a:p>
          <a:p>
            <a:pPr lvl="1"/>
            <a:r>
              <a:rPr lang="en-US" dirty="0"/>
              <a:t>The Complement Survey – to identify establishments not on the MFL</a:t>
            </a:r>
          </a:p>
          <a:p>
            <a:pPr lvl="1"/>
            <a:r>
              <a:rPr lang="en-US" dirty="0"/>
              <a:t>A Hospital Discharge Survey</a:t>
            </a:r>
          </a:p>
          <a:p>
            <a:pPr lvl="1"/>
            <a:r>
              <a:rPr lang="en-US" dirty="0"/>
              <a:t>An Institution Population Survey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89968" y="1753265"/>
            <a:ext cx="4184034" cy="4573644"/>
          </a:xfrm>
        </p:spPr>
        <p:txBody>
          <a:bodyPr>
            <a:normAutofit/>
          </a:bodyPr>
          <a:lstStyle/>
          <a:p>
            <a:r>
              <a:rPr lang="en-US" dirty="0"/>
              <a:t>Original Health Care Surveys</a:t>
            </a:r>
          </a:p>
          <a:p>
            <a:pPr lvl="1"/>
            <a:r>
              <a:rPr lang="en-US" dirty="0"/>
              <a:t>National Hospital Discharge Survey (NHDS): first fielded in 1965</a:t>
            </a:r>
          </a:p>
          <a:p>
            <a:pPr lvl="1"/>
            <a:r>
              <a:rPr lang="en-US" dirty="0"/>
              <a:t>National Ambulatory Medical Care Survey (NAMCS): first fielded in 1973</a:t>
            </a:r>
          </a:p>
          <a:p>
            <a:pPr lvl="1"/>
            <a:r>
              <a:rPr lang="en-US" dirty="0"/>
              <a:t>National Nursing Home Survey (NNHS): first fielded in 1973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0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The National Vital Statistics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551710"/>
            <a:ext cx="8596668" cy="4904508"/>
          </a:xfrm>
        </p:spPr>
        <p:txBody>
          <a:bodyPr>
            <a:normAutofit/>
          </a:bodyPr>
          <a:lstStyle/>
          <a:p>
            <a:r>
              <a:rPr lang="en-US" sz="2000" dirty="0"/>
              <a:t>1850: First birth and death statistics published by the federal government for the entire United States as a part of the decennial census</a:t>
            </a:r>
          </a:p>
          <a:p>
            <a:r>
              <a:rPr lang="en-US" sz="2000" dirty="0"/>
              <a:t>1880: Census established a national “registration area” for deaths, including Massachusetts, New Jersey, D.C., and several large cities</a:t>
            </a:r>
          </a:p>
          <a:p>
            <a:r>
              <a:rPr lang="en-US" sz="2000" dirty="0"/>
              <a:t>1907: Model Vital Statistics Act – Census provided forms for birth and death registration</a:t>
            </a:r>
          </a:p>
          <a:p>
            <a:r>
              <a:rPr lang="en-US" sz="2000" dirty="0"/>
              <a:t>1933: All 48 contiguous States and D.C. were included</a:t>
            </a:r>
          </a:p>
          <a:p>
            <a:r>
              <a:rPr lang="en-US" sz="2000" dirty="0"/>
              <a:t>1940’s: stemming from World War II and concern over epidemics, the U.S. experienced an urgent need to have up-to-date mortality statistics by cause of death</a:t>
            </a:r>
          </a:p>
          <a:p>
            <a:r>
              <a:rPr lang="en-US" sz="2000" dirty="0"/>
              <a:t>1950’s and onward: Growing focus on quality improvement and timeliness of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9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NCHS formed in 1960 with the merging of the National Vital Statistics System and the National Health Interview Survey</a:t>
            </a:r>
          </a:p>
        </p:txBody>
      </p:sp>
    </p:spTree>
    <p:extLst>
      <p:ext uri="{BB962C8B-B14F-4D97-AF65-F5344CB8AC3E}">
        <p14:creationId xmlns:p14="http://schemas.microsoft.com/office/powerpoint/2010/main" val="153995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662</TotalTime>
  <Words>905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NCHS History:  How We Got To Where We  Are – The Early Years</vt:lpstr>
      <vt:lpstr>Prior to 1956</vt:lpstr>
      <vt:lpstr>The National Health Survey Act</vt:lpstr>
      <vt:lpstr>National Health Survey Policies and Program*</vt:lpstr>
      <vt:lpstr>The National Health Interview Survey</vt:lpstr>
      <vt:lpstr>The National Health and Nutrition Examination Survey</vt:lpstr>
      <vt:lpstr>The National Health Care Surveys</vt:lpstr>
      <vt:lpstr>The National Vital Statistics System</vt:lpstr>
      <vt:lpstr>NCHS formed in 1960 with the merging of the National Vital Statistics System and the National Health Interview Survey</vt:lpstr>
      <vt:lpstr>Changing, Transforming, and Remaining Relevant</vt:lpstr>
      <vt:lpstr>Much has changed; much remains the same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the National Center for Health Statistics</dc:title>
  <dc:creator>Wagner, Lisa (CDC/DDPHSS/NCHS/OD)</dc:creator>
  <cp:lastModifiedBy>Moore, Jennifer A. (CDC/DDPHSS/NCHS/OD)</cp:lastModifiedBy>
  <cp:revision>59</cp:revision>
  <cp:lastPrinted>2019-05-28T14:34:21Z</cp:lastPrinted>
  <dcterms:created xsi:type="dcterms:W3CDTF">2019-05-28T12:14:37Z</dcterms:created>
  <dcterms:modified xsi:type="dcterms:W3CDTF">2021-01-15T19:02:44Z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2021-01-15T19:02:25Z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a8186c8d-c782-464a-8549-74342894af70</vt:lpwstr>
  </property>
  <property fmtid="{D5CDD505-2E9C-101B-9397-08002B2CF9AE}" pid="8" name="MSIP_Label_7b94a7b8-f06c-4dfe-bdcc-9b548fd58c31_ContentBits">
    <vt:lpwstr>0</vt:lpwstr>
  </property>
</Properties>
</file>