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08" r:id="rId1"/>
    <p:sldMasterId id="2147483875" r:id="rId2"/>
    <p:sldMasterId id="2147483884" r:id="rId3"/>
    <p:sldMasterId id="2147483892" r:id="rId4"/>
  </p:sldMasterIdLst>
  <p:notesMasterIdLst>
    <p:notesMasterId r:id="rId7"/>
  </p:notesMasterIdLst>
  <p:handoutMasterIdLst>
    <p:handoutMasterId r:id="rId8"/>
  </p:handoutMasterIdLst>
  <p:sldIdLst>
    <p:sldId id="562" r:id="rId5"/>
    <p:sldId id="2145706622" r:id="rId6"/>
  </p:sldIdLst>
  <p:sldSz cx="9144000" cy="5143500" type="screen16x9"/>
  <p:notesSz cx="7315200" cy="96012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yriad Web Pro" panose="020B060402020202020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el, Lisa (CDC/DDPHSS/NCHS/DAE)" initials="ML(" lastIdx="3" clrIdx="0">
    <p:extLst>
      <p:ext uri="{19B8F6BF-5375-455C-9EA6-DF929625EA0E}">
        <p15:presenceInfo xmlns:p15="http://schemas.microsoft.com/office/powerpoint/2012/main" userId="S-1-5-21-1207783550-2075000910-922709458-224254" providerId="AD"/>
      </p:ext>
    </p:extLst>
  </p:cmAuthor>
  <p:cmAuthor id="2" name="Aram, Jonathan (CDC/DDPHSS/NCHS/DAE)" initials="AJ(" lastIdx="39" clrIdx="1">
    <p:extLst>
      <p:ext uri="{19B8F6BF-5375-455C-9EA6-DF929625EA0E}">
        <p15:presenceInfo xmlns:p15="http://schemas.microsoft.com/office/powerpoint/2012/main" userId="S::pfi4@cdc.gov::b01a158b-23bf-4c8b-b6b9-5e868a510ca9" providerId="AD"/>
      </p:ext>
    </p:extLst>
  </p:cmAuthor>
  <p:cmAuthor id="3" name="Mirel, Lisa (CDC/DDPHSS/NCHS/DAE)" initials="ML( [2]" lastIdx="11" clrIdx="2">
    <p:extLst>
      <p:ext uri="{19B8F6BF-5375-455C-9EA6-DF929625EA0E}">
        <p15:presenceInfo xmlns:p15="http://schemas.microsoft.com/office/powerpoint/2012/main" userId="S::zav8@cdc.gov::8f646def-c592-480e-a033-7c98cbd56715" providerId="AD"/>
      </p:ext>
    </p:extLst>
  </p:cmAuthor>
  <p:cmAuthor id="4" name="Cox, Christine (CDC/DDPHSS/NCHS/DAE) (CTR)" initials="CC((" lastIdx="9" clrIdx="3">
    <p:extLst>
      <p:ext uri="{19B8F6BF-5375-455C-9EA6-DF929625EA0E}">
        <p15:presenceInfo xmlns:p15="http://schemas.microsoft.com/office/powerpoint/2012/main" userId="S::csc3@cdc.gov::03d6026f-46f3-4d9d-abda-bc219e18d6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58"/>
    <a:srgbClr val="000000"/>
    <a:srgbClr val="006166"/>
    <a:srgbClr val="9A4E9E"/>
    <a:srgbClr val="006859"/>
    <a:srgbClr val="618E7C"/>
    <a:srgbClr val="695E4A"/>
    <a:srgbClr val="008BB0"/>
    <a:srgbClr val="0088B7"/>
    <a:srgbClr val="B45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759C97-13C9-42FF-B40A-507B794EE294}" v="29" dt="2022-05-23T20:10:13.7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22" autoAdjust="0"/>
    <p:restoredTop sz="86421" autoAdjust="0"/>
  </p:normalViewPr>
  <p:slideViewPr>
    <p:cSldViewPr snapToGrid="0">
      <p:cViewPr varScale="1">
        <p:scale>
          <a:sx n="77" d="100"/>
          <a:sy n="77" d="100"/>
        </p:scale>
        <p:origin x="72" y="39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-1296"/>
    </p:cViewPr>
  </p:sorterViewPr>
  <p:notesViewPr>
    <p:cSldViewPr snapToGrid="0" showGuides="1">
      <p:cViewPr varScale="1">
        <p:scale>
          <a:sx n="65" d="100"/>
          <a:sy n="65" d="100"/>
        </p:scale>
        <p:origin x="3125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810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810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CCD9D4F3-1CB6-4E57-BC6A-8FDD6DF1AC3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8"/>
            <a:ext cx="3170238" cy="4810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A352C7E1-5E17-4B76-93F9-C135FF019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25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6/6/2022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9" y="4560890"/>
            <a:ext cx="5851525" cy="4319587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trike="noStrike" cap="all" normalizeH="0" baseline="0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842" indent="-285708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2833" indent="-228567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599966" indent="-228567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099" indent="-228567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232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365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8497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5630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defTabSz="914266" fontAlgn="base">
              <a:spcBef>
                <a:spcPct val="0"/>
              </a:spcBef>
              <a:spcAft>
                <a:spcPct val="0"/>
              </a:spcAft>
              <a:defRPr/>
            </a:pPr>
            <a:fld id="{6F084AA2-EDF3-41B6-9BD5-4D1331E35CE7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defTabSz="914266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910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5CF32-6BB6-474C-8657-A390A21C09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90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88973"/>
          </a:xfrm>
          <a:prstGeom prst="rect">
            <a:avLst/>
          </a:prstGeom>
        </p:spPr>
      </p:pic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4000" r="100000">
                        <a14:backgroundMark x1="84909" y1="10748" x2="84909" y2="10748"/>
                        <a14:backgroundMark x1="84818" y1="28505" x2="84727" y2="86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107"/>
          <a:stretch/>
        </p:blipFill>
        <p:spPr>
          <a:xfrm>
            <a:off x="7690756" y="4254527"/>
            <a:ext cx="1453243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06062" y="75154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7739743" y="-1"/>
            <a:ext cx="1404256" cy="888973"/>
          </a:xfrm>
          <a:prstGeom prst="rect">
            <a:avLst/>
          </a:prstGeom>
          <a:solidFill>
            <a:srgbClr val="006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9691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4527"/>
            <a:ext cx="9144000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06062" y="4699013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262517136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4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006A71"/>
              </a:buClr>
              <a:buFont typeface="Wingdings" panose="05000000000000000000" pitchFamily="2" charset="2"/>
              <a:buChar char="§"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4680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725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12321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27218" y="2746824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2" name="Picture 1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5632"/>
            <a:ext cx="9144000" cy="88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9330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_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06062" y="75154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10648583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88973"/>
          </a:xfrm>
          <a:prstGeom prst="rect">
            <a:avLst/>
          </a:prstGeom>
        </p:spPr>
      </p:pic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4000" r="100000">
                        <a14:backgroundMark x1="84909" y1="10748" x2="84909" y2="10748"/>
                        <a14:backgroundMark x1="84818" y1="28505" x2="84727" y2="86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107"/>
          <a:stretch/>
        </p:blipFill>
        <p:spPr>
          <a:xfrm>
            <a:off x="7690756" y="4254527"/>
            <a:ext cx="1453243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06062" y="75154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7739743" y="-1"/>
            <a:ext cx="1404256" cy="888973"/>
          </a:xfrm>
          <a:prstGeom prst="rect">
            <a:avLst/>
          </a:prstGeom>
          <a:solidFill>
            <a:srgbClr val="006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26312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4527"/>
            <a:ext cx="9144000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06062" y="4699013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188533405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4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006A71"/>
              </a:buClr>
              <a:buFont typeface="Wingdings" panose="05000000000000000000" pitchFamily="2" charset="2"/>
              <a:buChar char="§"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8567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2355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4527"/>
            <a:ext cx="9144000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-398002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858"/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410866720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108639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27218" y="2746824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2" name="Picture 1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5632"/>
            <a:ext cx="9144000" cy="88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8104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AE853E-E34F-4656-A56C-EE829141C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E27D-BEB1-4526-AE66-22D505FC70DD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E2F67-3DEF-4214-B658-41F59868C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26A25-56EA-4082-9854-7ED721C04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B308-9EEF-4712-B482-74C4D172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7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_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4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06063" y="75155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2"/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301197235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888973"/>
          </a:xfrm>
          <a:prstGeom prst="rect">
            <a:avLst/>
          </a:prstGeom>
        </p:spPr>
      </p:pic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4000" r="100000">
                        <a14:backgroundMark x1="84909" y1="10748" x2="84909" y2="10748"/>
                        <a14:backgroundMark x1="84818" y1="28505" x2="84727" y2="86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107"/>
          <a:stretch/>
        </p:blipFill>
        <p:spPr>
          <a:xfrm>
            <a:off x="7690757" y="4254528"/>
            <a:ext cx="1453243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4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06063" y="75155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2"/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7739744" y="-1"/>
            <a:ext cx="1404256" cy="888973"/>
          </a:xfrm>
          <a:prstGeom prst="rect">
            <a:avLst/>
          </a:prstGeom>
          <a:solidFill>
            <a:srgbClr val="006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9090340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4528"/>
            <a:ext cx="9144000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4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06063" y="4699014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2"/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231112461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4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892" indent="-342892">
              <a:buClr>
                <a:srgbClr val="006A71"/>
              </a:buClr>
              <a:buFont typeface="Wingdings" panose="05000000000000000000" pitchFamily="2" charset="2"/>
              <a:buChar char="§"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4002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31" indent="-28574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2" y="1200151"/>
            <a:ext cx="3879669" cy="3143250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31" indent="-28574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0932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636364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27219" y="2746825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2" name="Picture 1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5632"/>
            <a:ext cx="9144000" cy="88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0491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006A71"/>
              </a:buClr>
              <a:buFont typeface="Wingdings" panose="05000000000000000000" pitchFamily="2" charset="2"/>
              <a:buChar char="§"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5636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372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6797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27218" y="2746824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2" name="Picture 1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5632"/>
            <a:ext cx="9144000" cy="88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5361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FECA-E0EA-49E9-AB03-D4B0E0D15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42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_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06062" y="75154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407951286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88973"/>
          </a:xfrm>
          <a:prstGeom prst="rect">
            <a:avLst/>
          </a:prstGeom>
        </p:spPr>
      </p:pic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4000" r="100000">
                        <a14:backgroundMark x1="84909" y1="10748" x2="84909" y2="10748"/>
                        <a14:backgroundMark x1="84818" y1="28505" x2="84727" y2="86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107"/>
          <a:stretch/>
        </p:blipFill>
        <p:spPr>
          <a:xfrm>
            <a:off x="7690756" y="4254527"/>
            <a:ext cx="1453243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06062" y="75154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7739743" y="-1"/>
            <a:ext cx="1404256" cy="888973"/>
          </a:xfrm>
          <a:prstGeom prst="rect">
            <a:avLst/>
          </a:prstGeom>
          <a:solidFill>
            <a:srgbClr val="006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9358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59" r:id="rId2"/>
    <p:sldLayoutId id="2147483860" r:id="rId3"/>
    <p:sldLayoutId id="2147483852" r:id="rId4"/>
    <p:sldLayoutId id="2147483823" r:id="rId5"/>
    <p:sldLayoutId id="2147483849" r:id="rId6"/>
    <p:sldLayoutId id="2147483883" r:id="rId7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217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577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900" r:id="rId8"/>
  </p:sldLayoutIdLst>
  <p:transition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005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</p:sldLayoutIdLst>
  <p:transition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457199" y="1425570"/>
            <a:ext cx="8229600" cy="1059711"/>
          </a:xfrm>
        </p:spPr>
        <p:txBody>
          <a:bodyPr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Modernization Initiative </a:t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NCHS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5363" y="2785182"/>
            <a:ext cx="6400800" cy="806316"/>
          </a:xfrm>
        </p:spPr>
        <p:txBody>
          <a:bodyPr/>
          <a:lstStyle/>
          <a:p>
            <a:r>
              <a:rPr lang="en-US" dirty="0"/>
              <a:t>James Craver</a:t>
            </a:r>
          </a:p>
          <a:p>
            <a:r>
              <a:rPr lang="en-US" dirty="0"/>
              <a:t>National Center for Health Statistics</a:t>
            </a:r>
          </a:p>
          <a:p>
            <a:r>
              <a:rPr lang="en-US" b="1" dirty="0"/>
              <a:t>Board of Scientific Counselors</a:t>
            </a:r>
          </a:p>
          <a:p>
            <a:r>
              <a:rPr lang="en-US" b="1" dirty="0"/>
              <a:t>May 26, 2022</a:t>
            </a:r>
            <a:endParaRPr lang="en-US" dirty="0"/>
          </a:p>
        </p:txBody>
      </p:sp>
      <p:pic>
        <p:nvPicPr>
          <p:cNvPr id="7172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6325"/>
            <a:ext cx="190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87668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73FD17-7EDE-4C5D-850A-3748E46BC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object 32" descr="Slide header: NCHS Data Modernization Projects">
            <a:extLst>
              <a:ext uri="{FF2B5EF4-FFF2-40B4-BE49-F238E27FC236}">
                <a16:creationId xmlns:a16="http://schemas.microsoft.com/office/drawing/2014/main" id="{ABF9BB0F-DE2C-4554-BA1E-108F3BA9C127}"/>
              </a:ext>
            </a:extLst>
          </p:cNvPr>
          <p:cNvSpPr/>
          <p:nvPr/>
        </p:nvSpPr>
        <p:spPr>
          <a:xfrm>
            <a:off x="-8659" y="0"/>
            <a:ext cx="9152659" cy="552450"/>
          </a:xfrm>
          <a:custGeom>
            <a:avLst/>
            <a:gdLst/>
            <a:ahLst/>
            <a:cxnLst/>
            <a:rect l="l" t="t" r="r" b="b"/>
            <a:pathLst>
              <a:path w="7543800" h="736600">
                <a:moveTo>
                  <a:pt x="0" y="736091"/>
                </a:moveTo>
                <a:lnTo>
                  <a:pt x="7543609" y="736091"/>
                </a:lnTo>
                <a:lnTo>
                  <a:pt x="7543609" y="0"/>
                </a:lnTo>
                <a:lnTo>
                  <a:pt x="0" y="0"/>
                </a:lnTo>
                <a:lnTo>
                  <a:pt x="0" y="736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0" tIns="0" rIns="0" bIns="0" rtlCol="0"/>
          <a:lstStyle/>
          <a:p>
            <a:pPr defTabSz="685783">
              <a:defRPr/>
            </a:pP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40">
            <a:extLst>
              <a:ext uri="{FF2B5EF4-FFF2-40B4-BE49-F238E27FC236}">
                <a16:creationId xmlns:a16="http://schemas.microsoft.com/office/drawing/2014/main" id="{83EB6220-F13F-46C4-A9EC-F1BD8E9E9A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1501" y="141023"/>
            <a:ext cx="5509736" cy="3877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78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NCHS Data Modernization Projects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2FC53D6-4CA8-4F07-8659-CAEF428AAA56}"/>
              </a:ext>
            </a:extLst>
          </p:cNvPr>
          <p:cNvSpPr txBox="1">
            <a:spLocks/>
          </p:cNvSpPr>
          <p:nvPr/>
        </p:nvSpPr>
        <p:spPr>
          <a:xfrm>
            <a:off x="457200" y="1158875"/>
            <a:ext cx="8229600" cy="33416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7F7F7F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695E4A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6858"/>
                </a:solidFill>
              </a:rPr>
              <a:t>Data Sourcing and Production Improvements</a:t>
            </a:r>
          </a:p>
          <a:p>
            <a:pPr lvl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00" b="1" u="sng" dirty="0">
                <a:solidFill>
                  <a:srgbClr val="006858"/>
                </a:solidFill>
              </a:rPr>
              <a:t>NVSS Modernization</a:t>
            </a:r>
          </a:p>
          <a:p>
            <a:pPr lvl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00" b="1" u="sng" dirty="0">
                <a:solidFill>
                  <a:srgbClr val="006858"/>
                </a:solidFill>
              </a:rPr>
              <a:t>Electronic Health Records</a:t>
            </a:r>
          </a:p>
          <a:p>
            <a:pPr lvl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6858"/>
                </a:solidFill>
              </a:rPr>
              <a:t>NHIS Pilot Projects</a:t>
            </a:r>
          </a:p>
          <a:p>
            <a:pPr lvl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6858"/>
                </a:solidFill>
              </a:rPr>
              <a:t>Model-Based Estimates</a:t>
            </a:r>
          </a:p>
          <a:p>
            <a:pPr lvl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00" b="1" u="sng" dirty="0">
                <a:solidFill>
                  <a:srgbClr val="006858"/>
                </a:solidFill>
              </a:rPr>
              <a:t>Data Linkage</a:t>
            </a:r>
          </a:p>
          <a:p>
            <a:pPr marL="457200" lvl="1" indent="0">
              <a:spcBef>
                <a:spcPts val="0"/>
              </a:spcBef>
              <a:buSzPct val="100000"/>
              <a:buNone/>
              <a:defRPr/>
            </a:pPr>
            <a:endParaRPr lang="en-US" sz="1800" b="1" u="sng" dirty="0">
              <a:solidFill>
                <a:srgbClr val="006858"/>
              </a:solidFill>
            </a:endParaRPr>
          </a:p>
          <a:p>
            <a:pPr>
              <a:spcBef>
                <a:spcPts val="0"/>
              </a:spcBef>
              <a:buClr>
                <a:srgbClr val="695E4A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6858"/>
                </a:solidFill>
              </a:rPr>
              <a:t>Data Access Improvements</a:t>
            </a:r>
          </a:p>
          <a:p>
            <a:pPr lvl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00" b="1" u="sng" dirty="0">
                <a:solidFill>
                  <a:srgbClr val="006858"/>
                </a:solidFill>
              </a:rPr>
              <a:t>Data Query System</a:t>
            </a:r>
          </a:p>
          <a:p>
            <a:pPr lvl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6858"/>
                </a:solidFill>
              </a:rPr>
              <a:t>Website Redesign</a:t>
            </a:r>
          </a:p>
          <a:p>
            <a:pPr lvl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6858"/>
                </a:solidFill>
              </a:rPr>
              <a:t>Data Science Activities</a:t>
            </a:r>
          </a:p>
          <a:p>
            <a:pPr lvl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00" b="1" u="sng" dirty="0">
                <a:solidFill>
                  <a:srgbClr val="006858"/>
                </a:solidFill>
              </a:rPr>
              <a:t>Virtual Data Enclave</a:t>
            </a:r>
          </a:p>
          <a:p>
            <a:pPr lvl="1"/>
            <a:endParaRPr lang="en-US" sz="1800" dirty="0">
              <a:solidFill>
                <a:srgbClr val="006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3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CEH_ATSDR_combined">
  <a:themeElements>
    <a:clrScheme name="Custom 7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NCEH_ATSDR_combined">
  <a:themeElements>
    <a:clrScheme name="Custom 7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NCEH_ATSDR_combined">
  <a:themeElements>
    <a:clrScheme name="Custom 7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NCEH_ATSDR_combined">
  <a:themeElements>
    <a:clrScheme name="Custom 7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8669</TotalTime>
  <Words>58</Words>
  <Application>Microsoft Office PowerPoint</Application>
  <PresentationFormat>On-screen Show (16:9)</PresentationFormat>
  <Paragraphs>20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Calibri</vt:lpstr>
      <vt:lpstr>Courier New</vt:lpstr>
      <vt:lpstr>Wingdings</vt:lpstr>
      <vt:lpstr>Arial</vt:lpstr>
      <vt:lpstr>Myriad Web Pro</vt:lpstr>
      <vt:lpstr>NCEH_ATSDR_combined</vt:lpstr>
      <vt:lpstr>1_NCEH_ATSDR_combined</vt:lpstr>
      <vt:lpstr>2_NCEH_ATSDR_combined</vt:lpstr>
      <vt:lpstr>3_NCEH_ATSDR_combined</vt:lpstr>
      <vt:lpstr>Data Modernization Initiative  At NCHS</vt:lpstr>
      <vt:lpstr>NCHS Data Modernization Projects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Craver, James (CDC/DDPHSS/NCHS/OD)</cp:lastModifiedBy>
  <cp:revision>452</cp:revision>
  <cp:lastPrinted>2020-01-28T18:59:20Z</cp:lastPrinted>
  <dcterms:created xsi:type="dcterms:W3CDTF">2011-03-17T17:43:16Z</dcterms:created>
  <dcterms:modified xsi:type="dcterms:W3CDTF">2022-06-06T14:37:11Z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etDate">
    <vt:lpwstr>2021-04-20T15:54:44Z</vt:lpwstr>
  </property>
  <property fmtid="{D5CDD505-2E9C-101B-9397-08002B2CF9AE}" pid="5" name="MSIP_Label_7b94a7b8-f06c-4dfe-bdcc-9b548fd58c31_Method">
    <vt:lpwstr>Privileged</vt:lpwstr>
  </property>
  <property fmtid="{D5CDD505-2E9C-101B-9397-08002B2CF9AE}" pid="6" name="MSIP_Label_7b94a7b8-f06c-4dfe-bdcc-9b548fd58c31_Name">
    <vt:lpwstr>7b94a7b8-f06c-4dfe-bdcc-9b548fd58c31</vt:lpwstr>
  </property>
  <property fmtid="{D5CDD505-2E9C-101B-9397-08002B2CF9AE}" pid="7" name="MSIP_Label_7b94a7b8-f06c-4dfe-bdcc-9b548fd58c31_SiteId">
    <vt:lpwstr>9ce70869-60db-44fd-abe8-d2767077fc8f</vt:lpwstr>
  </property>
  <property fmtid="{D5CDD505-2E9C-101B-9397-08002B2CF9AE}" pid="8" name="MSIP_Label_7b94a7b8-f06c-4dfe-bdcc-9b548fd58c31_ActionId">
    <vt:lpwstr>e7872ffe-d046-4c56-b4b2-b49e8364bbb4</vt:lpwstr>
  </property>
  <property fmtid="{D5CDD505-2E9C-101B-9397-08002B2CF9AE}" pid="9" name="MSIP_Label_7b94a7b8-f06c-4dfe-bdcc-9b548fd58c31_ContentBits">
    <vt:lpwstr>0</vt:lpwstr>
  </property>
</Properties>
</file>