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61" r:id="rId2"/>
    <p:sldMasterId id="2147483867" r:id="rId3"/>
  </p:sldMasterIdLst>
  <p:notesMasterIdLst>
    <p:notesMasterId r:id="rId21"/>
  </p:notesMasterIdLst>
  <p:handoutMasterIdLst>
    <p:handoutMasterId r:id="rId22"/>
  </p:handoutMasterIdLst>
  <p:sldIdLst>
    <p:sldId id="257" r:id="rId4"/>
    <p:sldId id="431" r:id="rId5"/>
    <p:sldId id="432" r:id="rId6"/>
    <p:sldId id="406" r:id="rId7"/>
    <p:sldId id="430" r:id="rId8"/>
    <p:sldId id="321" r:id="rId9"/>
    <p:sldId id="326" r:id="rId10"/>
    <p:sldId id="435" r:id="rId11"/>
    <p:sldId id="443" r:id="rId12"/>
    <p:sldId id="444" r:id="rId13"/>
    <p:sldId id="415" r:id="rId14"/>
    <p:sldId id="439" r:id="rId15"/>
    <p:sldId id="409" r:id="rId16"/>
    <p:sldId id="445" r:id="rId17"/>
    <p:sldId id="302" r:id="rId18"/>
    <p:sldId id="446" r:id="rId19"/>
    <p:sldId id="441" r:id="rId20"/>
  </p:sldIdLst>
  <p:sldSz cx="9144000" cy="5143500" type="screen16x9"/>
  <p:notesSz cx="7010400" cy="9296400"/>
  <p:embeddedFontLst>
    <p:embeddedFont>
      <p:font typeface="Calibri" panose="020F0502020204030204" pitchFamily="34" charset="0"/>
      <p:regular r:id="rId23"/>
      <p:bold r:id="rId24"/>
      <p:italic r:id="rId25"/>
      <p:boldItalic r:id="rId26"/>
    </p:embeddedFont>
    <p:embeddedFont>
      <p:font typeface="Myriad Web Pro" panose="020B0604020202020204" charset="0"/>
      <p:regular r:id="rId27"/>
      <p:bold r:id="rId28"/>
      <p:italic r:id="rId29"/>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Mirel" initials="LM" lastIdx="13" clrIdx="0">
    <p:extLst>
      <p:ext uri="{19B8F6BF-5375-455C-9EA6-DF929625EA0E}">
        <p15:presenceInfo xmlns:p15="http://schemas.microsoft.com/office/powerpoint/2012/main" userId="S::zav8@cdc.gov::8f646def-c592-480e-a033-7c98cbd567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858"/>
    <a:srgbClr val="695E4A"/>
    <a:srgbClr val="008BB0"/>
    <a:srgbClr val="B45340"/>
    <a:srgbClr val="006166"/>
    <a:srgbClr val="0088B7"/>
    <a:srgbClr val="9A4E9E"/>
    <a:srgbClr val="FFFFFF"/>
    <a:srgbClr val="618E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47" autoAdjust="0"/>
    <p:restoredTop sz="78383" autoAdjust="0"/>
  </p:normalViewPr>
  <p:slideViewPr>
    <p:cSldViewPr snapToGrid="0">
      <p:cViewPr varScale="1">
        <p:scale>
          <a:sx n="84" d="100"/>
          <a:sy n="84" d="100"/>
        </p:scale>
        <p:origin x="1392" y="72"/>
      </p:cViewPr>
      <p:guideLst>
        <p:guide orient="horz" pos="1620"/>
        <p:guide pos="2880"/>
      </p:guideLst>
    </p:cSldViewPr>
  </p:slideViewPr>
  <p:outlineViewPr>
    <p:cViewPr>
      <p:scale>
        <a:sx n="33" d="100"/>
        <a:sy n="33" d="100"/>
      </p:scale>
      <p:origin x="0" y="-6912"/>
    </p:cViewPr>
  </p:outlineViewPr>
  <p:notesTextViewPr>
    <p:cViewPr>
      <p:scale>
        <a:sx n="3" d="2"/>
        <a:sy n="3" d="2"/>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commentAuthors" Target="commentAuthor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D68325-5597-4128-AB66-CB38941611EC}"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en-US"/>
        </a:p>
      </dgm:t>
    </dgm:pt>
    <dgm:pt modelId="{DEF44EC7-AE5E-49EE-B733-7576E0D701BE}">
      <dgm:prSet phldrT="[Text]"/>
      <dgm:spPr>
        <a:solidFill>
          <a:schemeClr val="bg2">
            <a:alpha val="50000"/>
          </a:schemeClr>
        </a:solidFill>
        <a:ln>
          <a:solidFill>
            <a:srgbClr val="92D050"/>
          </a:solidFill>
        </a:ln>
      </dgm:spPr>
      <dgm:t>
        <a:bodyPr/>
        <a:lstStyle/>
        <a:p>
          <a:r>
            <a:rPr lang="en-US" dirty="0">
              <a:solidFill>
                <a:srgbClr val="92D050"/>
              </a:solidFill>
            </a:rPr>
            <a:t>CMS MBSF</a:t>
          </a:r>
        </a:p>
      </dgm:t>
    </dgm:pt>
    <dgm:pt modelId="{10863246-B6A8-4E18-A217-B31728409374}" type="parTrans" cxnId="{C2E4A00C-9CD3-4A1D-8723-BA329F84F5D0}">
      <dgm:prSet/>
      <dgm:spPr/>
      <dgm:t>
        <a:bodyPr/>
        <a:lstStyle/>
        <a:p>
          <a:endParaRPr lang="en-US"/>
        </a:p>
      </dgm:t>
    </dgm:pt>
    <dgm:pt modelId="{D5ED472A-AFF2-40F1-B055-C5D9248CD045}" type="sibTrans" cxnId="{C2E4A00C-9CD3-4A1D-8723-BA329F84F5D0}">
      <dgm:prSet/>
      <dgm:spPr/>
      <dgm:t>
        <a:bodyPr/>
        <a:lstStyle/>
        <a:p>
          <a:endParaRPr lang="en-US"/>
        </a:p>
      </dgm:t>
    </dgm:pt>
    <dgm:pt modelId="{E06D8E41-6BAC-4C50-865A-765A1FBFEE0E}">
      <dgm:prSet phldrT="[Text]"/>
      <dgm:spPr>
        <a:solidFill>
          <a:schemeClr val="bg2">
            <a:alpha val="50000"/>
          </a:schemeClr>
        </a:solidFill>
        <a:ln>
          <a:solidFill>
            <a:srgbClr val="7030A0"/>
          </a:solidFill>
        </a:ln>
      </dgm:spPr>
      <dgm:t>
        <a:bodyPr/>
        <a:lstStyle/>
        <a:p>
          <a:r>
            <a:rPr lang="en-US" dirty="0">
              <a:solidFill>
                <a:srgbClr val="7030A0"/>
              </a:solidFill>
            </a:rPr>
            <a:t>NHCS</a:t>
          </a:r>
        </a:p>
      </dgm:t>
    </dgm:pt>
    <dgm:pt modelId="{ECECC790-29A2-4332-82B9-BFA5F53162EE}" type="parTrans" cxnId="{1CC1B9A6-D58A-4A7D-AB14-3AFC7978C72C}">
      <dgm:prSet/>
      <dgm:spPr/>
      <dgm:t>
        <a:bodyPr/>
        <a:lstStyle/>
        <a:p>
          <a:endParaRPr lang="en-US"/>
        </a:p>
      </dgm:t>
    </dgm:pt>
    <dgm:pt modelId="{0175A87E-C3A6-4011-93EA-4621751E9595}" type="sibTrans" cxnId="{1CC1B9A6-D58A-4A7D-AB14-3AFC7978C72C}">
      <dgm:prSet/>
      <dgm:spPr/>
      <dgm:t>
        <a:bodyPr/>
        <a:lstStyle/>
        <a:p>
          <a:endParaRPr lang="en-US"/>
        </a:p>
      </dgm:t>
    </dgm:pt>
    <dgm:pt modelId="{C89C01B8-5A76-4CBE-9B91-6F86D9A65B67}">
      <dgm:prSet phldrT="[Text]"/>
      <dgm:spPr>
        <a:solidFill>
          <a:schemeClr val="bg2">
            <a:alpha val="50000"/>
          </a:schemeClr>
        </a:solidFill>
        <a:ln>
          <a:solidFill>
            <a:srgbClr val="008BB0"/>
          </a:solidFill>
        </a:ln>
      </dgm:spPr>
      <dgm:t>
        <a:bodyPr/>
        <a:lstStyle/>
        <a:p>
          <a:r>
            <a:rPr lang="en-US" dirty="0">
              <a:solidFill>
                <a:srgbClr val="008BB0"/>
              </a:solidFill>
            </a:rPr>
            <a:t>NDI</a:t>
          </a:r>
        </a:p>
      </dgm:t>
    </dgm:pt>
    <dgm:pt modelId="{53CC562A-82FC-4728-8DB0-7823BBD4AF37}" type="parTrans" cxnId="{5B22A6F3-4014-4D78-8CCD-440304FDC207}">
      <dgm:prSet/>
      <dgm:spPr/>
      <dgm:t>
        <a:bodyPr/>
        <a:lstStyle/>
        <a:p>
          <a:endParaRPr lang="en-US"/>
        </a:p>
      </dgm:t>
    </dgm:pt>
    <dgm:pt modelId="{AAFDB307-EFAB-4BE3-A68A-709956482001}" type="sibTrans" cxnId="{5B22A6F3-4014-4D78-8CCD-440304FDC207}">
      <dgm:prSet/>
      <dgm:spPr/>
      <dgm:t>
        <a:bodyPr/>
        <a:lstStyle/>
        <a:p>
          <a:endParaRPr lang="en-US"/>
        </a:p>
      </dgm:t>
    </dgm:pt>
    <dgm:pt modelId="{8FFB27D9-832F-4151-BCC1-0AE49572736B}" type="pres">
      <dgm:prSet presAssocID="{CFD68325-5597-4128-AB66-CB38941611EC}" presName="Name0" presStyleCnt="0">
        <dgm:presLayoutVars>
          <dgm:dir/>
          <dgm:resizeHandles val="exact"/>
        </dgm:presLayoutVars>
      </dgm:prSet>
      <dgm:spPr/>
    </dgm:pt>
    <dgm:pt modelId="{30DB97BD-5FC6-4846-87BF-1967E78DA1E6}" type="pres">
      <dgm:prSet presAssocID="{DEF44EC7-AE5E-49EE-B733-7576E0D701BE}" presName="Name5" presStyleLbl="vennNode1" presStyleIdx="0" presStyleCnt="3">
        <dgm:presLayoutVars>
          <dgm:bulletEnabled val="1"/>
        </dgm:presLayoutVars>
      </dgm:prSet>
      <dgm:spPr/>
    </dgm:pt>
    <dgm:pt modelId="{70A8E724-1B4F-48DE-9584-73CD7BA63752}" type="pres">
      <dgm:prSet presAssocID="{D5ED472A-AFF2-40F1-B055-C5D9248CD045}" presName="space" presStyleCnt="0"/>
      <dgm:spPr/>
    </dgm:pt>
    <dgm:pt modelId="{959E3AAB-939B-4DDF-B684-AA844FA35136}" type="pres">
      <dgm:prSet presAssocID="{E06D8E41-6BAC-4C50-865A-765A1FBFEE0E}" presName="Name5" presStyleLbl="vennNode1" presStyleIdx="1" presStyleCnt="3" custLinFactNeighborX="4509" custLinFactNeighborY="-902">
        <dgm:presLayoutVars>
          <dgm:bulletEnabled val="1"/>
        </dgm:presLayoutVars>
      </dgm:prSet>
      <dgm:spPr/>
    </dgm:pt>
    <dgm:pt modelId="{261743F2-948A-4C1A-855A-0C105875E6D7}" type="pres">
      <dgm:prSet presAssocID="{0175A87E-C3A6-4011-93EA-4621751E9595}" presName="space" presStyleCnt="0"/>
      <dgm:spPr/>
    </dgm:pt>
    <dgm:pt modelId="{E84A41E1-90D2-4D3F-9346-B8321867291A}" type="pres">
      <dgm:prSet presAssocID="{C89C01B8-5A76-4CBE-9B91-6F86D9A65B67}" presName="Name5" presStyleLbl="vennNode1" presStyleIdx="2" presStyleCnt="3">
        <dgm:presLayoutVars>
          <dgm:bulletEnabled val="1"/>
        </dgm:presLayoutVars>
      </dgm:prSet>
      <dgm:spPr/>
    </dgm:pt>
  </dgm:ptLst>
  <dgm:cxnLst>
    <dgm:cxn modelId="{3572EF00-1DAA-408C-AD98-D22F03EC564B}" type="presOf" srcId="{CFD68325-5597-4128-AB66-CB38941611EC}" destId="{8FFB27D9-832F-4151-BCC1-0AE49572736B}" srcOrd="0" destOrd="0" presId="urn:microsoft.com/office/officeart/2005/8/layout/venn3"/>
    <dgm:cxn modelId="{C2E4A00C-9CD3-4A1D-8723-BA329F84F5D0}" srcId="{CFD68325-5597-4128-AB66-CB38941611EC}" destId="{DEF44EC7-AE5E-49EE-B733-7576E0D701BE}" srcOrd="0" destOrd="0" parTransId="{10863246-B6A8-4E18-A217-B31728409374}" sibTransId="{D5ED472A-AFF2-40F1-B055-C5D9248CD045}"/>
    <dgm:cxn modelId="{05234D2D-88C8-477B-9581-58F68A311D8F}" type="presOf" srcId="{C89C01B8-5A76-4CBE-9B91-6F86D9A65B67}" destId="{E84A41E1-90D2-4D3F-9346-B8321867291A}" srcOrd="0" destOrd="0" presId="urn:microsoft.com/office/officeart/2005/8/layout/venn3"/>
    <dgm:cxn modelId="{414B359C-AA3B-44C7-8978-68054B7C3F85}" type="presOf" srcId="{DEF44EC7-AE5E-49EE-B733-7576E0D701BE}" destId="{30DB97BD-5FC6-4846-87BF-1967E78DA1E6}" srcOrd="0" destOrd="0" presId="urn:microsoft.com/office/officeart/2005/8/layout/venn3"/>
    <dgm:cxn modelId="{1CC1B9A6-D58A-4A7D-AB14-3AFC7978C72C}" srcId="{CFD68325-5597-4128-AB66-CB38941611EC}" destId="{E06D8E41-6BAC-4C50-865A-765A1FBFEE0E}" srcOrd="1" destOrd="0" parTransId="{ECECC790-29A2-4332-82B9-BFA5F53162EE}" sibTransId="{0175A87E-C3A6-4011-93EA-4621751E9595}"/>
    <dgm:cxn modelId="{D111F7B5-4A1C-4A4B-A595-113E2150B28B}" type="presOf" srcId="{E06D8E41-6BAC-4C50-865A-765A1FBFEE0E}" destId="{959E3AAB-939B-4DDF-B684-AA844FA35136}" srcOrd="0" destOrd="0" presId="urn:microsoft.com/office/officeart/2005/8/layout/venn3"/>
    <dgm:cxn modelId="{5B22A6F3-4014-4D78-8CCD-440304FDC207}" srcId="{CFD68325-5597-4128-AB66-CB38941611EC}" destId="{C89C01B8-5A76-4CBE-9B91-6F86D9A65B67}" srcOrd="2" destOrd="0" parTransId="{53CC562A-82FC-4728-8DB0-7823BBD4AF37}" sibTransId="{AAFDB307-EFAB-4BE3-A68A-709956482001}"/>
    <dgm:cxn modelId="{A8E651D4-B8F0-466D-B703-AD6298E53434}" type="presParOf" srcId="{8FFB27D9-832F-4151-BCC1-0AE49572736B}" destId="{30DB97BD-5FC6-4846-87BF-1967E78DA1E6}" srcOrd="0" destOrd="0" presId="urn:microsoft.com/office/officeart/2005/8/layout/venn3"/>
    <dgm:cxn modelId="{9F183DAC-9526-4205-B01C-3B7FAD3A1AC5}" type="presParOf" srcId="{8FFB27D9-832F-4151-BCC1-0AE49572736B}" destId="{70A8E724-1B4F-48DE-9584-73CD7BA63752}" srcOrd="1" destOrd="0" presId="urn:microsoft.com/office/officeart/2005/8/layout/venn3"/>
    <dgm:cxn modelId="{BF212D76-534B-43CA-975C-F012F2FF5F7B}" type="presParOf" srcId="{8FFB27D9-832F-4151-BCC1-0AE49572736B}" destId="{959E3AAB-939B-4DDF-B684-AA844FA35136}" srcOrd="2" destOrd="0" presId="urn:microsoft.com/office/officeart/2005/8/layout/venn3"/>
    <dgm:cxn modelId="{1980E377-791F-48BD-902B-61C5DEE3358F}" type="presParOf" srcId="{8FFB27D9-832F-4151-BCC1-0AE49572736B}" destId="{261743F2-948A-4C1A-855A-0C105875E6D7}" srcOrd="3" destOrd="0" presId="urn:microsoft.com/office/officeart/2005/8/layout/venn3"/>
    <dgm:cxn modelId="{E24E5811-498D-4DB4-911F-AE014F5C18E3}" type="presParOf" srcId="{8FFB27D9-832F-4151-BCC1-0AE49572736B}" destId="{E84A41E1-90D2-4D3F-9346-B8321867291A}"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D68325-5597-4128-AB66-CB38941611EC}"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en-US"/>
        </a:p>
      </dgm:t>
    </dgm:pt>
    <dgm:pt modelId="{8FFB27D9-832F-4151-BCC1-0AE49572736B}" type="pres">
      <dgm:prSet presAssocID="{CFD68325-5597-4128-AB66-CB38941611EC}" presName="Name0" presStyleCnt="0">
        <dgm:presLayoutVars>
          <dgm:dir/>
          <dgm:resizeHandles val="exact"/>
        </dgm:presLayoutVars>
      </dgm:prSet>
      <dgm:spPr/>
    </dgm:pt>
  </dgm:ptLst>
  <dgm:cxnLst>
    <dgm:cxn modelId="{3572EF00-1DAA-408C-AD98-D22F03EC564B}" type="presOf" srcId="{CFD68325-5597-4128-AB66-CB38941611EC}" destId="{8FFB27D9-832F-4151-BCC1-0AE49572736B}" srcOrd="0" destOrd="0" presId="urn:microsoft.com/office/officeart/2005/8/layout/venn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B97BD-5FC6-4846-87BF-1967E78DA1E6}">
      <dsp:nvSpPr>
        <dsp:cNvPr id="0" name=""/>
        <dsp:cNvSpPr/>
      </dsp:nvSpPr>
      <dsp:spPr>
        <a:xfrm>
          <a:off x="1610" y="284625"/>
          <a:ext cx="1408256" cy="1408256"/>
        </a:xfrm>
        <a:prstGeom prst="ellipse">
          <a:avLst/>
        </a:prstGeom>
        <a:solidFill>
          <a:schemeClr val="bg2">
            <a:alpha val="5000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501" tIns="29210" rIns="77501"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92D050"/>
              </a:solidFill>
            </a:rPr>
            <a:t>CMS MBSF</a:t>
          </a:r>
        </a:p>
      </dsp:txBody>
      <dsp:txXfrm>
        <a:off x="207844" y="490859"/>
        <a:ext cx="995788" cy="995788"/>
      </dsp:txXfrm>
    </dsp:sp>
    <dsp:sp modelId="{959E3AAB-939B-4DDF-B684-AA844FA35136}">
      <dsp:nvSpPr>
        <dsp:cNvPr id="0" name=""/>
        <dsp:cNvSpPr/>
      </dsp:nvSpPr>
      <dsp:spPr>
        <a:xfrm>
          <a:off x="1140915" y="271923"/>
          <a:ext cx="1408256" cy="1408256"/>
        </a:xfrm>
        <a:prstGeom prst="ellipse">
          <a:avLst/>
        </a:prstGeom>
        <a:solidFill>
          <a:schemeClr val="bg2">
            <a:alpha val="5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501" tIns="29210" rIns="77501"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7030A0"/>
              </a:solidFill>
            </a:rPr>
            <a:t>NHCS</a:t>
          </a:r>
        </a:p>
      </dsp:txBody>
      <dsp:txXfrm>
        <a:off x="1347149" y="478157"/>
        <a:ext cx="995788" cy="995788"/>
      </dsp:txXfrm>
    </dsp:sp>
    <dsp:sp modelId="{E84A41E1-90D2-4D3F-9346-B8321867291A}">
      <dsp:nvSpPr>
        <dsp:cNvPr id="0" name=""/>
        <dsp:cNvSpPr/>
      </dsp:nvSpPr>
      <dsp:spPr>
        <a:xfrm>
          <a:off x="2254820" y="284625"/>
          <a:ext cx="1408256" cy="1408256"/>
        </a:xfrm>
        <a:prstGeom prst="ellipse">
          <a:avLst/>
        </a:prstGeom>
        <a:solidFill>
          <a:schemeClr val="bg2">
            <a:alpha val="50000"/>
          </a:schemeClr>
        </a:solidFill>
        <a:ln w="25400" cap="flat" cmpd="sng" algn="ctr">
          <a:solidFill>
            <a:srgbClr val="008BB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501" tIns="29210" rIns="77501"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8BB0"/>
              </a:solidFill>
            </a:rPr>
            <a:t>NDI</a:t>
          </a:r>
        </a:p>
      </dsp:txBody>
      <dsp:txXfrm>
        <a:off x="2461054" y="490859"/>
        <a:ext cx="995788" cy="995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145" cy="465743"/>
          </a:xfrm>
          <a:prstGeom prst="rect">
            <a:avLst/>
          </a:prstGeom>
        </p:spPr>
        <p:txBody>
          <a:bodyPr vert="horz" lIns="88123" tIns="44061" rIns="88123" bIns="44061" rtlCol="0"/>
          <a:lstStyle>
            <a:lvl1pPr algn="l">
              <a:defRPr sz="1200"/>
            </a:lvl1pPr>
          </a:lstStyle>
          <a:p>
            <a:endParaRPr lang="en-US"/>
          </a:p>
        </p:txBody>
      </p:sp>
      <p:sp>
        <p:nvSpPr>
          <p:cNvPr id="3" name="Date Placeholder 2"/>
          <p:cNvSpPr>
            <a:spLocks noGrp="1"/>
          </p:cNvSpPr>
          <p:nvPr>
            <p:ph type="dt" sz="quarter" idx="1"/>
          </p:nvPr>
        </p:nvSpPr>
        <p:spPr>
          <a:xfrm>
            <a:off x="3970736" y="1"/>
            <a:ext cx="3038145" cy="465743"/>
          </a:xfrm>
          <a:prstGeom prst="rect">
            <a:avLst/>
          </a:prstGeom>
        </p:spPr>
        <p:txBody>
          <a:bodyPr vert="horz" lIns="88123" tIns="44061" rIns="88123" bIns="44061" rtlCol="0"/>
          <a:lstStyle>
            <a:lvl1pPr algn="r">
              <a:defRPr sz="1200"/>
            </a:lvl1pPr>
          </a:lstStyle>
          <a:p>
            <a:fld id="{CCD9D4F3-1CB6-4E57-BC6A-8FDD6DF1AC39}" type="datetimeFigureOut">
              <a:rPr lang="en-US" smtClean="0"/>
              <a:t>1/15/2021</a:t>
            </a:fld>
            <a:endParaRPr lang="en-US"/>
          </a:p>
        </p:txBody>
      </p:sp>
      <p:sp>
        <p:nvSpPr>
          <p:cNvPr id="4" name="Footer Placeholder 3"/>
          <p:cNvSpPr>
            <a:spLocks noGrp="1"/>
          </p:cNvSpPr>
          <p:nvPr>
            <p:ph type="ftr" sz="quarter" idx="2"/>
          </p:nvPr>
        </p:nvSpPr>
        <p:spPr>
          <a:xfrm>
            <a:off x="2" y="8830658"/>
            <a:ext cx="3038145" cy="465742"/>
          </a:xfrm>
          <a:prstGeom prst="rect">
            <a:avLst/>
          </a:prstGeom>
        </p:spPr>
        <p:txBody>
          <a:bodyPr vert="horz" lIns="88123" tIns="44061" rIns="88123" bIns="44061" rtlCol="0" anchor="b"/>
          <a:lstStyle>
            <a:lvl1pPr algn="l">
              <a:defRPr sz="1200"/>
            </a:lvl1pPr>
          </a:lstStyle>
          <a:p>
            <a:endParaRPr lang="en-US"/>
          </a:p>
        </p:txBody>
      </p:sp>
      <p:sp>
        <p:nvSpPr>
          <p:cNvPr id="5" name="Slide Number Placeholder 4"/>
          <p:cNvSpPr>
            <a:spLocks noGrp="1"/>
          </p:cNvSpPr>
          <p:nvPr>
            <p:ph type="sldNum" sz="quarter" idx="3"/>
          </p:nvPr>
        </p:nvSpPr>
        <p:spPr>
          <a:xfrm>
            <a:off x="3970736" y="8830658"/>
            <a:ext cx="3038145" cy="465742"/>
          </a:xfrm>
          <a:prstGeom prst="rect">
            <a:avLst/>
          </a:prstGeom>
        </p:spPr>
        <p:txBody>
          <a:bodyPr vert="horz" lIns="88123" tIns="44061" rIns="88123" bIns="44061"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145" cy="464205"/>
          </a:xfrm>
          <a:prstGeom prst="rect">
            <a:avLst/>
          </a:prstGeom>
        </p:spPr>
        <p:txBody>
          <a:bodyPr vert="horz" lIns="88123" tIns="44061" rIns="88123" bIns="44061" rtlCol="0"/>
          <a:lstStyle>
            <a:lvl1pPr algn="l" eaLnBrk="1" fontAlgn="auto" hangingPunct="1">
              <a:spcBef>
                <a:spcPts val="0"/>
              </a:spcBef>
              <a:spcAft>
                <a:spcPts val="0"/>
              </a:spcAft>
              <a:defRPr sz="1200">
                <a:latin typeface="Times New Roman" panose="02020603050405020304" pitchFamily="18" charset="0"/>
              </a:defRPr>
            </a:lvl1pPr>
          </a:lstStyle>
          <a:p>
            <a:pPr>
              <a:defRPr/>
            </a:pPr>
            <a:endParaRPr lang="en-US" dirty="0"/>
          </a:p>
        </p:txBody>
      </p:sp>
      <p:sp>
        <p:nvSpPr>
          <p:cNvPr id="3" name="Date Placeholder 2"/>
          <p:cNvSpPr>
            <a:spLocks noGrp="1"/>
          </p:cNvSpPr>
          <p:nvPr>
            <p:ph type="dt" idx="1"/>
          </p:nvPr>
        </p:nvSpPr>
        <p:spPr>
          <a:xfrm>
            <a:off x="3970736" y="2"/>
            <a:ext cx="3038145" cy="464205"/>
          </a:xfrm>
          <a:prstGeom prst="rect">
            <a:avLst/>
          </a:prstGeom>
        </p:spPr>
        <p:txBody>
          <a:bodyPr vert="horz" lIns="88123" tIns="44061" rIns="88123" bIns="44061" rtlCol="0"/>
          <a:lstStyle>
            <a:lvl1pPr algn="r" eaLnBrk="1" fontAlgn="auto" hangingPunct="1">
              <a:spcBef>
                <a:spcPts val="0"/>
              </a:spcBef>
              <a:spcAft>
                <a:spcPts val="0"/>
              </a:spcAft>
              <a:defRPr sz="1200" smtClean="0">
                <a:latin typeface="Times New Roman" panose="02020603050405020304" pitchFamily="18" charset="0"/>
              </a:defRPr>
            </a:lvl1pPr>
          </a:lstStyle>
          <a:p>
            <a:pPr>
              <a:defRPr/>
            </a:pPr>
            <a:fld id="{33C03299-4BB1-4AD2-828F-715F084383AD}" type="datetimeFigureOut">
              <a:rPr lang="en-US" smtClean="0"/>
              <a:pPr>
                <a:defRPr/>
              </a:pPr>
              <a:t>1/15/2021</a:t>
            </a:fld>
            <a:endParaRPr lang="en-US" dirty="0"/>
          </a:p>
        </p:txBody>
      </p:sp>
      <p:sp>
        <p:nvSpPr>
          <p:cNvPr id="4" name="Slide Image Placeholder 3"/>
          <p:cNvSpPr>
            <a:spLocks noGrp="1" noRot="1" noChangeAspect="1"/>
          </p:cNvSpPr>
          <p:nvPr>
            <p:ph type="sldImg" idx="2"/>
          </p:nvPr>
        </p:nvSpPr>
        <p:spPr>
          <a:xfrm>
            <a:off x="407988" y="696913"/>
            <a:ext cx="6196012" cy="3486150"/>
          </a:xfrm>
          <a:prstGeom prst="rect">
            <a:avLst/>
          </a:prstGeom>
          <a:noFill/>
          <a:ln w="12700">
            <a:solidFill>
              <a:prstClr val="black"/>
            </a:solidFill>
          </a:ln>
        </p:spPr>
        <p:txBody>
          <a:bodyPr vert="horz" lIns="88123" tIns="44061" rIns="88123" bIns="44061" rtlCol="0" anchor="ctr"/>
          <a:lstStyle/>
          <a:p>
            <a:pPr lvl="0"/>
            <a:endParaRPr lang="en-US" noProof="0" dirty="0"/>
          </a:p>
        </p:txBody>
      </p:sp>
      <p:sp>
        <p:nvSpPr>
          <p:cNvPr id="5" name="Notes Placeholder 4"/>
          <p:cNvSpPr>
            <a:spLocks noGrp="1"/>
          </p:cNvSpPr>
          <p:nvPr>
            <p:ph type="body" sz="quarter" idx="3"/>
          </p:nvPr>
        </p:nvSpPr>
        <p:spPr>
          <a:xfrm>
            <a:off x="701346" y="4416100"/>
            <a:ext cx="5607711" cy="4182457"/>
          </a:xfrm>
          <a:prstGeom prst="rect">
            <a:avLst/>
          </a:prstGeom>
        </p:spPr>
        <p:txBody>
          <a:bodyPr vert="horz" lIns="88123" tIns="44061" rIns="88123" bIns="44061"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2" y="8830661"/>
            <a:ext cx="3038145" cy="464205"/>
          </a:xfrm>
          <a:prstGeom prst="rect">
            <a:avLst/>
          </a:prstGeom>
        </p:spPr>
        <p:txBody>
          <a:bodyPr vert="horz" lIns="88123" tIns="44061" rIns="88123" bIns="44061" rtlCol="0" anchor="b"/>
          <a:lstStyle>
            <a:lvl1pPr algn="l" eaLnBrk="1" fontAlgn="auto" hangingPunct="1">
              <a:spcBef>
                <a:spcPts val="0"/>
              </a:spcBef>
              <a:spcAft>
                <a:spcPts val="0"/>
              </a:spcAft>
              <a:defRPr sz="1200">
                <a:latin typeface="Times New Roman" panose="02020603050405020304" pitchFamily="18" charset="0"/>
              </a:defRPr>
            </a:lvl1pPr>
          </a:lstStyle>
          <a:p>
            <a:pPr>
              <a:defRPr/>
            </a:pPr>
            <a:endParaRPr lang="en-US" dirty="0"/>
          </a:p>
        </p:txBody>
      </p:sp>
      <p:sp>
        <p:nvSpPr>
          <p:cNvPr id="7" name="Slide Number Placeholder 6"/>
          <p:cNvSpPr>
            <a:spLocks noGrp="1"/>
          </p:cNvSpPr>
          <p:nvPr>
            <p:ph type="sldNum" sz="quarter" idx="5"/>
          </p:nvPr>
        </p:nvSpPr>
        <p:spPr>
          <a:xfrm>
            <a:off x="3970736" y="8830661"/>
            <a:ext cx="3038145" cy="464205"/>
          </a:xfrm>
          <a:prstGeom prst="rect">
            <a:avLst/>
          </a:prstGeom>
        </p:spPr>
        <p:txBody>
          <a:bodyPr vert="horz" lIns="88123" tIns="44061" rIns="88123" bIns="44061" rtlCol="0" anchor="b"/>
          <a:lstStyle>
            <a:lvl1pPr algn="r" eaLnBrk="1" fontAlgn="auto" hangingPunct="1">
              <a:spcBef>
                <a:spcPts val="0"/>
              </a:spcBef>
              <a:spcAft>
                <a:spcPts val="0"/>
              </a:spcAft>
              <a:defRPr sz="1200" smtClean="0">
                <a:latin typeface="Times New Roman" panose="02020603050405020304" pitchFamily="18" charset="0"/>
              </a:defRPr>
            </a:lvl1pPr>
          </a:lstStyle>
          <a:p>
            <a:pPr>
              <a:defRPr/>
            </a:pPr>
            <a:fld id="{EB38CAEC-4554-485B-9189-C45C7447A404}" type="slidenum">
              <a:rPr lang="en-US" smtClean="0"/>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000" indent="-275384">
              <a:defRPr>
                <a:solidFill>
                  <a:schemeClr val="tx1"/>
                </a:solidFill>
                <a:latin typeface="Myriad Web Pro" panose="020B0503030403020204" pitchFamily="34" charset="0"/>
              </a:defRPr>
            </a:lvl2pPr>
            <a:lvl3pPr marL="1101538" indent="-220308">
              <a:defRPr>
                <a:solidFill>
                  <a:schemeClr val="tx1"/>
                </a:solidFill>
                <a:latin typeface="Myriad Web Pro" panose="020B0503030403020204" pitchFamily="34" charset="0"/>
              </a:defRPr>
            </a:lvl3pPr>
            <a:lvl4pPr marL="1542154" indent="-220308">
              <a:defRPr>
                <a:solidFill>
                  <a:schemeClr val="tx1"/>
                </a:solidFill>
                <a:latin typeface="Myriad Web Pro" panose="020B0503030403020204" pitchFamily="34" charset="0"/>
              </a:defRPr>
            </a:lvl4pPr>
            <a:lvl5pPr marL="1982768" indent="-220308">
              <a:defRPr>
                <a:solidFill>
                  <a:schemeClr val="tx1"/>
                </a:solidFill>
                <a:latin typeface="Myriad Web Pro" panose="020B0503030403020204" pitchFamily="34" charset="0"/>
              </a:defRPr>
            </a:lvl5pPr>
            <a:lvl6pPr marL="2423383" indent="-220308" fontAlgn="base">
              <a:spcBef>
                <a:spcPct val="0"/>
              </a:spcBef>
              <a:spcAft>
                <a:spcPct val="0"/>
              </a:spcAft>
              <a:defRPr>
                <a:solidFill>
                  <a:schemeClr val="tx1"/>
                </a:solidFill>
                <a:latin typeface="Myriad Web Pro" panose="020B0503030403020204" pitchFamily="34" charset="0"/>
              </a:defRPr>
            </a:lvl6pPr>
            <a:lvl7pPr marL="2863998" indent="-220308" fontAlgn="base">
              <a:spcBef>
                <a:spcPct val="0"/>
              </a:spcBef>
              <a:spcAft>
                <a:spcPct val="0"/>
              </a:spcAft>
              <a:defRPr>
                <a:solidFill>
                  <a:schemeClr val="tx1"/>
                </a:solidFill>
                <a:latin typeface="Myriad Web Pro" panose="020B0503030403020204" pitchFamily="34" charset="0"/>
              </a:defRPr>
            </a:lvl7pPr>
            <a:lvl8pPr marL="3304614" indent="-220308" fontAlgn="base">
              <a:spcBef>
                <a:spcPct val="0"/>
              </a:spcBef>
              <a:spcAft>
                <a:spcPct val="0"/>
              </a:spcAft>
              <a:defRPr>
                <a:solidFill>
                  <a:schemeClr val="tx1"/>
                </a:solidFill>
                <a:latin typeface="Myriad Web Pro" panose="020B0503030403020204" pitchFamily="34" charset="0"/>
              </a:defRPr>
            </a:lvl8pPr>
            <a:lvl9pPr marL="3745228" indent="-22030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Times New Roman" panose="02020603050405020304" pitchFamily="18" charset="0"/>
              </a:rPr>
              <a:pPr fontAlgn="base">
                <a:spcBef>
                  <a:spcPct val="0"/>
                </a:spcBef>
                <a:spcAft>
                  <a:spcPct val="0"/>
                </a:spcAft>
              </a:pPr>
              <a:t>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889507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394247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86F60-31ED-4A50-A630-862B68CD4745}" type="slidenum">
              <a:rPr lang="en-US" smtClean="0"/>
              <a:t>12</a:t>
            </a:fld>
            <a:endParaRPr lang="en-US"/>
          </a:p>
        </p:txBody>
      </p:sp>
    </p:spTree>
    <p:extLst>
      <p:ext uri="{BB962C8B-B14F-4D97-AF65-F5344CB8AC3E}">
        <p14:creationId xmlns:p14="http://schemas.microsoft.com/office/powerpoint/2010/main" val="1080055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562094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A86F60-31ED-4A50-A630-862B68CD4745}"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25232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339694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144476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648625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52052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104633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cap="all"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77404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cap="all"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2182523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6521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1035250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Times New Roman" panose="02020603050405020304" pitchFamily="18"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Times New Roman" panose="02020603050405020304" pitchFamily="18"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Times New Roman" panose="02020603050405020304" pitchFamily="18"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HS Logo- Eagle"/>
          <p:cNvPicPr>
            <a:picLocks noChangeAspect="1" noChangeArrowheads="1"/>
          </p:cNvPicPr>
          <p:nvPr userDrawn="1"/>
        </p:nvPicPr>
        <p:blipFill>
          <a:blip r:embed="rId2" cstate="print">
            <a:lum bright="90000" contrast="-80000"/>
          </a:blip>
          <a:srcRect t="6720"/>
          <a:stretch>
            <a:fillRect/>
          </a:stretch>
        </p:blipFill>
        <p:spPr bwMode="auto">
          <a:xfrm>
            <a:off x="838200" y="1"/>
            <a:ext cx="5715000" cy="3998119"/>
          </a:xfrm>
          <a:prstGeom prst="rect">
            <a:avLst/>
          </a:prstGeom>
          <a:noFill/>
          <a:ln w="9525">
            <a:noFill/>
            <a:miter lim="800000"/>
            <a:headEnd/>
            <a:tailEnd/>
          </a:ln>
        </p:spPr>
      </p:pic>
      <p:sp>
        <p:nvSpPr>
          <p:cNvPr id="5" name="Line 12"/>
          <p:cNvSpPr>
            <a:spLocks noChangeShapeType="1"/>
          </p:cNvSpPr>
          <p:nvPr userDrawn="1"/>
        </p:nvSpPr>
        <p:spPr bwMode="auto">
          <a:xfrm>
            <a:off x="114300" y="2571750"/>
            <a:ext cx="8801100" cy="0"/>
          </a:xfrm>
          <a:prstGeom prst="line">
            <a:avLst/>
          </a:prstGeom>
          <a:noFill/>
          <a:ln w="38100">
            <a:solidFill>
              <a:srgbClr val="F8B204"/>
            </a:solidFill>
            <a:round/>
            <a:headEnd/>
            <a:tailEnd/>
          </a:ln>
          <a:effectLst/>
        </p:spPr>
        <p:txBody>
          <a:bodyPr/>
          <a:lstStyle/>
          <a:p>
            <a:pPr>
              <a:defRPr/>
            </a:pPr>
            <a:endParaRPr lang="en-US" sz="1800" dirty="0"/>
          </a:p>
        </p:txBody>
      </p:sp>
      <p:sp>
        <p:nvSpPr>
          <p:cNvPr id="3074" name="Rectangle 2"/>
          <p:cNvSpPr>
            <a:spLocks noGrp="1" noChangeArrowheads="1"/>
          </p:cNvSpPr>
          <p:nvPr>
            <p:ph type="ctrTitle"/>
          </p:nvPr>
        </p:nvSpPr>
        <p:spPr>
          <a:xfrm>
            <a:off x="685800" y="1183482"/>
            <a:ext cx="7772400" cy="1102519"/>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2800350"/>
            <a:ext cx="6400800" cy="1314450"/>
          </a:xfrm>
        </p:spPr>
        <p:txBody>
          <a:bodyPr/>
          <a:lstStyle>
            <a:lvl1pPr marL="0" indent="0" algn="ctr">
              <a:buFontTx/>
              <a:buNone/>
              <a:defRPr/>
            </a:lvl1pPr>
          </a:lstStyle>
          <a:p>
            <a:r>
              <a:rPr lang="en-US"/>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sz="1350"/>
            </a:lvl1pPr>
          </a:lstStyle>
          <a:p>
            <a:pPr>
              <a:defRPr/>
            </a:pPr>
            <a:fld id="{6292CF67-9877-412D-96BC-DBF98EC9EEA8}" type="slidenum">
              <a:rPr lang="en-US" smtClean="0"/>
              <a:pPr>
                <a:defRPr/>
              </a:pPr>
              <a:t>‹#›</a:t>
            </a:fld>
            <a:endParaRPr lang="en-US" dirty="0"/>
          </a:p>
        </p:txBody>
      </p:sp>
    </p:spTree>
    <p:extLst>
      <p:ext uri="{BB962C8B-B14F-4D97-AF65-F5344CB8AC3E}">
        <p14:creationId xmlns:p14="http://schemas.microsoft.com/office/powerpoint/2010/main" val="285853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201947-AD35-43EC-97EC-8CB3E1096DE9}" type="slidenum">
              <a:rPr lang="en-US"/>
              <a:pPr>
                <a:defRPr/>
              </a:pPr>
              <a:t>‹#›</a:t>
            </a:fld>
            <a:endParaRPr lang="en-US" dirty="0"/>
          </a:p>
        </p:txBody>
      </p:sp>
    </p:spTree>
    <p:extLst>
      <p:ext uri="{BB962C8B-B14F-4D97-AF65-F5344CB8AC3E}">
        <p14:creationId xmlns:p14="http://schemas.microsoft.com/office/powerpoint/2010/main" val="66837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No Backgroun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201947-AD35-43EC-97EC-8CB3E1096DE9}" type="slidenum">
              <a:rPr lang="en-US"/>
              <a:pPr>
                <a:defRPr/>
              </a:pPr>
              <a:t>‹#›</a:t>
            </a:fld>
            <a:endParaRPr lang="en-US" dirty="0"/>
          </a:p>
        </p:txBody>
      </p:sp>
    </p:spTree>
    <p:extLst>
      <p:ext uri="{BB962C8B-B14F-4D97-AF65-F5344CB8AC3E}">
        <p14:creationId xmlns:p14="http://schemas.microsoft.com/office/powerpoint/2010/main" val="201305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D378748-F358-47F0-9BB9-3A9E8582E7E0}" type="slidenum">
              <a:rPr lang="en-US"/>
              <a:pPr>
                <a:defRPr/>
              </a:pPr>
              <a:t>‹#›</a:t>
            </a:fld>
            <a:endParaRPr lang="en-US" dirty="0"/>
          </a:p>
        </p:txBody>
      </p:sp>
    </p:spTree>
    <p:extLst>
      <p:ext uri="{BB962C8B-B14F-4D97-AF65-F5344CB8AC3E}">
        <p14:creationId xmlns:p14="http://schemas.microsoft.com/office/powerpoint/2010/main" val="2859576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F7E6EBB-EE23-4103-971B-72E1802575FA}" type="slidenum">
              <a:rPr lang="en-US"/>
              <a:pPr>
                <a:defRPr/>
              </a:pPr>
              <a:t>‹#›</a:t>
            </a:fld>
            <a:endParaRPr lang="en-US" dirty="0"/>
          </a:p>
        </p:txBody>
      </p:sp>
    </p:spTree>
    <p:extLst>
      <p:ext uri="{BB962C8B-B14F-4D97-AF65-F5344CB8AC3E}">
        <p14:creationId xmlns:p14="http://schemas.microsoft.com/office/powerpoint/2010/main" val="2843438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A945C94-F20A-4A83-9CBA-0CDF89D7FACB}" type="slidenum">
              <a:rPr lang="en-US"/>
              <a:pPr>
                <a:defRPr/>
              </a:pPr>
              <a:t>‹#›</a:t>
            </a:fld>
            <a:endParaRPr lang="en-US" dirty="0"/>
          </a:p>
        </p:txBody>
      </p:sp>
    </p:spTree>
    <p:extLst>
      <p:ext uri="{BB962C8B-B14F-4D97-AF65-F5344CB8AC3E}">
        <p14:creationId xmlns:p14="http://schemas.microsoft.com/office/powerpoint/2010/main" val="2598925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F7C6D3D-049A-4277-B8AD-4106CB8D7B02}" type="slidenum">
              <a:rPr lang="en-US"/>
              <a:pPr>
                <a:defRPr/>
              </a:pPr>
              <a:t>‹#›</a:t>
            </a:fld>
            <a:endParaRPr lang="en-US" dirty="0"/>
          </a:p>
        </p:txBody>
      </p:sp>
    </p:spTree>
    <p:extLst>
      <p:ext uri="{BB962C8B-B14F-4D97-AF65-F5344CB8AC3E}">
        <p14:creationId xmlns:p14="http://schemas.microsoft.com/office/powerpoint/2010/main" val="1965942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271B27F-2428-487F-AE29-F319B10F13A3}" type="slidenum">
              <a:rPr lang="en-US"/>
              <a:pPr>
                <a:defRPr/>
              </a:pPr>
              <a:t>‹#›</a:t>
            </a:fld>
            <a:endParaRPr lang="en-US" dirty="0"/>
          </a:p>
        </p:txBody>
      </p:sp>
    </p:spTree>
    <p:extLst>
      <p:ext uri="{BB962C8B-B14F-4D97-AF65-F5344CB8AC3E}">
        <p14:creationId xmlns:p14="http://schemas.microsoft.com/office/powerpoint/2010/main" val="2841456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C584075-9445-420C-866A-F26AAE45B4D2}" type="slidenum">
              <a:rPr lang="en-US"/>
              <a:pPr>
                <a:defRPr/>
              </a:pPr>
              <a:t>‹#›</a:t>
            </a:fld>
            <a:endParaRPr lang="en-US" dirty="0"/>
          </a:p>
        </p:txBody>
      </p:sp>
    </p:spTree>
    <p:extLst>
      <p:ext uri="{BB962C8B-B14F-4D97-AF65-F5344CB8AC3E}">
        <p14:creationId xmlns:p14="http://schemas.microsoft.com/office/powerpoint/2010/main" val="245892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44824F-CED1-4207-B973-D121BF734F61}" type="slidenum">
              <a:rPr lang="en-US"/>
              <a:pPr>
                <a:defRPr/>
              </a:pPr>
              <a:t>‹#›</a:t>
            </a:fld>
            <a:endParaRPr lang="en-US" dirty="0"/>
          </a:p>
        </p:txBody>
      </p:sp>
    </p:spTree>
    <p:extLst>
      <p:ext uri="{BB962C8B-B14F-4D97-AF65-F5344CB8AC3E}">
        <p14:creationId xmlns:p14="http://schemas.microsoft.com/office/powerpoint/2010/main" val="301838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Times New Roman" panose="02020603050405020304" pitchFamily="18"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90" y="205908"/>
            <a:ext cx="8229023" cy="8572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1488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3E7AEAD2-D562-4D7F-AE3A-6B4E232AC66E}" type="slidenum">
              <a:rPr lang="en-US" smtClean="0"/>
              <a:pPr>
                <a:defRPr/>
              </a:pPr>
              <a:t>‹#›</a:t>
            </a:fld>
            <a:endParaRPr lang="en-US" dirty="0"/>
          </a:p>
        </p:txBody>
      </p:sp>
    </p:spTree>
    <p:extLst>
      <p:ext uri="{BB962C8B-B14F-4D97-AF65-F5344CB8AC3E}">
        <p14:creationId xmlns:p14="http://schemas.microsoft.com/office/powerpoint/2010/main" val="117584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E7AEAD2-D562-4D7F-AE3A-6B4E232AC66E}" type="slidenum">
              <a:rPr lang="en-US" smtClean="0"/>
              <a:pPr>
                <a:defRPr/>
              </a:pPr>
              <a:t>‹#›</a:t>
            </a:fld>
            <a:endParaRPr lang="en-US" dirty="0"/>
          </a:p>
        </p:txBody>
      </p:sp>
    </p:spTree>
    <p:extLst>
      <p:ext uri="{BB962C8B-B14F-4D97-AF65-F5344CB8AC3E}">
        <p14:creationId xmlns:p14="http://schemas.microsoft.com/office/powerpoint/2010/main" val="3967583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Times New Roman" panose="02020603050405020304" pitchFamily="18"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278491687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Times New Roman" panose="02020603050405020304" pitchFamily="18"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Times New Roman" panose="02020603050405020304" pitchFamily="18"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Times New Roman" panose="02020603050405020304" pitchFamily="18"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Times New Roman" panose="02020603050405020304" pitchFamily="18"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201947-AD35-43EC-97EC-8CB3E1096DE9}" type="slidenum">
              <a:rPr lang="en-US"/>
              <a:pPr>
                <a:defRPr/>
              </a:pPr>
              <a:t>‹#›</a:t>
            </a:fld>
            <a:endParaRPr lang="en-US" dirty="0"/>
          </a:p>
        </p:txBody>
      </p:sp>
    </p:spTree>
    <p:extLst>
      <p:ext uri="{BB962C8B-B14F-4D97-AF65-F5344CB8AC3E}">
        <p14:creationId xmlns:p14="http://schemas.microsoft.com/office/powerpoint/2010/main" val="42083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2250"/>
              </a:lnSpc>
              <a:defRPr sz="2100" b="1" baseline="0">
                <a:solidFill>
                  <a:srgbClr val="006858"/>
                </a:solidFill>
                <a:effectLst/>
                <a:latin typeface="Times New Roman" panose="02020603050405020304" pitchFamily="18"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6858"/>
                </a:solidFill>
                <a:effectLst/>
                <a:latin typeface="Times New Roman" panose="02020603050405020304"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006858"/>
                </a:solidFill>
                <a:latin typeface="Times New Roman" panose="02020603050405020304" pitchFamily="18"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1" y="90152"/>
            <a:ext cx="6903076" cy="369332"/>
          </a:xfrm>
          <a:prstGeom prst="rect">
            <a:avLst/>
          </a:prstGeom>
          <a:noFill/>
        </p:spPr>
        <p:txBody>
          <a:bodyPr wrap="square" rtlCol="0">
            <a:spAutoFit/>
          </a:bodyPr>
          <a:lstStyle/>
          <a:p>
            <a:r>
              <a:rPr lang="en-US" b="1" dirty="0">
                <a:solidFill>
                  <a:schemeClr val="tx2">
                    <a:lumMod val="95000"/>
                  </a:schemeClr>
                </a:solidFill>
                <a:latin typeface="Times New Roman" panose="02020603050405020304" pitchFamily="18" charset="0"/>
              </a:rPr>
              <a:t>National Center for Health Statistics</a:t>
            </a:r>
          </a:p>
        </p:txBody>
      </p:sp>
    </p:spTree>
    <p:extLst>
      <p:ext uri="{BB962C8B-B14F-4D97-AF65-F5344CB8AC3E}">
        <p14:creationId xmlns:p14="http://schemas.microsoft.com/office/powerpoint/2010/main" val="96265883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Times New Roman" panose="02020603050405020304" pitchFamily="18"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257175" indent="-257175">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71216066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Times New Roman" panose="02020603050405020304" pitchFamily="18"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Times New Roman" panose="02020603050405020304" pitchFamily="18"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Times New Roman" panose="02020603050405020304" pitchFamily="18"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62959498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2700" b="1" baseline="0">
                <a:solidFill>
                  <a:schemeClr val="bg2"/>
                </a:solidFill>
                <a:effectLst/>
                <a:latin typeface="Times New Roman" panose="02020603050405020304" pitchFamily="18"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0"/>
              </a:lnSpc>
              <a:buNone/>
              <a:defRPr sz="1500" baseline="0">
                <a:solidFill>
                  <a:schemeClr val="bg2"/>
                </a:solidFill>
                <a:latin typeface="Times New Roman" panose="02020603050405020304" pitchFamily="18"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272984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microsoft.com/office/2007/relationships/hdphoto" Target="../media/hdphoto1.wdp"/><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6.png"/><Relationship Id="rId2" Type="http://schemas.openxmlformats.org/officeDocument/2006/relationships/slideLayout" Target="../slideLayouts/slideLayout11.xml"/><Relationship Id="rId16"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3.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TextBox 1"/>
          <p:cNvSpPr txBox="1"/>
          <p:nvPr userDrawn="1"/>
        </p:nvSpPr>
        <p:spPr>
          <a:xfrm>
            <a:off x="8630884" y="4683833"/>
            <a:ext cx="374969" cy="261610"/>
          </a:xfrm>
          <a:prstGeom prst="rect">
            <a:avLst/>
          </a:prstGeom>
          <a:noFill/>
        </p:spPr>
        <p:txBody>
          <a:bodyPr wrap="square" rtlCol="0">
            <a:spAutoFit/>
          </a:bodyPr>
          <a:lstStyle/>
          <a:p>
            <a:fld id="{E9FF4679-4876-42AA-9FC6-32DD962B7175}" type="slidenum">
              <a:rPr lang="en-US" sz="1100" smtClean="0">
                <a:solidFill>
                  <a:schemeClr val="accent4">
                    <a:lumMod val="75000"/>
                  </a:schemeClr>
                </a:solidFill>
                <a:latin typeface="Times New Roman" panose="02020603050405020304" pitchFamily="18" charset="0"/>
              </a:rPr>
              <a:t>‹#›</a:t>
            </a:fld>
            <a:endParaRPr lang="en-US" sz="1100" dirty="0">
              <a:solidFill>
                <a:schemeClr val="accent4">
                  <a:lumMod val="75000"/>
                </a:schemeClr>
              </a:solidFill>
              <a:latin typeface="Times New Roman" panose="02020603050405020304" pitchFamily="18" charset="0"/>
            </a:endParaRP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 id="2147483866" r:id="rId5"/>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TextBox 1"/>
          <p:cNvSpPr txBox="1"/>
          <p:nvPr userDrawn="1"/>
        </p:nvSpPr>
        <p:spPr>
          <a:xfrm>
            <a:off x="8474242" y="4698875"/>
            <a:ext cx="529389" cy="219291"/>
          </a:xfrm>
          <a:prstGeom prst="rect">
            <a:avLst/>
          </a:prstGeom>
          <a:noFill/>
        </p:spPr>
        <p:txBody>
          <a:bodyPr wrap="square" rtlCol="0">
            <a:spAutoFit/>
          </a:bodyPr>
          <a:lstStyle/>
          <a:p>
            <a:fld id="{E9FF4679-4876-42AA-9FC6-32DD962B7175}" type="slidenum">
              <a:rPr lang="en-US" sz="825" baseline="0" smtClean="0">
                <a:solidFill>
                  <a:srgbClr val="000000"/>
                </a:solidFill>
                <a:latin typeface="Times New Roman" panose="02020603050405020304" pitchFamily="18" charset="0"/>
              </a:rPr>
              <a:t>‹#›</a:t>
            </a:fld>
            <a:endParaRPr lang="en-US" sz="825"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7461669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Lst>
  <p:transition>
    <p:fad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Times New Roman" panose="02020603050405020304" pitchFamily="18"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Times New Roman" panose="02020603050405020304" pitchFamily="18"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F7F7F"/>
          </a:solidFill>
          <a:latin typeface="Times New Roman" panose="02020603050405020304" pitchFamily="18"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Times New Roman" panose="02020603050405020304" pitchFamily="18"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Times New Roman" panose="02020603050405020304" pitchFamily="18"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a:defRPr/>
            </a:pPr>
            <a:endParaRPr lang="en-US" dirty="0"/>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pPr>
              <a:defRPr/>
            </a:pPr>
            <a:endParaRPr lang="en-US" dirty="0"/>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a:defRPr/>
            </a:pPr>
            <a:fld id="{3E7AEAD2-D562-4D7F-AE3A-6B4E232AC66E}" type="slidenum">
              <a:rPr lang="en-US"/>
              <a:pPr>
                <a:defRPr/>
              </a:pPr>
              <a:t>‹#›</a:t>
            </a:fld>
            <a:endParaRPr lang="en-US" dirty="0"/>
          </a:p>
        </p:txBody>
      </p:sp>
      <p:pic>
        <p:nvPicPr>
          <p:cNvPr id="1031" name="Picture 7" descr="HHS Logo- Eagle"/>
          <p:cNvPicPr>
            <a:picLocks noChangeAspect="1" noChangeArrowheads="1"/>
          </p:cNvPicPr>
          <p:nvPr userDrawn="1"/>
        </p:nvPicPr>
        <p:blipFill>
          <a:blip r:embed="rId16" cstate="print">
            <a:lum bright="90000" contrast="-80000"/>
          </a:blip>
          <a:srcRect t="5440"/>
          <a:stretch>
            <a:fillRect/>
          </a:stretch>
        </p:blipFill>
        <p:spPr bwMode="auto">
          <a:xfrm>
            <a:off x="3124200" y="1191"/>
            <a:ext cx="5638800" cy="3999309"/>
          </a:xfrm>
          <a:prstGeom prst="rect">
            <a:avLst/>
          </a:prstGeom>
          <a:noFill/>
          <a:ln w="9525">
            <a:noFill/>
            <a:miter lim="800000"/>
            <a:headEnd/>
            <a:tailEnd/>
          </a:ln>
        </p:spPr>
      </p:pic>
      <p:sp>
        <p:nvSpPr>
          <p:cNvPr id="1036" name="Line 12"/>
          <p:cNvSpPr>
            <a:spLocks noChangeShapeType="1"/>
          </p:cNvSpPr>
          <p:nvPr userDrawn="1"/>
        </p:nvSpPr>
        <p:spPr bwMode="auto">
          <a:xfrm>
            <a:off x="114300" y="914400"/>
            <a:ext cx="8801100" cy="0"/>
          </a:xfrm>
          <a:prstGeom prst="line">
            <a:avLst/>
          </a:prstGeom>
          <a:noFill/>
          <a:ln w="38100">
            <a:solidFill>
              <a:srgbClr val="F8B204"/>
            </a:solidFill>
            <a:round/>
            <a:headEnd/>
            <a:tailEnd/>
          </a:ln>
          <a:effectLst/>
        </p:spPr>
        <p:txBody>
          <a:bodyPr/>
          <a:lstStyle/>
          <a:p>
            <a:pPr>
              <a:defRPr/>
            </a:pPr>
            <a:endParaRPr lang="en-US" sz="1800" dirty="0"/>
          </a:p>
        </p:txBody>
      </p:sp>
      <p:sp>
        <p:nvSpPr>
          <p:cNvPr id="1042" name="Line 18"/>
          <p:cNvSpPr>
            <a:spLocks noChangeShapeType="1"/>
          </p:cNvSpPr>
          <p:nvPr userDrawn="1"/>
        </p:nvSpPr>
        <p:spPr bwMode="auto">
          <a:xfrm>
            <a:off x="152400" y="4572000"/>
            <a:ext cx="8801100" cy="0"/>
          </a:xfrm>
          <a:prstGeom prst="line">
            <a:avLst/>
          </a:prstGeom>
          <a:noFill/>
          <a:ln w="38100">
            <a:solidFill>
              <a:srgbClr val="F8B204"/>
            </a:solidFill>
            <a:round/>
            <a:headEnd/>
            <a:tailEnd/>
          </a:ln>
          <a:effectLst/>
        </p:spPr>
        <p:txBody>
          <a:bodyPr/>
          <a:lstStyle/>
          <a:p>
            <a:pPr>
              <a:defRPr/>
            </a:pPr>
            <a:endParaRPr lang="en-US" sz="1800" dirty="0"/>
          </a:p>
        </p:txBody>
      </p:sp>
      <p:pic>
        <p:nvPicPr>
          <p:cNvPr id="10" name="Picture 2" descr="Image result for aspe logo"/>
          <p:cNvPicPr>
            <a:picLocks noChangeAspect="1" noChangeArrowheads="1"/>
          </p:cNvPicPr>
          <p:nvPr userDrawn="1"/>
        </p:nvPicPr>
        <p:blipFill>
          <a:blip r:embed="rId17" cstate="print">
            <a:extLst>
              <a:ext uri="{BEBA8EAE-BF5A-486C-A8C5-ECC9F3942E4B}">
                <a14:imgProps xmlns:a14="http://schemas.microsoft.com/office/drawing/2010/main">
                  <a14:imgLayer r:embed="rId18">
                    <a14:imgEffect>
                      <a14:saturation sat="151000"/>
                    </a14:imgEffect>
                  </a14:imgLayer>
                </a14:imgProps>
              </a:ext>
              <a:ext uri="{28A0092B-C50C-407E-A947-70E740481C1C}">
                <a14:useLocalDpi xmlns:a14="http://schemas.microsoft.com/office/drawing/2010/main" val="0"/>
              </a:ext>
            </a:extLst>
          </a:blip>
          <a:srcRect/>
          <a:stretch>
            <a:fillRect/>
          </a:stretch>
        </p:blipFill>
        <p:spPr bwMode="auto">
          <a:xfrm>
            <a:off x="152401" y="69057"/>
            <a:ext cx="797717" cy="79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34439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Lst>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Calibri" pitchFamily="34" charset="0"/>
        </a:defRPr>
      </a:lvl2pPr>
      <a:lvl3pPr algn="ctr" rtl="0" eaLnBrk="0" fontAlgn="base" hangingPunct="0">
        <a:spcBef>
          <a:spcPct val="0"/>
        </a:spcBef>
        <a:spcAft>
          <a:spcPct val="0"/>
        </a:spcAft>
        <a:defRPr sz="3300">
          <a:solidFill>
            <a:schemeClr val="tx2"/>
          </a:solidFill>
          <a:latin typeface="Calibri" pitchFamily="34" charset="0"/>
        </a:defRPr>
      </a:lvl3pPr>
      <a:lvl4pPr algn="ctr" rtl="0" eaLnBrk="0" fontAlgn="base" hangingPunct="0">
        <a:spcBef>
          <a:spcPct val="0"/>
        </a:spcBef>
        <a:spcAft>
          <a:spcPct val="0"/>
        </a:spcAft>
        <a:defRPr sz="3300">
          <a:solidFill>
            <a:schemeClr val="tx2"/>
          </a:solidFill>
          <a:latin typeface="Calibri" pitchFamily="34" charset="0"/>
        </a:defRPr>
      </a:lvl4pPr>
      <a:lvl5pPr algn="ctr" rtl="0" eaLnBrk="0" fontAlgn="base" hangingPunct="0">
        <a:spcBef>
          <a:spcPct val="0"/>
        </a:spcBef>
        <a:spcAft>
          <a:spcPct val="0"/>
        </a:spcAft>
        <a:defRPr sz="3300">
          <a:solidFill>
            <a:schemeClr val="tx2"/>
          </a:solidFill>
          <a:latin typeface="Calibri" pitchFamily="34" charset="0"/>
        </a:defRPr>
      </a:lvl5pPr>
      <a:lvl6pPr marL="342900" algn="ctr" rtl="0" fontAlgn="base">
        <a:spcBef>
          <a:spcPct val="0"/>
        </a:spcBef>
        <a:spcAft>
          <a:spcPct val="0"/>
        </a:spcAft>
        <a:defRPr sz="3300">
          <a:solidFill>
            <a:schemeClr val="tx2"/>
          </a:solidFill>
          <a:latin typeface="Calibri" pitchFamily="34" charset="0"/>
        </a:defRPr>
      </a:lvl6pPr>
      <a:lvl7pPr marL="685800" algn="ctr" rtl="0" fontAlgn="base">
        <a:spcBef>
          <a:spcPct val="0"/>
        </a:spcBef>
        <a:spcAft>
          <a:spcPct val="0"/>
        </a:spcAft>
        <a:defRPr sz="3300">
          <a:solidFill>
            <a:schemeClr val="tx2"/>
          </a:solidFill>
          <a:latin typeface="Calibri" pitchFamily="34" charset="0"/>
        </a:defRPr>
      </a:lvl7pPr>
      <a:lvl8pPr marL="1028700" algn="ctr" rtl="0" fontAlgn="base">
        <a:spcBef>
          <a:spcPct val="0"/>
        </a:spcBef>
        <a:spcAft>
          <a:spcPct val="0"/>
        </a:spcAft>
        <a:defRPr sz="3300">
          <a:solidFill>
            <a:schemeClr val="tx2"/>
          </a:solidFill>
          <a:latin typeface="Calibri" pitchFamily="34" charset="0"/>
        </a:defRPr>
      </a:lvl8pPr>
      <a:lvl9pPr marL="1371600" algn="ctr" rtl="0" fontAlgn="base">
        <a:spcBef>
          <a:spcPct val="0"/>
        </a:spcBef>
        <a:spcAft>
          <a:spcPct val="0"/>
        </a:spcAft>
        <a:defRPr sz="3300">
          <a:solidFill>
            <a:schemeClr val="tx2"/>
          </a:solidFill>
          <a:latin typeface="Calibri" pitchFamily="34" charset="0"/>
        </a:defRPr>
      </a:lvl9pPr>
    </p:titleStyle>
    <p:bodyStyle>
      <a:lvl1pPr marL="257175" indent="-257175" algn="l" rtl="0" eaLnBrk="0" fontAlgn="base" hangingPunct="0">
        <a:spcBef>
          <a:spcPts val="450"/>
        </a:spcBef>
        <a:spcAft>
          <a:spcPct val="0"/>
        </a:spcAft>
        <a:buChar char="•"/>
        <a:defRPr sz="2400">
          <a:solidFill>
            <a:schemeClr val="tx1"/>
          </a:solidFill>
          <a:latin typeface="Times New Roman" panose="02020603050405020304" pitchFamily="18" charset="0"/>
          <a:ea typeface="+mn-ea"/>
          <a:cs typeface="+mn-cs"/>
        </a:defRPr>
      </a:lvl1pPr>
      <a:lvl2pPr marL="557213" indent="-214313" algn="l" rtl="0" eaLnBrk="0" fontAlgn="base" hangingPunct="0">
        <a:spcBef>
          <a:spcPts val="450"/>
        </a:spcBef>
        <a:spcAft>
          <a:spcPct val="0"/>
        </a:spcAft>
        <a:buChar char="–"/>
        <a:defRPr sz="2100">
          <a:solidFill>
            <a:schemeClr val="tx1"/>
          </a:solidFill>
          <a:latin typeface="Times New Roman" panose="02020603050405020304" pitchFamily="18" charset="0"/>
        </a:defRPr>
      </a:lvl2pPr>
      <a:lvl3pPr marL="857250" indent="-171450" algn="l" rtl="0" eaLnBrk="0" fontAlgn="base" hangingPunct="0">
        <a:spcBef>
          <a:spcPts val="450"/>
        </a:spcBef>
        <a:spcAft>
          <a:spcPct val="0"/>
        </a:spcAft>
        <a:buChar char="•"/>
        <a:defRPr sz="1800">
          <a:solidFill>
            <a:schemeClr val="tx1"/>
          </a:solidFill>
          <a:latin typeface="Times New Roman" panose="02020603050405020304" pitchFamily="18" charset="0"/>
        </a:defRPr>
      </a:lvl3pPr>
      <a:lvl4pPr marL="1200150" indent="-171450" algn="l" rtl="0" eaLnBrk="0" fontAlgn="base" hangingPunct="0">
        <a:spcBef>
          <a:spcPts val="450"/>
        </a:spcBef>
        <a:spcAft>
          <a:spcPct val="0"/>
        </a:spcAft>
        <a:buChar char="–"/>
        <a:defRPr sz="1500">
          <a:solidFill>
            <a:schemeClr val="tx1"/>
          </a:solidFill>
          <a:latin typeface="Times New Roman" panose="02020603050405020304" pitchFamily="18" charset="0"/>
        </a:defRPr>
      </a:lvl4pPr>
      <a:lvl5pPr marL="1543050" indent="-171450" algn="l" rtl="0" eaLnBrk="0" fontAlgn="base" hangingPunct="0">
        <a:spcBef>
          <a:spcPts val="450"/>
        </a:spcBef>
        <a:spcAft>
          <a:spcPct val="0"/>
        </a:spcAft>
        <a:buChar char="»"/>
        <a:defRPr sz="1500">
          <a:solidFill>
            <a:schemeClr val="tx1"/>
          </a:solidFill>
          <a:latin typeface="Times New Roman" panose="02020603050405020304" pitchFamily="18"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cdc.gov/nchs/data/datalinkage/NHCS14_NDI14_15_Methodology_Analytic_Consider.pdf" TargetMode="External"/><Relationship Id="rId7" Type="http://schemas.openxmlformats.org/officeDocument/2006/relationships/hyperlink" Target="https://www.cdc.gov/nchs/data/nhsr/nhsr116.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cdc.gov/nchs/data/nhsr/nhsr121-508.pdf" TargetMode="External"/><Relationship Id="rId5" Type="http://schemas.openxmlformats.org/officeDocument/2006/relationships/hyperlink" Target="https://www.cdc.gov/nchs/data/datalinkage/NHCS-CMS-Medicare-Llinkage-Methods-and-Analytic-Considerations.pdf" TargetMode="External"/><Relationship Id="rId4" Type="http://schemas.openxmlformats.org/officeDocument/2006/relationships/hyperlink" Target="https://www.cdc.gov/nchs/data/datalinkage/NHCS16_NDI16_17_Methodology_Analytic_Consider.pdf" TargetMode="Externa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247650" y="1057600"/>
            <a:ext cx="8806113" cy="1294574"/>
          </a:xfrm>
        </p:spPr>
        <p:txBody>
          <a:bodyPr/>
          <a:lstStyle/>
          <a:p>
            <a:pPr>
              <a:lnSpc>
                <a:spcPct val="100000"/>
              </a:lnSpc>
            </a:pPr>
            <a:r>
              <a:rPr lang="en-US" altLang="en-US" sz="2000" dirty="0"/>
              <a:t>FY17 PCORTF Project:  Enhancing Data Resources for Studying Patterns and Correlates of Mortality in Patient-Centered Outcomes Research: Project 1 – Adding Cause-Specific Mortality to NCHS’ National Hospital Care Survey by Linking to the National Death Index</a:t>
            </a:r>
          </a:p>
        </p:txBody>
      </p:sp>
      <p:sp>
        <p:nvSpPr>
          <p:cNvPr id="6" name="Text Placeholder 5"/>
          <p:cNvSpPr>
            <a:spLocks noGrp="1"/>
          </p:cNvSpPr>
          <p:nvPr>
            <p:ph type="body" sz="quarter" idx="10"/>
          </p:nvPr>
        </p:nvSpPr>
        <p:spPr>
          <a:xfrm>
            <a:off x="387017" y="3934326"/>
            <a:ext cx="6400800" cy="667752"/>
          </a:xfrm>
        </p:spPr>
        <p:txBody>
          <a:bodyPr/>
          <a:lstStyle/>
          <a:p>
            <a:r>
              <a:rPr lang="en-US" sz="1600" dirty="0"/>
              <a:t>NCHS Board of Scientific Counselors Meeting</a:t>
            </a:r>
          </a:p>
          <a:p>
            <a:r>
              <a:rPr lang="en-US" sz="1600" dirty="0"/>
              <a:t>September 6, 2019</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658225" y="2607222"/>
            <a:ext cx="3832058" cy="923330"/>
          </a:xfrm>
          <a:prstGeom prst="rect">
            <a:avLst/>
          </a:prstGeom>
          <a:noFill/>
        </p:spPr>
        <p:txBody>
          <a:bodyPr wrap="square" rtlCol="0">
            <a:spAutoFit/>
          </a:bodyPr>
          <a:lstStyle/>
          <a:p>
            <a:r>
              <a:rPr lang="en-US" dirty="0">
                <a:solidFill>
                  <a:srgbClr val="006858"/>
                </a:solidFill>
                <a:latin typeface="Times New Roman" panose="02020603050405020304" pitchFamily="18" charset="0"/>
              </a:rPr>
              <a:t>Lisa Mirel, M.S.</a:t>
            </a:r>
          </a:p>
          <a:p>
            <a:r>
              <a:rPr lang="en-US" dirty="0">
                <a:solidFill>
                  <a:srgbClr val="006858"/>
                </a:solidFill>
                <a:latin typeface="Times New Roman" panose="02020603050405020304" pitchFamily="18" charset="0"/>
              </a:rPr>
              <a:t>Director, Data Linkage Program </a:t>
            </a:r>
          </a:p>
          <a:p>
            <a:r>
              <a:rPr lang="en-US" dirty="0">
                <a:solidFill>
                  <a:srgbClr val="006858"/>
                </a:solidFill>
                <a:latin typeface="Times New Roman" panose="02020603050405020304" pitchFamily="18" charset="0"/>
              </a:rPr>
              <a:t>Division of Analysis and Epidemiology</a:t>
            </a:r>
          </a:p>
        </p:txBody>
      </p:sp>
      <p:sp>
        <p:nvSpPr>
          <p:cNvPr id="5" name="TextBox 4"/>
          <p:cNvSpPr txBox="1"/>
          <p:nvPr/>
        </p:nvSpPr>
        <p:spPr>
          <a:xfrm>
            <a:off x="387017" y="2645490"/>
            <a:ext cx="3380871" cy="923330"/>
          </a:xfrm>
          <a:prstGeom prst="rect">
            <a:avLst/>
          </a:prstGeom>
          <a:noFill/>
        </p:spPr>
        <p:txBody>
          <a:bodyPr wrap="square" rtlCol="0">
            <a:spAutoFit/>
          </a:bodyPr>
          <a:lstStyle/>
          <a:p>
            <a:r>
              <a:rPr lang="en-US" dirty="0">
                <a:solidFill>
                  <a:srgbClr val="006858"/>
                </a:solidFill>
                <a:latin typeface="Times New Roman" panose="02020603050405020304" pitchFamily="18" charset="0"/>
              </a:rPr>
              <a:t>Carol DeFrances, Ph.D.</a:t>
            </a:r>
          </a:p>
          <a:p>
            <a:r>
              <a:rPr lang="en-US" dirty="0">
                <a:solidFill>
                  <a:srgbClr val="006858"/>
                </a:solidFill>
                <a:latin typeface="Times New Roman" panose="02020603050405020304" pitchFamily="18" charset="0"/>
              </a:rPr>
              <a:t>Deputy Director</a:t>
            </a:r>
          </a:p>
          <a:p>
            <a:r>
              <a:rPr lang="en-US" dirty="0">
                <a:solidFill>
                  <a:srgbClr val="006858"/>
                </a:solidFill>
                <a:latin typeface="Times New Roman" panose="02020603050405020304" pitchFamily="18" charset="0"/>
              </a:rPr>
              <a:t>Division of Health Care Statistics</a:t>
            </a:r>
          </a:p>
        </p:txBody>
      </p:sp>
      <p:sp>
        <p:nvSpPr>
          <p:cNvPr id="7" name="TextBox 6"/>
          <p:cNvSpPr txBox="1"/>
          <p:nvPr/>
        </p:nvSpPr>
        <p:spPr>
          <a:xfrm>
            <a:off x="3767888" y="2899610"/>
            <a:ext cx="890337" cy="338554"/>
          </a:xfrm>
          <a:prstGeom prst="rect">
            <a:avLst/>
          </a:prstGeom>
          <a:noFill/>
        </p:spPr>
        <p:txBody>
          <a:bodyPr wrap="square" rtlCol="0">
            <a:spAutoFit/>
          </a:bodyPr>
          <a:lstStyle/>
          <a:p>
            <a:r>
              <a:rPr lang="en-US" sz="1600" dirty="0">
                <a:solidFill>
                  <a:srgbClr val="006858"/>
                </a:solidFill>
                <a:latin typeface="Times New Roman" panose="02020603050405020304" pitchFamily="18" charset="0"/>
              </a:rPr>
              <a:t>and</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5E30-F043-462D-B7AE-0815CC9ACCB4}"/>
              </a:ext>
            </a:extLst>
          </p:cNvPr>
          <p:cNvSpPr>
            <a:spLocks noGrp="1"/>
          </p:cNvSpPr>
          <p:nvPr>
            <p:ph type="title"/>
          </p:nvPr>
        </p:nvSpPr>
        <p:spPr/>
        <p:txBody>
          <a:bodyPr/>
          <a:lstStyle/>
          <a:p>
            <a:r>
              <a:rPr lang="en-US" dirty="0">
                <a:cs typeface="Times New Roman" panose="02020603050405020304" pitchFamily="18" charset="0"/>
              </a:rPr>
              <a:t>2016 NHCS linked to 2016/2017 NDI</a:t>
            </a:r>
            <a:endParaRPr lang="en-US" dirty="0"/>
          </a:p>
        </p:txBody>
      </p:sp>
      <p:pic>
        <p:nvPicPr>
          <p:cNvPr id="9" name="Content Placeholder 8" descr="Table describing percent of National Hospital Care Survey patients identified as deceased in the National Death Index (2016-2017).">
            <a:extLst>
              <a:ext uri="{FF2B5EF4-FFF2-40B4-BE49-F238E27FC236}">
                <a16:creationId xmlns:a16="http://schemas.microsoft.com/office/drawing/2014/main" id="{6A76134B-9FC7-486D-AD29-925C15650EB3}"/>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503484" y="1172694"/>
            <a:ext cx="5723793" cy="3529672"/>
          </a:xfrm>
        </p:spPr>
      </p:pic>
    </p:spTree>
    <p:extLst>
      <p:ext uri="{BB962C8B-B14F-4D97-AF65-F5344CB8AC3E}">
        <p14:creationId xmlns:p14="http://schemas.microsoft.com/office/powerpoint/2010/main" val="26258422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92151"/>
          </a:xfrm>
        </p:spPr>
        <p:txBody>
          <a:bodyPr/>
          <a:lstStyle/>
          <a:p>
            <a:r>
              <a:rPr lang="en-US" dirty="0"/>
              <a:t>Project Products – New linked datasets</a:t>
            </a:r>
          </a:p>
        </p:txBody>
      </p:sp>
      <p:sp>
        <p:nvSpPr>
          <p:cNvPr id="3" name="Content Placeholder 2"/>
          <p:cNvSpPr>
            <a:spLocks noGrp="1"/>
          </p:cNvSpPr>
          <p:nvPr>
            <p:ph idx="1"/>
          </p:nvPr>
        </p:nvSpPr>
        <p:spPr>
          <a:xfrm>
            <a:off x="266330" y="1162975"/>
            <a:ext cx="4805400" cy="3180425"/>
          </a:xfrm>
        </p:spPr>
        <p:txBody>
          <a:bodyPr/>
          <a:lstStyle/>
          <a:p>
            <a:pPr marL="0" indent="0" algn="ctr">
              <a:buNone/>
            </a:pPr>
            <a:r>
              <a:rPr lang="en-US" sz="2000" dirty="0"/>
              <a:t>Available through the </a:t>
            </a:r>
          </a:p>
          <a:p>
            <a:pPr marL="0" indent="0" algn="ctr">
              <a:buNone/>
            </a:pPr>
            <a:r>
              <a:rPr lang="en-US" sz="2000" dirty="0"/>
              <a:t>NCHS Research Data Center</a:t>
            </a:r>
          </a:p>
          <a:p>
            <a:pPr marL="0" indent="0" algn="ctr">
              <a:buNone/>
            </a:pPr>
            <a:endParaRPr lang="en-US" sz="2000" dirty="0"/>
          </a:p>
          <a:p>
            <a:pPr lvl="0"/>
            <a:r>
              <a:rPr lang="en-US" sz="1800" dirty="0"/>
              <a:t>2014 NHCS data linked to the 2014/2015 NDI</a:t>
            </a:r>
          </a:p>
          <a:p>
            <a:pPr lvl="0"/>
            <a:r>
              <a:rPr lang="en-US" sz="1800" dirty="0"/>
              <a:t>2014 NHCS data linked to the 2014/2015 CMS MBSF</a:t>
            </a:r>
          </a:p>
          <a:p>
            <a:pPr lvl="0"/>
            <a:r>
              <a:rPr lang="en-US" sz="1800" dirty="0"/>
              <a:t>2016 NHCS data linked to the 2016/2017 NDI</a:t>
            </a:r>
          </a:p>
          <a:p>
            <a:pPr lvl="0"/>
            <a:endParaRPr lang="en-US" sz="2000" dirty="0">
              <a:solidFill>
                <a:schemeClr val="accent4">
                  <a:lumMod val="75000"/>
                </a:schemeClr>
              </a:solidFill>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25872" y="1295968"/>
            <a:ext cx="3797370" cy="2542539"/>
          </a:xfrm>
          <a:prstGeom prst="rect">
            <a:avLst/>
          </a:prstGeom>
          <a:ln>
            <a:solidFill>
              <a:schemeClr val="tx1">
                <a:lumMod val="20000"/>
                <a:lumOff val="80000"/>
              </a:schemeClr>
            </a:solidFill>
          </a:ln>
        </p:spPr>
      </p:pic>
    </p:spTree>
    <p:extLst>
      <p:ext uri="{BB962C8B-B14F-4D97-AF65-F5344CB8AC3E}">
        <p14:creationId xmlns:p14="http://schemas.microsoft.com/office/powerpoint/2010/main" val="168442495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a:ea typeface="Ebrima" panose="02000000000000000000" pitchFamily="2" charset="0"/>
                <a:cs typeface="Times New Roman" panose="02020603050405020304" pitchFamily="18" charset="0"/>
              </a:rPr>
              <a:t>Project Products:  Analytic Guidelines, Reports, and Presentations</a:t>
            </a:r>
          </a:p>
        </p:txBody>
      </p:sp>
      <p:sp>
        <p:nvSpPr>
          <p:cNvPr id="4" name="Content Placeholder 2"/>
          <p:cNvSpPr>
            <a:spLocks noGrp="1"/>
          </p:cNvSpPr>
          <p:nvPr>
            <p:ph idx="1"/>
          </p:nvPr>
        </p:nvSpPr>
        <p:spPr>
          <a:xfrm>
            <a:off x="457200" y="1200150"/>
            <a:ext cx="5914292" cy="3737371"/>
          </a:xfrm>
        </p:spPr>
        <p:txBody>
          <a:bodyPr>
            <a:noAutofit/>
          </a:bodyPr>
          <a:lstStyle/>
          <a:p>
            <a:pPr>
              <a:buClr>
                <a:srgbClr val="000000"/>
              </a:buClr>
              <a:buSzPct val="105000"/>
              <a:buFont typeface="Arial" panose="020B0604020202020204" pitchFamily="34" charset="0"/>
              <a:buChar char="•"/>
            </a:pPr>
            <a:r>
              <a:rPr lang="en-US" sz="1200" b="1" dirty="0">
                <a:solidFill>
                  <a:srgbClr val="000000"/>
                </a:solidFill>
              </a:rPr>
              <a:t>NHCS-NDI data linkage methodology </a:t>
            </a:r>
            <a:r>
              <a:rPr lang="en-US" sz="1200" dirty="0">
                <a:solidFill>
                  <a:schemeClr val="tx2"/>
                </a:solidFill>
              </a:rPr>
              <a:t>analytic </a:t>
            </a:r>
            <a:r>
              <a:rPr lang="en-US" sz="1200" b="0" dirty="0">
                <a:solidFill>
                  <a:schemeClr val="accent4">
                    <a:lumMod val="75000"/>
                  </a:schemeClr>
                </a:solidFill>
                <a:hlinkClick r:id="rId3"/>
              </a:rPr>
              <a:t>https://www.cdc.gov/nchs/data/datalinkage/NHCS14_NDI14_15Methodology_Analytic_Consider.pdf</a:t>
            </a:r>
            <a:endParaRPr lang="en-US" sz="1200" b="0" dirty="0">
              <a:solidFill>
                <a:schemeClr val="accent4">
                  <a:lumMod val="75000"/>
                </a:schemeClr>
              </a:solidFill>
            </a:endParaRPr>
          </a:p>
          <a:p>
            <a:pPr marL="347472" indent="0">
              <a:buClr>
                <a:srgbClr val="000000"/>
              </a:buClr>
              <a:buSzPct val="105000"/>
              <a:buNone/>
            </a:pPr>
            <a:r>
              <a:rPr lang="en-US" sz="1200" b="0" dirty="0">
                <a:solidFill>
                  <a:schemeClr val="accent4">
                    <a:lumMod val="75000"/>
                  </a:schemeClr>
                </a:solidFill>
                <a:hlinkClick r:id="rId4"/>
              </a:rPr>
              <a:t>https://www.cdc.gov/nchs/data/datalinkage/NHCS16_NDI16_17_Methodology_Analytic_Consider.pdf</a:t>
            </a:r>
            <a:endParaRPr lang="en-US" sz="1200" b="0" dirty="0">
              <a:solidFill>
                <a:schemeClr val="accent4">
                  <a:lumMod val="75000"/>
                </a:schemeClr>
              </a:solidFill>
            </a:endParaRPr>
          </a:p>
          <a:p>
            <a:pPr marL="431006" indent="-171450">
              <a:buClr>
                <a:srgbClr val="000000"/>
              </a:buClr>
              <a:buSzPct val="105000"/>
              <a:buFont typeface="Arial" panose="020B0604020202020204" pitchFamily="34" charset="0"/>
              <a:buChar char="•"/>
            </a:pPr>
            <a:endParaRPr lang="en-US" sz="1200" dirty="0">
              <a:solidFill>
                <a:srgbClr val="000000"/>
              </a:solidFill>
            </a:endParaRPr>
          </a:p>
          <a:p>
            <a:pPr>
              <a:buClr>
                <a:srgbClr val="000000"/>
              </a:buClr>
              <a:buSzPct val="105000"/>
              <a:buFont typeface="Arial" panose="020B0604020202020204" pitchFamily="34" charset="0"/>
              <a:buChar char="•"/>
            </a:pPr>
            <a:r>
              <a:rPr lang="en-US" sz="1200" b="1" dirty="0">
                <a:solidFill>
                  <a:srgbClr val="000000"/>
                </a:solidFill>
              </a:rPr>
              <a:t>NHCS-CMS MBSF data linkage </a:t>
            </a:r>
            <a:r>
              <a:rPr lang="en-US" sz="1200" b="0" dirty="0">
                <a:solidFill>
                  <a:schemeClr val="tx2"/>
                </a:solidFill>
                <a:hlinkClick r:id="rId5"/>
              </a:rPr>
              <a:t>https://www.cdc.gov/nchs/data/datalinkage/NHCS-CMS-Medicare-Llinkage-Methods-and-Analytic-Considerations.pdf</a:t>
            </a:r>
            <a:endParaRPr lang="en-US" sz="1200" b="0" dirty="0">
              <a:solidFill>
                <a:schemeClr val="tx2"/>
              </a:solidFill>
            </a:endParaRPr>
          </a:p>
          <a:p>
            <a:pPr marL="431006" indent="-171450">
              <a:buClr>
                <a:srgbClr val="000000"/>
              </a:buClr>
              <a:buSzPct val="105000"/>
              <a:buFont typeface="Arial" panose="020B0604020202020204" pitchFamily="34" charset="0"/>
              <a:buChar char="•"/>
            </a:pPr>
            <a:endParaRPr lang="en-US" sz="1200" dirty="0">
              <a:solidFill>
                <a:schemeClr val="tx2"/>
              </a:solidFill>
            </a:endParaRPr>
          </a:p>
          <a:p>
            <a:pPr>
              <a:buClr>
                <a:srgbClr val="000000"/>
              </a:buClr>
              <a:buSzPct val="105000"/>
              <a:buFont typeface="Arial" panose="020B0604020202020204" pitchFamily="34" charset="0"/>
              <a:buChar char="•"/>
            </a:pPr>
            <a:r>
              <a:rPr lang="en-US" sz="1200" b="1" kern="0" dirty="0">
                <a:solidFill>
                  <a:srgbClr val="000000"/>
                </a:solidFill>
              </a:rPr>
              <a:t>NHCS Alzheimer demonstration National Health Statistics Report (NHSR)  </a:t>
            </a:r>
          </a:p>
          <a:p>
            <a:pPr marL="347472" indent="0">
              <a:buClr>
                <a:srgbClr val="000000"/>
              </a:buClr>
              <a:buSzPct val="105000"/>
              <a:buNone/>
            </a:pPr>
            <a:r>
              <a:rPr lang="en-US" sz="1200" b="0" kern="0" dirty="0">
                <a:solidFill>
                  <a:srgbClr val="000000"/>
                </a:solidFill>
                <a:hlinkClick r:id="rId6"/>
              </a:rPr>
              <a:t>https://www.cdc.gov/nchs/data/nhsr/nhsr121-508.pdf</a:t>
            </a:r>
            <a:endParaRPr lang="en-US" sz="1200" b="0" kern="0" dirty="0">
              <a:solidFill>
                <a:srgbClr val="000000"/>
              </a:solidFill>
            </a:endParaRPr>
          </a:p>
          <a:p>
            <a:pPr>
              <a:buClr>
                <a:srgbClr val="000000"/>
              </a:buClr>
              <a:buSzPct val="105000"/>
              <a:buFont typeface="Arial" panose="020B0604020202020204" pitchFamily="34" charset="0"/>
              <a:buChar char="•"/>
            </a:pPr>
            <a:endParaRPr lang="en-US" sz="1200" kern="0" dirty="0">
              <a:solidFill>
                <a:srgbClr val="000000"/>
              </a:solidFill>
            </a:endParaRPr>
          </a:p>
          <a:p>
            <a:pPr>
              <a:buClr>
                <a:srgbClr val="000000"/>
              </a:buClr>
              <a:buSzPct val="105000"/>
              <a:buFont typeface="Arial" panose="020B0604020202020204" pitchFamily="34" charset="0"/>
              <a:buChar char="•"/>
            </a:pPr>
            <a:r>
              <a:rPr lang="en-US" sz="1200" b="1" kern="0" dirty="0">
                <a:solidFill>
                  <a:srgbClr val="000000"/>
                </a:solidFill>
              </a:rPr>
              <a:t>NHCS Pneumonia demonstration NHSR </a:t>
            </a:r>
            <a:r>
              <a:rPr lang="en-US" sz="1200" b="0" kern="0" dirty="0">
                <a:solidFill>
                  <a:schemeClr val="accent4">
                    <a:lumMod val="75000"/>
                  </a:schemeClr>
                </a:solidFill>
                <a:hlinkClick r:id="rId7"/>
              </a:rPr>
              <a:t>https://www.cdc.gov/nchs/data/nhsr/nhsr116.pdf</a:t>
            </a:r>
            <a:endParaRPr lang="en-US" sz="1200" b="0" kern="0" dirty="0">
              <a:solidFill>
                <a:schemeClr val="accent4">
                  <a:lumMod val="75000"/>
                </a:schemeClr>
              </a:solidFill>
            </a:endParaRPr>
          </a:p>
          <a:p>
            <a:pPr>
              <a:spcBef>
                <a:spcPts val="600"/>
              </a:spcBef>
              <a:buClr>
                <a:srgbClr val="000000"/>
              </a:buClr>
              <a:buSzPct val="105000"/>
              <a:buFont typeface="Arial" panose="020B0604020202020204" pitchFamily="34" charset="0"/>
              <a:buChar char="•"/>
            </a:pPr>
            <a:r>
              <a:rPr lang="en-US" sz="1200" kern="0" dirty="0"/>
              <a:t>Pres</a:t>
            </a:r>
            <a:r>
              <a:rPr lang="en-US" sz="1200" b="1" dirty="0">
                <a:solidFill>
                  <a:srgbClr val="000000"/>
                </a:solidFill>
              </a:rPr>
              <a:t>entations at:</a:t>
            </a:r>
          </a:p>
          <a:p>
            <a:pPr marL="457200" lvl="1" indent="0">
              <a:buClr>
                <a:srgbClr val="000000"/>
              </a:buClr>
              <a:buSzPct val="105000"/>
              <a:buNone/>
            </a:pPr>
            <a:r>
              <a:rPr lang="en-US" sz="1200" dirty="0">
                <a:solidFill>
                  <a:srgbClr val="000000"/>
                </a:solidFill>
              </a:rPr>
              <a:t>- 2018 Federal Committee on Statistical Methodology</a:t>
            </a:r>
          </a:p>
          <a:p>
            <a:pPr marL="457200" lvl="1" indent="0">
              <a:buNone/>
            </a:pPr>
            <a:r>
              <a:rPr lang="en-US" sz="1200" dirty="0">
                <a:solidFill>
                  <a:srgbClr val="000000"/>
                </a:solidFill>
              </a:rPr>
              <a:t>- 2018 Academy Health Annual Research Meeting</a:t>
            </a:r>
          </a:p>
          <a:p>
            <a:pPr marL="457200" lvl="1" indent="0">
              <a:buNone/>
            </a:pPr>
            <a:r>
              <a:rPr lang="en-US" sz="1200" dirty="0">
                <a:solidFill>
                  <a:srgbClr val="000000"/>
                </a:solidFill>
              </a:rPr>
              <a:t>- 2019 American College of Preventive Medicine Annual Meeting</a:t>
            </a:r>
          </a:p>
          <a:p>
            <a:pPr lvl="1"/>
            <a:endParaRPr lang="en-US" sz="1400" dirty="0">
              <a:solidFill>
                <a:schemeClr val="accent4">
                  <a:lumMod val="75000"/>
                </a:schemeClr>
              </a:solidFill>
            </a:endParaRPr>
          </a:p>
          <a:p>
            <a:pPr lvl="0"/>
            <a:endParaRPr lang="en-US" sz="1400" dirty="0">
              <a:solidFill>
                <a:schemeClr val="accent4">
                  <a:lumMod val="75000"/>
                </a:schemeClr>
              </a:solidFill>
            </a:endParaRPr>
          </a:p>
        </p:txBody>
      </p:sp>
      <p:pic>
        <p:nvPicPr>
          <p:cNvPr id="16" name="Content Placeholder 15">
            <a:extLst>
              <a:ext uri="{FF2B5EF4-FFF2-40B4-BE49-F238E27FC236}">
                <a16:creationId xmlns:a16="http://schemas.microsoft.com/office/drawing/2014/main" id="{5201CEF7-6AA6-4E58-9901-D2F6065C2908}"/>
              </a:ext>
              <a:ext uri="{C183D7F6-B498-43B3-948B-1728B52AA6E4}">
                <adec:decorative xmlns:adec="http://schemas.microsoft.com/office/drawing/2017/decorative" val="1"/>
              </a:ext>
            </a:extLst>
          </p:cNvPr>
          <p:cNvPicPr>
            <a:picLocks noGrp="1" noChangeAspect="1"/>
          </p:cNvPicPr>
          <p:nvPr>
            <p:ph idx="10"/>
          </p:nvPr>
        </p:nvPicPr>
        <p:blipFill>
          <a:blip r:embed="rId8">
            <a:extLst>
              <a:ext uri="{28A0092B-C50C-407E-A947-70E740481C1C}">
                <a14:useLocalDpi xmlns:a14="http://schemas.microsoft.com/office/drawing/2010/main" val="0"/>
              </a:ext>
            </a:extLst>
          </a:blip>
          <a:stretch>
            <a:fillRect/>
          </a:stretch>
        </p:blipFill>
        <p:spPr>
          <a:xfrm rot="2578360">
            <a:off x="7033100" y="1711270"/>
            <a:ext cx="2074081" cy="2093109"/>
          </a:xfrm>
        </p:spPr>
      </p:pic>
      <p:pic>
        <p:nvPicPr>
          <p:cNvPr id="18" name="Picture 17">
            <a:extLst>
              <a:ext uri="{FF2B5EF4-FFF2-40B4-BE49-F238E27FC236}">
                <a16:creationId xmlns:a16="http://schemas.microsoft.com/office/drawing/2014/main" id="{EABD1F63-DA60-4EB9-AD72-95DF9121E6E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264147">
            <a:off x="6165868" y="1683554"/>
            <a:ext cx="1936712" cy="2180559"/>
          </a:xfrm>
          <a:prstGeom prst="rect">
            <a:avLst/>
          </a:prstGeom>
        </p:spPr>
      </p:pic>
    </p:spTree>
    <p:extLst>
      <p:ext uri="{BB962C8B-B14F-4D97-AF65-F5344CB8AC3E}">
        <p14:creationId xmlns:p14="http://schemas.microsoft.com/office/powerpoint/2010/main" val="884615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8184"/>
          </a:xfrm>
        </p:spPr>
        <p:txBody>
          <a:bodyPr/>
          <a:lstStyle/>
          <a:p>
            <a:r>
              <a:rPr lang="en-US" dirty="0"/>
              <a:t>Enhancements </a:t>
            </a:r>
          </a:p>
        </p:txBody>
      </p:sp>
      <p:sp>
        <p:nvSpPr>
          <p:cNvPr id="3" name="Text Placeholder 2"/>
          <p:cNvSpPr>
            <a:spLocks noGrp="1"/>
          </p:cNvSpPr>
          <p:nvPr>
            <p:ph type="body" sz="quarter" idx="10"/>
          </p:nvPr>
        </p:nvSpPr>
        <p:spPr>
          <a:xfrm>
            <a:off x="409074" y="927122"/>
            <a:ext cx="8229600" cy="3341688"/>
          </a:xfrm>
        </p:spPr>
        <p:txBody>
          <a:bodyPr/>
          <a:lstStyle/>
          <a:p>
            <a:pPr marL="346075" lvl="1" indent="-346075">
              <a:buClr>
                <a:srgbClr val="006166"/>
              </a:buClr>
              <a:buFont typeface="Wingdings" panose="05000000000000000000" pitchFamily="2" charset="2"/>
              <a:buChar char="§"/>
            </a:pPr>
            <a:r>
              <a:rPr lang="en-US" dirty="0">
                <a:solidFill>
                  <a:srgbClr val="000000"/>
                </a:solidFill>
              </a:rPr>
              <a:t>Allows for tracking mortality 30, 60, and 90 days following hospital visits for patient conditions and even 1-year survival rates.</a:t>
            </a:r>
          </a:p>
          <a:p>
            <a:pPr marL="346075" lvl="1" indent="-346075">
              <a:buClr>
                <a:srgbClr val="006166"/>
              </a:buClr>
              <a:buFont typeface="Wingdings" panose="05000000000000000000" pitchFamily="2" charset="2"/>
              <a:buChar char="§"/>
            </a:pPr>
            <a:endParaRPr lang="en-US" dirty="0">
              <a:solidFill>
                <a:srgbClr val="000000"/>
              </a:solidFill>
            </a:endParaRPr>
          </a:p>
          <a:p>
            <a:pPr marL="346075" lvl="1" indent="-346075">
              <a:buClr>
                <a:srgbClr val="006166"/>
              </a:buClr>
              <a:buFont typeface="Wingdings" panose="05000000000000000000" pitchFamily="2" charset="2"/>
              <a:buChar char="§"/>
            </a:pPr>
            <a:r>
              <a:rPr lang="en-US" dirty="0">
                <a:solidFill>
                  <a:srgbClr val="000000"/>
                </a:solidFill>
              </a:rPr>
              <a:t>Allows for leveraging information on comorbidities (e.g., CMS’ Chronic Conditions Data Warehouse) and Medicare coverage that may be associated with hospital-related service outcomes and health outcomes.</a:t>
            </a:r>
          </a:p>
          <a:p>
            <a:pPr marL="346075" lvl="1" indent="-346075">
              <a:buClr>
                <a:srgbClr val="006166"/>
              </a:buClr>
              <a:buFont typeface="Wingdings" panose="05000000000000000000" pitchFamily="2" charset="2"/>
              <a:buChar char="§"/>
            </a:pPr>
            <a:endParaRPr lang="en-US" dirty="0">
              <a:solidFill>
                <a:srgbClr val="000000"/>
              </a:solidFill>
            </a:endParaRPr>
          </a:p>
          <a:p>
            <a:pPr marL="346075" lvl="1" indent="-346075">
              <a:buClr>
                <a:srgbClr val="006166"/>
              </a:buClr>
              <a:buFont typeface="Wingdings" panose="05000000000000000000" pitchFamily="2" charset="2"/>
              <a:buChar char="§"/>
            </a:pPr>
            <a:r>
              <a:rPr lang="en-US" dirty="0">
                <a:solidFill>
                  <a:srgbClr val="000000"/>
                </a:solidFill>
              </a:rPr>
              <a:t>Creates the infrastructure to sustain the data linkage for future years of NHCS data collection.</a:t>
            </a:r>
          </a:p>
          <a:p>
            <a:pPr marL="346075" lvl="1" indent="-346075">
              <a:buClr>
                <a:srgbClr val="006166"/>
              </a:buClr>
              <a:buFont typeface="Wingdings" panose="05000000000000000000" pitchFamily="2" charset="2"/>
              <a:buChar char="§"/>
            </a:pPr>
            <a:endParaRPr lang="en-US" dirty="0">
              <a:solidFill>
                <a:srgbClr val="7F7F7F">
                  <a:lumMod val="75000"/>
                </a:srgbClr>
              </a:solidFill>
            </a:endParaRPr>
          </a:p>
        </p:txBody>
      </p:sp>
    </p:spTree>
    <p:extLst>
      <p:ext uri="{BB962C8B-B14F-4D97-AF65-F5344CB8AC3E}">
        <p14:creationId xmlns:p14="http://schemas.microsoft.com/office/powerpoint/2010/main" val="42620084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00137"/>
          </a:xfrm>
        </p:spPr>
        <p:txBody>
          <a:bodyPr/>
          <a:lstStyle/>
          <a:p>
            <a:r>
              <a:rPr lang="en-US" dirty="0">
                <a:ea typeface="Ebrima" panose="02000000000000000000" pitchFamily="2" charset="0"/>
                <a:cs typeface="Times New Roman" panose="02020603050405020304" pitchFamily="18" charset="0"/>
              </a:rPr>
              <a:t>Lessons Learned</a:t>
            </a:r>
            <a:endParaRPr lang="en-US" dirty="0">
              <a:cs typeface="Times New Roman" panose="02020603050405020304" pitchFamily="18" charset="0"/>
            </a:endParaRPr>
          </a:p>
        </p:txBody>
      </p:sp>
      <p:sp>
        <p:nvSpPr>
          <p:cNvPr id="3" name="Text Placeholder 2"/>
          <p:cNvSpPr>
            <a:spLocks noGrp="1"/>
          </p:cNvSpPr>
          <p:nvPr>
            <p:ph type="body" sz="quarter" idx="10"/>
          </p:nvPr>
        </p:nvSpPr>
        <p:spPr>
          <a:xfrm>
            <a:off x="457200" y="990433"/>
            <a:ext cx="8229600" cy="3341688"/>
          </a:xfrm>
        </p:spPr>
        <p:txBody>
          <a:bodyPr/>
          <a:lstStyle/>
          <a:p>
            <a:r>
              <a:rPr lang="en-US" sz="2400" dirty="0">
                <a:solidFill>
                  <a:srgbClr val="000000"/>
                </a:solidFill>
              </a:rPr>
              <a:t>Linkage is an inference with different methods producing different results. Transparency is very important so detailed documentation is crucial. </a:t>
            </a:r>
          </a:p>
          <a:p>
            <a:endParaRPr lang="en-US" sz="2400" dirty="0">
              <a:solidFill>
                <a:srgbClr val="000000"/>
              </a:solidFill>
            </a:endParaRPr>
          </a:p>
          <a:p>
            <a:r>
              <a:rPr lang="en-US" sz="2400" dirty="0">
                <a:solidFill>
                  <a:srgbClr val="000000"/>
                </a:solidFill>
              </a:rPr>
              <a:t>Good quality PII data are critical to the linkage process.</a:t>
            </a:r>
          </a:p>
          <a:p>
            <a:endParaRPr lang="en-US" sz="2400" dirty="0">
              <a:solidFill>
                <a:srgbClr val="000000"/>
              </a:solidFill>
            </a:endParaRPr>
          </a:p>
          <a:p>
            <a:r>
              <a:rPr lang="en-US" sz="2400" dirty="0">
                <a:solidFill>
                  <a:srgbClr val="000000"/>
                </a:solidFill>
              </a:rPr>
              <a:t>The successful link to the NDI and CMS MBSF indicates that the NHCS data (claims and EHR) potentially can be linked to other external data sources in the future.</a:t>
            </a:r>
          </a:p>
          <a:p>
            <a:endParaRPr lang="en-US" dirty="0"/>
          </a:p>
          <a:p>
            <a:endParaRPr lang="en-US" dirty="0"/>
          </a:p>
        </p:txBody>
      </p:sp>
    </p:spTree>
    <p:extLst>
      <p:ext uri="{BB962C8B-B14F-4D97-AF65-F5344CB8AC3E}">
        <p14:creationId xmlns:p14="http://schemas.microsoft.com/office/powerpoint/2010/main" val="5162584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97712" y="799201"/>
          <a:ext cx="8612372" cy="420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Straight Connector 14"/>
          <p:cNvCxnSpPr/>
          <p:nvPr/>
        </p:nvCxnSpPr>
        <p:spPr>
          <a:xfrm>
            <a:off x="5190373" y="2678284"/>
            <a:ext cx="1449206" cy="583076"/>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sp>
        <p:nvSpPr>
          <p:cNvPr id="27" name="Rounded Rectangle 26" descr="CMS MBSF - Examine comorbidities and  coverage that may be associated with hospital-related services and health outcomes for linked Medicare enrollees.&#10;"/>
          <p:cNvSpPr/>
          <p:nvPr/>
        </p:nvSpPr>
        <p:spPr>
          <a:xfrm>
            <a:off x="401779" y="1743530"/>
            <a:ext cx="2634498" cy="720018"/>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eaLnBrk="1" fontAlgn="auto" hangingPunct="1">
              <a:spcBef>
                <a:spcPts val="0"/>
              </a:spcBef>
              <a:spcAft>
                <a:spcPts val="0"/>
              </a:spcAft>
            </a:pPr>
            <a:r>
              <a:rPr lang="en-US" sz="1200" dirty="0">
                <a:solidFill>
                  <a:srgbClr val="FFFFFF"/>
                </a:solidFill>
                <a:latin typeface="Times New Roman" panose="02020603050405020304" pitchFamily="18" charset="0"/>
                <a:cs typeface="Times New Roman" panose="02020603050405020304" pitchFamily="18" charset="0"/>
              </a:rPr>
              <a:t>Examine comorbidities and  coverage that may be associated with hospital-related services and health outcomes for linked Medicare enrollees.</a:t>
            </a:r>
          </a:p>
        </p:txBody>
      </p:sp>
      <p:sp>
        <p:nvSpPr>
          <p:cNvPr id="28" name="Rounded Rectangle 27" descr="NDI and NVSS-M-DO - examine post acute mortality and cause of date. identify opioid hospitalizations and deaths and specific drugs involved"/>
          <p:cNvSpPr/>
          <p:nvPr/>
        </p:nvSpPr>
        <p:spPr>
          <a:xfrm>
            <a:off x="6319632" y="1517753"/>
            <a:ext cx="2590452" cy="1160530"/>
          </a:xfrm>
          <a:prstGeom prst="roundRect">
            <a:avLst/>
          </a:prstGeom>
          <a:solidFill>
            <a:srgbClr val="008BB0"/>
          </a:solidFill>
          <a:ln>
            <a:solidFill>
              <a:srgbClr val="006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3" indent="-60323" defTabSz="342900" eaLnBrk="1" fontAlgn="auto" hangingPunct="1">
              <a:spcBef>
                <a:spcPts val="0"/>
              </a:spcBef>
              <a:spcAft>
                <a:spcPts val="0"/>
              </a:spcAft>
              <a:buFont typeface="Arial" panose="020B0604020202020204" pitchFamily="34" charset="0"/>
              <a:buChar char="•"/>
            </a:pPr>
            <a:r>
              <a:rPr lang="en-US" sz="1200" dirty="0">
                <a:solidFill>
                  <a:srgbClr val="FFFFFF"/>
                </a:solidFill>
                <a:latin typeface="Times New Roman" panose="02020603050405020304" pitchFamily="18" charset="0"/>
                <a:cs typeface="Times New Roman" panose="02020603050405020304" pitchFamily="18" charset="0"/>
              </a:rPr>
              <a:t>Examine post acute mortality and cause of death.</a:t>
            </a:r>
          </a:p>
          <a:p>
            <a:pPr marL="60323" indent="-60323" defTabSz="342900" eaLnBrk="1" fontAlgn="auto" hangingPunct="1">
              <a:spcBef>
                <a:spcPts val="0"/>
              </a:spcBef>
              <a:spcAft>
                <a:spcPts val="0"/>
              </a:spcAft>
              <a:buFont typeface="Arial" panose="020B0604020202020204" pitchFamily="34" charset="0"/>
              <a:buChar char="•"/>
            </a:pPr>
            <a:r>
              <a:rPr lang="en-US" sz="1200" dirty="0">
                <a:solidFill>
                  <a:srgbClr val="FFFFFF"/>
                </a:solidFill>
                <a:latin typeface="Times New Roman" panose="02020603050405020304" pitchFamily="18" charset="0"/>
                <a:cs typeface="Times New Roman" panose="02020603050405020304" pitchFamily="18" charset="0"/>
              </a:rPr>
              <a:t> Identify opioid hospitalizations and deaths and specific drugs involved.</a:t>
            </a:r>
          </a:p>
          <a:p>
            <a:pPr marL="60323" indent="-60323" defTabSz="342900" eaLnBrk="1" fontAlgn="auto" hangingPunct="1">
              <a:spcBef>
                <a:spcPts val="0"/>
              </a:spcBef>
              <a:spcAft>
                <a:spcPts val="0"/>
              </a:spcAft>
              <a:buFont typeface="Arial" panose="020B0604020202020204" pitchFamily="34" charset="0"/>
              <a:buChar char="•"/>
            </a:pPr>
            <a:r>
              <a:rPr lang="en-US" sz="1200" dirty="0">
                <a:solidFill>
                  <a:srgbClr val="FFFFFF"/>
                </a:solidFill>
                <a:latin typeface="Times New Roman" panose="02020603050405020304" pitchFamily="18" charset="0"/>
                <a:cs typeface="Times New Roman" panose="02020603050405020304" pitchFamily="18" charset="0"/>
              </a:rPr>
              <a:t> Identify opioid and co-occurring mental health disorders.</a:t>
            </a:r>
          </a:p>
        </p:txBody>
      </p:sp>
      <p:sp>
        <p:nvSpPr>
          <p:cNvPr id="29" name="Rounded Rectangle 28" descr="CMS Part D and assessment data - Examine adherence to prescription drug recommendations post hospital discharge. &#10;"/>
          <p:cNvSpPr/>
          <p:nvPr/>
        </p:nvSpPr>
        <p:spPr>
          <a:xfrm>
            <a:off x="401779" y="3988253"/>
            <a:ext cx="2634498" cy="644199"/>
          </a:xfrm>
          <a:prstGeom prst="roundRect">
            <a:avLst/>
          </a:prstGeom>
          <a:solidFill>
            <a:srgbClr val="0070C0"/>
          </a:solid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eaLnBrk="1" fontAlgn="auto" hangingPunct="1">
              <a:spcBef>
                <a:spcPts val="0"/>
              </a:spcBef>
              <a:spcAft>
                <a:spcPts val="0"/>
              </a:spcAft>
            </a:pPr>
            <a:r>
              <a:rPr lang="en-US" sz="1200" dirty="0">
                <a:solidFill>
                  <a:srgbClr val="FFFFFF"/>
                </a:solidFill>
                <a:latin typeface="Times New Roman" panose="02020603050405020304" pitchFamily="18" charset="0"/>
                <a:cs typeface="Times New Roman" panose="02020603050405020304" pitchFamily="18" charset="0"/>
              </a:rPr>
              <a:t>Examine adherence to prescription drug recommendations post hospital discharge. </a:t>
            </a:r>
          </a:p>
        </p:txBody>
      </p:sp>
      <p:sp>
        <p:nvSpPr>
          <p:cNvPr id="30" name="Rounded Rectangle 29" descr="HUD Data - examine federal housing assistance impact on re-admissions and mortality.&#10;"/>
          <p:cNvSpPr/>
          <p:nvPr/>
        </p:nvSpPr>
        <p:spPr>
          <a:xfrm>
            <a:off x="6357961" y="4021268"/>
            <a:ext cx="2094221" cy="663515"/>
          </a:xfrm>
          <a:prstGeom prst="roundRect">
            <a:avLst/>
          </a:prstGeom>
          <a:solidFill>
            <a:srgbClr val="00B050"/>
          </a:solidFill>
          <a:ln>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eaLnBrk="1" fontAlgn="auto" hangingPunct="1">
              <a:spcBef>
                <a:spcPts val="0"/>
              </a:spcBef>
              <a:spcAft>
                <a:spcPts val="0"/>
              </a:spcAft>
            </a:pPr>
            <a:r>
              <a:rPr lang="en-US" sz="1200" dirty="0">
                <a:solidFill>
                  <a:srgbClr val="FFFFFF"/>
                </a:solidFill>
                <a:latin typeface="Times New Roman" panose="02020603050405020304" pitchFamily="18" charset="0"/>
                <a:cs typeface="Times New Roman" panose="02020603050405020304" pitchFamily="18" charset="0"/>
              </a:rPr>
              <a:t>Examine federal housing assistance impact on re-admissions and mortality.</a:t>
            </a:r>
          </a:p>
        </p:txBody>
      </p:sp>
      <p:sp>
        <p:nvSpPr>
          <p:cNvPr id="10" name="Title 9"/>
          <p:cNvSpPr>
            <a:spLocks noGrp="1"/>
          </p:cNvSpPr>
          <p:nvPr>
            <p:ph type="title"/>
          </p:nvPr>
        </p:nvSpPr>
        <p:spPr>
          <a:xfrm>
            <a:off x="1869079" y="266066"/>
            <a:ext cx="4798789" cy="318995"/>
          </a:xfrm>
        </p:spPr>
        <p:txBody>
          <a:bodyPr/>
          <a:lstStyle/>
          <a:p>
            <a:r>
              <a:rPr lang="en-US" sz="2600" b="1" dirty="0">
                <a:solidFill>
                  <a:srgbClr val="006858"/>
                </a:solidFill>
                <a:latin typeface="Times New Roman" panose="02020603050405020304" pitchFamily="18" charset="0"/>
              </a:rPr>
              <a:t>Impact of FY17 PCORTF Project</a:t>
            </a:r>
          </a:p>
        </p:txBody>
      </p:sp>
      <p:grpSp>
        <p:nvGrpSpPr>
          <p:cNvPr id="7" name="Group 6">
            <a:extLst>
              <a:ext uri="{FF2B5EF4-FFF2-40B4-BE49-F238E27FC236}">
                <a16:creationId xmlns:a16="http://schemas.microsoft.com/office/drawing/2014/main" id="{1FF0B5E4-FB44-44AA-BD15-DECC6B96D495}"/>
              </a:ext>
              <a:ext uri="{C183D7F6-B498-43B3-948B-1728B52AA6E4}">
                <adec:decorative xmlns:adec="http://schemas.microsoft.com/office/drawing/2017/decorative" val="1"/>
              </a:ext>
            </a:extLst>
          </p:cNvPr>
          <p:cNvGrpSpPr/>
          <p:nvPr/>
        </p:nvGrpSpPr>
        <p:grpSpPr>
          <a:xfrm>
            <a:off x="533400" y="338399"/>
            <a:ext cx="8233311" cy="3602483"/>
            <a:chOff x="533400" y="338399"/>
            <a:chExt cx="8233311" cy="3602483"/>
          </a:xfrm>
        </p:grpSpPr>
        <p:sp>
          <p:nvSpPr>
            <p:cNvPr id="3" name="Oval 2"/>
            <p:cNvSpPr/>
            <p:nvPr/>
          </p:nvSpPr>
          <p:spPr>
            <a:xfrm>
              <a:off x="3368040" y="1251866"/>
              <a:ext cx="2127132" cy="1669134"/>
            </a:xfrm>
            <a:prstGeom prst="ellipse">
              <a:avLst/>
            </a:prstGeom>
            <a:solidFill>
              <a:schemeClr val="bg1"/>
            </a:solid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dirty="0">
                  <a:solidFill>
                    <a:srgbClr val="7030A0"/>
                  </a:solidFill>
                  <a:latin typeface="Times New Roman" panose="02020603050405020304" pitchFamily="18" charset="0"/>
                  <a:cs typeface="Times New Roman" panose="02020603050405020304" pitchFamily="18" charset="0"/>
                </a:rPr>
                <a:t>National Hospital Care Survey</a:t>
              </a:r>
            </a:p>
          </p:txBody>
        </p:sp>
        <p:cxnSp>
          <p:nvCxnSpPr>
            <p:cNvPr id="5" name="Straight Connector 4"/>
            <p:cNvCxnSpPr/>
            <p:nvPr/>
          </p:nvCxnSpPr>
          <p:spPr>
            <a:xfrm flipH="1" flipV="1">
              <a:off x="1935480" y="1361086"/>
              <a:ext cx="1432560" cy="49819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33400" y="422837"/>
              <a:ext cx="1539240" cy="1230630"/>
            </a:xfrm>
            <a:prstGeom prst="ellipse">
              <a:avLst/>
            </a:prstGeom>
            <a:solidFill>
              <a:schemeClr val="accent3"/>
            </a:soli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600" dirty="0">
                  <a:solidFill>
                    <a:srgbClr val="92D050"/>
                  </a:solidFill>
                  <a:latin typeface="Times New Roman" panose="02020603050405020304" pitchFamily="18" charset="0"/>
                  <a:cs typeface="Times New Roman" panose="02020603050405020304" pitchFamily="18" charset="0"/>
                </a:rPr>
                <a:t>CMS MBSF</a:t>
              </a:r>
            </a:p>
          </p:txBody>
        </p:sp>
        <p:cxnSp>
          <p:nvCxnSpPr>
            <p:cNvPr id="8" name="Straight Connector 7"/>
            <p:cNvCxnSpPr/>
            <p:nvPr/>
          </p:nvCxnSpPr>
          <p:spPr>
            <a:xfrm flipV="1">
              <a:off x="5458217" y="1361087"/>
              <a:ext cx="1181361" cy="540937"/>
            </a:xfrm>
            <a:prstGeom prst="line">
              <a:avLst/>
            </a:prstGeom>
            <a:ln>
              <a:solidFill>
                <a:srgbClr val="008BB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464306" y="338400"/>
              <a:ext cx="1231909" cy="1179353"/>
            </a:xfrm>
            <a:prstGeom prst="ellipse">
              <a:avLst/>
            </a:prstGeom>
            <a:solidFill>
              <a:schemeClr val="bg1"/>
            </a:solidFill>
            <a:ln>
              <a:solidFill>
                <a:srgbClr val="008B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600" dirty="0">
                  <a:solidFill>
                    <a:srgbClr val="008BB0"/>
                  </a:solidFill>
                  <a:latin typeface="Times New Roman" panose="02020603050405020304" pitchFamily="18" charset="0"/>
                  <a:cs typeface="Times New Roman" panose="02020603050405020304" pitchFamily="18" charset="0"/>
                </a:rPr>
                <a:t>NDI</a:t>
              </a:r>
            </a:p>
          </p:txBody>
        </p:sp>
        <p:sp>
          <p:nvSpPr>
            <p:cNvPr id="13" name="Oval 12"/>
            <p:cNvSpPr/>
            <p:nvPr/>
          </p:nvSpPr>
          <p:spPr>
            <a:xfrm>
              <a:off x="626400" y="2631990"/>
              <a:ext cx="1656000" cy="1289948"/>
            </a:xfrm>
            <a:prstGeom prst="ellipse">
              <a:avLst/>
            </a:prstGeom>
            <a:solidFill>
              <a:schemeClr val="bg1"/>
            </a:solidFill>
            <a:ln>
              <a:solidFill>
                <a:srgbClr val="0070C0"/>
              </a:solid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600" dirty="0">
                  <a:solidFill>
                    <a:srgbClr val="0070C0"/>
                  </a:solidFill>
                  <a:latin typeface="Times New Roman" panose="02020603050405020304" pitchFamily="18" charset="0"/>
                  <a:cs typeface="Times New Roman" panose="02020603050405020304" pitchFamily="18" charset="0"/>
                </a:rPr>
                <a:t>CMS Part D and Assessment Data </a:t>
              </a:r>
            </a:p>
          </p:txBody>
        </p:sp>
        <p:sp>
          <p:nvSpPr>
            <p:cNvPr id="16" name="Oval 15"/>
            <p:cNvSpPr/>
            <p:nvPr/>
          </p:nvSpPr>
          <p:spPr>
            <a:xfrm>
              <a:off x="6639579" y="2750820"/>
              <a:ext cx="1534178" cy="1190062"/>
            </a:xfrm>
            <a:prstGeom prst="ellipse">
              <a:avLst/>
            </a:prstGeom>
            <a:solidFill>
              <a:schemeClr val="bg1"/>
            </a:solidFill>
            <a:ln>
              <a:solidFill>
                <a:srgbClr val="00B050"/>
              </a:solid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600" dirty="0">
                  <a:solidFill>
                    <a:srgbClr val="00B050"/>
                  </a:solidFill>
                  <a:latin typeface="Times New Roman" panose="02020603050405020304" pitchFamily="18" charset="0"/>
                  <a:cs typeface="Times New Roman" panose="02020603050405020304" pitchFamily="18" charset="0"/>
                </a:rPr>
                <a:t>HUD Data</a:t>
              </a:r>
            </a:p>
          </p:txBody>
        </p:sp>
        <p:sp>
          <p:nvSpPr>
            <p:cNvPr id="17" name="Oval 16"/>
            <p:cNvSpPr/>
            <p:nvPr/>
          </p:nvSpPr>
          <p:spPr>
            <a:xfrm>
              <a:off x="7520941" y="338399"/>
              <a:ext cx="1245770" cy="1179354"/>
            </a:xfrm>
            <a:prstGeom prst="ellipse">
              <a:avLst/>
            </a:prstGeom>
            <a:solidFill>
              <a:schemeClr val="bg1"/>
            </a:solidFill>
            <a:ln>
              <a:solidFill>
                <a:srgbClr val="008B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1600" dirty="0">
                  <a:solidFill>
                    <a:srgbClr val="008BB0"/>
                  </a:solidFill>
                  <a:latin typeface="Times New Roman" panose="02020603050405020304" pitchFamily="18" charset="0"/>
                  <a:cs typeface="Times New Roman" panose="02020603050405020304" pitchFamily="18" charset="0"/>
                </a:rPr>
                <a:t>NVSS-M-DO</a:t>
              </a:r>
            </a:p>
          </p:txBody>
        </p:sp>
        <p:cxnSp>
          <p:nvCxnSpPr>
            <p:cNvPr id="21" name="Straight Connector 20"/>
            <p:cNvCxnSpPr/>
            <p:nvPr/>
          </p:nvCxnSpPr>
          <p:spPr>
            <a:xfrm>
              <a:off x="5190373" y="2678285"/>
              <a:ext cx="1449206" cy="583076"/>
            </a:xfrm>
            <a:prstGeom prst="line">
              <a:avLst/>
            </a:prstGeom>
            <a:ln w="12700">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13" idx="6"/>
            </p:cNvCxnSpPr>
            <p:nvPr/>
          </p:nvCxnSpPr>
          <p:spPr>
            <a:xfrm flipH="1">
              <a:off x="2282400" y="2678285"/>
              <a:ext cx="1329480" cy="598679"/>
            </a:xfrm>
            <a:prstGeom prst="line">
              <a:avLst/>
            </a:prstGeom>
            <a:ln w="12700">
              <a:solidFill>
                <a:srgbClr val="0070C0"/>
              </a:solidFill>
              <a:prstDash val="dashDot"/>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defTabSz="342900" eaLnBrk="1" fontAlgn="auto" hangingPunct="1">
              <a:spcBef>
                <a:spcPts val="0"/>
              </a:spcBef>
              <a:spcAft>
                <a:spcPts val="0"/>
              </a:spcAft>
              <a:defRPr/>
            </a:pPr>
            <a:fld id="{25201947-AD35-43EC-97EC-8CB3E1096DE9}" type="slidenum">
              <a:rPr lang="en-US">
                <a:solidFill>
                  <a:srgbClr val="000000"/>
                </a:solidFill>
                <a:latin typeface="Times New Roman" panose="02020603050405020304" pitchFamily="18" charset="0"/>
              </a:rPr>
              <a:pPr defTabSz="342900" eaLnBrk="1" fontAlgn="auto" hangingPunct="1">
                <a:spcBef>
                  <a:spcPts val="0"/>
                </a:spcBef>
                <a:spcAft>
                  <a:spcPts val="0"/>
                </a:spcAft>
                <a:defRPr/>
              </a:pPr>
              <a:t>15</a:t>
            </a:fld>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3473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B2E7-CA1E-400F-B6D6-1FD73B7C91D8}"/>
              </a:ext>
            </a:extLst>
          </p:cNvPr>
          <p:cNvSpPr>
            <a:spLocks noGrp="1"/>
          </p:cNvSpPr>
          <p:nvPr>
            <p:ph type="title"/>
          </p:nvPr>
        </p:nvSpPr>
        <p:spPr/>
        <p:txBody>
          <a:bodyPr/>
          <a:lstStyle/>
          <a:p>
            <a:r>
              <a:rPr lang="en-US" dirty="0"/>
              <a:t>Acknowledgement to the project team</a:t>
            </a:r>
          </a:p>
        </p:txBody>
      </p:sp>
      <p:sp>
        <p:nvSpPr>
          <p:cNvPr id="5" name="TextBox 4">
            <a:extLst>
              <a:ext uri="{FF2B5EF4-FFF2-40B4-BE49-F238E27FC236}">
                <a16:creationId xmlns:a16="http://schemas.microsoft.com/office/drawing/2014/main" id="{79FBB33D-FE8C-4A54-8B46-80F3C853D015}"/>
              </a:ext>
            </a:extLst>
          </p:cNvPr>
          <p:cNvSpPr txBox="1"/>
          <p:nvPr/>
        </p:nvSpPr>
        <p:spPr>
          <a:xfrm>
            <a:off x="3332747" y="1437775"/>
            <a:ext cx="2533707" cy="2585323"/>
          </a:xfrm>
          <a:prstGeom prst="rect">
            <a:avLst/>
          </a:prstGeom>
          <a:noFill/>
        </p:spPr>
        <p:txBody>
          <a:bodyPr wrap="none" rtlCol="0">
            <a:spAutoFit/>
          </a:bodyPr>
          <a:lstStyle/>
          <a:p>
            <a:r>
              <a:rPr lang="en-US" dirty="0">
                <a:solidFill>
                  <a:srgbClr val="000000"/>
                </a:solidFill>
                <a:latin typeface="Times New Roman" panose="02020603050405020304" pitchFamily="18" charset="0"/>
              </a:rPr>
              <a:t>Cordell Golden, DAE</a:t>
            </a:r>
          </a:p>
          <a:p>
            <a:r>
              <a:rPr lang="en-US" dirty="0">
                <a:solidFill>
                  <a:srgbClr val="000000"/>
                </a:solidFill>
                <a:latin typeface="Times New Roman" panose="02020603050405020304" pitchFamily="18" charset="0"/>
              </a:rPr>
              <a:t>Jennifer Sayers, DAE</a:t>
            </a:r>
          </a:p>
          <a:p>
            <a:r>
              <a:rPr lang="en-US" dirty="0">
                <a:solidFill>
                  <a:srgbClr val="000000"/>
                </a:solidFill>
                <a:latin typeface="Times New Roman" panose="02020603050405020304" pitchFamily="18" charset="0"/>
              </a:rPr>
              <a:t>Geoffrey Jackson, DHCS</a:t>
            </a:r>
          </a:p>
          <a:p>
            <a:r>
              <a:rPr lang="en-US" dirty="0">
                <a:solidFill>
                  <a:srgbClr val="000000"/>
                </a:solidFill>
                <a:latin typeface="Times New Roman" panose="02020603050405020304" pitchFamily="18" charset="0"/>
              </a:rPr>
              <a:t>Scott Campbell, NORC</a:t>
            </a:r>
          </a:p>
          <a:p>
            <a:r>
              <a:rPr lang="en-US" dirty="0">
                <a:solidFill>
                  <a:srgbClr val="000000"/>
                </a:solidFill>
                <a:latin typeface="Times New Roman" panose="02020603050405020304" pitchFamily="18" charset="0"/>
              </a:rPr>
              <a:t>Chris Cox, NORC</a:t>
            </a:r>
          </a:p>
          <a:p>
            <a:r>
              <a:rPr lang="en-US" dirty="0">
                <a:solidFill>
                  <a:srgbClr val="000000"/>
                </a:solidFill>
                <a:latin typeface="Times New Roman" panose="02020603050405020304" pitchFamily="18" charset="0"/>
              </a:rPr>
              <a:t>Shawn Linman, NORC</a:t>
            </a:r>
          </a:p>
          <a:p>
            <a:r>
              <a:rPr lang="en-US" dirty="0">
                <a:solidFill>
                  <a:srgbClr val="000000"/>
                </a:solidFill>
                <a:latin typeface="Times New Roman" panose="02020603050405020304" pitchFamily="18" charset="0"/>
              </a:rPr>
              <a:t>Dean Resnick, NORC</a:t>
            </a:r>
          </a:p>
          <a:p>
            <a:endParaRPr lang="en-US" dirty="0">
              <a:solidFill>
                <a:schemeClr val="accent4">
                  <a:lumMod val="75000"/>
                </a:schemeClr>
              </a:solidFill>
              <a:latin typeface="Times New Roman" panose="02020603050405020304" pitchFamily="18" charset="0"/>
            </a:endParaRPr>
          </a:p>
          <a:p>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668780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664995" y="1616075"/>
            <a:ext cx="3771900" cy="1042904"/>
          </a:xfrm>
        </p:spPr>
        <p:txBody>
          <a:bodyPr/>
          <a:lstStyle/>
          <a:p>
            <a:pPr marL="0" indent="0">
              <a:buNone/>
            </a:pPr>
            <a:r>
              <a:rPr lang="en-US" sz="5400" b="1" dirty="0">
                <a:solidFill>
                  <a:srgbClr val="006858"/>
                </a:solidFill>
              </a:rPr>
              <a:t>Thank you!</a:t>
            </a:r>
          </a:p>
        </p:txBody>
      </p:sp>
    </p:spTree>
    <p:extLst>
      <p:ext uri="{BB962C8B-B14F-4D97-AF65-F5344CB8AC3E}">
        <p14:creationId xmlns:p14="http://schemas.microsoft.com/office/powerpoint/2010/main" val="34327798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81788"/>
          </a:xfrm>
        </p:spPr>
        <p:txBody>
          <a:bodyPr/>
          <a:lstStyle/>
          <a:p>
            <a:r>
              <a:rPr lang="en-US" dirty="0"/>
              <a:t>Project Overview</a:t>
            </a:r>
          </a:p>
        </p:txBody>
      </p:sp>
      <p:sp>
        <p:nvSpPr>
          <p:cNvPr id="3" name="Text Placeholder 2"/>
          <p:cNvSpPr>
            <a:spLocks noGrp="1"/>
          </p:cNvSpPr>
          <p:nvPr>
            <p:ph type="body" sz="quarter" idx="10"/>
          </p:nvPr>
        </p:nvSpPr>
        <p:spPr>
          <a:xfrm>
            <a:off x="457200" y="1063229"/>
            <a:ext cx="8229600" cy="3437334"/>
          </a:xfrm>
        </p:spPr>
        <p:txBody>
          <a:bodyPr/>
          <a:lstStyle/>
          <a:p>
            <a:r>
              <a:rPr lang="en-US" dirty="0">
                <a:solidFill>
                  <a:srgbClr val="000000"/>
                </a:solidFill>
              </a:rPr>
              <a:t>Advance Patient-Centered Outcomes Research (PCOR) by linking and leveraging multisource clinical and administrative public health data. </a:t>
            </a:r>
          </a:p>
          <a:p>
            <a:endParaRPr lang="en-US" dirty="0">
              <a:solidFill>
                <a:srgbClr val="000000"/>
              </a:solidFill>
            </a:endParaRPr>
          </a:p>
          <a:p>
            <a:r>
              <a:rPr lang="en-US" dirty="0">
                <a:solidFill>
                  <a:srgbClr val="000000"/>
                </a:solidFill>
              </a:rPr>
              <a:t>Leverage data from the National Center for Health Statistics (NCHS) and Centers for Medicare &amp; Medicaid Services (CMS) to create new data infrastructures for PCOR.</a:t>
            </a:r>
          </a:p>
          <a:p>
            <a:endParaRPr lang="en-US" dirty="0">
              <a:solidFill>
                <a:srgbClr val="000000"/>
              </a:solidFill>
            </a:endParaRPr>
          </a:p>
          <a:p>
            <a:r>
              <a:rPr lang="en-US" dirty="0">
                <a:solidFill>
                  <a:srgbClr val="000000"/>
                </a:solidFill>
              </a:rPr>
              <a:t>Advance understanding on mortality following hospital care, an important patient-centered outcome. </a:t>
            </a:r>
          </a:p>
          <a:p>
            <a:endParaRPr lang="en-US" dirty="0"/>
          </a:p>
        </p:txBody>
      </p:sp>
    </p:spTree>
    <p:extLst>
      <p:ext uri="{BB962C8B-B14F-4D97-AF65-F5344CB8AC3E}">
        <p14:creationId xmlns:p14="http://schemas.microsoft.com/office/powerpoint/2010/main" val="31041452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56547"/>
          </a:xfrm>
        </p:spPr>
        <p:txBody>
          <a:bodyPr/>
          <a:lstStyle/>
          <a:p>
            <a:r>
              <a:rPr lang="en-US" dirty="0"/>
              <a:t>Problem</a:t>
            </a:r>
          </a:p>
        </p:txBody>
      </p:sp>
      <p:sp>
        <p:nvSpPr>
          <p:cNvPr id="3" name="Text Placeholder 2"/>
          <p:cNvSpPr>
            <a:spLocks noGrp="1"/>
          </p:cNvSpPr>
          <p:nvPr>
            <p:ph type="body" sz="quarter" idx="10"/>
          </p:nvPr>
        </p:nvSpPr>
        <p:spPr>
          <a:xfrm>
            <a:off x="457200" y="1354183"/>
            <a:ext cx="8229600" cy="3341688"/>
          </a:xfrm>
        </p:spPr>
        <p:txBody>
          <a:bodyPr/>
          <a:lstStyle/>
          <a:p>
            <a:r>
              <a:rPr lang="en-US" dirty="0">
                <a:solidFill>
                  <a:srgbClr val="000000"/>
                </a:solidFill>
              </a:rPr>
              <a:t>Mortality (and its reciprocal, survival) is the only health outcome relevant to all patients, settings, and disorders. </a:t>
            </a:r>
          </a:p>
          <a:p>
            <a:pPr marL="0" indent="0">
              <a:buNone/>
            </a:pPr>
            <a:endParaRPr lang="en-US" dirty="0">
              <a:solidFill>
                <a:srgbClr val="000000"/>
              </a:solidFill>
            </a:endParaRPr>
          </a:p>
          <a:p>
            <a:r>
              <a:rPr lang="en-US" dirty="0">
                <a:solidFill>
                  <a:srgbClr val="000000"/>
                </a:solidFill>
              </a:rPr>
              <a:t>The major population-based data platforms used for PCOR are generally not linked to data on cause and manner of death, nor in many cases even to data on fact of death. </a:t>
            </a:r>
          </a:p>
        </p:txBody>
      </p:sp>
    </p:spTree>
    <p:extLst>
      <p:ext uri="{BB962C8B-B14F-4D97-AF65-F5344CB8AC3E}">
        <p14:creationId xmlns:p14="http://schemas.microsoft.com/office/powerpoint/2010/main" val="2113432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00853"/>
          </a:xfrm>
        </p:spPr>
        <p:txBody>
          <a:bodyPr/>
          <a:lstStyle/>
          <a:p>
            <a:r>
              <a:rPr lang="en-US" dirty="0"/>
              <a:t>Project Purpose</a:t>
            </a:r>
          </a:p>
        </p:txBody>
      </p:sp>
      <p:sp>
        <p:nvSpPr>
          <p:cNvPr id="3" name="Text Placeholder 2"/>
          <p:cNvSpPr>
            <a:spLocks noGrp="1"/>
          </p:cNvSpPr>
          <p:nvPr>
            <p:ph type="body" sz="quarter" idx="10"/>
          </p:nvPr>
        </p:nvSpPr>
        <p:spPr>
          <a:xfrm>
            <a:off x="241005" y="955586"/>
            <a:ext cx="8229600" cy="3643944"/>
          </a:xfrm>
        </p:spPr>
        <p:txBody>
          <a:bodyPr/>
          <a:lstStyle/>
          <a:p>
            <a:r>
              <a:rPr lang="en-US" dirty="0">
                <a:solidFill>
                  <a:srgbClr val="000000"/>
                </a:solidFill>
              </a:rPr>
              <a:t>Link health care administrative claims and electronic health record (EHR) data from the National Hospital Care Survey (NHCS) to death record information from the National Death Index (NDI); and separately to administrative data from the Centers for Medicare &amp; Medicaid Services (CMS) Master Beneficiary Summary File (MBSF). </a:t>
            </a: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5541382"/>
              </p:ext>
            </p:extLst>
          </p:nvPr>
        </p:nvGraphicFramePr>
        <p:xfrm>
          <a:off x="2523461" y="2952652"/>
          <a:ext cx="3664688" cy="1977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8">
            <a:extLst>
              <a:ext uri="{FF2B5EF4-FFF2-40B4-BE49-F238E27FC236}">
                <a16:creationId xmlns:a16="http://schemas.microsoft.com/office/drawing/2014/main" id="{9FC526DA-5F4B-48AE-A0C4-8B62CF52AB15}"/>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4968" y="3874160"/>
            <a:ext cx="297561" cy="161354"/>
          </a:xfrm>
          <a:prstGeom prst="rect">
            <a:avLst/>
          </a:prstGeom>
        </p:spPr>
      </p:pic>
      <p:pic>
        <p:nvPicPr>
          <p:cNvPr id="6" name="Content Placeholder 8">
            <a:extLst>
              <a:ext uri="{FF2B5EF4-FFF2-40B4-BE49-F238E27FC236}">
                <a16:creationId xmlns:a16="http://schemas.microsoft.com/office/drawing/2014/main" id="{27BE7495-925D-45ED-93FE-5219879F8D8F}"/>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2777" y="3874160"/>
            <a:ext cx="297561" cy="161354"/>
          </a:xfrm>
          <a:prstGeom prst="rect">
            <a:avLst/>
          </a:prstGeom>
        </p:spPr>
      </p:pic>
    </p:spTree>
    <p:extLst>
      <p:ext uri="{BB962C8B-B14F-4D97-AF65-F5344CB8AC3E}">
        <p14:creationId xmlns:p14="http://schemas.microsoft.com/office/powerpoint/2010/main" val="1245384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65808"/>
          </a:xfrm>
        </p:spPr>
        <p:txBody>
          <a:bodyPr/>
          <a:lstStyle/>
          <a:p>
            <a:r>
              <a:rPr lang="en-US" dirty="0"/>
              <a:t>Data Sources</a:t>
            </a:r>
          </a:p>
        </p:txBody>
      </p:sp>
      <p:sp>
        <p:nvSpPr>
          <p:cNvPr id="3" name="Text Placeholder 2"/>
          <p:cNvSpPr>
            <a:spLocks noGrp="1"/>
          </p:cNvSpPr>
          <p:nvPr>
            <p:ph type="body" sz="quarter" idx="10"/>
          </p:nvPr>
        </p:nvSpPr>
        <p:spPr>
          <a:xfrm>
            <a:off x="457200" y="880844"/>
            <a:ext cx="8229600" cy="4019630"/>
          </a:xfrm>
        </p:spPr>
        <p:txBody>
          <a:bodyPr/>
          <a:lstStyle/>
          <a:p>
            <a:pPr>
              <a:buClr>
                <a:srgbClr val="008BB0"/>
              </a:buClr>
            </a:pPr>
            <a:r>
              <a:rPr lang="en-US" b="1" dirty="0">
                <a:solidFill>
                  <a:srgbClr val="000000"/>
                </a:solidFill>
              </a:rPr>
              <a:t>NHCS </a:t>
            </a:r>
            <a:r>
              <a:rPr lang="en-US" dirty="0">
                <a:solidFill>
                  <a:srgbClr val="000000"/>
                </a:solidFill>
              </a:rPr>
              <a:t>is an establishment survey, when fully implemented will provides nationally representative statistics, from claims and EHRs, on health and health care utilization from hospital inpatient stays and outpatient and emergency department visits;  </a:t>
            </a:r>
          </a:p>
          <a:p>
            <a:pPr>
              <a:buClr>
                <a:srgbClr val="008BB0"/>
              </a:buClr>
            </a:pPr>
            <a:endParaRPr lang="en-US" dirty="0">
              <a:solidFill>
                <a:srgbClr val="000000"/>
              </a:solidFill>
            </a:endParaRPr>
          </a:p>
          <a:p>
            <a:pPr marL="346075" indent="-346075">
              <a:buClr>
                <a:srgbClr val="008BB0"/>
              </a:buClr>
            </a:pPr>
            <a:r>
              <a:rPr lang="en-US" b="1" dirty="0">
                <a:solidFill>
                  <a:srgbClr val="000000"/>
                </a:solidFill>
              </a:rPr>
              <a:t>NDI </a:t>
            </a:r>
            <a:r>
              <a:rPr lang="en-US" dirty="0">
                <a:solidFill>
                  <a:srgbClr val="000000"/>
                </a:solidFill>
              </a:rPr>
              <a:t>is a centralized database of death record information on file in state vital statistics offices; and</a:t>
            </a:r>
          </a:p>
          <a:p>
            <a:pPr marL="0" indent="0">
              <a:buClr>
                <a:srgbClr val="008BB0"/>
              </a:buClr>
              <a:buNone/>
            </a:pPr>
            <a:r>
              <a:rPr lang="en-US" dirty="0">
                <a:solidFill>
                  <a:srgbClr val="000000"/>
                </a:solidFill>
              </a:rPr>
              <a:t> </a:t>
            </a:r>
          </a:p>
          <a:p>
            <a:pPr marL="346075" indent="-346075">
              <a:buClr>
                <a:srgbClr val="008BB0"/>
              </a:buClr>
            </a:pPr>
            <a:r>
              <a:rPr lang="en-US" b="1" dirty="0">
                <a:solidFill>
                  <a:srgbClr val="000000"/>
                </a:solidFill>
              </a:rPr>
              <a:t>MBSF </a:t>
            </a:r>
            <a:r>
              <a:rPr lang="en-US" dirty="0">
                <a:solidFill>
                  <a:srgbClr val="000000"/>
                </a:solidFill>
              </a:rPr>
              <a:t>includes information on beneficiary demographic characteristics, reason for Medicare entitlement, and program enrollment type (Original Medicare vs. Medicare Advantage).</a:t>
            </a:r>
          </a:p>
          <a:p>
            <a:endParaRPr lang="en-US" dirty="0"/>
          </a:p>
          <a:p>
            <a:endParaRPr lang="en-US" dirty="0"/>
          </a:p>
        </p:txBody>
      </p:sp>
    </p:spTree>
    <p:extLst>
      <p:ext uri="{BB962C8B-B14F-4D97-AF65-F5344CB8AC3E}">
        <p14:creationId xmlns:p14="http://schemas.microsoft.com/office/powerpoint/2010/main" val="6158426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755"/>
            <a:ext cx="8229600" cy="662171"/>
          </a:xfrm>
        </p:spPr>
        <p:txBody>
          <a:bodyPr/>
          <a:lstStyle/>
          <a:p>
            <a:r>
              <a:rPr lang="en-US" sz="2800" dirty="0"/>
              <a:t>NCHS Data Linkage Program </a:t>
            </a:r>
          </a:p>
        </p:txBody>
      </p:sp>
      <p:sp>
        <p:nvSpPr>
          <p:cNvPr id="3" name="Text Placeholder 2"/>
          <p:cNvSpPr>
            <a:spLocks noGrp="1"/>
          </p:cNvSpPr>
          <p:nvPr>
            <p:ph type="body" sz="quarter" idx="10"/>
          </p:nvPr>
        </p:nvSpPr>
        <p:spPr>
          <a:xfrm>
            <a:off x="457200" y="989529"/>
            <a:ext cx="8580268" cy="3341688"/>
          </a:xfrm>
        </p:spPr>
        <p:txBody>
          <a:bodyPr/>
          <a:lstStyle/>
          <a:p>
            <a:r>
              <a:rPr lang="en-US" dirty="0">
                <a:solidFill>
                  <a:srgbClr val="000000"/>
                </a:solidFill>
              </a:rPr>
              <a:t>Cross-cutting program housed in Division of Analysis and Epidemiology</a:t>
            </a:r>
          </a:p>
          <a:p>
            <a:pPr lvl="1"/>
            <a:r>
              <a:rPr lang="en-US" sz="2000" dirty="0">
                <a:solidFill>
                  <a:srgbClr val="000000"/>
                </a:solidFill>
              </a:rPr>
              <a:t>Supports the Center and its mission as a statistical agency</a:t>
            </a:r>
          </a:p>
          <a:p>
            <a:pPr lvl="1"/>
            <a:r>
              <a:rPr lang="en-US" sz="2000" dirty="0">
                <a:solidFill>
                  <a:srgbClr val="000000"/>
                </a:solidFill>
                <a:latin typeface="Times New Roman" panose="02020603050405020304" pitchFamily="18" charset="0"/>
              </a:rPr>
              <a:t>Links health survey data with data collected from vital and administrative records</a:t>
            </a:r>
          </a:p>
          <a:p>
            <a:pPr marL="0" indent="0">
              <a:buNone/>
            </a:pPr>
            <a:endParaRPr lang="en-US" dirty="0">
              <a:solidFill>
                <a:srgbClr val="000000"/>
              </a:solidFill>
            </a:endParaRPr>
          </a:p>
          <a:p>
            <a:r>
              <a:rPr lang="en-US" dirty="0">
                <a:solidFill>
                  <a:srgbClr val="000000"/>
                </a:solidFill>
                <a:latin typeface="Times New Roman" panose="02020603050405020304" pitchFamily="18" charset="0"/>
              </a:rPr>
              <a:t>Designed to maximize the scientific value of the NCHS population-based surveys</a:t>
            </a:r>
          </a:p>
          <a:p>
            <a:pPr lvl="1"/>
            <a:r>
              <a:rPr lang="en-US" sz="2000" dirty="0">
                <a:solidFill>
                  <a:srgbClr val="000000"/>
                </a:solidFill>
              </a:rPr>
              <a:t>Allow for analyses that would not be possible with each data source alone</a:t>
            </a:r>
            <a:endParaRPr lang="en-US" altLang="en-US" sz="2000" dirty="0">
              <a:solidFill>
                <a:srgbClr val="000000"/>
              </a:solidFill>
            </a:endParaRPr>
          </a:p>
          <a:p>
            <a:pPr lvl="1"/>
            <a:endParaRPr lang="en-US" dirty="0">
              <a:solidFill>
                <a:schemeClr val="bg2">
                  <a:lumMod val="50000"/>
                </a:schemeClr>
              </a:solidFill>
              <a:latin typeface="Times New Roman" panose="02020603050405020304" pitchFamily="18" charset="0"/>
            </a:endParaRPr>
          </a:p>
          <a:p>
            <a:endParaRPr lang="en-US" dirty="0"/>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9795" y="4574858"/>
            <a:ext cx="1679228" cy="340674"/>
          </a:xfrm>
          <a:prstGeom prst="rect">
            <a:avLst/>
          </a:prstGeom>
        </p:spPr>
      </p:pic>
    </p:spTree>
    <p:extLst>
      <p:ext uri="{BB962C8B-B14F-4D97-AF65-F5344CB8AC3E}">
        <p14:creationId xmlns:p14="http://schemas.microsoft.com/office/powerpoint/2010/main" val="25338532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48263"/>
          </a:xfrm>
        </p:spPr>
        <p:txBody>
          <a:bodyPr/>
          <a:lstStyle/>
          <a:p>
            <a:r>
              <a:rPr lang="en-US" altLang="en-US" sz="2800" dirty="0">
                <a:cs typeface="Times New Roman" panose="02020603050405020304" pitchFamily="18" charset="0"/>
              </a:rPr>
              <a:t>Why Link?</a:t>
            </a:r>
            <a:endParaRPr lang="en-US" sz="2800" dirty="0">
              <a:cs typeface="Times New Roman" panose="02020603050405020304" pitchFamily="18" charset="0"/>
            </a:endParaRPr>
          </a:p>
        </p:txBody>
      </p:sp>
      <p:sp>
        <p:nvSpPr>
          <p:cNvPr id="3" name="Text Placeholder 2"/>
          <p:cNvSpPr>
            <a:spLocks noGrp="1"/>
          </p:cNvSpPr>
          <p:nvPr>
            <p:ph type="body" sz="quarter" idx="10"/>
          </p:nvPr>
        </p:nvSpPr>
        <p:spPr>
          <a:xfrm>
            <a:off x="457200" y="1003753"/>
            <a:ext cx="8229600" cy="3341688"/>
          </a:xfrm>
        </p:spPr>
        <p:txBody>
          <a:bodyPr/>
          <a:lstStyle/>
          <a:p>
            <a:r>
              <a:rPr lang="en-US" altLang="en-US" dirty="0">
                <a:solidFill>
                  <a:srgbClr val="000000"/>
                </a:solidFill>
              </a:rPr>
              <a:t>Augment available information for major diseases, risk factors, and health service utilization</a:t>
            </a:r>
          </a:p>
          <a:p>
            <a:pPr lvl="1"/>
            <a:r>
              <a:rPr lang="en-US" altLang="en-US" sz="2000" dirty="0">
                <a:solidFill>
                  <a:srgbClr val="000000"/>
                </a:solidFill>
              </a:rPr>
              <a:t>Link exposures to outcomes</a:t>
            </a:r>
          </a:p>
          <a:p>
            <a:pPr lvl="1"/>
            <a:r>
              <a:rPr lang="en-US" altLang="en-US" sz="2000" dirty="0">
                <a:solidFill>
                  <a:srgbClr val="000000"/>
                </a:solidFill>
              </a:rPr>
              <a:t>Provide longitudinal component</a:t>
            </a:r>
          </a:p>
          <a:p>
            <a:r>
              <a:rPr lang="en-US" altLang="en-US" dirty="0">
                <a:solidFill>
                  <a:srgbClr val="000000"/>
                </a:solidFill>
              </a:rPr>
              <a:t>Expand detail of information collected</a:t>
            </a:r>
          </a:p>
          <a:p>
            <a:pPr lvl="1"/>
            <a:r>
              <a:rPr lang="en-US" altLang="en-US" sz="2000" dirty="0">
                <a:solidFill>
                  <a:srgbClr val="000000"/>
                </a:solidFill>
              </a:rPr>
              <a:t>Benefit periods</a:t>
            </a:r>
          </a:p>
          <a:p>
            <a:pPr lvl="1"/>
            <a:r>
              <a:rPr lang="en-US" altLang="en-US" sz="2000" dirty="0">
                <a:solidFill>
                  <a:srgbClr val="000000"/>
                </a:solidFill>
              </a:rPr>
              <a:t>Health care utilization</a:t>
            </a:r>
          </a:p>
          <a:p>
            <a:r>
              <a:rPr lang="en-US" altLang="en-US" dirty="0">
                <a:solidFill>
                  <a:srgbClr val="000000"/>
                </a:solidFill>
              </a:rPr>
              <a:t>Reduce cost burden: follow-up surveys can be expensive</a:t>
            </a: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9797" y="4574863"/>
            <a:ext cx="1679228" cy="340674"/>
          </a:xfrm>
          <a:prstGeom prst="rect">
            <a:avLst/>
          </a:prstGeom>
        </p:spPr>
      </p:pic>
    </p:spTree>
    <p:extLst>
      <p:ext uri="{BB962C8B-B14F-4D97-AF65-F5344CB8AC3E}">
        <p14:creationId xmlns:p14="http://schemas.microsoft.com/office/powerpoint/2010/main" val="30395603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54185"/>
          </a:xfrm>
        </p:spPr>
        <p:txBody>
          <a:bodyPr/>
          <a:lstStyle/>
          <a:p>
            <a:r>
              <a:rPr lang="en-US" dirty="0"/>
              <a:t>Data Linkage Methods for NHCS to NDI and MBSF</a:t>
            </a:r>
          </a:p>
        </p:txBody>
      </p:sp>
      <p:sp>
        <p:nvSpPr>
          <p:cNvPr id="3" name="Text Placeholder 2"/>
          <p:cNvSpPr>
            <a:spLocks noGrp="1"/>
          </p:cNvSpPr>
          <p:nvPr>
            <p:ph type="body" sz="quarter" idx="10"/>
          </p:nvPr>
        </p:nvSpPr>
        <p:spPr>
          <a:xfrm>
            <a:off x="380082" y="938538"/>
            <a:ext cx="8229600" cy="3341688"/>
          </a:xfrm>
        </p:spPr>
        <p:txBody>
          <a:bodyPr/>
          <a:lstStyle/>
          <a:p>
            <a:r>
              <a:rPr lang="en-US" sz="1600" b="1" dirty="0">
                <a:solidFill>
                  <a:srgbClr val="000000"/>
                </a:solidFill>
              </a:rPr>
              <a:t>Identifiers used in the NHCS-NDI linkage were: </a:t>
            </a:r>
            <a:r>
              <a:rPr lang="en-US" sz="1600" dirty="0">
                <a:solidFill>
                  <a:srgbClr val="000000"/>
                </a:solidFill>
              </a:rPr>
              <a:t>SSN, first name, last name, middle initial, month of birth, day of birth, year of birth, date of death (according to the discharge  information on the hospital record), state of residence, and sex.</a:t>
            </a:r>
          </a:p>
          <a:p>
            <a:endParaRPr lang="en-US" sz="1600" dirty="0">
              <a:solidFill>
                <a:srgbClr val="000000"/>
              </a:solidFill>
            </a:endParaRPr>
          </a:p>
          <a:p>
            <a:r>
              <a:rPr lang="en-US" sz="1600" b="1" dirty="0">
                <a:solidFill>
                  <a:srgbClr val="000000"/>
                </a:solidFill>
              </a:rPr>
              <a:t>Identifiers used in the NHCS-CMS linkage were: </a:t>
            </a:r>
            <a:r>
              <a:rPr lang="en-US" sz="1600" dirty="0">
                <a:solidFill>
                  <a:srgbClr val="000000"/>
                </a:solidFill>
              </a:rPr>
              <a:t>SSN, Medicare Health Insurance Claim Number (HICN), first name, last name, middle initial, month of birth, day of birth, year of birth, zip code of residence, state of residence, and sex.</a:t>
            </a:r>
          </a:p>
          <a:p>
            <a:endParaRPr lang="en-US" sz="1600" dirty="0">
              <a:solidFill>
                <a:srgbClr val="000000"/>
              </a:solidFill>
            </a:endParaRPr>
          </a:p>
          <a:p>
            <a:r>
              <a:rPr lang="en-US" sz="1600" dirty="0">
                <a:solidFill>
                  <a:srgbClr val="000000"/>
                </a:solidFill>
              </a:rPr>
              <a:t>The linkages between the NHCS records and NDI records and CMS records were based on both deterministic and probabilistic approaches. </a:t>
            </a:r>
          </a:p>
          <a:p>
            <a:pPr marL="571500" indent="-228600">
              <a:buFont typeface="Arial" panose="020B0604020202020204" pitchFamily="34" charset="0"/>
              <a:buChar char="•"/>
            </a:pPr>
            <a:r>
              <a:rPr lang="en-US" sz="1600" dirty="0">
                <a:solidFill>
                  <a:srgbClr val="000000"/>
                </a:solidFill>
              </a:rPr>
              <a:t>The probabilistic approach performs weighting and link adjudication following the </a:t>
            </a:r>
            <a:r>
              <a:rPr lang="en-US" sz="1600" dirty="0" err="1">
                <a:solidFill>
                  <a:srgbClr val="000000"/>
                </a:solidFill>
              </a:rPr>
              <a:t>Fellegi-Sunter</a:t>
            </a:r>
            <a:r>
              <a:rPr lang="en-US" sz="1600" dirty="0">
                <a:solidFill>
                  <a:srgbClr val="000000"/>
                </a:solidFill>
              </a:rPr>
              <a:t> method, which is the foundational methodology used for record linkage. It estimates the likeliness that each pair is a match before selecting the most probable match above a defined threshold between the two sources. </a:t>
            </a:r>
          </a:p>
          <a:p>
            <a:endParaRPr lang="en-US" dirty="0"/>
          </a:p>
        </p:txBody>
      </p:sp>
    </p:spTree>
    <p:extLst>
      <p:ext uri="{BB962C8B-B14F-4D97-AF65-F5344CB8AC3E}">
        <p14:creationId xmlns:p14="http://schemas.microsoft.com/office/powerpoint/2010/main" val="21992381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8C27-4897-4317-A1FC-4DF02FEB5FA9}"/>
              </a:ext>
            </a:extLst>
          </p:cNvPr>
          <p:cNvSpPr>
            <a:spLocks noGrp="1"/>
          </p:cNvSpPr>
          <p:nvPr>
            <p:ph type="title"/>
          </p:nvPr>
        </p:nvSpPr>
        <p:spPr/>
        <p:txBody>
          <a:bodyPr/>
          <a:lstStyle/>
          <a:p>
            <a:r>
              <a:rPr lang="en-US" dirty="0">
                <a:cs typeface="Times New Roman" panose="02020603050405020304" pitchFamily="18" charset="0"/>
              </a:rPr>
              <a:t>2014 NHCS linked to 2014/2015 CMS Data</a:t>
            </a:r>
            <a:endParaRPr lang="en-US" dirty="0"/>
          </a:p>
        </p:txBody>
      </p:sp>
      <p:pic>
        <p:nvPicPr>
          <p:cNvPr id="8" name="Content Placeholder 7" descr="Table describing percent of data able to be linked in the 2014 NHCS and 2014 2015 CMS Medicare MBSF. Of those 65 or older that were eligible 97.9% were able to link.">
            <a:extLst>
              <a:ext uri="{FF2B5EF4-FFF2-40B4-BE49-F238E27FC236}">
                <a16:creationId xmlns:a16="http://schemas.microsoft.com/office/drawing/2014/main" id="{1B586CD6-1A35-41CB-8A36-66C6A75253A3}"/>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661746" y="1224920"/>
            <a:ext cx="5820508" cy="3303119"/>
          </a:xfrm>
        </p:spPr>
      </p:pic>
    </p:spTree>
    <p:extLst>
      <p:ext uri="{BB962C8B-B14F-4D97-AF65-F5344CB8AC3E}">
        <p14:creationId xmlns:p14="http://schemas.microsoft.com/office/powerpoint/2010/main" val="391702151"/>
      </p:ext>
    </p:extLst>
  </p:cSld>
  <p:clrMapOvr>
    <a:masterClrMapping/>
  </p:clrMapOvr>
  <p:transition>
    <p:fade/>
  </p:transition>
</p:sld>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3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7239</TotalTime>
  <Words>1120</Words>
  <Application>Microsoft Office PowerPoint</Application>
  <PresentationFormat>On-screen Show (16:9)</PresentationFormat>
  <Paragraphs>127</Paragraphs>
  <Slides>17</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Courier New</vt:lpstr>
      <vt:lpstr>Myriad Web Pro</vt:lpstr>
      <vt:lpstr>Arial</vt:lpstr>
      <vt:lpstr>Times New Roman</vt:lpstr>
      <vt:lpstr>Wingdings</vt:lpstr>
      <vt:lpstr>Calibri</vt:lpstr>
      <vt:lpstr>NCEH_ATSDR_combined</vt:lpstr>
      <vt:lpstr>3_NCEH_ATSDR_combined</vt:lpstr>
      <vt:lpstr>1_Default Design</vt:lpstr>
      <vt:lpstr>FY17 PCORTF Project:  Enhancing Data Resources for Studying Patterns and Correlates of Mortality in Patient-Centered Outcomes Research: Project 1 – Adding Cause-Specific Mortality to NCHS’ National Hospital Care Survey by Linking to the National Death Index</vt:lpstr>
      <vt:lpstr>Project Overview</vt:lpstr>
      <vt:lpstr>Problem</vt:lpstr>
      <vt:lpstr>Project Purpose</vt:lpstr>
      <vt:lpstr>Data Sources</vt:lpstr>
      <vt:lpstr>NCHS Data Linkage Program </vt:lpstr>
      <vt:lpstr>Why Link?</vt:lpstr>
      <vt:lpstr>Data Linkage Methods for NHCS to NDI and MBSF</vt:lpstr>
      <vt:lpstr>2014 NHCS linked to 2014/2015 CMS Data</vt:lpstr>
      <vt:lpstr>2016 NHCS linked to 2016/2017 NDI</vt:lpstr>
      <vt:lpstr>Project Products – New linked datasets</vt:lpstr>
      <vt:lpstr>Project Products:  Analytic Guidelines, Reports, and Presentations</vt:lpstr>
      <vt:lpstr>Enhancements </vt:lpstr>
      <vt:lpstr>Lessons Learned</vt:lpstr>
      <vt:lpstr>Impact of FY17 PCORTF Project</vt:lpstr>
      <vt:lpstr>Acknowledgement to the project team</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Moore, Jennifer A. (CDC/DDPHSS/NCHS/OD)</cp:lastModifiedBy>
  <cp:revision>502</cp:revision>
  <cp:lastPrinted>2019-08-27T17:00:07Z</cp:lastPrinted>
  <dcterms:created xsi:type="dcterms:W3CDTF">2011-03-17T17:43:16Z</dcterms:created>
  <dcterms:modified xsi:type="dcterms:W3CDTF">2021-01-15T20:04:19Z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2021-01-15T20:03:54Z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2012ffbe-95d6-4250-88a2-d58510edbb1f</vt:lpwstr>
  </property>
  <property fmtid="{D5CDD505-2E9C-101B-9397-08002B2CF9AE}" pid="9" name="MSIP_Label_7b94a7b8-f06c-4dfe-bdcc-9b548fd58c31_ContentBits">
    <vt:lpwstr>0</vt:lpwstr>
  </property>
</Properties>
</file>