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8"/>
  </p:notesMasterIdLst>
  <p:handoutMasterIdLst>
    <p:handoutMasterId r:id="rId19"/>
  </p:handoutMasterIdLst>
  <p:sldIdLst>
    <p:sldId id="1078" r:id="rId2"/>
    <p:sldId id="1127" r:id="rId3"/>
    <p:sldId id="1123" r:id="rId4"/>
    <p:sldId id="1124" r:id="rId5"/>
    <p:sldId id="1128" r:id="rId6"/>
    <p:sldId id="1126" r:id="rId7"/>
    <p:sldId id="1116" r:id="rId8"/>
    <p:sldId id="1129" r:id="rId9"/>
    <p:sldId id="1130" r:id="rId10"/>
    <p:sldId id="1131" r:id="rId11"/>
    <p:sldId id="1132" r:id="rId12"/>
    <p:sldId id="1133" r:id="rId13"/>
    <p:sldId id="1134" r:id="rId14"/>
    <p:sldId id="1135" r:id="rId15"/>
    <p:sldId id="1136" r:id="rId16"/>
    <p:sldId id="969" r:id="rId17"/>
  </p:sldIdLst>
  <p:sldSz cx="9144000" cy="5143500" type="screen16x9"/>
  <p:notesSz cx="7010400" cy="9296400"/>
  <p:embeddedFontLst>
    <p:embeddedFont>
      <p:font typeface="Calibri" panose="020F0502020204030204" pitchFamily="34" charset="0"/>
      <p:regular r:id="rId20"/>
      <p:bold r:id="rId21"/>
      <p:italic r:id="rId22"/>
      <p:boldItalic r:id="rId23"/>
    </p:embeddedFont>
    <p:embeddedFont>
      <p:font typeface="Myriad Web Pro" panose="020B0604020202020204" charset="0"/>
      <p:regular r:id="rId24"/>
      <p:bold r:id="rId25"/>
      <p:italic r:id="rId26"/>
    </p:embeddedFont>
  </p:embeddedFontLst>
  <p:custDataLst>
    <p:tags r:id="rId27"/>
  </p:custData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sem, Sarah (CDC/OPHSS/NCHS)" initials="LS(" lastIdx="47" clrIdx="0">
    <p:extLst>
      <p:ext uri="{19B8F6BF-5375-455C-9EA6-DF929625EA0E}">
        <p15:presenceInfo xmlns:p15="http://schemas.microsoft.com/office/powerpoint/2012/main" userId="S-1-5-21-1207783550-2075000910-922709458-441847" providerId="AD"/>
      </p:ext>
    </p:extLst>
  </p:cmAuthor>
  <p:cmAuthor id="2" name="Cynamon, Marcie L. (CDC/OPHSS/NCHS)" initials="CML(" lastIdx="19" clrIdx="1">
    <p:extLst>
      <p:ext uri="{19B8F6BF-5375-455C-9EA6-DF929625EA0E}">
        <p15:presenceInfo xmlns:p15="http://schemas.microsoft.com/office/powerpoint/2012/main" userId="S-1-5-21-1207783550-2075000910-922709458-185178" providerId="AD"/>
      </p:ext>
    </p:extLst>
  </p:cmAuthor>
  <p:cmAuthor id="3" name="Renee Gindi" initials="RMG" lastIdx="14" clrIdx="2">
    <p:extLst>
      <p:ext uri="{19B8F6BF-5375-455C-9EA6-DF929625EA0E}">
        <p15:presenceInfo xmlns:p15="http://schemas.microsoft.com/office/powerpoint/2012/main" userId="Renee Gindi" providerId="None"/>
      </p:ext>
    </p:extLst>
  </p:cmAuthor>
  <p:cmAuthor id="4" name="Gindi, Renee (CDC/OPHSS/NCHS)" initials="GR(" lastIdx="20" clrIdx="3">
    <p:extLst>
      <p:ext uri="{19B8F6BF-5375-455C-9EA6-DF929625EA0E}">
        <p15:presenceInfo xmlns:p15="http://schemas.microsoft.com/office/powerpoint/2012/main" userId="S-1-5-21-1207783550-2075000910-922709458-271729" providerId="AD"/>
      </p:ext>
    </p:extLst>
  </p:cmAuthor>
  <p:cmAuthor id="5" name="Zablotsky, Benjamin (CDC/OPHSS/NCHS)" initials="ZB(" lastIdx="23" clrIdx="4">
    <p:extLst>
      <p:ext uri="{19B8F6BF-5375-455C-9EA6-DF929625EA0E}">
        <p15:presenceInfo xmlns:p15="http://schemas.microsoft.com/office/powerpoint/2012/main" userId="S-1-5-21-1207783550-2075000910-922709458-399978" providerId="AD"/>
      </p:ext>
    </p:extLst>
  </p:cmAuthor>
  <p:cmAuthor id="6" name="Madans, Jennifer H. (CDC/OPHSS/NCHS)" initials="MJH(" lastIdx="5" clrIdx="5">
    <p:extLst>
      <p:ext uri="{19B8F6BF-5375-455C-9EA6-DF929625EA0E}">
        <p15:presenceInfo xmlns:p15="http://schemas.microsoft.com/office/powerpoint/2012/main" userId="S-1-5-21-1207783550-2075000910-922709458-185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8"/>
    <a:srgbClr val="000000"/>
    <a:srgbClr val="618E7C"/>
    <a:srgbClr val="006166"/>
    <a:srgbClr val="008BB0"/>
    <a:srgbClr val="695E4A"/>
    <a:srgbClr val="0088B7"/>
    <a:srgbClr val="B45340"/>
    <a:srgbClr val="9A4E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84" d="100"/>
          <a:sy n="84" d="100"/>
        </p:scale>
        <p:origin x="82" y="21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55438235959173E-2"/>
          <c:y val="0.12353567167740397"/>
          <c:w val="0.90548953034318236"/>
          <c:h val="0.76242193565346683"/>
        </c:manualLayout>
      </c:layout>
      <c:lineChart>
        <c:grouping val="standard"/>
        <c:varyColors val="0"/>
        <c:ser>
          <c:idx val="1"/>
          <c:order val="0"/>
          <c:tx>
            <c:v>Mean</c:v>
          </c:tx>
          <c:spPr>
            <a:ln w="38100" cap="rnd">
              <a:solidFill>
                <a:srgbClr val="002060"/>
              </a:solidFill>
              <a:round/>
            </a:ln>
            <a:effectLst/>
          </c:spPr>
          <c:marker>
            <c:symbol val="square"/>
            <c:size val="5"/>
            <c:spPr>
              <a:solidFill>
                <a:srgbClr val="002060"/>
              </a:solidFill>
              <a:ln w="9525">
                <a:solidFill>
                  <a:srgbClr val="002060"/>
                </a:solidFill>
              </a:ln>
              <a:effectLst/>
            </c:spPr>
          </c:marker>
          <c:cat>
            <c:strRef>
              <c:f>Sheet1!$B$4:$AW$4</c:f>
              <c:strCache>
                <c:ptCount val="48"/>
                <c:pt idx="0">
                  <c:v>2006 Q1</c:v>
                </c:pt>
                <c:pt idx="1">
                  <c:v>Q2</c:v>
                </c:pt>
                <c:pt idx="2">
                  <c:v>Q3</c:v>
                </c:pt>
                <c:pt idx="3">
                  <c:v>Q4</c:v>
                </c:pt>
                <c:pt idx="4">
                  <c:v>2007 Q1</c:v>
                </c:pt>
                <c:pt idx="5">
                  <c:v>Q2</c:v>
                </c:pt>
                <c:pt idx="6">
                  <c:v>Q3</c:v>
                </c:pt>
                <c:pt idx="7">
                  <c:v>Q4</c:v>
                </c:pt>
                <c:pt idx="8">
                  <c:v>2008 Q1</c:v>
                </c:pt>
                <c:pt idx="9">
                  <c:v>Q2</c:v>
                </c:pt>
                <c:pt idx="10">
                  <c:v>Q3</c:v>
                </c:pt>
                <c:pt idx="11">
                  <c:v>Q4</c:v>
                </c:pt>
                <c:pt idx="12">
                  <c:v>2009 Q1</c:v>
                </c:pt>
                <c:pt idx="13">
                  <c:v>Q2</c:v>
                </c:pt>
                <c:pt idx="14">
                  <c:v>Q3</c:v>
                </c:pt>
                <c:pt idx="15">
                  <c:v>Q4</c:v>
                </c:pt>
                <c:pt idx="16">
                  <c:v>2010 Q1</c:v>
                </c:pt>
                <c:pt idx="17">
                  <c:v>Q2</c:v>
                </c:pt>
                <c:pt idx="18">
                  <c:v>Q3</c:v>
                </c:pt>
                <c:pt idx="19">
                  <c:v>Q4</c:v>
                </c:pt>
                <c:pt idx="20">
                  <c:v>2011 Q1</c:v>
                </c:pt>
                <c:pt idx="21">
                  <c:v>Q2</c:v>
                </c:pt>
                <c:pt idx="22">
                  <c:v>Q3</c:v>
                </c:pt>
                <c:pt idx="23">
                  <c:v>Q4</c:v>
                </c:pt>
                <c:pt idx="24">
                  <c:v>2012 Q1</c:v>
                </c:pt>
                <c:pt idx="25">
                  <c:v>Q2</c:v>
                </c:pt>
                <c:pt idx="26">
                  <c:v>Q3</c:v>
                </c:pt>
                <c:pt idx="27">
                  <c:v>Q4</c:v>
                </c:pt>
                <c:pt idx="28">
                  <c:v>2013 Q1</c:v>
                </c:pt>
                <c:pt idx="29">
                  <c:v>Q2</c:v>
                </c:pt>
                <c:pt idx="30">
                  <c:v>Q3</c:v>
                </c:pt>
                <c:pt idx="31">
                  <c:v>Q4</c:v>
                </c:pt>
                <c:pt idx="32">
                  <c:v>2014 Q1</c:v>
                </c:pt>
                <c:pt idx="33">
                  <c:v>Q2</c:v>
                </c:pt>
                <c:pt idx="34">
                  <c:v>Q3</c:v>
                </c:pt>
                <c:pt idx="35">
                  <c:v>Q4</c:v>
                </c:pt>
                <c:pt idx="36">
                  <c:v>2015 Q1</c:v>
                </c:pt>
                <c:pt idx="37">
                  <c:v>Q2</c:v>
                </c:pt>
                <c:pt idx="38">
                  <c:v>Q3</c:v>
                </c:pt>
                <c:pt idx="39">
                  <c:v>Q4</c:v>
                </c:pt>
                <c:pt idx="40">
                  <c:v>2016 Q1</c:v>
                </c:pt>
                <c:pt idx="41">
                  <c:v>Q2</c:v>
                </c:pt>
                <c:pt idx="42">
                  <c:v>Q3</c:v>
                </c:pt>
                <c:pt idx="43">
                  <c:v>Q4</c:v>
                </c:pt>
                <c:pt idx="44">
                  <c:v>2017 Q1</c:v>
                </c:pt>
                <c:pt idx="45">
                  <c:v>Q2</c:v>
                </c:pt>
                <c:pt idx="46">
                  <c:v>Q3</c:v>
                </c:pt>
                <c:pt idx="47">
                  <c:v>Q4</c:v>
                </c:pt>
              </c:strCache>
            </c:strRef>
          </c:cat>
          <c:val>
            <c:numRef>
              <c:f>Sheet1!$B$2:$AW$2</c:f>
              <c:numCache>
                <c:formatCode>General</c:formatCode>
                <c:ptCount val="48"/>
                <c:pt idx="0">
                  <c:v>59</c:v>
                </c:pt>
                <c:pt idx="1">
                  <c:v>57</c:v>
                </c:pt>
                <c:pt idx="2">
                  <c:v>56</c:v>
                </c:pt>
                <c:pt idx="3">
                  <c:v>59</c:v>
                </c:pt>
                <c:pt idx="4">
                  <c:v>75</c:v>
                </c:pt>
                <c:pt idx="5">
                  <c:v>71</c:v>
                </c:pt>
                <c:pt idx="6">
                  <c:v>73</c:v>
                </c:pt>
                <c:pt idx="7">
                  <c:v>71</c:v>
                </c:pt>
                <c:pt idx="8">
                  <c:v>78</c:v>
                </c:pt>
                <c:pt idx="9">
                  <c:v>77</c:v>
                </c:pt>
                <c:pt idx="10">
                  <c:v>69</c:v>
                </c:pt>
                <c:pt idx="11">
                  <c:v>74</c:v>
                </c:pt>
                <c:pt idx="12">
                  <c:v>60</c:v>
                </c:pt>
                <c:pt idx="13">
                  <c:v>61</c:v>
                </c:pt>
                <c:pt idx="14">
                  <c:v>61</c:v>
                </c:pt>
                <c:pt idx="15">
                  <c:v>62</c:v>
                </c:pt>
                <c:pt idx="16">
                  <c:v>86</c:v>
                </c:pt>
                <c:pt idx="17">
                  <c:v>83</c:v>
                </c:pt>
                <c:pt idx="18">
                  <c:v>82</c:v>
                </c:pt>
                <c:pt idx="19">
                  <c:v>83</c:v>
                </c:pt>
                <c:pt idx="20">
                  <c:v>70</c:v>
                </c:pt>
                <c:pt idx="21">
                  <c:v>69</c:v>
                </c:pt>
                <c:pt idx="22">
                  <c:v>67</c:v>
                </c:pt>
                <c:pt idx="23">
                  <c:v>68</c:v>
                </c:pt>
                <c:pt idx="24">
                  <c:v>82</c:v>
                </c:pt>
                <c:pt idx="25">
                  <c:v>79</c:v>
                </c:pt>
                <c:pt idx="26">
                  <c:v>79</c:v>
                </c:pt>
                <c:pt idx="27">
                  <c:v>77</c:v>
                </c:pt>
                <c:pt idx="28">
                  <c:v>80</c:v>
                </c:pt>
                <c:pt idx="29">
                  <c:v>79</c:v>
                </c:pt>
                <c:pt idx="30">
                  <c:v>78</c:v>
                </c:pt>
                <c:pt idx="31">
                  <c:v>78</c:v>
                </c:pt>
                <c:pt idx="32">
                  <c:v>85</c:v>
                </c:pt>
                <c:pt idx="33">
                  <c:v>84</c:v>
                </c:pt>
                <c:pt idx="34">
                  <c:v>85</c:v>
                </c:pt>
                <c:pt idx="35">
                  <c:v>83</c:v>
                </c:pt>
                <c:pt idx="36">
                  <c:v>101</c:v>
                </c:pt>
                <c:pt idx="37">
                  <c:v>98</c:v>
                </c:pt>
                <c:pt idx="38">
                  <c:v>97</c:v>
                </c:pt>
                <c:pt idx="39">
                  <c:v>97</c:v>
                </c:pt>
                <c:pt idx="40">
                  <c:v>90</c:v>
                </c:pt>
                <c:pt idx="41">
                  <c:v>88</c:v>
                </c:pt>
                <c:pt idx="42">
                  <c:v>89</c:v>
                </c:pt>
                <c:pt idx="43">
                  <c:v>87</c:v>
                </c:pt>
                <c:pt idx="44">
                  <c:v>91</c:v>
                </c:pt>
                <c:pt idx="45">
                  <c:v>90</c:v>
                </c:pt>
                <c:pt idx="46">
                  <c:v>90</c:v>
                </c:pt>
                <c:pt idx="47">
                  <c:v>88</c:v>
                </c:pt>
              </c:numCache>
            </c:numRef>
          </c:val>
          <c:smooth val="0"/>
          <c:extLst>
            <c:ext xmlns:c16="http://schemas.microsoft.com/office/drawing/2014/chart" uri="{C3380CC4-5D6E-409C-BE32-E72D297353CC}">
              <c16:uniqueId val="{00000000-05FF-4A96-8E2A-99B7EA282CD2}"/>
            </c:ext>
          </c:extLst>
        </c:ser>
        <c:ser>
          <c:idx val="2"/>
          <c:order val="1"/>
          <c:tx>
            <c:v>Median</c:v>
          </c:tx>
          <c:spPr>
            <a:ln w="38100" cap="rnd">
              <a:solidFill>
                <a:srgbClr val="00B050"/>
              </a:solidFill>
              <a:round/>
            </a:ln>
            <a:effectLst/>
          </c:spPr>
          <c:marker>
            <c:symbol val="square"/>
            <c:size val="5"/>
            <c:spPr>
              <a:solidFill>
                <a:srgbClr val="00B050"/>
              </a:solidFill>
              <a:ln w="9525">
                <a:solidFill>
                  <a:srgbClr val="00B050"/>
                </a:solidFill>
              </a:ln>
              <a:effectLst/>
            </c:spPr>
          </c:marker>
          <c:cat>
            <c:strRef>
              <c:f>Sheet1!$B$4:$AW$4</c:f>
              <c:strCache>
                <c:ptCount val="48"/>
                <c:pt idx="0">
                  <c:v>2006 Q1</c:v>
                </c:pt>
                <c:pt idx="1">
                  <c:v>Q2</c:v>
                </c:pt>
                <c:pt idx="2">
                  <c:v>Q3</c:v>
                </c:pt>
                <c:pt idx="3">
                  <c:v>Q4</c:v>
                </c:pt>
                <c:pt idx="4">
                  <c:v>2007 Q1</c:v>
                </c:pt>
                <c:pt idx="5">
                  <c:v>Q2</c:v>
                </c:pt>
                <c:pt idx="6">
                  <c:v>Q3</c:v>
                </c:pt>
                <c:pt idx="7">
                  <c:v>Q4</c:v>
                </c:pt>
                <c:pt idx="8">
                  <c:v>2008 Q1</c:v>
                </c:pt>
                <c:pt idx="9">
                  <c:v>Q2</c:v>
                </c:pt>
                <c:pt idx="10">
                  <c:v>Q3</c:v>
                </c:pt>
                <c:pt idx="11">
                  <c:v>Q4</c:v>
                </c:pt>
                <c:pt idx="12">
                  <c:v>2009 Q1</c:v>
                </c:pt>
                <c:pt idx="13">
                  <c:v>Q2</c:v>
                </c:pt>
                <c:pt idx="14">
                  <c:v>Q3</c:v>
                </c:pt>
                <c:pt idx="15">
                  <c:v>Q4</c:v>
                </c:pt>
                <c:pt idx="16">
                  <c:v>2010 Q1</c:v>
                </c:pt>
                <c:pt idx="17">
                  <c:v>Q2</c:v>
                </c:pt>
                <c:pt idx="18">
                  <c:v>Q3</c:v>
                </c:pt>
                <c:pt idx="19">
                  <c:v>Q4</c:v>
                </c:pt>
                <c:pt idx="20">
                  <c:v>2011 Q1</c:v>
                </c:pt>
                <c:pt idx="21">
                  <c:v>Q2</c:v>
                </c:pt>
                <c:pt idx="22">
                  <c:v>Q3</c:v>
                </c:pt>
                <c:pt idx="23">
                  <c:v>Q4</c:v>
                </c:pt>
                <c:pt idx="24">
                  <c:v>2012 Q1</c:v>
                </c:pt>
                <c:pt idx="25">
                  <c:v>Q2</c:v>
                </c:pt>
                <c:pt idx="26">
                  <c:v>Q3</c:v>
                </c:pt>
                <c:pt idx="27">
                  <c:v>Q4</c:v>
                </c:pt>
                <c:pt idx="28">
                  <c:v>2013 Q1</c:v>
                </c:pt>
                <c:pt idx="29">
                  <c:v>Q2</c:v>
                </c:pt>
                <c:pt idx="30">
                  <c:v>Q3</c:v>
                </c:pt>
                <c:pt idx="31">
                  <c:v>Q4</c:v>
                </c:pt>
                <c:pt idx="32">
                  <c:v>2014 Q1</c:v>
                </c:pt>
                <c:pt idx="33">
                  <c:v>Q2</c:v>
                </c:pt>
                <c:pt idx="34">
                  <c:v>Q3</c:v>
                </c:pt>
                <c:pt idx="35">
                  <c:v>Q4</c:v>
                </c:pt>
                <c:pt idx="36">
                  <c:v>2015 Q1</c:v>
                </c:pt>
                <c:pt idx="37">
                  <c:v>Q2</c:v>
                </c:pt>
                <c:pt idx="38">
                  <c:v>Q3</c:v>
                </c:pt>
                <c:pt idx="39">
                  <c:v>Q4</c:v>
                </c:pt>
                <c:pt idx="40">
                  <c:v>2016 Q1</c:v>
                </c:pt>
                <c:pt idx="41">
                  <c:v>Q2</c:v>
                </c:pt>
                <c:pt idx="42">
                  <c:v>Q3</c:v>
                </c:pt>
                <c:pt idx="43">
                  <c:v>Q4</c:v>
                </c:pt>
                <c:pt idx="44">
                  <c:v>2017 Q1</c:v>
                </c:pt>
                <c:pt idx="45">
                  <c:v>Q2</c:v>
                </c:pt>
                <c:pt idx="46">
                  <c:v>Q3</c:v>
                </c:pt>
                <c:pt idx="47">
                  <c:v>Q4</c:v>
                </c:pt>
              </c:strCache>
            </c:strRef>
          </c:cat>
          <c:val>
            <c:numRef>
              <c:f>Sheet1!$B$3:$AW$3</c:f>
              <c:numCache>
                <c:formatCode>General</c:formatCode>
                <c:ptCount val="48"/>
                <c:pt idx="0">
                  <c:v>48</c:v>
                </c:pt>
                <c:pt idx="1">
                  <c:v>45</c:v>
                </c:pt>
                <c:pt idx="2">
                  <c:v>45</c:v>
                </c:pt>
                <c:pt idx="3">
                  <c:v>46</c:v>
                </c:pt>
                <c:pt idx="4">
                  <c:v>60</c:v>
                </c:pt>
                <c:pt idx="5">
                  <c:v>59</c:v>
                </c:pt>
                <c:pt idx="6">
                  <c:v>58</c:v>
                </c:pt>
                <c:pt idx="7">
                  <c:v>56</c:v>
                </c:pt>
                <c:pt idx="8">
                  <c:v>65</c:v>
                </c:pt>
                <c:pt idx="9">
                  <c:v>62</c:v>
                </c:pt>
                <c:pt idx="10">
                  <c:v>64</c:v>
                </c:pt>
                <c:pt idx="11">
                  <c:v>69</c:v>
                </c:pt>
                <c:pt idx="12">
                  <c:v>56</c:v>
                </c:pt>
                <c:pt idx="13">
                  <c:v>55</c:v>
                </c:pt>
                <c:pt idx="14">
                  <c:v>57</c:v>
                </c:pt>
                <c:pt idx="15">
                  <c:v>56</c:v>
                </c:pt>
                <c:pt idx="16">
                  <c:v>81</c:v>
                </c:pt>
                <c:pt idx="17">
                  <c:v>78</c:v>
                </c:pt>
                <c:pt idx="18">
                  <c:v>77</c:v>
                </c:pt>
                <c:pt idx="19">
                  <c:v>78</c:v>
                </c:pt>
                <c:pt idx="20">
                  <c:v>65</c:v>
                </c:pt>
                <c:pt idx="21">
                  <c:v>64</c:v>
                </c:pt>
                <c:pt idx="22">
                  <c:v>62</c:v>
                </c:pt>
                <c:pt idx="23">
                  <c:v>63</c:v>
                </c:pt>
                <c:pt idx="24">
                  <c:v>76</c:v>
                </c:pt>
                <c:pt idx="25">
                  <c:v>74</c:v>
                </c:pt>
                <c:pt idx="26">
                  <c:v>73</c:v>
                </c:pt>
                <c:pt idx="27">
                  <c:v>72</c:v>
                </c:pt>
                <c:pt idx="28">
                  <c:v>74</c:v>
                </c:pt>
                <c:pt idx="29">
                  <c:v>74</c:v>
                </c:pt>
                <c:pt idx="30">
                  <c:v>73</c:v>
                </c:pt>
                <c:pt idx="31">
                  <c:v>72</c:v>
                </c:pt>
                <c:pt idx="32">
                  <c:v>79</c:v>
                </c:pt>
                <c:pt idx="33">
                  <c:v>78</c:v>
                </c:pt>
                <c:pt idx="34">
                  <c:v>79</c:v>
                </c:pt>
                <c:pt idx="35">
                  <c:v>77</c:v>
                </c:pt>
                <c:pt idx="36">
                  <c:v>95</c:v>
                </c:pt>
                <c:pt idx="37">
                  <c:v>92</c:v>
                </c:pt>
                <c:pt idx="38">
                  <c:v>91</c:v>
                </c:pt>
                <c:pt idx="39">
                  <c:v>92</c:v>
                </c:pt>
                <c:pt idx="40">
                  <c:v>84</c:v>
                </c:pt>
                <c:pt idx="41">
                  <c:v>83</c:v>
                </c:pt>
                <c:pt idx="42">
                  <c:v>83</c:v>
                </c:pt>
                <c:pt idx="43">
                  <c:v>81</c:v>
                </c:pt>
                <c:pt idx="44">
                  <c:v>85</c:v>
                </c:pt>
                <c:pt idx="45">
                  <c:v>84</c:v>
                </c:pt>
                <c:pt idx="46">
                  <c:v>84</c:v>
                </c:pt>
                <c:pt idx="47">
                  <c:v>82</c:v>
                </c:pt>
              </c:numCache>
            </c:numRef>
          </c:val>
          <c:smooth val="0"/>
          <c:extLst>
            <c:ext xmlns:c16="http://schemas.microsoft.com/office/drawing/2014/chart" uri="{C3380CC4-5D6E-409C-BE32-E72D297353CC}">
              <c16:uniqueId val="{00000001-05FF-4A96-8E2A-99B7EA282CD2}"/>
            </c:ext>
          </c:extLst>
        </c:ser>
        <c:dLbls>
          <c:showLegendKey val="0"/>
          <c:showVal val="0"/>
          <c:showCatName val="0"/>
          <c:showSerName val="0"/>
          <c:showPercent val="0"/>
          <c:showBubbleSize val="0"/>
        </c:dLbls>
        <c:marker val="1"/>
        <c:smooth val="0"/>
        <c:axId val="254855880"/>
        <c:axId val="254854704"/>
      </c:lineChart>
      <c:catAx>
        <c:axId val="2548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900000" spcFirstLastPara="1" vertOverflow="ellipsis" wrap="square" anchor="ctr" anchorCtr="1"/>
          <a:lstStyle/>
          <a:p>
            <a:pPr>
              <a:defRPr sz="900" b="1" i="0" u="none" strike="noStrike" kern="1200" baseline="0">
                <a:solidFill>
                  <a:sysClr val="windowText" lastClr="000000"/>
                </a:solidFill>
                <a:latin typeface="+mn-lt"/>
                <a:ea typeface="+mn-ea"/>
                <a:cs typeface="+mn-cs"/>
              </a:defRPr>
            </a:pPr>
            <a:endParaRPr lang="en-US"/>
          </a:p>
        </c:txPr>
        <c:crossAx val="254854704"/>
        <c:crosses val="autoZero"/>
        <c:auto val="1"/>
        <c:lblAlgn val="ctr"/>
        <c:lblOffset val="100"/>
        <c:noMultiLvlLbl val="0"/>
      </c:catAx>
      <c:valAx>
        <c:axId val="254854704"/>
        <c:scaling>
          <c:orientation val="minMax"/>
          <c:max val="110"/>
        </c:scaling>
        <c:delete val="0"/>
        <c:axPos val="l"/>
        <c:majorGridlines>
          <c:spPr>
            <a:ln w="9525" cap="flat" cmpd="sng" algn="ctr">
              <a:solidFill>
                <a:schemeClr val="bg2">
                  <a:lumMod val="9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Time in Minutes</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54855880"/>
        <c:crosses val="autoZero"/>
        <c:crossBetween val="between"/>
        <c:majorUnit val="10"/>
      </c:valAx>
      <c:spPr>
        <a:noFill/>
        <a:ln>
          <a:noFill/>
        </a:ln>
        <a:effectLst/>
      </c:spPr>
    </c:plotArea>
    <c:legend>
      <c:legendPos val="t"/>
      <c:layout>
        <c:manualLayout>
          <c:xMode val="edge"/>
          <c:yMode val="edge"/>
          <c:x val="0.41008879786703201"/>
          <c:y val="0.70494949494949499"/>
          <c:w val="0.20260240276309793"/>
          <c:h val="4.1421299610275991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76022085321135"/>
          <c:y val="4.3247398438125681E-2"/>
          <c:w val="0.66006149156927552"/>
          <c:h val="0.69489155584104034"/>
        </c:manualLayout>
      </c:layout>
      <c:lineChart>
        <c:grouping val="standard"/>
        <c:varyColors val="0"/>
        <c:ser>
          <c:idx val="0"/>
          <c:order val="0"/>
          <c:tx>
            <c:strRef>
              <c:f>Sheet1!$B$1</c:f>
              <c:strCache>
                <c:ptCount val="1"/>
                <c:pt idx="0">
                  <c:v>Family module</c:v>
                </c:pt>
              </c:strCache>
            </c:strRef>
          </c:tx>
          <c:spPr>
            <a:ln w="44450"/>
          </c:spPr>
          <c:marker>
            <c:symbol val="none"/>
          </c:marker>
          <c:cat>
            <c:numRef>
              <c:f>Sheet1!$A$2:$A$22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Sheet1!$B$2:$B$22</c:f>
              <c:numCache>
                <c:formatCode>General</c:formatCode>
                <c:ptCount val="21"/>
                <c:pt idx="0">
                  <c:v>90.3</c:v>
                </c:pt>
                <c:pt idx="1">
                  <c:v>88.2</c:v>
                </c:pt>
                <c:pt idx="2">
                  <c:v>86.1</c:v>
                </c:pt>
                <c:pt idx="3">
                  <c:v>87.3</c:v>
                </c:pt>
                <c:pt idx="4">
                  <c:v>87.6</c:v>
                </c:pt>
                <c:pt idx="5">
                  <c:v>88.1</c:v>
                </c:pt>
                <c:pt idx="6">
                  <c:v>87.9</c:v>
                </c:pt>
                <c:pt idx="7">
                  <c:v>86.5</c:v>
                </c:pt>
                <c:pt idx="8">
                  <c:v>86.1</c:v>
                </c:pt>
                <c:pt idx="9">
                  <c:v>87</c:v>
                </c:pt>
                <c:pt idx="10">
                  <c:v>86.6</c:v>
                </c:pt>
                <c:pt idx="11">
                  <c:v>84.5</c:v>
                </c:pt>
                <c:pt idx="12">
                  <c:v>81.599999999999994</c:v>
                </c:pt>
                <c:pt idx="13">
                  <c:v>78.7</c:v>
                </c:pt>
                <c:pt idx="14">
                  <c:v>81.3</c:v>
                </c:pt>
                <c:pt idx="15">
                  <c:v>76.8</c:v>
                </c:pt>
                <c:pt idx="16">
                  <c:v>75.7</c:v>
                </c:pt>
                <c:pt idx="17">
                  <c:v>73.8</c:v>
                </c:pt>
                <c:pt idx="18">
                  <c:v>69.3</c:v>
                </c:pt>
                <c:pt idx="19">
                  <c:v>67.099999999999994</c:v>
                </c:pt>
                <c:pt idx="20">
                  <c:v>65.7</c:v>
                </c:pt>
              </c:numCache>
            </c:numRef>
          </c:val>
          <c:smooth val="0"/>
          <c:extLst>
            <c:ext xmlns:c16="http://schemas.microsoft.com/office/drawing/2014/chart" uri="{C3380CC4-5D6E-409C-BE32-E72D297353CC}">
              <c16:uniqueId val="{00000000-DC2D-401A-A0C7-F323BDAA14DC}"/>
            </c:ext>
          </c:extLst>
        </c:ser>
        <c:ser>
          <c:idx val="1"/>
          <c:order val="1"/>
          <c:tx>
            <c:strRef>
              <c:f>Sheet1!$C$1</c:f>
              <c:strCache>
                <c:ptCount val="1"/>
                <c:pt idx="0">
                  <c:v>Sample Child module</c:v>
                </c:pt>
              </c:strCache>
            </c:strRef>
          </c:tx>
          <c:spPr>
            <a:ln w="44450"/>
          </c:spPr>
          <c:marker>
            <c:symbol val="none"/>
          </c:marker>
          <c:cat>
            <c:numRef>
              <c:f>Sheet1!$A$2:$A$22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Sheet1!$C$2:$C$22</c:f>
              <c:numCache>
                <c:formatCode>General</c:formatCode>
                <c:ptCount val="21"/>
                <c:pt idx="0">
                  <c:v>84.1</c:v>
                </c:pt>
                <c:pt idx="1">
                  <c:v>82.4</c:v>
                </c:pt>
                <c:pt idx="2">
                  <c:v>78.2</c:v>
                </c:pt>
                <c:pt idx="3">
                  <c:v>79.400000000000006</c:v>
                </c:pt>
                <c:pt idx="4">
                  <c:v>80.599999999999994</c:v>
                </c:pt>
                <c:pt idx="5">
                  <c:v>81.3</c:v>
                </c:pt>
                <c:pt idx="6">
                  <c:v>81.099999999999994</c:v>
                </c:pt>
                <c:pt idx="7">
                  <c:v>79.400000000000006</c:v>
                </c:pt>
                <c:pt idx="8">
                  <c:v>77.5</c:v>
                </c:pt>
                <c:pt idx="9">
                  <c:v>78.8</c:v>
                </c:pt>
                <c:pt idx="10">
                  <c:v>76.5</c:v>
                </c:pt>
                <c:pt idx="11">
                  <c:v>72.3</c:v>
                </c:pt>
                <c:pt idx="12">
                  <c:v>73.400000000000006</c:v>
                </c:pt>
                <c:pt idx="13">
                  <c:v>70.7</c:v>
                </c:pt>
                <c:pt idx="14">
                  <c:v>74.599999999999994</c:v>
                </c:pt>
                <c:pt idx="15">
                  <c:v>69.7</c:v>
                </c:pt>
                <c:pt idx="16">
                  <c:v>69</c:v>
                </c:pt>
                <c:pt idx="17">
                  <c:v>66.599999999999994</c:v>
                </c:pt>
                <c:pt idx="18">
                  <c:v>63.4</c:v>
                </c:pt>
                <c:pt idx="19">
                  <c:v>61.9</c:v>
                </c:pt>
                <c:pt idx="20">
                  <c:v>60.6</c:v>
                </c:pt>
              </c:numCache>
            </c:numRef>
          </c:val>
          <c:smooth val="0"/>
          <c:extLst>
            <c:ext xmlns:c16="http://schemas.microsoft.com/office/drawing/2014/chart" uri="{C3380CC4-5D6E-409C-BE32-E72D297353CC}">
              <c16:uniqueId val="{00000001-DC2D-401A-A0C7-F323BDAA14DC}"/>
            </c:ext>
          </c:extLst>
        </c:ser>
        <c:ser>
          <c:idx val="2"/>
          <c:order val="2"/>
          <c:tx>
            <c:strRef>
              <c:f>Sheet1!$D$1</c:f>
              <c:strCache>
                <c:ptCount val="1"/>
                <c:pt idx="0">
                  <c:v>Sample Adult module</c:v>
                </c:pt>
              </c:strCache>
            </c:strRef>
          </c:tx>
          <c:spPr>
            <a:ln w="44450"/>
          </c:spPr>
          <c:marker>
            <c:symbol val="none"/>
          </c:marker>
          <c:cat>
            <c:numRef>
              <c:f>Sheet1!$A$2:$A$22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Sheet1!$D$2:$D$22</c:f>
              <c:numCache>
                <c:formatCode>General</c:formatCode>
                <c:ptCount val="21"/>
                <c:pt idx="0">
                  <c:v>80.400000000000006</c:v>
                </c:pt>
                <c:pt idx="1">
                  <c:v>73.900000000000006</c:v>
                </c:pt>
                <c:pt idx="2">
                  <c:v>69.599999999999994</c:v>
                </c:pt>
                <c:pt idx="3">
                  <c:v>72.099999999999994</c:v>
                </c:pt>
                <c:pt idx="4">
                  <c:v>73.8</c:v>
                </c:pt>
                <c:pt idx="5">
                  <c:v>74.3</c:v>
                </c:pt>
                <c:pt idx="6">
                  <c:v>74.2</c:v>
                </c:pt>
                <c:pt idx="7">
                  <c:v>72.5</c:v>
                </c:pt>
                <c:pt idx="8">
                  <c:v>69</c:v>
                </c:pt>
                <c:pt idx="9">
                  <c:v>70.8</c:v>
                </c:pt>
                <c:pt idx="10">
                  <c:v>67.8</c:v>
                </c:pt>
                <c:pt idx="11">
                  <c:v>62.6</c:v>
                </c:pt>
                <c:pt idx="12">
                  <c:v>65.400000000000006</c:v>
                </c:pt>
                <c:pt idx="13">
                  <c:v>60.8</c:v>
                </c:pt>
                <c:pt idx="14">
                  <c:v>66.3</c:v>
                </c:pt>
                <c:pt idx="15">
                  <c:v>61.2</c:v>
                </c:pt>
                <c:pt idx="16">
                  <c:v>61.2</c:v>
                </c:pt>
                <c:pt idx="17">
                  <c:v>58.9</c:v>
                </c:pt>
                <c:pt idx="18">
                  <c:v>55.2</c:v>
                </c:pt>
                <c:pt idx="19">
                  <c:v>54.3</c:v>
                </c:pt>
                <c:pt idx="20">
                  <c:v>53</c:v>
                </c:pt>
              </c:numCache>
            </c:numRef>
          </c:val>
          <c:smooth val="0"/>
          <c:extLst>
            <c:ext xmlns:c16="http://schemas.microsoft.com/office/drawing/2014/chart" uri="{C3380CC4-5D6E-409C-BE32-E72D297353CC}">
              <c16:uniqueId val="{00000002-DC2D-401A-A0C7-F323BDAA14DC}"/>
            </c:ext>
          </c:extLst>
        </c:ser>
        <c:dLbls>
          <c:showLegendKey val="0"/>
          <c:showVal val="0"/>
          <c:showCatName val="0"/>
          <c:showSerName val="0"/>
          <c:showPercent val="0"/>
          <c:showBubbleSize val="0"/>
        </c:dLbls>
        <c:smooth val="0"/>
        <c:axId val="279218664"/>
        <c:axId val="279219056"/>
      </c:lineChart>
      <c:catAx>
        <c:axId val="279218664"/>
        <c:scaling>
          <c:orientation val="minMax"/>
        </c:scaling>
        <c:delete val="0"/>
        <c:axPos val="b"/>
        <c:title>
          <c:tx>
            <c:rich>
              <a:bodyPr/>
              <a:lstStyle/>
              <a:p>
                <a:pPr>
                  <a:defRPr/>
                </a:pPr>
                <a:r>
                  <a:rPr lang="en-US" sz="1600" dirty="0">
                    <a:solidFill>
                      <a:srgbClr val="000000"/>
                    </a:solidFill>
                  </a:rPr>
                  <a:t>Year</a:t>
                </a:r>
              </a:p>
            </c:rich>
          </c:tx>
          <c:overlay val="0"/>
        </c:title>
        <c:numFmt formatCode="General" sourceLinked="1"/>
        <c:majorTickMark val="out"/>
        <c:minorTickMark val="none"/>
        <c:tickLblPos val="nextTo"/>
        <c:spPr>
          <a:ln>
            <a:solidFill>
              <a:srgbClr val="000000"/>
            </a:solidFill>
          </a:ln>
        </c:spPr>
        <c:txPr>
          <a:bodyPr/>
          <a:lstStyle/>
          <a:p>
            <a:pPr>
              <a:defRPr sz="1500" b="1">
                <a:solidFill>
                  <a:srgbClr val="000000"/>
                </a:solidFill>
              </a:defRPr>
            </a:pPr>
            <a:endParaRPr lang="en-US"/>
          </a:p>
        </c:txPr>
        <c:crossAx val="279219056"/>
        <c:crosses val="autoZero"/>
        <c:auto val="1"/>
        <c:lblAlgn val="ctr"/>
        <c:lblOffset val="100"/>
        <c:noMultiLvlLbl val="0"/>
      </c:catAx>
      <c:valAx>
        <c:axId val="279219056"/>
        <c:scaling>
          <c:orientation val="minMax"/>
          <c:min val="50"/>
        </c:scaling>
        <c:delete val="0"/>
        <c:axPos val="l"/>
        <c:majorGridlines>
          <c:spPr>
            <a:ln>
              <a:solidFill>
                <a:schemeClr val="accent4">
                  <a:lumMod val="40000"/>
                  <a:lumOff val="60000"/>
                </a:schemeClr>
              </a:solidFill>
            </a:ln>
          </c:spPr>
        </c:majorGridlines>
        <c:title>
          <c:tx>
            <c:rich>
              <a:bodyPr/>
              <a:lstStyle/>
              <a:p>
                <a:pPr>
                  <a:defRPr/>
                </a:pPr>
                <a:r>
                  <a:rPr lang="en-US" sz="1600" dirty="0">
                    <a:solidFill>
                      <a:srgbClr val="000000"/>
                    </a:solidFill>
                  </a:rPr>
                  <a:t>Percentage</a:t>
                </a:r>
              </a:p>
            </c:rich>
          </c:tx>
          <c:overlay val="0"/>
        </c:title>
        <c:numFmt formatCode="General" sourceLinked="1"/>
        <c:majorTickMark val="out"/>
        <c:minorTickMark val="none"/>
        <c:tickLblPos val="nextTo"/>
        <c:spPr>
          <a:ln>
            <a:solidFill>
              <a:srgbClr val="000000"/>
            </a:solidFill>
          </a:ln>
        </c:spPr>
        <c:txPr>
          <a:bodyPr/>
          <a:lstStyle/>
          <a:p>
            <a:pPr>
              <a:defRPr b="1">
                <a:solidFill>
                  <a:srgbClr val="000000"/>
                </a:solidFill>
              </a:defRPr>
            </a:pPr>
            <a:endParaRPr lang="en-US"/>
          </a:p>
        </c:txPr>
        <c:crossAx val="279218664"/>
        <c:crosses val="autoZero"/>
        <c:crossBetween val="between"/>
      </c:valAx>
      <c:spPr>
        <a:noFill/>
        <a:ln>
          <a:noFill/>
        </a:ln>
      </c:spPr>
    </c:plotArea>
    <c:legend>
      <c:legendPos val="r"/>
      <c:layout>
        <c:manualLayout>
          <c:xMode val="edge"/>
          <c:yMode val="edge"/>
          <c:x val="0.77255046322500509"/>
          <c:y val="0.25494975977767143"/>
          <c:w val="0.22744950359465937"/>
          <c:h val="0.50454354450546024"/>
        </c:manualLayout>
      </c:layout>
      <c:overlay val="0"/>
      <c:txPr>
        <a:bodyPr/>
        <a:lstStyle/>
        <a:p>
          <a:pPr>
            <a:defRPr b="1" i="0" baseline="0">
              <a:solidFill>
                <a:srgbClr val="000000"/>
              </a:solidFill>
              <a:latin typeface="Calibri" panose="020F0502020204030204" pitchFamily="34" charset="0"/>
            </a:defRPr>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1/15/2021</a:t>
            </a:fld>
            <a:endParaRPr lang="en-US" dirty="0"/>
          </a:p>
        </p:txBody>
      </p:sp>
      <p:sp>
        <p:nvSpPr>
          <p:cNvPr id="4" name="Footer Placeholder 3"/>
          <p:cNvSpPr>
            <a:spLocks noGrp="1"/>
          </p:cNvSpPr>
          <p:nvPr>
            <p:ph type="ftr" sz="quarter" idx="2"/>
          </p:nvPr>
        </p:nvSpPr>
        <p:spPr>
          <a:xfrm>
            <a:off x="1" y="8830659"/>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1/15/2021</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8189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117855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310166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375180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70644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217482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57915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301917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187523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1834729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3860"/>
          <a:stretch/>
        </p:blipFill>
        <p:spPr>
          <a:xfrm>
            <a:off x="0" y="0"/>
            <a:ext cx="9144000" cy="920839"/>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baseline="0">
                <a:solidFill>
                  <a:srgbClr val="000000"/>
                </a:solidFill>
              </a:defRPr>
            </a:lvl1pPr>
            <a:lvl2pPr>
              <a:buClr>
                <a:srgbClr val="006858"/>
              </a:buClr>
              <a:defRPr sz="2000" baseline="0">
                <a:solidFill>
                  <a:srgbClr val="000000"/>
                </a:solidFill>
              </a:defRPr>
            </a:lvl2pPr>
            <a:lvl3pPr>
              <a:buClr>
                <a:srgbClr val="695E4A"/>
              </a:buClr>
              <a:defRPr sz="2000" baseline="0">
                <a:solidFill>
                  <a:srgbClr val="000000"/>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3"/>
            <a:ext cx="9144000" cy="153046"/>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464252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61" r:id="rId5"/>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039553"/>
            <a:ext cx="8229600" cy="1118110"/>
          </a:xfrm>
        </p:spPr>
        <p:txBody>
          <a:bodyPr/>
          <a:lstStyle/>
          <a:p>
            <a:r>
              <a:rPr lang="en-US" altLang="en-US" dirty="0"/>
              <a:t>NONRESPONSE BIAS ANALYSES FOR THE </a:t>
            </a:r>
            <a:br>
              <a:rPr lang="en-US" altLang="en-US" dirty="0"/>
            </a:br>
            <a:r>
              <a:rPr lang="en-US" altLang="en-US" dirty="0"/>
              <a:t>REDESIGNED NATIONAL HEALTH INTERVIEW SURVEY </a:t>
            </a:r>
            <a:br>
              <a:rPr lang="en-US" altLang="en-US" dirty="0"/>
            </a:br>
            <a:endParaRPr lang="en-US" altLang="en-US" dirty="0"/>
          </a:p>
        </p:txBody>
      </p:sp>
      <p:sp>
        <p:nvSpPr>
          <p:cNvPr id="2" name="Subtitle 1"/>
          <p:cNvSpPr>
            <a:spLocks noGrp="1"/>
          </p:cNvSpPr>
          <p:nvPr>
            <p:ph type="subTitle" idx="1"/>
          </p:nvPr>
        </p:nvSpPr>
        <p:spPr>
          <a:xfrm>
            <a:off x="457200" y="2399181"/>
            <a:ext cx="8097253" cy="2630019"/>
          </a:xfrm>
        </p:spPr>
        <p:txBody>
          <a:bodyPr/>
          <a:lstStyle/>
          <a:p>
            <a:r>
              <a:rPr lang="en-US" dirty="0"/>
              <a:t>Stephen Blumberg, PhD</a:t>
            </a:r>
          </a:p>
          <a:p>
            <a:r>
              <a:rPr lang="en-US" b="0" i="1" dirty="0"/>
              <a:t>Director, Division of Health Interview Statistics</a:t>
            </a:r>
          </a:p>
          <a:p>
            <a:endParaRPr lang="en-US" dirty="0"/>
          </a:p>
          <a:p>
            <a:endParaRPr lang="en-US" dirty="0"/>
          </a:p>
          <a:p>
            <a:r>
              <a:rPr lang="en-US" dirty="0"/>
              <a:t>NCHS Board of Scientific Counselors Meeting</a:t>
            </a:r>
          </a:p>
          <a:p>
            <a:r>
              <a:rPr lang="en-US" dirty="0"/>
              <a:t>September 5, 2019</a:t>
            </a:r>
          </a:p>
          <a:p>
            <a:r>
              <a:rPr lang="en-US" dirty="0"/>
              <a:t> </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HIS Logo" title="NHI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3038" y="72189"/>
            <a:ext cx="1321180" cy="713232"/>
          </a:xfrm>
          <a:prstGeom prst="roundRect">
            <a:avLst/>
          </a:prstGeom>
          <a:ln>
            <a:solidFill>
              <a:schemeClr val="bg2"/>
            </a:solidFill>
          </a:ln>
        </p:spPr>
      </p:pic>
    </p:spTree>
    <p:extLst>
      <p:ext uri="{BB962C8B-B14F-4D97-AF65-F5344CB8AC3E}">
        <p14:creationId xmlns:p14="http://schemas.microsoft.com/office/powerpoint/2010/main" val="353636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512F-35E9-4B73-B3B4-B1E505EA38F0}"/>
              </a:ext>
            </a:extLst>
          </p:cNvPr>
          <p:cNvSpPr>
            <a:spLocks noGrp="1"/>
          </p:cNvSpPr>
          <p:nvPr>
            <p:ph type="title"/>
          </p:nvPr>
        </p:nvSpPr>
        <p:spPr/>
        <p:txBody>
          <a:bodyPr/>
          <a:lstStyle/>
          <a:p>
            <a:r>
              <a:rPr lang="en-US" dirty="0"/>
              <a:t>Stage 1: Nonresponse Bias Modeling</a:t>
            </a:r>
          </a:p>
        </p:txBody>
      </p:sp>
      <p:sp>
        <p:nvSpPr>
          <p:cNvPr id="3" name="Text Placeholder 2">
            <a:extLst>
              <a:ext uri="{FF2B5EF4-FFF2-40B4-BE49-F238E27FC236}">
                <a16:creationId xmlns:a16="http://schemas.microsoft.com/office/drawing/2014/main" id="{3E8C6241-6BD9-45C6-A2A5-C6789AF2AC3A}"/>
              </a:ext>
            </a:extLst>
          </p:cNvPr>
          <p:cNvSpPr>
            <a:spLocks noGrp="1"/>
          </p:cNvSpPr>
          <p:nvPr>
            <p:ph type="body" sz="quarter" idx="10"/>
          </p:nvPr>
        </p:nvSpPr>
        <p:spPr/>
        <p:txBody>
          <a:bodyPr/>
          <a:lstStyle/>
          <a:p>
            <a:r>
              <a:rPr lang="en-US" dirty="0"/>
              <a:t>Separate prediction models for household, adult and child response</a:t>
            </a:r>
          </a:p>
          <a:p>
            <a:r>
              <a:rPr lang="en-US" dirty="0"/>
              <a:t>Data sources included:</a:t>
            </a:r>
          </a:p>
          <a:p>
            <a:pPr lvl="1"/>
            <a:r>
              <a:rPr lang="en-US" dirty="0"/>
              <a:t>Contact History Instrument, Neighborhood Observations Instrument</a:t>
            </a:r>
          </a:p>
          <a:p>
            <a:pPr lvl="1"/>
            <a:r>
              <a:rPr lang="en-US" dirty="0"/>
              <a:t>Census Planning Database, Area Health Resources Files</a:t>
            </a:r>
          </a:p>
          <a:p>
            <a:r>
              <a:rPr lang="en-US" dirty="0"/>
              <a:t>Predictors selected based on:</a:t>
            </a:r>
          </a:p>
          <a:p>
            <a:pPr lvl="1"/>
            <a:r>
              <a:rPr lang="en-US" dirty="0"/>
              <a:t>Bivariate relationship with response in Q1/2019</a:t>
            </a:r>
          </a:p>
          <a:p>
            <a:pPr lvl="1"/>
            <a:r>
              <a:rPr lang="en-US" dirty="0"/>
              <a:t>Significant association with key health indicators</a:t>
            </a:r>
          </a:p>
          <a:p>
            <a:r>
              <a:rPr lang="en-US" dirty="0"/>
              <a:t>Models selected based on performance metrics (AUC and Brier score)</a:t>
            </a:r>
          </a:p>
          <a:p>
            <a:pPr lvl="1"/>
            <a:r>
              <a:rPr lang="en-US" dirty="0"/>
              <a:t>Moved forward with best logistic model and machine learning model</a:t>
            </a:r>
          </a:p>
          <a:p>
            <a:endParaRPr lang="en-US" dirty="0"/>
          </a:p>
        </p:txBody>
      </p:sp>
    </p:spTree>
    <p:extLst>
      <p:ext uri="{BB962C8B-B14F-4D97-AF65-F5344CB8AC3E}">
        <p14:creationId xmlns:p14="http://schemas.microsoft.com/office/powerpoint/2010/main" val="394403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9A2F-F633-48AD-9A8A-4849D2DEA19F}"/>
              </a:ext>
            </a:extLst>
          </p:cNvPr>
          <p:cNvSpPr>
            <a:spLocks noGrp="1"/>
          </p:cNvSpPr>
          <p:nvPr>
            <p:ph type="title"/>
          </p:nvPr>
        </p:nvSpPr>
        <p:spPr/>
        <p:txBody>
          <a:bodyPr/>
          <a:lstStyle/>
          <a:p>
            <a:r>
              <a:rPr lang="en-US" dirty="0"/>
              <a:t>Stage 2: Nonresponse Bias Estimates</a:t>
            </a:r>
          </a:p>
        </p:txBody>
      </p:sp>
      <p:sp>
        <p:nvSpPr>
          <p:cNvPr id="3" name="Text Placeholder 2">
            <a:extLst>
              <a:ext uri="{FF2B5EF4-FFF2-40B4-BE49-F238E27FC236}">
                <a16:creationId xmlns:a16="http://schemas.microsoft.com/office/drawing/2014/main" id="{1984BAA6-BB0D-4B5F-B62A-0400CC42130B}"/>
              </a:ext>
            </a:extLst>
          </p:cNvPr>
          <p:cNvSpPr>
            <a:spLocks noGrp="1"/>
          </p:cNvSpPr>
          <p:nvPr>
            <p:ph type="body" sz="quarter" idx="10"/>
          </p:nvPr>
        </p:nvSpPr>
        <p:spPr>
          <a:xfrm>
            <a:off x="457200" y="1158875"/>
            <a:ext cx="4639586" cy="3341688"/>
          </a:xfrm>
        </p:spPr>
        <p:txBody>
          <a:bodyPr/>
          <a:lstStyle/>
          <a:p>
            <a:r>
              <a:rPr lang="en-US" dirty="0"/>
              <a:t>Propensity scores based on the models were divided into quintiles</a:t>
            </a:r>
          </a:p>
          <a:p>
            <a:r>
              <a:rPr lang="en-US" dirty="0"/>
              <a:t>Estimates for key health indicators compared between two groups defined by response quintiles </a:t>
            </a:r>
          </a:p>
          <a:p>
            <a:r>
              <a:rPr lang="en-US" dirty="0"/>
              <a:t>Significant difference indicates nonresponse bias</a:t>
            </a:r>
          </a:p>
        </p:txBody>
      </p:sp>
      <p:pic>
        <p:nvPicPr>
          <p:cNvPr id="32" name="Picture 31" descr="Figure defines the low response propensity group (those less likely to respond to the survey) as Quintiles 1 and 2, and the high response propensity group (those more likely to respond to the survey) as Quintiles 3, 4, and 5. ">
            <a:extLst>
              <a:ext uri="{FF2B5EF4-FFF2-40B4-BE49-F238E27FC236}">
                <a16:creationId xmlns:a16="http://schemas.microsoft.com/office/drawing/2014/main" id="{F846EA3D-8C35-4A8A-8F54-F6C76996CD29}"/>
              </a:ext>
            </a:extLst>
          </p:cNvPr>
          <p:cNvPicPr>
            <a:picLocks noChangeAspect="1"/>
          </p:cNvPicPr>
          <p:nvPr/>
        </p:nvPicPr>
        <p:blipFill>
          <a:blip r:embed="rId3"/>
          <a:stretch>
            <a:fillRect/>
          </a:stretch>
        </p:blipFill>
        <p:spPr>
          <a:xfrm>
            <a:off x="5241951" y="1283028"/>
            <a:ext cx="3599899" cy="2577443"/>
          </a:xfrm>
          <a:prstGeom prst="rect">
            <a:avLst/>
          </a:prstGeom>
        </p:spPr>
      </p:pic>
    </p:spTree>
    <p:extLst>
      <p:ext uri="{BB962C8B-B14F-4D97-AF65-F5344CB8AC3E}">
        <p14:creationId xmlns:p14="http://schemas.microsoft.com/office/powerpoint/2010/main" val="3450382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8520-8F4C-45E8-96E0-6192284BE9A4}"/>
              </a:ext>
            </a:extLst>
          </p:cNvPr>
          <p:cNvSpPr>
            <a:spLocks noGrp="1"/>
          </p:cNvSpPr>
          <p:nvPr>
            <p:ph type="title"/>
          </p:nvPr>
        </p:nvSpPr>
        <p:spPr/>
        <p:txBody>
          <a:bodyPr/>
          <a:lstStyle/>
          <a:p>
            <a:r>
              <a:rPr lang="en-US" dirty="0"/>
              <a:t>Stage 3: Development of Alternative Weights</a:t>
            </a:r>
          </a:p>
        </p:txBody>
      </p:sp>
      <p:sp>
        <p:nvSpPr>
          <p:cNvPr id="3" name="Text Placeholder 2">
            <a:extLst>
              <a:ext uri="{FF2B5EF4-FFF2-40B4-BE49-F238E27FC236}">
                <a16:creationId xmlns:a16="http://schemas.microsoft.com/office/drawing/2014/main" id="{2F242437-289E-4F65-A801-477D09220A00}"/>
              </a:ext>
            </a:extLst>
          </p:cNvPr>
          <p:cNvSpPr>
            <a:spLocks noGrp="1"/>
          </p:cNvSpPr>
          <p:nvPr>
            <p:ph type="body" sz="quarter" idx="10"/>
          </p:nvPr>
        </p:nvSpPr>
        <p:spPr/>
        <p:txBody>
          <a:bodyPr/>
          <a:lstStyle/>
          <a:p>
            <a:r>
              <a:rPr lang="en-US" dirty="0"/>
              <a:t>Explored modifications to the NHIS weighting procedures designed to reduce the potential for nonresponse bias</a:t>
            </a:r>
          </a:p>
          <a:p>
            <a:pPr lvl="1"/>
            <a:r>
              <a:rPr lang="en-US" dirty="0"/>
              <a:t>Adjusting for nonresponse by using predictive models for the response propensity </a:t>
            </a:r>
          </a:p>
          <a:p>
            <a:pPr lvl="1"/>
            <a:r>
              <a:rPr lang="en-US" dirty="0"/>
              <a:t>Calibrating to additional population estimates: education, employment, and MSA status (urban vs. non-urban)</a:t>
            </a:r>
          </a:p>
          <a:p>
            <a:r>
              <a:rPr lang="en-US" dirty="0"/>
              <a:t>Assessed characteristics of the nonresponse adjustment weights and the final calibrated weights</a:t>
            </a:r>
          </a:p>
          <a:p>
            <a:endParaRPr lang="en-US" dirty="0"/>
          </a:p>
        </p:txBody>
      </p:sp>
    </p:spTree>
    <p:extLst>
      <p:ext uri="{BB962C8B-B14F-4D97-AF65-F5344CB8AC3E}">
        <p14:creationId xmlns:p14="http://schemas.microsoft.com/office/powerpoint/2010/main" val="246936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D5BB-0658-46EF-9ED8-84403F8F07F1}"/>
              </a:ext>
            </a:extLst>
          </p:cNvPr>
          <p:cNvSpPr>
            <a:spLocks noGrp="1"/>
          </p:cNvSpPr>
          <p:nvPr>
            <p:ph type="title"/>
          </p:nvPr>
        </p:nvSpPr>
        <p:spPr/>
        <p:txBody>
          <a:bodyPr/>
          <a:lstStyle/>
          <a:p>
            <a:r>
              <a:rPr lang="en-US" dirty="0"/>
              <a:t>Stage 4: Comparing Fully-Weighted NHIS Estimates</a:t>
            </a:r>
          </a:p>
        </p:txBody>
      </p:sp>
      <p:sp>
        <p:nvSpPr>
          <p:cNvPr id="3" name="Text Placeholder 2">
            <a:extLst>
              <a:ext uri="{FF2B5EF4-FFF2-40B4-BE49-F238E27FC236}">
                <a16:creationId xmlns:a16="http://schemas.microsoft.com/office/drawing/2014/main" id="{8BE0136B-632B-4781-91B1-BDE6DE4B6F1B}"/>
              </a:ext>
            </a:extLst>
          </p:cNvPr>
          <p:cNvSpPr>
            <a:spLocks noGrp="1"/>
          </p:cNvSpPr>
          <p:nvPr>
            <p:ph type="body" sz="quarter" idx="10"/>
          </p:nvPr>
        </p:nvSpPr>
        <p:spPr/>
        <p:txBody>
          <a:bodyPr/>
          <a:lstStyle/>
          <a:p>
            <a:r>
              <a:rPr lang="en-US" dirty="0"/>
              <a:t>Considered point estimates and standard errors for 28 health indicators</a:t>
            </a:r>
          </a:p>
          <a:p>
            <a:endParaRPr lang="en-US" dirty="0"/>
          </a:p>
        </p:txBody>
      </p:sp>
      <p:pic>
        <p:nvPicPr>
          <p:cNvPr id="5" name="Picture 4" descr="Chart identifies the 28 health indicators in categories of health insurance coverage, health care service use, health status, health care access, health behaviors, and stressful life events.">
            <a:extLst>
              <a:ext uri="{FF2B5EF4-FFF2-40B4-BE49-F238E27FC236}">
                <a16:creationId xmlns:a16="http://schemas.microsoft.com/office/drawing/2014/main" id="{15550E53-452B-4602-9705-9D5F10C2A03D}"/>
              </a:ext>
            </a:extLst>
          </p:cNvPr>
          <p:cNvPicPr>
            <a:picLocks noChangeAspect="1"/>
          </p:cNvPicPr>
          <p:nvPr/>
        </p:nvPicPr>
        <p:blipFill>
          <a:blip r:embed="rId2"/>
          <a:stretch>
            <a:fillRect/>
          </a:stretch>
        </p:blipFill>
        <p:spPr>
          <a:xfrm>
            <a:off x="1979310" y="1653871"/>
            <a:ext cx="4762171" cy="3283650"/>
          </a:xfrm>
          <a:prstGeom prst="rect">
            <a:avLst/>
          </a:prstGeom>
        </p:spPr>
      </p:pic>
    </p:spTree>
    <p:extLst>
      <p:ext uri="{BB962C8B-B14F-4D97-AF65-F5344CB8AC3E}">
        <p14:creationId xmlns:p14="http://schemas.microsoft.com/office/powerpoint/2010/main" val="3470093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D5BB-0658-46EF-9ED8-84403F8F07F1}"/>
              </a:ext>
            </a:extLst>
          </p:cNvPr>
          <p:cNvSpPr>
            <a:spLocks noGrp="1"/>
          </p:cNvSpPr>
          <p:nvPr>
            <p:ph type="title"/>
          </p:nvPr>
        </p:nvSpPr>
        <p:spPr/>
        <p:txBody>
          <a:bodyPr/>
          <a:lstStyle/>
          <a:p>
            <a:r>
              <a:rPr lang="en-US" dirty="0"/>
              <a:t>Stage 5: Evaluating Tradeoffs</a:t>
            </a:r>
          </a:p>
        </p:txBody>
      </p:sp>
      <p:sp>
        <p:nvSpPr>
          <p:cNvPr id="3" name="Text Placeholder 2">
            <a:extLst>
              <a:ext uri="{FF2B5EF4-FFF2-40B4-BE49-F238E27FC236}">
                <a16:creationId xmlns:a16="http://schemas.microsoft.com/office/drawing/2014/main" id="{8BE0136B-632B-4781-91B1-BDE6DE4B6F1B}"/>
              </a:ext>
            </a:extLst>
          </p:cNvPr>
          <p:cNvSpPr>
            <a:spLocks noGrp="1"/>
          </p:cNvSpPr>
          <p:nvPr>
            <p:ph type="body" sz="quarter" idx="10"/>
          </p:nvPr>
        </p:nvSpPr>
        <p:spPr/>
        <p:txBody>
          <a:bodyPr/>
          <a:lstStyle/>
          <a:p>
            <a:r>
              <a:rPr lang="en-US" dirty="0"/>
              <a:t>Substantial reduction in nonresponse bias comes at a cost</a:t>
            </a:r>
          </a:p>
          <a:p>
            <a:pPr lvl="1"/>
            <a:r>
              <a:rPr lang="en-US" dirty="0"/>
              <a:t>Increased variance and design effects</a:t>
            </a:r>
          </a:p>
          <a:p>
            <a:pPr lvl="1"/>
            <a:r>
              <a:rPr lang="en-US" dirty="0"/>
              <a:t>Decreased effective sample size and reduced power</a:t>
            </a:r>
          </a:p>
          <a:p>
            <a:pPr lvl="1"/>
            <a:r>
              <a:rPr lang="en-US" dirty="0"/>
              <a:t>Increased complexity of application and replication</a:t>
            </a:r>
          </a:p>
          <a:p>
            <a:pPr lvl="1"/>
            <a:r>
              <a:rPr lang="en-US" dirty="0"/>
              <a:t>Reduced transparency in weighting process</a:t>
            </a:r>
          </a:p>
        </p:txBody>
      </p:sp>
    </p:spTree>
    <p:extLst>
      <p:ext uri="{BB962C8B-B14F-4D97-AF65-F5344CB8AC3E}">
        <p14:creationId xmlns:p14="http://schemas.microsoft.com/office/powerpoint/2010/main" val="3838454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39FB-6E87-46CC-9DE1-442011AB1099}"/>
              </a:ext>
            </a:extLst>
          </p:cNvPr>
          <p:cNvSpPr>
            <a:spLocks noGrp="1"/>
          </p:cNvSpPr>
          <p:nvPr>
            <p:ph type="title"/>
          </p:nvPr>
        </p:nvSpPr>
        <p:spPr/>
        <p:txBody>
          <a:bodyPr/>
          <a:lstStyle/>
          <a:p>
            <a:r>
              <a:rPr lang="en-US" dirty="0"/>
              <a:t>How the BSC Can Help</a:t>
            </a:r>
          </a:p>
        </p:txBody>
      </p:sp>
      <p:sp>
        <p:nvSpPr>
          <p:cNvPr id="3" name="Text Placeholder 2">
            <a:extLst>
              <a:ext uri="{FF2B5EF4-FFF2-40B4-BE49-F238E27FC236}">
                <a16:creationId xmlns:a16="http://schemas.microsoft.com/office/drawing/2014/main" id="{D5CB6E93-85B1-45F5-91B3-7D5012D20866}"/>
              </a:ext>
            </a:extLst>
          </p:cNvPr>
          <p:cNvSpPr>
            <a:spLocks noGrp="1"/>
          </p:cNvSpPr>
          <p:nvPr>
            <p:ph type="body" sz="quarter" idx="10"/>
          </p:nvPr>
        </p:nvSpPr>
        <p:spPr/>
        <p:txBody>
          <a:bodyPr/>
          <a:lstStyle/>
          <a:p>
            <a:r>
              <a:rPr lang="en-US" b="1" dirty="0">
                <a:solidFill>
                  <a:srgbClr val="006858"/>
                </a:solidFill>
              </a:rPr>
              <a:t>Review the results</a:t>
            </a:r>
          </a:p>
          <a:p>
            <a:pPr lvl="1"/>
            <a:r>
              <a:rPr lang="en-US" dirty="0"/>
              <a:t>What do the results suggest about the need for NCHS to implement a new weighting approach?</a:t>
            </a:r>
          </a:p>
          <a:p>
            <a:pPr lvl="1"/>
            <a:r>
              <a:rPr lang="en-US" dirty="0"/>
              <a:t>Are the results sufficient to draw conclusions about the best weighting strategy?</a:t>
            </a:r>
          </a:p>
          <a:p>
            <a:r>
              <a:rPr lang="en-US" b="1" dirty="0">
                <a:solidFill>
                  <a:srgbClr val="006858"/>
                </a:solidFill>
              </a:rPr>
              <a:t>Share your conclusions</a:t>
            </a:r>
          </a:p>
          <a:p>
            <a:pPr lvl="1"/>
            <a:r>
              <a:rPr lang="en-US" dirty="0"/>
              <a:t>Given these results, what advice do you have regarding weighting?</a:t>
            </a:r>
          </a:p>
          <a:p>
            <a:pPr lvl="1"/>
            <a:r>
              <a:rPr lang="en-US" dirty="0"/>
              <a:t>Are there additional analyses that we should conduct?</a:t>
            </a:r>
          </a:p>
          <a:p>
            <a:pPr lvl="1"/>
            <a:r>
              <a:rPr lang="en-US" dirty="0"/>
              <a:t>How should the results of those new analyses guide NCHS decision-making regarding weighting?</a:t>
            </a:r>
          </a:p>
          <a:p>
            <a:endParaRPr lang="en-US" dirty="0"/>
          </a:p>
        </p:txBody>
      </p:sp>
    </p:spTree>
    <p:extLst>
      <p:ext uri="{BB962C8B-B14F-4D97-AF65-F5344CB8AC3E}">
        <p14:creationId xmlns:p14="http://schemas.microsoft.com/office/powerpoint/2010/main" val="3525154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About the Redesign</a:t>
            </a:r>
          </a:p>
        </p:txBody>
      </p:sp>
      <p:sp>
        <p:nvSpPr>
          <p:cNvPr id="3" name="Text Placeholder 2"/>
          <p:cNvSpPr>
            <a:spLocks noGrp="1"/>
          </p:cNvSpPr>
          <p:nvPr>
            <p:ph type="body" idx="1"/>
          </p:nvPr>
        </p:nvSpPr>
        <p:spPr/>
        <p:txBody>
          <a:bodyPr/>
          <a:lstStyle/>
          <a:p>
            <a:r>
              <a:rPr lang="en-US" dirty="0"/>
              <a:t>https://www.cdc.gov/nchs/nhis/2019_quest_redesign.htm</a:t>
            </a:r>
          </a:p>
        </p:txBody>
      </p:sp>
    </p:spTree>
    <p:extLst>
      <p:ext uri="{BB962C8B-B14F-4D97-AF65-F5344CB8AC3E}">
        <p14:creationId xmlns:p14="http://schemas.microsoft.com/office/powerpoint/2010/main" val="764760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We Redesign the Questionnaire?</a:t>
            </a:r>
          </a:p>
        </p:txBody>
      </p:sp>
      <p:sp>
        <p:nvSpPr>
          <p:cNvPr id="3" name="Text Placeholder 2"/>
          <p:cNvSpPr>
            <a:spLocks noGrp="1"/>
          </p:cNvSpPr>
          <p:nvPr>
            <p:ph type="body" sz="quarter" idx="10"/>
          </p:nvPr>
        </p:nvSpPr>
        <p:spPr/>
        <p:txBody>
          <a:bodyPr/>
          <a:lstStyle/>
          <a:p>
            <a:r>
              <a:rPr lang="en-US" dirty="0"/>
              <a:t>Most recent major content redesign was 1997</a:t>
            </a:r>
          </a:p>
          <a:p>
            <a:r>
              <a:rPr lang="en-US" dirty="0"/>
              <a:t>Respondent burden increasing and response rates decreasing</a:t>
            </a:r>
          </a:p>
          <a:p>
            <a:endParaRPr lang="en-US" dirty="0"/>
          </a:p>
        </p:txBody>
      </p:sp>
    </p:spTree>
    <p:extLst>
      <p:ext uri="{BB962C8B-B14F-4D97-AF65-F5344CB8AC3E}">
        <p14:creationId xmlns:p14="http://schemas.microsoft.com/office/powerpoint/2010/main" val="137317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Length of Completed Interviews, by Quarter:</a:t>
            </a:r>
            <a:br>
              <a:rPr lang="en-US" dirty="0"/>
            </a:br>
            <a:r>
              <a:rPr lang="en-US" dirty="0"/>
              <a:t>NHIS, 2006, Q1 -- 2018, Q4 (October)</a:t>
            </a:r>
          </a:p>
        </p:txBody>
      </p:sp>
      <p:graphicFrame>
        <p:nvGraphicFramePr>
          <p:cNvPr id="5" name="Content Placeholder 3" descr="This chart shows the mean and median NHIS response rates by quarter going back to 2006. There is some variation by year depending on sponsored content, but the clear general trend is for a longer interview. The 2017 NHIS was about 60 percent longer than the 2006 NHIS. Over time the burden has been increasing on households.&#10;" title="Length of Completed Interviews, by Quarter"/>
          <p:cNvGraphicFramePr>
            <a:graphicFrameLocks noGrp="1"/>
          </p:cNvGraphicFramePr>
          <p:nvPr>
            <p:ph idx="4294967295"/>
            <p:extLst>
              <p:ext uri="{D42A27DB-BD31-4B8C-83A1-F6EECF244321}">
                <p14:modId xmlns:p14="http://schemas.microsoft.com/office/powerpoint/2010/main" val="660207270"/>
              </p:ext>
            </p:extLst>
          </p:nvPr>
        </p:nvGraphicFramePr>
        <p:xfrm>
          <a:off x="296985" y="1063229"/>
          <a:ext cx="8229600" cy="3681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7668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NHIS Family, Child, and Adult Response Rates, </a:t>
            </a:r>
            <a:br>
              <a:rPr lang="en-US" dirty="0"/>
            </a:br>
            <a:r>
              <a:rPr lang="en-US" dirty="0"/>
              <a:t>NHIS 1997-2017</a:t>
            </a:r>
          </a:p>
        </p:txBody>
      </p:sp>
      <p:graphicFrame>
        <p:nvGraphicFramePr>
          <p:cNvPr id="4" name="Content Placeholder 4" descr="Line graph showing declining NHIS response rates between 1997 and 2017" title="NHIS Unconditional Response Rates"/>
          <p:cNvGraphicFramePr>
            <a:graphicFrameLocks/>
          </p:cNvGraphicFramePr>
          <p:nvPr>
            <p:extLst>
              <p:ext uri="{D42A27DB-BD31-4B8C-83A1-F6EECF244321}">
                <p14:modId xmlns:p14="http://schemas.microsoft.com/office/powerpoint/2010/main" val="2302626280"/>
              </p:ext>
            </p:extLst>
          </p:nvPr>
        </p:nvGraphicFramePr>
        <p:xfrm>
          <a:off x="621866" y="1063232"/>
          <a:ext cx="7900271" cy="3814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9322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2019 Questionnaire Redesign</a:t>
            </a:r>
          </a:p>
        </p:txBody>
      </p:sp>
      <p:sp>
        <p:nvSpPr>
          <p:cNvPr id="3" name="Text Placeholder 2"/>
          <p:cNvSpPr>
            <a:spLocks noGrp="1"/>
          </p:cNvSpPr>
          <p:nvPr>
            <p:ph type="body" sz="quarter" idx="10"/>
          </p:nvPr>
        </p:nvSpPr>
        <p:spPr/>
        <p:txBody>
          <a:bodyPr>
            <a:normAutofit/>
          </a:bodyPr>
          <a:lstStyle/>
          <a:p>
            <a:r>
              <a:rPr lang="en-US" dirty="0"/>
              <a:t>Improve the relevance of covered health topics, better meeting the needs of the Department of Health and Human Services and other data users</a:t>
            </a:r>
          </a:p>
          <a:p>
            <a:r>
              <a:rPr lang="en-US" dirty="0"/>
              <a:t>Harmonize overlapping content with other federal heath surveys</a:t>
            </a:r>
          </a:p>
          <a:p>
            <a:r>
              <a:rPr lang="en-US" dirty="0"/>
              <a:t>Reduce respondent burden and improve data quality</a:t>
            </a:r>
          </a:p>
          <a:p>
            <a:r>
              <a:rPr lang="en-US" dirty="0"/>
              <a:t>Shorten questionnaire and reduce variation in interview times</a:t>
            </a:r>
          </a:p>
          <a:p>
            <a:r>
              <a:rPr lang="en-US" dirty="0"/>
              <a:t>Eliminate or reduce content better covered by other methods</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034916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631"/>
            <a:ext cx="8229600" cy="589549"/>
          </a:xfrm>
        </p:spPr>
        <p:txBody>
          <a:bodyPr>
            <a:normAutofit fontScale="90000"/>
          </a:bodyPr>
          <a:lstStyle/>
          <a:p>
            <a:r>
              <a:rPr lang="en-US" dirty="0"/>
              <a:t>Annual Content</a:t>
            </a:r>
            <a:br>
              <a:rPr lang="en-US" dirty="0"/>
            </a:br>
            <a:r>
              <a:rPr lang="en-US" dirty="0"/>
              <a:t>Plan 2019-2027</a:t>
            </a:r>
          </a:p>
        </p:txBody>
      </p:sp>
      <p:sp>
        <p:nvSpPr>
          <p:cNvPr id="3" name="Text Placeholder 2"/>
          <p:cNvSpPr>
            <a:spLocks noGrp="1"/>
          </p:cNvSpPr>
          <p:nvPr>
            <p:ph type="body" sz="quarter" idx="10"/>
          </p:nvPr>
        </p:nvSpPr>
        <p:spPr>
          <a:xfrm>
            <a:off x="457200" y="1067435"/>
            <a:ext cx="2791326" cy="3852037"/>
          </a:xfrm>
        </p:spPr>
        <p:txBody>
          <a:bodyPr>
            <a:noAutofit/>
          </a:bodyPr>
          <a:lstStyle/>
          <a:p>
            <a:pPr marL="0" indent="-182876">
              <a:spcBef>
                <a:spcPts val="0"/>
              </a:spcBef>
            </a:pPr>
            <a:r>
              <a:rPr lang="en-US" sz="1400" b="1" dirty="0"/>
              <a:t>Annual core</a:t>
            </a:r>
          </a:p>
          <a:p>
            <a:pPr marL="457189" lvl="1" indent="-182876">
              <a:spcBef>
                <a:spcPts val="0"/>
              </a:spcBef>
            </a:pPr>
            <a:r>
              <a:rPr lang="en-US" sz="1200" dirty="0"/>
              <a:t>Key measures</a:t>
            </a:r>
          </a:p>
          <a:p>
            <a:pPr marL="457189" lvl="1" indent="-182876">
              <a:spcBef>
                <a:spcPts val="0"/>
              </a:spcBef>
            </a:pPr>
            <a:r>
              <a:rPr lang="en-US" sz="1200" dirty="0" err="1"/>
              <a:t>Sociodemographics</a:t>
            </a:r>
            <a:endParaRPr lang="en-US" sz="1200" dirty="0"/>
          </a:p>
          <a:p>
            <a:pPr marL="457189" lvl="1" indent="-182876">
              <a:spcBef>
                <a:spcPts val="0"/>
              </a:spcBef>
            </a:pPr>
            <a:endParaRPr lang="en-US" sz="1200" dirty="0"/>
          </a:p>
          <a:p>
            <a:pPr marL="0" indent="-182876">
              <a:spcBef>
                <a:spcPts val="0"/>
              </a:spcBef>
            </a:pPr>
            <a:r>
              <a:rPr lang="en-US" sz="1400" b="1" dirty="0"/>
              <a:t>Rotating core</a:t>
            </a:r>
          </a:p>
          <a:p>
            <a:pPr marL="457189" lvl="1" indent="-182876">
              <a:spcBef>
                <a:spcPts val="0"/>
              </a:spcBef>
            </a:pPr>
            <a:r>
              <a:rPr lang="en-US" sz="1200" dirty="0"/>
              <a:t>Newer topic areas</a:t>
            </a:r>
          </a:p>
          <a:p>
            <a:pPr marL="457189" lvl="1" indent="-182876">
              <a:spcBef>
                <a:spcPts val="0"/>
              </a:spcBef>
            </a:pPr>
            <a:r>
              <a:rPr lang="en-US" sz="1200" dirty="0"/>
              <a:t>Expanded detail</a:t>
            </a:r>
          </a:p>
          <a:p>
            <a:pPr marL="457189" lvl="1" indent="-182876">
              <a:spcBef>
                <a:spcPts val="0"/>
              </a:spcBef>
            </a:pPr>
            <a:r>
              <a:rPr lang="en-US" sz="1200" dirty="0"/>
              <a:t>Varying periodicity</a:t>
            </a:r>
          </a:p>
          <a:p>
            <a:pPr marL="457189" lvl="1" indent="-182876">
              <a:spcBef>
                <a:spcPts val="0"/>
              </a:spcBef>
            </a:pPr>
            <a:endParaRPr lang="en-US" sz="1200" dirty="0"/>
          </a:p>
          <a:p>
            <a:pPr marL="0" indent="-182876">
              <a:spcBef>
                <a:spcPts val="0"/>
              </a:spcBef>
            </a:pPr>
            <a:r>
              <a:rPr lang="en-US" sz="1400" b="1" dirty="0"/>
              <a:t>Sponsored supplements</a:t>
            </a:r>
          </a:p>
          <a:p>
            <a:pPr marL="457189" lvl="1" indent="-182876">
              <a:spcBef>
                <a:spcPts val="0"/>
              </a:spcBef>
            </a:pPr>
            <a:r>
              <a:rPr lang="en-US" sz="1200" dirty="0"/>
              <a:t>“Sustaining” sponsors</a:t>
            </a:r>
          </a:p>
          <a:p>
            <a:pPr marL="457189" lvl="1" indent="-182876">
              <a:spcBef>
                <a:spcPts val="0"/>
              </a:spcBef>
            </a:pPr>
            <a:r>
              <a:rPr lang="en-US" sz="1200" dirty="0"/>
              <a:t>1- or 2-year modules</a:t>
            </a:r>
          </a:p>
          <a:p>
            <a:pPr marL="457189" lvl="1" indent="-182876">
              <a:spcBef>
                <a:spcPts val="0"/>
              </a:spcBef>
            </a:pPr>
            <a:r>
              <a:rPr lang="en-US" sz="1200" dirty="0"/>
              <a:t>5 min or less</a:t>
            </a:r>
          </a:p>
          <a:p>
            <a:pPr marL="457189" lvl="1" indent="-182876">
              <a:spcBef>
                <a:spcPts val="0"/>
              </a:spcBef>
            </a:pPr>
            <a:endParaRPr lang="en-US" sz="1200" dirty="0"/>
          </a:p>
          <a:p>
            <a:pPr marL="182166" indent="-182166">
              <a:spcBef>
                <a:spcPts val="0"/>
              </a:spcBef>
            </a:pPr>
            <a:r>
              <a:rPr lang="en-US" sz="1400" b="1" dirty="0"/>
              <a:t>One adult and one child randomly selected from each household</a:t>
            </a:r>
          </a:p>
          <a:p>
            <a:pPr marL="457189" lvl="1" indent="-182876">
              <a:spcBef>
                <a:spcPts val="0"/>
              </a:spcBef>
            </a:pPr>
            <a:r>
              <a:rPr lang="en-US" sz="1200" dirty="0"/>
              <a:t>Demographics for all HH members</a:t>
            </a:r>
          </a:p>
          <a:p>
            <a:pPr marL="457189" lvl="1" indent="-182876">
              <a:spcBef>
                <a:spcPts val="0"/>
              </a:spcBef>
            </a:pPr>
            <a:r>
              <a:rPr lang="en-US" sz="1200" dirty="0"/>
              <a:t>Family info collected from sample adult and parent of sample child</a:t>
            </a:r>
          </a:p>
        </p:txBody>
      </p:sp>
      <p:pic>
        <p:nvPicPr>
          <p:cNvPr id="4" name="Picture 3" descr="This figure presents the annual content plan for the NHIS for each year from 2019 to 2027, including annual content, rotating content, and sponsored content." title="Annual Content Plan 2019-2027"/>
          <p:cNvPicPr>
            <a:picLocks noChangeAspect="1"/>
          </p:cNvPicPr>
          <p:nvPr/>
        </p:nvPicPr>
        <p:blipFill>
          <a:blip r:embed="rId3"/>
          <a:stretch>
            <a:fillRect/>
          </a:stretch>
        </p:blipFill>
        <p:spPr>
          <a:xfrm>
            <a:off x="3461398" y="205979"/>
            <a:ext cx="5124914" cy="4663440"/>
          </a:xfrm>
          <a:prstGeom prst="rect">
            <a:avLst/>
          </a:prstGeom>
          <a:ln>
            <a:solidFill>
              <a:srgbClr val="000000"/>
            </a:solidFill>
          </a:ln>
        </p:spPr>
      </p:pic>
    </p:spTree>
    <p:extLst>
      <p:ext uri="{BB962C8B-B14F-4D97-AF65-F5344CB8AC3E}">
        <p14:creationId xmlns:p14="http://schemas.microsoft.com/office/powerpoint/2010/main" val="1483208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Response and Nonresponse</a:t>
            </a:r>
          </a:p>
        </p:txBody>
      </p:sp>
      <p:sp>
        <p:nvSpPr>
          <p:cNvPr id="3" name="Text Placeholder 2"/>
          <p:cNvSpPr>
            <a:spLocks noGrp="1"/>
          </p:cNvSpPr>
          <p:nvPr>
            <p:ph type="body" sz="quarter" idx="10"/>
          </p:nvPr>
        </p:nvSpPr>
        <p:spPr/>
        <p:txBody>
          <a:bodyPr/>
          <a:lstStyle/>
          <a:p>
            <a:r>
              <a:rPr lang="en-US" dirty="0"/>
              <a:t>Average length of a household interview now less than 60 minutes</a:t>
            </a:r>
          </a:p>
          <a:p>
            <a:endParaRPr lang="en-US" dirty="0"/>
          </a:p>
          <a:p>
            <a:r>
              <a:rPr lang="en-US" dirty="0"/>
              <a:t>Sample adult response rates are up by about 6 percentage points</a:t>
            </a:r>
          </a:p>
          <a:p>
            <a:endParaRPr lang="en-US" dirty="0"/>
          </a:p>
          <a:p>
            <a:r>
              <a:rPr lang="en-US" dirty="0"/>
              <a:t>Nonresponse to the family interview is no longer a factor</a:t>
            </a:r>
          </a:p>
          <a:p>
            <a:endParaRPr lang="en-US" dirty="0"/>
          </a:p>
          <a:p>
            <a:r>
              <a:rPr lang="en-US" dirty="0"/>
              <a:t>Less information available for nonresponse adjustments at the Sample Adult and Sample Child level</a:t>
            </a:r>
          </a:p>
          <a:p>
            <a:endParaRPr lang="en-US" dirty="0"/>
          </a:p>
          <a:p>
            <a:endParaRPr lang="en-US" dirty="0"/>
          </a:p>
          <a:p>
            <a:endParaRPr lang="en-US" dirty="0"/>
          </a:p>
        </p:txBody>
      </p:sp>
    </p:spTree>
    <p:extLst>
      <p:ext uri="{BB962C8B-B14F-4D97-AF65-F5344CB8AC3E}">
        <p14:creationId xmlns:p14="http://schemas.microsoft.com/office/powerpoint/2010/main" val="220459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(Pre-Redesign) NHIS Weighting</a:t>
            </a:r>
          </a:p>
        </p:txBody>
      </p:sp>
      <p:sp>
        <p:nvSpPr>
          <p:cNvPr id="3" name="Text Placeholder 2"/>
          <p:cNvSpPr>
            <a:spLocks noGrp="1"/>
          </p:cNvSpPr>
          <p:nvPr>
            <p:ph type="body" sz="quarter" idx="10"/>
          </p:nvPr>
        </p:nvSpPr>
        <p:spPr/>
        <p:txBody>
          <a:bodyPr/>
          <a:lstStyle/>
          <a:p>
            <a:r>
              <a:rPr lang="en-US" dirty="0"/>
              <a:t>Weighting class adjustment approach to correct for nonresponse</a:t>
            </a:r>
          </a:p>
          <a:p>
            <a:pPr lvl="1"/>
            <a:r>
              <a:rPr lang="en-US" dirty="0"/>
              <a:t>Applied at the geographic area unit</a:t>
            </a:r>
          </a:p>
          <a:p>
            <a:r>
              <a:rPr lang="en-US" dirty="0"/>
              <a:t>Ratio adjustment to independent population estimates</a:t>
            </a:r>
          </a:p>
          <a:p>
            <a:pPr lvl="1"/>
            <a:r>
              <a:rPr lang="en-US" dirty="0"/>
              <a:t>Applied by sex, age groups, and race/ethnicity groups </a:t>
            </a:r>
          </a:p>
          <a:p>
            <a:endParaRPr lang="en-US" dirty="0"/>
          </a:p>
          <a:p>
            <a:r>
              <a:rPr lang="en-US" dirty="0"/>
              <a:t>Does not employ any nonresponse prediction or use any appended data that could provide correlates of nonresponse and nonresponse bias</a:t>
            </a:r>
          </a:p>
          <a:p>
            <a:endParaRPr lang="en-US" dirty="0"/>
          </a:p>
          <a:p>
            <a:endParaRPr lang="en-US" dirty="0"/>
          </a:p>
        </p:txBody>
      </p:sp>
    </p:spTree>
    <p:extLst>
      <p:ext uri="{BB962C8B-B14F-4D97-AF65-F5344CB8AC3E}">
        <p14:creationId xmlns:p14="http://schemas.microsoft.com/office/powerpoint/2010/main" val="173380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805E-7E10-4D90-9157-380DD1ED0366}"/>
              </a:ext>
            </a:extLst>
          </p:cNvPr>
          <p:cNvSpPr>
            <a:spLocks noGrp="1"/>
          </p:cNvSpPr>
          <p:nvPr>
            <p:ph type="title"/>
          </p:nvPr>
        </p:nvSpPr>
        <p:spPr/>
        <p:txBody>
          <a:bodyPr/>
          <a:lstStyle/>
          <a:p>
            <a:r>
              <a:rPr lang="en-US" dirty="0"/>
              <a:t>NHIS Nonresponse Bias Analysis Goals</a:t>
            </a:r>
          </a:p>
        </p:txBody>
      </p:sp>
      <p:sp>
        <p:nvSpPr>
          <p:cNvPr id="3" name="Text Placeholder 2">
            <a:extLst>
              <a:ext uri="{FF2B5EF4-FFF2-40B4-BE49-F238E27FC236}">
                <a16:creationId xmlns:a16="http://schemas.microsoft.com/office/drawing/2014/main" id="{F3194413-2E05-4B6B-AE7F-B2F03B68B1B6}"/>
              </a:ext>
            </a:extLst>
          </p:cNvPr>
          <p:cNvSpPr>
            <a:spLocks noGrp="1"/>
          </p:cNvSpPr>
          <p:nvPr>
            <p:ph type="body" sz="quarter" idx="10"/>
          </p:nvPr>
        </p:nvSpPr>
        <p:spPr/>
        <p:txBody>
          <a:bodyPr/>
          <a:lstStyle/>
          <a:p>
            <a:r>
              <a:rPr lang="en-US" dirty="0"/>
              <a:t>Quantify nonresponse bias present in the redesigned NHIS</a:t>
            </a:r>
          </a:p>
          <a:p>
            <a:r>
              <a:rPr lang="en-US" dirty="0"/>
              <a:t>Evaluate current NHIS weighting against other weighting methods</a:t>
            </a:r>
          </a:p>
          <a:p>
            <a:pPr lvl="1"/>
            <a:r>
              <a:rPr lang="en-US" dirty="0"/>
              <a:t>Focus on bias reduction in key health indicators</a:t>
            </a:r>
          </a:p>
          <a:p>
            <a:pPr lvl="1"/>
            <a:r>
              <a:rPr lang="en-US" dirty="0"/>
              <a:t>Take advantage of improvements in:</a:t>
            </a:r>
          </a:p>
          <a:p>
            <a:pPr lvl="2"/>
            <a:r>
              <a:rPr lang="en-US" dirty="0"/>
              <a:t>Auxiliary data and </a:t>
            </a:r>
            <a:r>
              <a:rPr lang="en-US" dirty="0" err="1"/>
              <a:t>paradata</a:t>
            </a:r>
            <a:endParaRPr lang="en-US" dirty="0"/>
          </a:p>
          <a:p>
            <a:pPr lvl="2"/>
            <a:r>
              <a:rPr lang="en-US" dirty="0"/>
              <a:t>Machine learning methods and other advanced statistical models</a:t>
            </a:r>
          </a:p>
          <a:p>
            <a:r>
              <a:rPr lang="en-US" dirty="0"/>
              <a:t>Obtain evidence for whether to implement a new weighting approach</a:t>
            </a:r>
          </a:p>
          <a:p>
            <a:endParaRPr lang="en-US" dirty="0"/>
          </a:p>
          <a:p>
            <a:pPr>
              <a:buFont typeface="Wingdings" panose="05000000000000000000" pitchFamily="2" charset="2"/>
              <a:buChar char="Ø"/>
            </a:pPr>
            <a:r>
              <a:rPr lang="en-US" dirty="0"/>
              <a:t>Contract awarded to ICF</a:t>
            </a:r>
          </a:p>
          <a:p>
            <a:endParaRPr lang="en-US" dirty="0"/>
          </a:p>
        </p:txBody>
      </p:sp>
      <p:pic>
        <p:nvPicPr>
          <p:cNvPr id="4" name="Picture 3" descr="ICF logo">
            <a:extLst>
              <a:ext uri="{FF2B5EF4-FFF2-40B4-BE49-F238E27FC236}">
                <a16:creationId xmlns:a16="http://schemas.microsoft.com/office/drawing/2014/main" id="{0098348E-923E-431A-91EA-383AFE11A2F2}"/>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9778" y="3917061"/>
            <a:ext cx="729378" cy="583502"/>
          </a:xfrm>
          <a:prstGeom prst="rect">
            <a:avLst/>
          </a:prstGeom>
        </p:spPr>
      </p:pic>
    </p:spTree>
    <p:extLst>
      <p:ext uri="{BB962C8B-B14F-4D97-AF65-F5344CB8AC3E}">
        <p14:creationId xmlns:p14="http://schemas.microsoft.com/office/powerpoint/2010/main" val="723877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e14a58ad-53fe-4e55-a27f-5179e1c8598e"/>
</p:tagLst>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12128</TotalTime>
  <Words>722</Words>
  <Application>Microsoft Office PowerPoint</Application>
  <PresentationFormat>On-screen Show (16:9)</PresentationFormat>
  <Paragraphs>113</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Courier New</vt:lpstr>
      <vt:lpstr>Arial</vt:lpstr>
      <vt:lpstr>Wingdings</vt:lpstr>
      <vt:lpstr>Myriad Web Pro</vt:lpstr>
      <vt:lpstr>Calibri</vt:lpstr>
      <vt:lpstr>NCEH_ATSDR_combined</vt:lpstr>
      <vt:lpstr>NONRESPONSE BIAS ANALYSES FOR THE  REDESIGNED NATIONAL HEALTH INTERVIEW SURVEY  </vt:lpstr>
      <vt:lpstr>Why Did We Redesign the Questionnaire?</vt:lpstr>
      <vt:lpstr>Length of Completed Interviews, by Quarter: NHIS, 2006, Q1 -- 2018, Q4 (October)</vt:lpstr>
      <vt:lpstr>NHIS Family, Child, and Adult Response Rates,  NHIS 1997-2017</vt:lpstr>
      <vt:lpstr>Goals of the 2019 Questionnaire Redesign</vt:lpstr>
      <vt:lpstr>Annual Content Plan 2019-2027</vt:lpstr>
      <vt:lpstr>Impact on Response and Nonresponse</vt:lpstr>
      <vt:lpstr>Current (Pre-Redesign) NHIS Weighting</vt:lpstr>
      <vt:lpstr>NHIS Nonresponse Bias Analysis Goals</vt:lpstr>
      <vt:lpstr>Stage 1: Nonresponse Bias Modeling</vt:lpstr>
      <vt:lpstr>Stage 2: Nonresponse Bias Estimates</vt:lpstr>
      <vt:lpstr>Stage 3: Development of Alternative Weights</vt:lpstr>
      <vt:lpstr>Stage 4: Comparing Fully-Weighted NHIS Estimates</vt:lpstr>
      <vt:lpstr>Stage 5: Evaluating Tradeoffs</vt:lpstr>
      <vt:lpstr>How the BSC Can Help</vt:lpstr>
      <vt:lpstr>For More Information About the Redesign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NONRESPONSE BIAS ANALYSES FOR THE REDESIGNED NATIONAL HEALTH INTERVIEW SURVEY</dc:title>
  <dc:creator>Centers for Disease Control and Prevention</dc:creator>
  <cp:lastModifiedBy>Moore, Jennifer A. (CDC/DDPHSS/NCHS/OD)</cp:lastModifiedBy>
  <cp:revision>797</cp:revision>
  <cp:lastPrinted>2019-04-16T20:21:09Z</cp:lastPrinted>
  <dcterms:created xsi:type="dcterms:W3CDTF">2011-03-17T17:43:16Z</dcterms:created>
  <dcterms:modified xsi:type="dcterms:W3CDTF">2021-01-15T20:08:25Z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2021-01-15T20:07:49Z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be4cbd5f-ee16-4fd0-93e4-a2eaa1468d8e</vt:lpwstr>
  </property>
  <property fmtid="{D5CDD505-2E9C-101B-9397-08002B2CF9AE}" pid="9" name="MSIP_Label_7b94a7b8-f06c-4dfe-bdcc-9b548fd58c31_ContentBits">
    <vt:lpwstr>0</vt:lpwstr>
  </property>
</Properties>
</file>