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Lst>
  <p:notesMasterIdLst>
    <p:notesMasterId r:id="rId26"/>
  </p:notesMasterIdLst>
  <p:sldIdLst>
    <p:sldId id="301" r:id="rId5"/>
    <p:sldId id="322" r:id="rId6"/>
    <p:sldId id="386" r:id="rId7"/>
    <p:sldId id="392" r:id="rId8"/>
    <p:sldId id="393" r:id="rId9"/>
    <p:sldId id="584" r:id="rId10"/>
    <p:sldId id="570" r:id="rId11"/>
    <p:sldId id="472" r:id="rId12"/>
    <p:sldId id="597" r:id="rId13"/>
    <p:sldId id="595" r:id="rId14"/>
    <p:sldId id="589" r:id="rId15"/>
    <p:sldId id="394" r:id="rId16"/>
    <p:sldId id="598" r:id="rId17"/>
    <p:sldId id="563" r:id="rId18"/>
    <p:sldId id="599" r:id="rId19"/>
    <p:sldId id="411" r:id="rId20"/>
    <p:sldId id="402" r:id="rId21"/>
    <p:sldId id="409" r:id="rId22"/>
    <p:sldId id="600" r:id="rId23"/>
    <p:sldId id="601" r:id="rId24"/>
    <p:sldId id="321" r:id="rId25"/>
  </p:sldIdLst>
  <p:sldSz cx="12192000" cy="6858000"/>
  <p:notesSz cx="6858000" cy="9144000"/>
  <p:custDataLst>
    <p:tags r:id="rId27"/>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ssa, Fernanda (CDC/DDID/NCEZID/DHQP)" initials="LF(" lastIdx="0" clrIdx="1"/>
  <p:cmAuthor id="1" name="Wilson, Katie (CDC/DDID/NCEZID/DHQP)" initials="KW" lastIdx="0" clrIdx="2"/>
  <p:cmAuthor id="2" name="Wilson, Katie (CDC/DDID/NCEZID/DHQP)" initials="W(" lastIdx="0" clrIdx="3"/>
  <p:cmAuthor id="3" name="Ponder, Marilyn (CDC/DDID/NCEZID/DHQP) (CTR)" initials="PM((" lastIdx="0" clrIdx="4"/>
  <p:cmAuthor id="4" name="AB" initials="A.B." lastIdx="1" clrIdx="5">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8CACAE-A592-49BA-B6C8-B99D13CBA913}" v="46" dt="2026-06-30T22:35:15.2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37" autoAdjust="0"/>
    <p:restoredTop sz="69214" autoAdjust="0"/>
  </p:normalViewPr>
  <p:slideViewPr>
    <p:cSldViewPr snapToGrid="0">
      <p:cViewPr varScale="1">
        <p:scale>
          <a:sx n="78" d="100"/>
          <a:sy n="78" d="100"/>
        </p:scale>
        <p:origin x="1116" y="84"/>
      </p:cViewPr>
      <p:guideLst/>
    </p:cSldViewPr>
  </p:slideViewPr>
  <p:outlineViewPr>
    <p:cViewPr>
      <p:scale>
        <a:sx n="33" d="100"/>
        <a:sy n="33" d="100"/>
      </p:scale>
      <p:origin x="0" y="-9948"/>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nder, Marilyn (CDC/NCEZID/DHQP/OD) (CTR)" userId="3999cd6a-e61a-4ada-a4ca-391c3b117a90" providerId="ADAL" clId="{3A7F2EDB-9B2D-4064-9672-575EACC82963}"/>
    <pc:docChg chg="modSld">
      <pc:chgData name="Ponder, Marilyn (CDC/NCEZID/DHQP/OD) (CTR)" userId="3999cd6a-e61a-4ada-a4ca-391c3b117a90" providerId="ADAL" clId="{3A7F2EDB-9B2D-4064-9672-575EACC82963}" dt="2026-06-29T15:31:57.580" v="6" actId="20577"/>
      <pc:docMkLst>
        <pc:docMk/>
      </pc:docMkLst>
      <pc:sldChg chg="addSp delSp modSp mod modNotesTx">
        <pc:chgData name="Ponder, Marilyn (CDC/NCEZID/DHQP/OD) (CTR)" userId="3999cd6a-e61a-4ada-a4ca-391c3b117a90" providerId="ADAL" clId="{3A7F2EDB-9B2D-4064-9672-575EACC82963}" dt="2026-06-29T15:31:57.580" v="6" actId="20577"/>
        <pc:sldMkLst>
          <pc:docMk/>
          <pc:sldMk cId="3831437028" sldId="393"/>
        </pc:sldMkLst>
        <pc:picChg chg="del">
          <ac:chgData name="Ponder, Marilyn (CDC/NCEZID/DHQP/OD) (CTR)" userId="3999cd6a-e61a-4ada-a4ca-391c3b117a90" providerId="ADAL" clId="{3A7F2EDB-9B2D-4064-9672-575EACC82963}" dt="2026-06-29T15:30:47.396" v="4" actId="478"/>
          <ac:picMkLst>
            <pc:docMk/>
            <pc:sldMk cId="3831437028" sldId="393"/>
            <ac:picMk id="12" creationId="{00000000-0000-0000-0000-000000000000}"/>
          </ac:picMkLst>
        </pc:picChg>
        <pc:picChg chg="add mod">
          <ac:chgData name="Ponder, Marilyn (CDC/NCEZID/DHQP/OD) (CTR)" userId="3999cd6a-e61a-4ada-a4ca-391c3b117a90" providerId="ADAL" clId="{3A7F2EDB-9B2D-4064-9672-575EACC82963}" dt="2026-06-29T15:30:52.769" v="5" actId="1076"/>
          <ac:picMkLst>
            <pc:docMk/>
            <pc:sldMk cId="3831437028" sldId="393"/>
            <ac:picMk id="31" creationId="{5C690088-227C-8028-7151-858D83E8F7A8}"/>
          </ac:picMkLst>
        </pc:picChg>
      </pc:sldChg>
    </pc:docChg>
  </pc:docChgLst>
  <pc:docChgLst>
    <pc:chgData name="hty hty" userId="75bf7606ac6bfdc8" providerId="LiveId" clId="{79167C53-50A3-48CF-96D9-4AA2F8C244DE}"/>
    <pc:docChg chg="custSel modSld">
      <pc:chgData name="hty hty" userId="75bf7606ac6bfdc8" providerId="LiveId" clId="{79167C53-50A3-48CF-96D9-4AA2F8C244DE}" dt="2026-06-30T22:35:28.032" v="173" actId="20577"/>
      <pc:docMkLst>
        <pc:docMk/>
      </pc:docMkLst>
      <pc:sldChg chg="modSp mod modNotesTx">
        <pc:chgData name="hty hty" userId="75bf7606ac6bfdc8" providerId="LiveId" clId="{79167C53-50A3-48CF-96D9-4AA2F8C244DE}" dt="2026-06-30T22:27:51.312" v="99" actId="20577"/>
        <pc:sldMkLst>
          <pc:docMk/>
          <pc:sldMk cId="2017858724" sldId="301"/>
        </pc:sldMkLst>
        <pc:spChg chg="mod">
          <ac:chgData name="hty hty" userId="75bf7606ac6bfdc8" providerId="LiveId" clId="{79167C53-50A3-48CF-96D9-4AA2F8C244DE}" dt="2026-06-30T22:25:59.553" v="32" actId="20577"/>
          <ac:spMkLst>
            <pc:docMk/>
            <pc:sldMk cId="2017858724" sldId="301"/>
            <ac:spMk id="7170" creationId="{00000000-0000-0000-0000-000000000000}"/>
          </ac:spMkLst>
        </pc:spChg>
      </pc:sldChg>
      <pc:sldChg chg="modSp mod modNotesTx">
        <pc:chgData name="hty hty" userId="75bf7606ac6bfdc8" providerId="LiveId" clId="{79167C53-50A3-48CF-96D9-4AA2F8C244DE}" dt="2026-06-30T22:27:08.616" v="57" actId="20577"/>
        <pc:sldMkLst>
          <pc:docMk/>
          <pc:sldMk cId="1738108300" sldId="322"/>
        </pc:sldMkLst>
        <pc:spChg chg="mod">
          <ac:chgData name="hty hty" userId="75bf7606ac6bfdc8" providerId="LiveId" clId="{79167C53-50A3-48CF-96D9-4AA2F8C244DE}" dt="2026-06-30T22:26:06.480" v="41" actId="20577"/>
          <ac:spMkLst>
            <pc:docMk/>
            <pc:sldMk cId="1738108300" sldId="322"/>
            <ac:spMk id="3" creationId="{00000000-0000-0000-0000-000000000000}"/>
          </ac:spMkLst>
        </pc:spChg>
      </pc:sldChg>
      <pc:sldChg chg="modNotesTx">
        <pc:chgData name="hty hty" userId="75bf7606ac6bfdc8" providerId="LiveId" clId="{79167C53-50A3-48CF-96D9-4AA2F8C244DE}" dt="2026-06-30T22:31:32.861" v="162" actId="20577"/>
        <pc:sldMkLst>
          <pc:docMk/>
          <pc:sldMk cId="3815121760" sldId="394"/>
        </pc:sldMkLst>
      </pc:sldChg>
      <pc:sldChg chg="modSp modNotesTx">
        <pc:chgData name="hty hty" userId="75bf7606ac6bfdc8" providerId="LiveId" clId="{79167C53-50A3-48CF-96D9-4AA2F8C244DE}" dt="2026-06-30T22:28:49.806" v="132" actId="20577"/>
        <pc:sldMkLst>
          <pc:docMk/>
          <pc:sldMk cId="173413725" sldId="584"/>
        </pc:sldMkLst>
        <pc:spChg chg="mod">
          <ac:chgData name="hty hty" userId="75bf7606ac6bfdc8" providerId="LiveId" clId="{79167C53-50A3-48CF-96D9-4AA2F8C244DE}" dt="2026-06-30T22:28:28.575" v="124" actId="20577"/>
          <ac:spMkLst>
            <pc:docMk/>
            <pc:sldMk cId="173413725" sldId="584"/>
            <ac:spMk id="10" creationId="{5A75772B-28C3-43A0-879A-25C0416C03FD}"/>
          </ac:spMkLst>
        </pc:spChg>
      </pc:sldChg>
      <pc:sldChg chg="modSp mod modNotesTx">
        <pc:chgData name="hty hty" userId="75bf7606ac6bfdc8" providerId="LiveId" clId="{79167C53-50A3-48CF-96D9-4AA2F8C244DE}" dt="2026-06-30T22:31:16.297" v="153" actId="20577"/>
        <pc:sldMkLst>
          <pc:docMk/>
          <pc:sldMk cId="1356728513" sldId="589"/>
        </pc:sldMkLst>
        <pc:spChg chg="mod">
          <ac:chgData name="hty hty" userId="75bf7606ac6bfdc8" providerId="LiveId" clId="{79167C53-50A3-48CF-96D9-4AA2F8C244DE}" dt="2026-06-30T22:30:47.201" v="151" actId="108"/>
          <ac:spMkLst>
            <pc:docMk/>
            <pc:sldMk cId="1356728513" sldId="589"/>
            <ac:spMk id="2" creationId="{79327EB1-E9B6-4C6C-B8FE-8527456A0FD8}"/>
          </ac:spMkLst>
        </pc:spChg>
      </pc:sldChg>
      <pc:sldChg chg="modSp mod modNotesTx">
        <pc:chgData name="hty hty" userId="75bf7606ac6bfdc8" providerId="LiveId" clId="{79167C53-50A3-48CF-96D9-4AA2F8C244DE}" dt="2026-06-30T22:30:23.820" v="149" actId="20577"/>
        <pc:sldMkLst>
          <pc:docMk/>
          <pc:sldMk cId="1626440070" sldId="595"/>
        </pc:sldMkLst>
        <pc:spChg chg="mod">
          <ac:chgData name="hty hty" userId="75bf7606ac6bfdc8" providerId="LiveId" clId="{79167C53-50A3-48CF-96D9-4AA2F8C244DE}" dt="2026-06-30T22:29:52.296" v="141" actId="108"/>
          <ac:spMkLst>
            <pc:docMk/>
            <pc:sldMk cId="1626440070" sldId="595"/>
            <ac:spMk id="5" creationId="{E8F666D4-C11A-4020-8783-AA47D040D632}"/>
          </ac:spMkLst>
        </pc:spChg>
        <pc:spChg chg="mod">
          <ac:chgData name="hty hty" userId="75bf7606ac6bfdc8" providerId="LiveId" clId="{79167C53-50A3-48CF-96D9-4AA2F8C244DE}" dt="2026-06-30T22:30:03.008" v="146" actId="20577"/>
          <ac:spMkLst>
            <pc:docMk/>
            <pc:sldMk cId="1626440070" sldId="595"/>
            <ac:spMk id="6" creationId="{A7D4E75E-B64B-468F-BCC7-69DE4ED0F049}"/>
          </ac:spMkLst>
        </pc:spChg>
      </pc:sldChg>
      <pc:sldChg chg="modSp mod modNotesTx">
        <pc:chgData name="hty hty" userId="75bf7606ac6bfdc8" providerId="LiveId" clId="{79167C53-50A3-48CF-96D9-4AA2F8C244DE}" dt="2026-06-30T22:29:31.427" v="139" actId="20577"/>
        <pc:sldMkLst>
          <pc:docMk/>
          <pc:sldMk cId="3545201296" sldId="597"/>
        </pc:sldMkLst>
        <pc:spChg chg="mod">
          <ac:chgData name="hty hty" userId="75bf7606ac6bfdc8" providerId="LiveId" clId="{79167C53-50A3-48CF-96D9-4AA2F8C244DE}" dt="2026-06-30T22:29:21.645" v="136" actId="20577"/>
          <ac:spMkLst>
            <pc:docMk/>
            <pc:sldMk cId="3545201296" sldId="597"/>
            <ac:spMk id="3" creationId="{81BE3DC4-42A7-42F0-995D-02D9AC2A32AD}"/>
          </ac:spMkLst>
        </pc:spChg>
      </pc:sldChg>
      <pc:sldChg chg="modSp">
        <pc:chgData name="hty hty" userId="75bf7606ac6bfdc8" providerId="LiveId" clId="{79167C53-50A3-48CF-96D9-4AA2F8C244DE}" dt="2026-06-30T22:34:10.227" v="164" actId="108"/>
        <pc:sldMkLst>
          <pc:docMk/>
          <pc:sldMk cId="4040280683" sldId="600"/>
        </pc:sldMkLst>
        <pc:spChg chg="mod">
          <ac:chgData name="hty hty" userId="75bf7606ac6bfdc8" providerId="LiveId" clId="{79167C53-50A3-48CF-96D9-4AA2F8C244DE}" dt="2026-06-30T22:34:10.227" v="164" actId="108"/>
          <ac:spMkLst>
            <pc:docMk/>
            <pc:sldMk cId="4040280683" sldId="600"/>
            <ac:spMk id="2" creationId="{7E613D44-27D4-4A0A-9D0F-9DEA03961FBA}"/>
          </ac:spMkLst>
        </pc:spChg>
      </pc:sldChg>
      <pc:sldChg chg="modNotesTx">
        <pc:chgData name="hty hty" userId="75bf7606ac6bfdc8" providerId="LiveId" clId="{79167C53-50A3-48CF-96D9-4AA2F8C244DE}" dt="2026-06-30T22:35:28.032" v="173" actId="20577"/>
        <pc:sldMkLst>
          <pc:docMk/>
          <pc:sldMk cId="3001118754" sldId="6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61E76D-9A3D-4380-86B9-CAA2749AE919}"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9EAB65-906F-4FA9-BB19-1D451DF49716}" type="slidenum">
              <a:rPr lang="en-US" smtClean="0"/>
              <a:t>‹#›</a:t>
            </a:fld>
            <a:endParaRPr lang="en-US"/>
          </a:p>
        </p:txBody>
      </p:sp>
    </p:spTree>
    <p:extLst>
      <p:ext uri="{BB962C8B-B14F-4D97-AF65-F5344CB8AC3E}">
        <p14:creationId xmlns:p14="http://schemas.microsoft.com/office/powerpoint/2010/main" val="3377658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ho.int/publications/i/item/9789241549721"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Public visé : Cette présentation est destinée aux </a:t>
            </a:r>
            <a:r>
              <a:rPr lang="fr-FR" sz="1200" b="1" i="1" u="none" strike="noStrike" cap="none" baseline="0" dirty="0">
                <a:solidFill>
                  <a:srgbClr val="000000"/>
                </a:solidFill>
                <a:effectLst/>
                <a:uFill>
                  <a:solidFill>
                    <a:prstClr val="black">
                      <a:alpha val="0"/>
                    </a:prstClr>
                  </a:solidFill>
                </a:uFill>
                <a:latin typeface="Calibri"/>
                <a:ea typeface="Calibri"/>
                <a:cs typeface="Calibri"/>
              </a:rPr>
              <a:t>professionnels de la santé et au personnel de gestion des établissements</a:t>
            </a:r>
            <a:r>
              <a:rPr lang="fr-FR" sz="1200" b="0" i="1" u="none" strike="noStrike" cap="none" baseline="0" dirty="0">
                <a:solidFill>
                  <a:srgbClr val="000000"/>
                </a:solidFill>
                <a:effectLst/>
                <a:uFill>
                  <a:solidFill>
                    <a:prstClr val="black">
                      <a:alpha val="0"/>
                    </a:prstClr>
                  </a:solidFill>
                </a:uFill>
                <a:latin typeface="Calibri"/>
                <a:ea typeface="Calibri"/>
                <a:cs typeface="Calibri"/>
              </a:rPr>
              <a:t>.  Cette série de diapositives porte sur les éléments de base de l’EPI : ce que c’est, pourquoi vous avez besoin de cet équipement et à quel moment l’utiliser dans le cadre d’une flambée d’Ebola ou de Marburg. Elle présente également les bonnes et les mauvaises pratiques pour une utilisation sûre et appropriée de l’EPI. Une autre présentation, qui suit celle-ci, décrit les détails de la mise en place et du retrait des EPI.</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pour Ebola ou Marburg sont présentés de manière séquentielle, étant entendu que les participants progresseront tout au long de la série. Cependant, vous pouvez mélanger et combiner des contenus pour répondre aux besoins des participants, et dans ces cas vous devrez peut-être ajuster l’exemple de script ci-dessous en conséquence.</a:t>
            </a: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Aujourd’hui, nous traiterons des éléments de base de l’équipement de protection individuelle, souvent appelé EPI, dans le cadre d’une flambée d’Ebola ou de Marburg. Cette session est la première sur deux portant sur l’utilisation de l’EPI. Dans cette session nous discuterons de ce qu’est l’EPI, pourquoi il est nécessaire et à quel moment il doit être utilisé. La prochaine session approfondira la question de savoir comment porter et retirer l’EPI correctement et en toute sécurité.</a:t>
            </a:r>
            <a:endParaRPr lang="en-US" dirty="0"/>
          </a:p>
          <a:p>
            <a:pPr>
              <a:spcBef>
                <a:spcPct val="0"/>
              </a:spcBef>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panose="020B0503030403020204" pitchFamily="34" charset="0"/>
              </a:defRPr>
            </a:lvl1pPr>
            <a:lvl2pPr marL="742950" indent="-285750">
              <a:defRPr>
                <a:solidFill>
                  <a:schemeClr val="tx1"/>
                </a:solidFill>
                <a:latin typeface="Myriad Web Pro" panose="020B0503030403020204" pitchFamily="34" charset="0"/>
              </a:defRPr>
            </a:lvl2pPr>
            <a:lvl3pPr marL="1143000" indent="-228600">
              <a:defRPr>
                <a:solidFill>
                  <a:schemeClr val="tx1"/>
                </a:solidFill>
                <a:latin typeface="Myriad Web Pro" panose="020B0503030403020204" pitchFamily="34" charset="0"/>
              </a:defRPr>
            </a:lvl3pPr>
            <a:lvl4pPr marL="1600200" indent="-228600">
              <a:defRPr>
                <a:solidFill>
                  <a:schemeClr val="tx1"/>
                </a:solidFill>
                <a:latin typeface="Myriad Web Pro" panose="020B0503030403020204" pitchFamily="34" charset="0"/>
              </a:defRPr>
            </a:lvl4pPr>
            <a:lvl5pPr marL="2057400" indent="-228600">
              <a:defRPr>
                <a:solidFill>
                  <a:schemeClr val="tx1"/>
                </a:solidFill>
                <a:latin typeface="Myriad Web Pro" panose="020B0503030403020204" pitchFamily="34" charset="0"/>
              </a:defRPr>
            </a:lvl5pPr>
            <a:lvl6pPr marL="2514600" indent="-228600" fontAlgn="base">
              <a:spcBef>
                <a:spcPct val="0"/>
              </a:spcBef>
              <a:spcAft>
                <a:spcPct val="0"/>
              </a:spcAft>
              <a:defRPr>
                <a:solidFill>
                  <a:schemeClr val="tx1"/>
                </a:solidFill>
                <a:latin typeface="Myriad Web Pro" panose="020B0503030403020204" pitchFamily="34" charset="0"/>
              </a:defRPr>
            </a:lvl6pPr>
            <a:lvl7pPr marL="2971800" indent="-228600" fontAlgn="base">
              <a:spcBef>
                <a:spcPct val="0"/>
              </a:spcBef>
              <a:spcAft>
                <a:spcPct val="0"/>
              </a:spcAft>
              <a:defRPr>
                <a:solidFill>
                  <a:schemeClr val="tx1"/>
                </a:solidFill>
                <a:latin typeface="Myriad Web Pro" panose="020B0503030403020204" pitchFamily="34" charset="0"/>
              </a:defRPr>
            </a:lvl7pPr>
            <a:lvl8pPr marL="3429000" indent="-228600" fontAlgn="base">
              <a:spcBef>
                <a:spcPct val="0"/>
              </a:spcBef>
              <a:spcAft>
                <a:spcPct val="0"/>
              </a:spcAft>
              <a:defRPr>
                <a:solidFill>
                  <a:schemeClr val="tx1"/>
                </a:solidFill>
                <a:latin typeface="Myriad Web Pro" panose="020B0503030403020204" pitchFamily="34" charset="0"/>
              </a:defRPr>
            </a:lvl8pPr>
            <a:lvl9pPr marL="3886200" indent="-228600"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Tree>
    <p:extLst>
      <p:ext uri="{BB962C8B-B14F-4D97-AF65-F5344CB8AC3E}">
        <p14:creationId xmlns:p14="http://schemas.microsoft.com/office/powerpoint/2010/main" val="3554512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265" marR="0" lvl="0" indent="-342265"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342265" marR="0" lvl="0" indent="-342265"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Il n’est pas toujours possible d’identifier clairement les patients atteints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car les premiers symptômes ne sont pas spécifiques.</a:t>
            </a:r>
            <a:endParaRPr lang="en-US" dirty="0">
              <a:solidFill>
                <a:schemeClr val="tx1"/>
              </a:solidFill>
              <a:latin typeface="Calibri"/>
              <a:cs typeface="Calibri"/>
            </a:endParaRPr>
          </a:p>
          <a:p>
            <a:pPr marL="342265" marR="0" lvl="0" indent="-342265"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Par conséquent, lorsque vous vous occupez de patients pendant une épidémie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Marburg, vous devez appliquer les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précautions PCI standard pour tous les soins ou activités susceptibles d’entraîner une exposition au sang ou à d’autres fluides corporels.</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342265" marR="0" lvl="0" indent="-342265" algn="l" defTabSz="914400" rtl="0" eaLnBrk="1" fontAlgn="auto" latinLnBrk="0" hangingPunct="1">
              <a:lnSpc>
                <a:spcPct val="100000"/>
              </a:lnSpc>
              <a:spcBef>
                <a:spcPct val="0"/>
              </a:spcBef>
              <a:spcAft>
                <a:spcPct val="0"/>
              </a:spcAft>
              <a:buClrTx/>
              <a:buSzTx/>
              <a:buFontTx/>
              <a:buNone/>
              <a:defRPr/>
            </a:pPr>
            <a:endParaRPr lang="en-US" sz="1200" b="0" dirty="0">
              <a:solidFill>
                <a:schemeClr val="tx1"/>
              </a:solidFill>
              <a:latin typeface="Calibri"/>
              <a:cs typeface="Calibri"/>
            </a:endParaRPr>
          </a:p>
          <a:p>
            <a:pPr marL="342265" marR="0" lvl="0" indent="-342265"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Notez que si vous êtes amené(e) à toucher le patient, les gants doivent être considérés comme faisant partie de l’EPI nécessaire. Par exemple, </a:t>
            </a:r>
            <a:r>
              <a:rPr lang="fr-FR" sz="1800" b="0" i="0" u="none" strike="noStrike" cap="none" baseline="0" dirty="0">
                <a:solidFill>
                  <a:srgbClr val="000000"/>
                </a:solidFill>
                <a:effectLst/>
                <a:uFill>
                  <a:solidFill>
                    <a:prstClr val="black">
                      <a:alpha val="0"/>
                    </a:prstClr>
                  </a:solidFill>
                </a:uFill>
                <a:latin typeface="Segoe UI"/>
                <a:ea typeface="Segoe UI"/>
                <a:cs typeface="Segoe UI"/>
              </a:rPr>
              <a:t>si vous êtes amené(e) à toucher un patient pendant les activités de soins, vous devez penser au risque de toucher de la sueur infectieuse pendant un examen. Il convient de mettre des gants et de veiller à l’hygiène des mains lorsque vous les enlevez. »</a:t>
            </a:r>
            <a:endParaRPr lang="en-US" sz="1200" b="0" dirty="0">
              <a:solidFill>
                <a:schemeClr val="tx1"/>
              </a:solidFill>
              <a:latin typeface="Calibri"/>
              <a:cs typeface="Calibri"/>
            </a:endParaRPr>
          </a:p>
          <a:p>
            <a:pPr marL="342265" indent="-342265"/>
            <a:endParaRPr lang="en-US" sz="1200" dirty="0">
              <a:solidFill>
                <a:schemeClr val="tx1"/>
              </a:solidFill>
              <a:cs typeface="Calibri" panose="020F0502020204030204" pitchFamily="34" charset="0"/>
            </a:endParaRPr>
          </a:p>
        </p:txBody>
      </p:sp>
      <p:sp>
        <p:nvSpPr>
          <p:cNvPr id="4" name="Slide Number Placeholder 3"/>
          <p:cNvSpPr>
            <a:spLocks noGrp="1"/>
          </p:cNvSpPr>
          <p:nvPr>
            <p:ph type="sldNum" sz="quarter" idx="5"/>
          </p:nvPr>
        </p:nvSpPr>
        <p:spPr/>
        <p:txBody>
          <a:bodyPr/>
          <a:lstStyle/>
          <a:p>
            <a:fld id="{8E9EAB65-906F-4FA9-BB19-1D451DF49716}" type="slidenum">
              <a:rPr lang="en-US" smtClean="0"/>
              <a:t>10</a:t>
            </a:fld>
            <a:endParaRPr lang="en-US"/>
          </a:p>
        </p:txBody>
      </p:sp>
    </p:spTree>
    <p:extLst>
      <p:ext uri="{BB962C8B-B14F-4D97-AF65-F5344CB8AC3E}">
        <p14:creationId xmlns:p14="http://schemas.microsoft.com/office/powerpoint/2010/main" val="3451991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indent="0">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Si vous vous souvenez de la session sur le dépistage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il est recommandé de pratiquer le dépistage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sans contact.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Il consiste à poser des questions sur les symptômes et les contacts et à vérifier la température sans contact à l’aide d’un thermomètre infrarouge. Dans l'idéal, lorsque vous contrôlez des personnes entrant dans l’établissement, vous devez pouvoir maintenir une distance d’au moins un mètre avec elles et éviter toute interaction directe avec elles, soit en orientant vos chaises de manière à ne pas leur faire face directement, soit en érigeant une barrière physique telle qu’un plexiglas.</a:t>
            </a:r>
          </a:p>
          <a:p>
            <a:pPr marL="0" indent="0">
              <a:buNone/>
            </a:pPr>
            <a:endParaRPr lang="en-US" dirty="0">
              <a:solidFill>
                <a:schemeClr val="tx1"/>
              </a:solidFill>
              <a:latin typeface="Calibri"/>
              <a:cs typeface="Calibri"/>
            </a:endParaRPr>
          </a:p>
          <a:p>
            <a:pPr marL="0" indent="0">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Si vous pouvez maintenir la distance et éviter l’interaction face à face, vous n'avez pas besoin de porter d’EPI, et si vous n'en avez pas besoin, vous ne devez pas en porter. Le port d’EPI supplémentaires dans des situations où ils ne sont pas nécessaires introduit un certain risque. Par exemple, le fait de porter des gants pendant toute une période de travail alors que l’on touche des téléphones et d’autres objets augmente le risque au lieu de le réduire.</a:t>
            </a:r>
          </a:p>
          <a:p>
            <a:pPr marL="0" indent="0">
              <a:buNone/>
            </a:pPr>
            <a:endParaRPr lang="en-US" dirty="0">
              <a:solidFill>
                <a:schemeClr val="tx1"/>
              </a:solidFill>
              <a:latin typeface="Calibri"/>
              <a:cs typeface="Calibri"/>
            </a:endParaRPr>
          </a:p>
          <a:p>
            <a:pPr marL="0" indent="0">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Si vous ne pouvez pas maintenir la distance nécessaire pendant le dépistage, ou si vous ne pouvez pas éviter l’interaction face à face, vous aurez besoin d’un EPI pour </a:t>
            </a:r>
            <a:r>
              <a:rPr lang="fr-FR" sz="1200" b="0" i="0" u="none" strike="noStrike" cap="none" baseline="0" dirty="0">
                <a:solidFill>
                  <a:srgbClr val="000000"/>
                </a:solidFill>
                <a:effectLst/>
                <a:uFill>
                  <a:solidFill>
                    <a:prstClr val="black">
                      <a:alpha val="0"/>
                    </a:prstClr>
                  </a:solidFill>
                </a:uFill>
                <a:latin typeface="+mn-lt"/>
                <a:ea typeface="+mn-ea"/>
                <a:cs typeface="Calibri"/>
              </a:rPr>
              <a:t>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Marburg. Cela comprend une protection des yeux, du nez et de la bouche, soit des lunettes de protection et un masque facial, soit un écran facial avec un masque facial. Une seule couche de gants d’examen est nécessaire pour protéger les mains, et une blouse ou une combinaison doit être portée pour protéger le corps. La personne sur l’image est vêtue d’un EPI approprié pour le dépistage.</a:t>
            </a:r>
          </a:p>
          <a:p>
            <a:pPr marL="0" indent="0">
              <a:buNone/>
            </a:pPr>
            <a:endParaRPr lang="en-US" dirty="0">
              <a:solidFill>
                <a:schemeClr val="tx1"/>
              </a:solidFill>
              <a:latin typeface="Calibri"/>
              <a:cs typeface="Calibri"/>
            </a:endParaRPr>
          </a:p>
          <a:p>
            <a:pPr marL="0" indent="0">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Si vous utilisez des EPI pendant le dépistage, vous devez </a:t>
            </a:r>
            <a:r>
              <a:rPr lang="fr-FR" sz="1200" b="1" i="0" u="none" strike="noStrike" cap="none" baseline="0" dirty="0">
                <a:solidFill>
                  <a:srgbClr val="2F5597"/>
                </a:solidFill>
                <a:effectLst/>
                <a:uFill>
                  <a:solidFill>
                    <a:prstClr val="black">
                      <a:alpha val="0"/>
                    </a:prstClr>
                  </a:solidFill>
                </a:uFill>
                <a:latin typeface="Calibri"/>
                <a:ea typeface="Calibri"/>
                <a:cs typeface="Calibri"/>
              </a:rPr>
              <a:t>le retirer après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chaque personne que vous dépistez et vous nettoyer les mains.</a:t>
            </a:r>
          </a:p>
          <a:p>
            <a:pPr marL="0" indent="0">
              <a:buNone/>
            </a:pPr>
            <a:endParaRPr lang="en-US" dirty="0">
              <a:solidFill>
                <a:schemeClr val="tx1"/>
              </a:solidFill>
              <a:latin typeface="Calibri"/>
              <a:cs typeface="Calibri"/>
            </a:endParaRPr>
          </a:p>
        </p:txBody>
      </p:sp>
      <p:sp>
        <p:nvSpPr>
          <p:cNvPr id="4" name="Slide Number Placeholder 3"/>
          <p:cNvSpPr>
            <a:spLocks noGrp="1"/>
          </p:cNvSpPr>
          <p:nvPr>
            <p:ph type="sldNum" sz="quarter" idx="5"/>
          </p:nvPr>
        </p:nvSpPr>
        <p:spPr/>
        <p:txBody>
          <a:bodyPr/>
          <a:lstStyle/>
          <a:p>
            <a:fld id="{8E9EAB65-906F-4FA9-BB19-1D451DF49716}" type="slidenum">
              <a:rPr lang="en-US" smtClean="0"/>
              <a:t>11</a:t>
            </a:fld>
            <a:endParaRPr lang="en-US"/>
          </a:p>
        </p:txBody>
      </p:sp>
    </p:spTree>
    <p:extLst>
      <p:ext uri="{BB962C8B-B14F-4D97-AF65-F5344CB8AC3E}">
        <p14:creationId xmlns:p14="http://schemas.microsoft.com/office/powerpoint/2010/main" val="536567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Lorsque vous vous occupez de patients dont Ebola ou Marburg est suspectée ou confirmée, vous devez porter un EPI dans le cadre des précautions liées à la transmission. Vous devez également utiliser des EPI lorsque vous effectuez des opérations de nettoyage et de désinfection de l’environnement. L’EPI pour ces deux situations est similaire, et vous pouvez voir que la personne ici présente est vêtue d’un EPI approprié pour ces situations.</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vous protéger, vous devez avoir une double couche de gants : une couche intérieure et une couche extérieure. La paire intérieure se place sous les poignets de la blouse, et la paire extérieure se place par-dessus les poignets. Cette paire intérieure permet, en cas de contamination de la paire extérieure, de retirer cette dernière et de la remplacer tout en restant sous protection. La paire intérieure est également utile lors du retrait de l’EPI, de sorte qu’une fois la paire extérieure retirée et les autres EPI encore enlevés, la paire intérieure de gants assure toujours la protection.</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Selon la tâche que vous souhaiterez accomplir, la couche extérieure des gants sera probablement différente. Vous pouvez porter une deuxième paire de gants chirurgicaux si vous devez vous occuper de patients. Si vous nettoyez, portez une paire de gants en caoutchouc épais pour vous protéger des produits chimiques utilisés pour le nettoyage et la désinfection.</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Outre les gants, vous devez également porter une blouse ou une combinaison ET un tablier pour protéger votre corps. Le tablier est une couche supplémentaire qui permet d’éviter l’exposition aux liquides.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Vous devez porter un couvre-chef ou un autre type de protection de la tête et du cou, ainsi que des bottes imperméables ou un autre type de couvre-chaussure amovible.</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protéger les muqueuses (les yeux, le nez et la bouche), vous devez porter un masque et un écran facial ou un masque et des lunettes de protection. Si vous constatez que votre masque facial s’affaisse à force d’être imbibé de sueur, vous pouvez porter un respirateur à la place du masque facial. La structure du respirateur permet d’éviter ce problème et d’assurer une protection adéquate.</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la prochaine session, nous verrons plus en détail comment mettre et enlever cet EPI.</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806000"/>
                </a:solidFill>
                <a:effectLst/>
                <a:uFill>
                  <a:solidFill>
                    <a:prstClr val="black">
                      <a:alpha val="0"/>
                    </a:prstClr>
                  </a:solidFill>
                </a:uFill>
                <a:latin typeface="Calibri"/>
                <a:ea typeface="Calibri"/>
                <a:cs typeface="Calibri"/>
                <a:hlinkClick r:id="rId3" history="0"/>
              </a:rPr>
              <a:t>EPI à utiliser lors d’une épidémie de filovirus (OMS 2016)</a:t>
            </a:r>
            <a:endParaRPr lang="en-US" sz="1200" dirty="0">
              <a:solidFill>
                <a:schemeClr val="accent4">
                  <a:lumMod val="50000"/>
                </a:schemeClr>
              </a:solidFill>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12</a:t>
            </a:fld>
            <a:endParaRPr lang="en-US"/>
          </a:p>
        </p:txBody>
      </p:sp>
    </p:spTree>
    <p:extLst>
      <p:ext uri="{BB962C8B-B14F-4D97-AF65-F5344CB8AC3E}">
        <p14:creationId xmlns:p14="http://schemas.microsoft.com/office/powerpoint/2010/main" val="3714676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Maintenant que nous avons parlé de ce qu’est un EPI et de son utilité, voyons comment l’utiliser correctement.</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13</a:t>
            </a:fld>
            <a:endParaRPr lang="en-US"/>
          </a:p>
        </p:txBody>
      </p:sp>
    </p:spTree>
    <p:extLst>
      <p:ext uri="{BB962C8B-B14F-4D97-AF65-F5344CB8AC3E}">
        <p14:creationId xmlns:p14="http://schemas.microsoft.com/office/powerpoint/2010/main" val="1891907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120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Comme nous l’avons vu, l’EPI contribue à vous protéger des infections, mais seulement s’il est utilisé correctement à chaque fois.</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14</a:t>
            </a:fld>
            <a:endParaRPr lang="en-US"/>
          </a:p>
        </p:txBody>
      </p:sp>
    </p:spTree>
    <p:extLst>
      <p:ext uri="{BB962C8B-B14F-4D97-AF65-F5344CB8AC3E}">
        <p14:creationId xmlns:p14="http://schemas.microsoft.com/office/powerpoint/2010/main" val="42609873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265" indent="-342265"/>
            <a:r>
              <a:rPr lang="fr-FR" sz="1200" b="0" i="1" u="none" strike="noStrike" cap="none" baseline="0">
                <a:solidFill>
                  <a:srgbClr val="2F5597"/>
                </a:solidFill>
                <a:effectLst/>
                <a:uFill>
                  <a:solidFill>
                    <a:prstClr val="black">
                      <a:alpha val="0"/>
                    </a:prstClr>
                  </a:solidFill>
                </a:uFill>
                <a:latin typeface="Calibri"/>
                <a:ea typeface="Calibri"/>
                <a:cs typeface="Calibri"/>
              </a:rPr>
              <a:t>Texte</a:t>
            </a:r>
            <a:r>
              <a:rPr lang="fr-FR" sz="1200" b="0" i="0" u="none" strike="noStrike" cap="none" baseline="0">
                <a:solidFill>
                  <a:srgbClr val="2F5597"/>
                </a:solidFill>
                <a:effectLst/>
                <a:uFill>
                  <a:solidFill>
                    <a:prstClr val="black">
                      <a:alpha val="0"/>
                    </a:prstClr>
                  </a:solidFill>
                </a:uFill>
                <a:latin typeface="Calibri"/>
                <a:ea typeface="Calibri"/>
                <a:cs typeface="Calibri"/>
              </a:rPr>
              <a:t> :</a:t>
            </a:r>
          </a:p>
          <a:p>
            <a:pPr marL="342265" indent="-342265"/>
            <a:r>
              <a:rPr lang="fr-FR" sz="1200" b="0" i="0" u="none" strike="noStrike" cap="none" baseline="0">
                <a:solidFill>
                  <a:srgbClr val="2F5597"/>
                </a:solidFill>
                <a:effectLst/>
                <a:uFill>
                  <a:solidFill>
                    <a:prstClr val="black">
                      <a:alpha val="0"/>
                    </a:prstClr>
                  </a:solidFill>
                </a:uFill>
                <a:latin typeface="Calibri"/>
                <a:ea typeface="Calibri"/>
                <a:cs typeface="Calibri"/>
              </a:rPr>
              <a:t>Ainsi, lorsque vous portez un EPI, vous devez</a:t>
            </a:r>
          </a:p>
          <a:p>
            <a:pPr marL="342265" indent="-342265">
              <a:buFontTx/>
              <a:buChar char="-"/>
            </a:pPr>
            <a:r>
              <a:rPr lang="fr-FR" sz="1200" b="0" i="0" u="none" strike="noStrike" cap="none" baseline="0">
                <a:solidFill>
                  <a:srgbClr val="2F5597"/>
                </a:solidFill>
                <a:effectLst/>
                <a:uFill>
                  <a:solidFill>
                    <a:prstClr val="black">
                      <a:alpha val="0"/>
                    </a:prstClr>
                  </a:solidFill>
                </a:uFill>
                <a:latin typeface="Calibri"/>
                <a:ea typeface="Calibri"/>
                <a:cs typeface="Calibri"/>
              </a:rPr>
              <a:t>le changer s’il est fortement contaminé par du sang ou d’autres fluides corporels</a:t>
            </a:r>
          </a:p>
          <a:p>
            <a:pPr marL="342265" indent="-342265">
              <a:buFontTx/>
              <a:buChar char="-"/>
            </a:pPr>
            <a:r>
              <a:rPr lang="fr-FR" sz="1200" b="0" i="0" u="none" strike="noStrike" cap="none" baseline="0">
                <a:solidFill>
                  <a:srgbClr val="2F5597"/>
                </a:solidFill>
                <a:effectLst/>
                <a:uFill>
                  <a:solidFill>
                    <a:prstClr val="black">
                      <a:alpha val="0"/>
                    </a:prstClr>
                  </a:solidFill>
                </a:uFill>
                <a:latin typeface="Calibri"/>
                <a:ea typeface="Calibri"/>
                <a:cs typeface="Calibri"/>
              </a:rPr>
              <a:t>Et le changer s’il est endommagé, comme par exemple si votre gant se déchire ou si votre blouse se déchire. Si des fluides corporels peuvent pénétrer dans votre EPI, celui-ci ne vous protège pas.</a:t>
            </a:r>
          </a:p>
          <a:p>
            <a:pPr marL="342265" indent="-342265">
              <a:buFontTx/>
              <a:buChar char="-"/>
            </a:pPr>
            <a:r>
              <a:rPr lang="fr-FR" sz="1200" b="0" i="0" u="none" strike="noStrike" cap="none" baseline="0">
                <a:solidFill>
                  <a:srgbClr val="2F5597"/>
                </a:solidFill>
                <a:effectLst/>
                <a:uFill>
                  <a:solidFill>
                    <a:prstClr val="black">
                      <a:alpha val="0"/>
                    </a:prstClr>
                  </a:solidFill>
                </a:uFill>
                <a:latin typeface="Calibri"/>
                <a:ea typeface="Calibri"/>
                <a:cs typeface="Calibri"/>
              </a:rPr>
              <a:t>Il est également très important de retirer l’EPI correctement et avec précaution. Même si vous êtes pressé(e). Même si vous êtes très fatigué(e). Si vous ne suivez pas correctement les étapes de retrait de l’EPI, vous risquez de vous exposer à des agents infectieux. Nous en parlerons plus en détail dans une prochaine session Jeu de diapositives destiné aux PS 7 : EPI Partie 2, comment mettre et enlever les EPI&gt; sur la manière d’enlever les EPI étape par étape. Cette procédure prend du temps, mais il est essentiel de la suivre scrupuleusement pour assurer votre protection.</a:t>
            </a:r>
          </a:p>
          <a:p>
            <a:pPr marL="0" indent="0">
              <a:buFontTx/>
              <a:buNone/>
            </a:pPr>
            <a:endParaRPr lang="en-US" b="0">
              <a:solidFill>
                <a:schemeClr val="accent1">
                  <a:lumMod val="75000"/>
                </a:schemeClr>
              </a:solidFill>
              <a:latin typeface="Calibri"/>
              <a:cs typeface="Calibri"/>
            </a:endParaRPr>
          </a:p>
          <a:p>
            <a:pPr marL="0" indent="0">
              <a:buFontTx/>
              <a:buNone/>
            </a:pPr>
            <a:r>
              <a:rPr lang="fr-FR" sz="1200" b="0" i="0" u="none" strike="noStrike" cap="none" baseline="0">
                <a:solidFill>
                  <a:srgbClr val="2F5597"/>
                </a:solidFill>
                <a:effectLst/>
                <a:uFill>
                  <a:solidFill>
                    <a:prstClr val="black">
                      <a:alpha val="0"/>
                    </a:prstClr>
                  </a:solidFill>
                </a:uFill>
                <a:latin typeface="Calibri"/>
                <a:ea typeface="Calibri"/>
                <a:cs typeface="Calibri"/>
              </a:rPr>
              <a:t>Lorsque vous portez un EPI, vous devez faire attention à ce que vous touchez. </a:t>
            </a:r>
          </a:p>
          <a:p>
            <a:pPr marL="0" indent="0">
              <a:buFontTx/>
              <a:buNone/>
            </a:pPr>
            <a:endParaRPr lang="en-US" b="0">
              <a:solidFill>
                <a:schemeClr val="accent1">
                  <a:lumMod val="75000"/>
                </a:schemeClr>
              </a:solidFill>
              <a:latin typeface="Calibri"/>
              <a:cs typeface="Calibri"/>
            </a:endParaRPr>
          </a:p>
          <a:p>
            <a:pPr marL="0" indent="0">
              <a:buFontTx/>
              <a:buNone/>
            </a:pPr>
            <a:r>
              <a:rPr lang="fr-FR" sz="1200" b="0" i="0" u="none" strike="noStrike" cap="none" baseline="0">
                <a:solidFill>
                  <a:srgbClr val="2F5597"/>
                </a:solidFill>
                <a:effectLst/>
                <a:uFill>
                  <a:solidFill>
                    <a:prstClr val="black">
                      <a:alpha val="0"/>
                    </a:prstClr>
                  </a:solidFill>
                </a:uFill>
                <a:latin typeface="Calibri"/>
                <a:ea typeface="Calibri"/>
                <a:cs typeface="Calibri"/>
              </a:rPr>
              <a:t>Vous ne devez PAS toucher ou ajuster l’EPI une fois qu’il est en place. Le toucher avec des mains contaminées peut entraîner une auto-contamination des yeux, de la bouche et du nez. Lorsque vous mettez un EPI, portez une attention particulière à ceux du visage et de la tête. Vous ne voulez pas devoir ajuster des lunettes, par exemple, une fois que vos gants ont été potentiellement contaminés. Veillez à ce que vos lunettes soient bien ajusté et à ce qu’elles restent en place afin que vous n’ayez pas à les déplacer une fois que vous les aurez mises. Éviter de vous toucher le visage.</a:t>
            </a:r>
          </a:p>
          <a:p>
            <a:pPr marL="0" indent="0">
              <a:buFontTx/>
              <a:buNone/>
            </a:pPr>
            <a:endParaRPr lang="en-US" b="0">
              <a:solidFill>
                <a:schemeClr val="accent1">
                  <a:lumMod val="75000"/>
                </a:schemeClr>
              </a:solidFill>
              <a:latin typeface="Calibri"/>
              <a:cs typeface="Calibri"/>
            </a:endParaRPr>
          </a:p>
          <a:p>
            <a:r>
              <a:rPr lang="fr-FR" sz="1200" b="0" i="0" u="none" strike="noStrike" cap="none" baseline="0">
                <a:solidFill>
                  <a:srgbClr val="000000"/>
                </a:solidFill>
                <a:effectLst/>
                <a:uFill>
                  <a:solidFill>
                    <a:prstClr val="black">
                      <a:alpha val="0"/>
                    </a:prstClr>
                  </a:solidFill>
                </a:uFill>
                <a:latin typeface="Calibri"/>
                <a:ea typeface="Calibri"/>
                <a:cs typeface="Calibri"/>
              </a:rPr>
              <a:t>Vous devez éviter de toucher des objets inutiles tels que des téléphones portables, des stylos ou des dossiers de patients lorsque vous portez votre EPI. Si vous touchez l’un de ces objets avec votre EPI contaminé et que vous touchez ensuite ces objets alors que vous ne portez pas d’EPI, vous risquez d’entrer en contact avec des agents pathogènes infectieux.</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Vous devez également éviter de toucher les surfaces telles que les barrières de lit et les comptoirs, sauf en cas d’absolue nécessité.</a:t>
            </a:r>
          </a:p>
        </p:txBody>
      </p:sp>
      <p:sp>
        <p:nvSpPr>
          <p:cNvPr id="4" name="Slide Number Placeholder 3"/>
          <p:cNvSpPr>
            <a:spLocks noGrp="1"/>
          </p:cNvSpPr>
          <p:nvPr>
            <p:ph type="sldNum" sz="quarter" idx="5"/>
          </p:nvPr>
        </p:nvSpPr>
        <p:spPr/>
        <p:txBody>
          <a:bodyPr/>
          <a:lstStyle/>
          <a:p>
            <a:fld id="{8E9EAB65-906F-4FA9-BB19-1D451DF49716}" type="slidenum">
              <a:rPr lang="en-US" smtClean="0"/>
              <a:t>15</a:t>
            </a:fld>
            <a:endParaRPr lang="en-US"/>
          </a:p>
        </p:txBody>
      </p:sp>
    </p:spTree>
    <p:extLst>
      <p:ext uri="{BB962C8B-B14F-4D97-AF65-F5344CB8AC3E}">
        <p14:creationId xmlns:p14="http://schemas.microsoft.com/office/powerpoint/2010/main" val="1174301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fr-FR" sz="1200" b="0" i="1" u="none" strike="noStrike" cap="none" baseline="0">
                <a:solidFill>
                  <a:srgbClr val="000000"/>
                </a:solidFill>
                <a:effectLst/>
                <a:uFill>
                  <a:solidFill>
                    <a:prstClr val="black">
                      <a:alpha val="0"/>
                    </a:prstClr>
                  </a:solidFill>
                </a:uFill>
                <a:latin typeface="Calibri Light"/>
                <a:ea typeface="Calibri Light"/>
                <a:cs typeface="Calibri Light"/>
              </a:rPr>
              <a:t>Texte</a:t>
            </a:r>
            <a:r>
              <a:rPr lang="fr-FR" sz="1200" b="0" i="0" u="none" strike="noStrike" cap="none" baseline="0">
                <a:solidFill>
                  <a:srgbClr val="000000"/>
                </a:solidFill>
                <a:effectLst/>
                <a:uFill>
                  <a:solidFill>
                    <a:prstClr val="black">
                      <a:alpha val="0"/>
                    </a:prstClr>
                  </a:solidFill>
                </a:uFill>
                <a:latin typeface="Calibri Light"/>
                <a:ea typeface="Calibri Light"/>
                <a:cs typeface="Calibri Light"/>
              </a:rPr>
              <a:t> :</a:t>
            </a:r>
          </a:p>
          <a:p>
            <a:pPr>
              <a:spcAft>
                <a:spcPts val="1200"/>
              </a:spcAft>
            </a:pPr>
            <a:r>
              <a:rPr lang="fr-FR" sz="1200" b="0" i="0" u="none" strike="noStrike" cap="none" baseline="0">
                <a:solidFill>
                  <a:srgbClr val="000000"/>
                </a:solidFill>
                <a:effectLst/>
                <a:uFill>
                  <a:solidFill>
                    <a:prstClr val="black">
                      <a:alpha val="0"/>
                    </a:prstClr>
                  </a:solidFill>
                </a:uFill>
                <a:latin typeface="Calibri Light"/>
                <a:ea typeface="Calibri Light"/>
                <a:cs typeface="Calibri Light"/>
              </a:rPr>
              <a:t>L’idéal serait que vous ayez accès à tous les EPI dont vous avez besoin, quand vous en aurez besoin. Mais que se passe-t-il lorsque les EPI sont limités ou indisponibles ?</a:t>
            </a:r>
          </a:p>
          <a:p>
            <a:pPr>
              <a:spcAft>
                <a:spcPts val="1200"/>
              </a:spcAft>
            </a:pPr>
            <a:r>
              <a:rPr lang="fr-FR" sz="1200" b="0" i="0" u="none" strike="noStrike" cap="none" baseline="0">
                <a:solidFill>
                  <a:srgbClr val="000000"/>
                </a:solidFill>
                <a:effectLst/>
                <a:uFill>
                  <a:solidFill>
                    <a:prstClr val="black">
                      <a:alpha val="0"/>
                    </a:prstClr>
                  </a:solidFill>
                </a:uFill>
                <a:latin typeface="Calibri Light"/>
                <a:ea typeface="Calibri Light"/>
                <a:cs typeface="Calibri Light"/>
              </a:rPr>
              <a:t>La manière de gérer cette situation dépendra du contexte, du type d’établissement de santé dans lequel vous vous trouvez et d’autres facteurs. En règle générale, les EPI doivent être utilisés en priorité par le personnel de nettoyage et lors d’interactions avec des patients susceptibles d’être exposés à des liquides corporels, en particulier du sang, par exemple dans les unités de travail et d’accouchement ou avec des patients souffrant de traumatismes.</a:t>
            </a:r>
          </a:p>
          <a:p>
            <a:pPr>
              <a:spcAft>
                <a:spcPts val="1200"/>
              </a:spcAft>
            </a:pPr>
            <a:endParaRPr lang="en-US">
              <a:latin typeface="Calibri Light" panose="020F0302020204030204"/>
              <a:ea typeface="+mn-lt"/>
              <a:cs typeface="+mn-lt"/>
            </a:endParaRPr>
          </a:p>
          <a:p>
            <a:pPr>
              <a:spcAft>
                <a:spcPts val="1200"/>
              </a:spcAft>
            </a:pPr>
            <a:r>
              <a:rPr lang="fr-FR" sz="1200" b="0" i="0" u="none" strike="noStrike" cap="none" baseline="0">
                <a:solidFill>
                  <a:srgbClr val="000000"/>
                </a:solidFill>
                <a:effectLst/>
                <a:uFill>
                  <a:solidFill>
                    <a:prstClr val="black">
                      <a:alpha val="0"/>
                    </a:prstClr>
                  </a:solidFill>
                </a:uFill>
                <a:latin typeface="Calibri Light"/>
                <a:ea typeface="Calibri Light"/>
                <a:cs typeface="Calibri Light"/>
              </a:rPr>
              <a:t>N'oubliez pas que l’EPI n'est qu’un aspect des précautions standard. Même si vous n’avez pas accès à des EPI, vous pouvez toujours vous protéger lorsque vous vous occupez de patients, par exemple en gardant une distance d’au moins un mètre entre vous et le patient, en érigeant des barrières physiques ou des écrans et en adoptant une bonne hygiène des mains. </a:t>
            </a:r>
          </a:p>
          <a:p>
            <a:pPr>
              <a:spcAft>
                <a:spcPts val="1200"/>
              </a:spcAft>
            </a:pPr>
            <a:endParaRPr lang="en-US">
              <a:latin typeface="Calibri Light" panose="020F0302020204030204"/>
              <a:ea typeface="+mn-lt"/>
              <a:cs typeface="+mn-lt"/>
            </a:endParaRPr>
          </a:p>
          <a:p>
            <a:pPr>
              <a:spcAft>
                <a:spcPts val="1200"/>
              </a:spcAft>
            </a:pPr>
            <a:r>
              <a:rPr lang="fr-FR" sz="1200" b="0" i="0" u="none" strike="noStrike" cap="none" baseline="0">
                <a:solidFill>
                  <a:srgbClr val="000000"/>
                </a:solidFill>
                <a:effectLst/>
                <a:uFill>
                  <a:solidFill>
                    <a:prstClr val="black">
                      <a:alpha val="0"/>
                    </a:prstClr>
                  </a:solidFill>
                </a:uFill>
                <a:latin typeface="Calibri Light"/>
                <a:ea typeface="Calibri Light"/>
                <a:cs typeface="Calibri Light"/>
              </a:rPr>
              <a:t>Des solutions peuvent également être identifiées en fonction du contexte. Il est possible d’adapter les procédures et les vêtements pour assurer une certaine protection. Par exemple, lorsque vous donnez quelque chose aux patients (médicaments, fournitures), posez l’objet sur une table et laissez le patient le prendre sur la table afin d’éviter tout contact direct.</a:t>
            </a:r>
          </a:p>
          <a:p>
            <a:pPr>
              <a:spcAft>
                <a:spcPts val="1200"/>
              </a:spcAft>
            </a:pPr>
            <a:endParaRPr lang="en-US">
              <a:latin typeface="Calibri Light" panose="020F0302020204030204"/>
              <a:cs typeface="Calibri Light"/>
            </a:endParaRPr>
          </a:p>
          <a:p>
            <a:pPr>
              <a:spcAft>
                <a:spcPts val="1200"/>
              </a:spcAft>
            </a:pPr>
            <a:r>
              <a:rPr lang="fr-FR" sz="1200" b="0" i="0" u="none" strike="noStrike" cap="none" baseline="0">
                <a:solidFill>
                  <a:srgbClr val="000000"/>
                </a:solidFill>
                <a:effectLst/>
                <a:uFill>
                  <a:solidFill>
                    <a:prstClr val="black">
                      <a:alpha val="0"/>
                    </a:prstClr>
                  </a:solidFill>
                </a:uFill>
                <a:latin typeface="Calibri Light"/>
                <a:ea typeface="Calibri Light"/>
                <a:cs typeface="Calibri Light"/>
              </a:rPr>
              <a:t>En raison de la COVID, vous trouverez davantage de ressources sur ce qu’il faut faire lorsque les EPI sont limités. Si vous avez travaillé dans un établissement de soins médicaux pendant la pandémie de COVID, vous connaissez peut-être déjà certaines de ces adaptations qui ont fonctionné dans votre établissement.</a:t>
            </a:r>
          </a:p>
          <a:p>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16</a:t>
            </a:fld>
            <a:endParaRPr lang="en-US"/>
          </a:p>
        </p:txBody>
      </p:sp>
    </p:spTree>
    <p:extLst>
      <p:ext uri="{BB962C8B-B14F-4D97-AF65-F5344CB8AC3E}">
        <p14:creationId xmlns:p14="http://schemas.microsoft.com/office/powerpoint/2010/main" val="1754272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Maintenant, je vous invite à imaginer que vous êtes en présence de vos collègues. Sur la base de ce que vous savez concernant la bonne utilisation de l’EPI dont nous avons discuté dans la présentation d’aujourd’hui, quelles suggestions leur donneriez-vous dans chacun de ces scénarios pour les aider à mieux se protéger pendant une flambée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17</a:t>
            </a:fld>
            <a:endParaRPr lang="en-US"/>
          </a:p>
        </p:txBody>
      </p:sp>
    </p:spTree>
    <p:extLst>
      <p:ext uri="{BB962C8B-B14F-4D97-AF65-F5344CB8AC3E}">
        <p14:creationId xmlns:p14="http://schemas.microsoft.com/office/powerpoint/2010/main" val="857352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1. Dans la photo 1, celle en haut à droite, nous pouvons déceler plusieurs problèmes. D’abord, l’EPI porté est inadapté au contexte. En effet, l’EPI porté doit être adapté à la tâche à accomplir, par exemple traiter un(e) patient(e), éliminer des déchets, procéder à un nettoyage et à une désinfection. Il doit ensuite être retiré dès que la tâche est accomplie. Si cette personne a accompli une tâche pour laquelle ces fournitures d’EPI étaient nécessaires, elle doit les retirer. L’EPI doit également être retiré avant de quitter le périmètre de l’établissement de santé (à moins que la personne qui le porte participe à une inhumation).</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cs typeface="Calibri"/>
            </a:endParaRPr>
          </a:p>
          <a:p>
            <a:pPr marL="0" indent="0">
              <a:buFont typeface="Arial,Sans-Serif"/>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Si l’homme de la photo se trouve dans une situation où il doit porter un EPI, il porte mal son masque de protection, car celui-ci ne couvre pas son nez et sa bouche. De plus, ses gants sont trop sales et il doit les retirer ou les changer avant d’accomplir une autre tâche.</a:t>
            </a:r>
          </a:p>
          <a:p>
            <a:endParaRPr lang="en-US" b="1" dirty="0">
              <a:cs typeface="Calibri"/>
            </a:endParaRP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2. Dans la photo 2, celle en bas à droite, remarquez que l’homme à droite sur la photo touche la cagoule de sa combinaison et les bords de son masque de protection avec ses mains gantées. Si ses gants sont contaminés, il risque une </a:t>
            </a:r>
            <a:r>
              <a:rPr lang="fr-FR" sz="1200" b="0" i="0" u="none" strike="noStrike" cap="none" baseline="0" dirty="0" err="1">
                <a:solidFill>
                  <a:srgbClr val="000000"/>
                </a:solidFill>
                <a:effectLst/>
                <a:uFill>
                  <a:solidFill>
                    <a:prstClr val="black">
                      <a:alpha val="0"/>
                    </a:prstClr>
                  </a:solidFill>
                </a:uFill>
                <a:latin typeface="Calibri"/>
                <a:ea typeface="Calibri"/>
                <a:cs typeface="Calibri"/>
              </a:rPr>
              <a:t>autocontamination</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à travers ses yeux et son nez. Il semble être en train d’ajuster la cagoule de la combinaison, qui doit couvrir entièrement ses cheveux, et son masque ne couvre pas son nez. Souvenez-vous qu’il est important de porter l’EPI de telle sorte qu’il vous couvre correctement. La cagoule doit couvrir entièrement les cheveux et les oreilles, et le masque doit couvrir entièrement le nez et la bouche. Il est également important qu’une fois que vous portez l’EPI, celui-ci soit ajusté de manière à ne pas être trop ample sur vous et afin que vous n’ayez pas à l’ajuster pendant que vous travaillez. Une fois que vous portez l’EPI, vous devez éviter de toucher votre visage pour quelque raison que ce soit.</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Aucun des hommes figurant dans cette photo ne porte de protection oculaire. Dans le contexte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lorsque le couvre-chef, le masque de protection, les combinaisons, le tablier et les gants sont nécessaires, une protection oculaire telle que des lunettes de protection l’est également.</a:t>
            </a:r>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18</a:t>
            </a:fld>
            <a:endParaRPr lang="en-US"/>
          </a:p>
        </p:txBody>
      </p:sp>
    </p:spTree>
    <p:extLst>
      <p:ext uri="{BB962C8B-B14F-4D97-AF65-F5344CB8AC3E}">
        <p14:creationId xmlns:p14="http://schemas.microsoft.com/office/powerpoint/2010/main" val="3048041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Réflexion: Encourage les participants à appliquer, analyser et/ou évaluer leurs acquis d’apprentissage, les aidant ainsi à approfondir leur compréhension du sujet et vous permettant aussi de vérifier leur compréhension de ce qu’ils ont appris.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Personnalisation : Aide les participants à se demander comment ce qu’ils ont appris s’applique à leurs situations en particulier. Lier l’apprentissage aux expériences personnelles aide les apprenants à mieux comprendre et mémoriser les idées enseignées.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Maintenant que nous avons discuté en détail de l’utilisation des EPI, j’aimerais vous entendre parler de vos expériences personnelles en matière d’EPI. Avez-vous été confronté(e) à une pénurie ou un manque d’EPI dans votre établissement de santé par le passé ? Le cas échéant, quelles mesures vous et vos collègues avez-vous prises pour vous protéger malgré le manque d’EPI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le contexte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Marburg, quelles adaptations pourriez-vous envisager dans votre établissement en cas de manque d’EPI ?</a:t>
            </a: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[Donnez aux participants quelques minutes pour discuter tous ensemble ou en petits groupes. Vous pouvez répondre aux suggestions qui vous semblent pertinentes.]</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19</a:t>
            </a:fld>
            <a:endParaRPr lang="en-US"/>
          </a:p>
        </p:txBody>
      </p:sp>
    </p:spTree>
    <p:extLst>
      <p:ext uri="{BB962C8B-B14F-4D97-AF65-F5344CB8AC3E}">
        <p14:creationId xmlns:p14="http://schemas.microsoft.com/office/powerpoint/2010/main" val="1759015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avons trois objectifs d’apprentissage. Au terme de cette session, vous serez en mesure d’expliquer pourquoi l’EPI est important dans le contexte d’Ebola ou de Marburg, de choisir l’EPI approprié en fonction de l’activité que vous exercez : dépistage aux voies d’accès, soins de patients suspectés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ou nettoyage et désinfection, puis de déterminer si l’EPI est utilisé correctement.</a:t>
            </a:r>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conclure, je vous invite à vous souvenir de deux éléments clés tirés de cette session. D’abord, l’EPI contribue à vous protéger contre les infections. Et si vous vous préservez des infections, vous protégez vos patients, votre famille et vos amis. Cependant, l’EPI n’est efficace que s’il est utilisé correctement.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En outre, souvenez-vous que l’EPI n'est qu’un aspect des précautions standard. L’hygiène des mains, le nettoyage de l’environnement et la désinfection, en plus d’autres précautions, sont essentiels pour assurer votre propre sécurité, ainsi que celle de vos patients et de votre communauté. En d’autres termes, l’EPI seul n’est pas suffisant pour protéger contre Ebola ou Marburg. Cependant, si vous n’avez qu’un accès limité aux EPI, vous disposez toujours de moyens d’assurer votre propre sécurité et celle des autres.</a:t>
            </a:r>
          </a:p>
        </p:txBody>
      </p:sp>
      <p:sp>
        <p:nvSpPr>
          <p:cNvPr id="4" name="Slide Number Placeholder 3"/>
          <p:cNvSpPr>
            <a:spLocks noGrp="1"/>
          </p:cNvSpPr>
          <p:nvPr>
            <p:ph type="sldNum" sz="quarter" idx="5"/>
          </p:nvPr>
        </p:nvSpPr>
        <p:spPr/>
        <p:txBody>
          <a:bodyPr/>
          <a:lstStyle/>
          <a:p>
            <a:fld id="{8E9EAB65-906F-4FA9-BB19-1D451DF49716}" type="slidenum">
              <a:rPr lang="en-US" smtClean="0"/>
              <a:t>20</a:t>
            </a:fld>
            <a:endParaRPr lang="en-US"/>
          </a:p>
        </p:txBody>
      </p:sp>
    </p:spTree>
    <p:extLst>
      <p:ext uri="{BB962C8B-B14F-4D97-AF65-F5344CB8AC3E}">
        <p14:creationId xmlns:p14="http://schemas.microsoft.com/office/powerpoint/2010/main" val="2650004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Pour commencer, définissons ce qu’est un EPI.</a:t>
            </a:r>
            <a:endParaRPr lang="en-US" i="1" baseline="0"/>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2584552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Un équipement de protection individuelle, encore appelé EPI, est </a:t>
            </a:r>
            <a:r>
              <a:rPr lang="fr-FR" sz="1200" b="1" i="0" u="none" strike="noStrike" cap="none" baseline="0">
                <a:solidFill>
                  <a:srgbClr val="000000"/>
                </a:solidFill>
                <a:effectLst/>
                <a:uFill>
                  <a:solidFill>
                    <a:prstClr val="black">
                      <a:alpha val="0"/>
                    </a:prstClr>
                  </a:solidFill>
                </a:uFill>
                <a:latin typeface="Calibri"/>
                <a:ea typeface="Calibri"/>
                <a:cs typeface="Calibri"/>
              </a:rPr>
              <a:t>un vêtement ou un équipement spécialisé </a:t>
            </a:r>
            <a:r>
              <a:rPr lang="fr-FR" sz="1200" b="0" i="0" u="none" strike="noStrike" cap="none" baseline="0">
                <a:solidFill>
                  <a:srgbClr val="000000"/>
                </a:solidFill>
                <a:effectLst/>
                <a:uFill>
                  <a:solidFill>
                    <a:prstClr val="black">
                      <a:alpha val="0"/>
                    </a:prstClr>
                  </a:solidFill>
                </a:uFill>
                <a:latin typeface="Calibri"/>
                <a:ea typeface="Calibri"/>
                <a:cs typeface="Calibri"/>
              </a:rPr>
              <a:t>porté par les professionnels de la santé qui constitue des barrières ou des couches protégeant les yeux, le nez, la bouche, la peau et les vêtements du contact avec les liquides organiques d’un patient (sang, vomissures, urine, selles ou sueur). </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a:solidFill>
                <a:schemeClr val="tx1"/>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Une utilisation correcte de l’EPI contribue à vous protéger contre les infections. </a:t>
            </a:r>
            <a:r>
              <a:rPr lang="fr-FR" sz="1200" b="1" i="0" u="none" strike="noStrike" cap="none" baseline="0">
                <a:solidFill>
                  <a:srgbClr val="000000"/>
                </a:solidFill>
                <a:effectLst/>
                <a:uFill>
                  <a:solidFill>
                    <a:prstClr val="black">
                      <a:alpha val="0"/>
                    </a:prstClr>
                  </a:solidFill>
                </a:uFill>
                <a:latin typeface="Calibri"/>
                <a:ea typeface="Calibri"/>
                <a:cs typeface="Calibri"/>
              </a:rPr>
              <a:t>Pour autant, il ne fonctionne que s’il est utilisé correctement</a:t>
            </a:r>
            <a:r>
              <a:rPr lang="fr-FR" sz="1200" b="0" i="0" u="none" strike="noStrike" cap="none" baseline="0">
                <a:solidFill>
                  <a:srgbClr val="000000"/>
                </a:solidFill>
                <a:effectLst/>
                <a:uFill>
                  <a:solidFill>
                    <a:prstClr val="black">
                      <a:alpha val="0"/>
                    </a:prstClr>
                  </a:solidFill>
                </a:uFill>
                <a:latin typeface="Calibri"/>
                <a:ea typeface="Calibri"/>
                <a:cs typeface="Calibri"/>
              </a:rPr>
              <a:t>. Nous commencerons par examiner des exemples d’EPI, puis nous parlerons de leur utilisation correcte.</a:t>
            </a:r>
          </a:p>
          <a:p>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2217178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Activation des connaissances de base.</a:t>
            </a: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Après avoir discuté des points figurant sur cette diapositive, les apprenants ont l’occasion de dire ce qu’ils savent déjà grâce à leur expérience personnelle et à leur éducation.</a:t>
            </a:r>
          </a:p>
          <a:p>
            <a:pPr>
              <a:spcAft>
                <a:spcPts val="1200"/>
              </a:spcAft>
            </a:pPr>
            <a:endParaRPr lang="en-US"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Ces images montrent des équipements de protection individuelle utilisés pour protéger différentes parties du corps.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 couvre-chef couvre la tête et les cheveux.</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Les lunettes protègent les yeux.</a:t>
            </a:r>
          </a:p>
          <a:p>
            <a:r>
              <a:rPr lang="fr-FR" sz="1200" b="0" i="0" u="none" strike="noStrike" kern="1200" baseline="0">
                <a:solidFill>
                  <a:schemeClr val="tx1"/>
                </a:solidFill>
                <a:latin typeface="+mn-lt"/>
                <a:ea typeface="+mn-ea"/>
                <a:cs typeface="+mn-cs"/>
              </a:rPr>
              <a:t>Les masques non-pliables ou rigides protègent le nez et la bouche, et les écrans faciaux peuvent protéger les yeux, le nez et la bouche.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La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protection du corps comprend des blouses, des combinaisons et des tabliers.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Les gants protègent les mains et les bottes imperméables couvrent les pieds.</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Une remarque concernant les blouses et les combinaisons : elles peuvent avoir des aspects différents selon le fabricant. En général, les blouses n'ont pas de capuchon ou de couvre-chef. Certaines combinaisons sont munies d’une capuche, d’autres non. La configuration spécifique de l’EPI nécessaire dépendra donc des articles d’EPI disponibles dans votre pays et dans votre établissement.</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Lesquels avez-vous déjà portés ? Pourquoi deviez-vous le porter ?</a:t>
            </a: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[Donnez aux participants 2 minutes pour discuter tous ensemble ou en petits groupes.]</a:t>
            </a:r>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5</a:t>
            </a:fld>
            <a:endParaRPr lang="en-US"/>
          </a:p>
        </p:txBody>
      </p:sp>
    </p:spTree>
    <p:extLst>
      <p:ext uri="{BB962C8B-B14F-4D97-AF65-F5344CB8AC3E}">
        <p14:creationId xmlns:p14="http://schemas.microsoft.com/office/powerpoint/2010/main" val="1034771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FFFFFF"/>
                </a:solidFill>
                <a:effectLst/>
                <a:uFill>
                  <a:solidFill>
                    <a:prstClr val="black">
                      <a:alpha val="0"/>
                    </a:prstClr>
                  </a:solidFill>
                </a:uFill>
                <a:latin typeface="Calibri"/>
                <a:ea typeface="Calibri"/>
                <a:cs typeface="Calibri"/>
              </a:rPr>
              <a:t>Texte</a:t>
            </a:r>
            <a:r>
              <a:rPr lang="fr-FR" sz="1200" b="0" i="0" u="none" strike="noStrike" cap="none" baseline="0" dirty="0">
                <a:solidFill>
                  <a:srgbClr val="FFFFFF"/>
                </a:solidFill>
                <a:effectLst/>
                <a:uFill>
                  <a:solidFill>
                    <a:prstClr val="black">
                      <a:alpha val="0"/>
                    </a:prstClr>
                  </a:solidFill>
                </a:uFill>
                <a:latin typeface="Calibri"/>
                <a:ea typeface="Calibri"/>
                <a:cs typeface="Calibri"/>
              </a:rPr>
              <a:t> :</a:t>
            </a:r>
          </a:p>
          <a:p>
            <a:pPr marL="0" indent="0">
              <a:buNone/>
            </a:pPr>
            <a:r>
              <a:rPr lang="fr-FR" sz="1200" b="0" i="0" u="none" strike="noStrike" cap="none" baseline="0" dirty="0">
                <a:solidFill>
                  <a:srgbClr val="FFFFFF"/>
                </a:solidFill>
                <a:effectLst/>
                <a:uFill>
                  <a:solidFill>
                    <a:prstClr val="black">
                      <a:alpha val="0"/>
                    </a:prstClr>
                  </a:solidFill>
                </a:uFill>
                <a:latin typeface="Calibri"/>
                <a:ea typeface="Calibri"/>
                <a:cs typeface="Calibri"/>
              </a:rPr>
              <a:t>Pourquoi l’EPI est-il si important lors d’une épidémie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a:t>
            </a:r>
            <a:r>
              <a:rPr lang="fr-FR" sz="1200" b="0" i="0" u="none" strike="noStrike" cap="none" baseline="0" dirty="0">
                <a:solidFill>
                  <a:srgbClr val="FFFFFF"/>
                </a:solidFill>
                <a:effectLst/>
                <a:uFill>
                  <a:solidFill>
                    <a:prstClr val="black">
                      <a:alpha val="0"/>
                    </a:prstClr>
                  </a:solidFill>
                </a:uFill>
                <a:latin typeface="Calibri"/>
                <a:ea typeface="Calibri"/>
                <a:cs typeface="Calibri"/>
              </a:rPr>
              <a:t>Marburg ? Parce que </a:t>
            </a:r>
            <a:r>
              <a:rPr lang="fr-FR" sz="1200" b="0" i="0" u="none" strike="noStrike" cap="none" baseline="0" dirty="0">
                <a:solidFill>
                  <a:srgbClr val="000000"/>
                </a:solidFill>
                <a:effectLst/>
                <a:uFill>
                  <a:solidFill>
                    <a:prstClr val="black">
                      <a:alpha val="0"/>
                    </a:prstClr>
                  </a:solidFill>
                </a:uFill>
                <a:latin typeface="+mn-lt"/>
                <a:ea typeface="+mn-ea"/>
                <a:cs typeface="Calibri"/>
              </a:rPr>
              <a:t>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Marburg peut se propager par contact direct (par ex. à travers une éraflure de la peau ou les muqueuses des yeux, du nez ou de la bouche) avec du sang ou d’autres liquides organiques d’une personne malade ou décédée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ou avec des objets contaminés par du sang ou d’autres liquides organiques d’une personne malade ou décédée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a:t>
            </a:r>
          </a:p>
          <a:p>
            <a:pPr marL="0" indent="0">
              <a:buNone/>
            </a:pPr>
            <a:endParaRPr lang="en-US" sz="1200" dirty="0">
              <a:latin typeface="Calibri"/>
              <a:cs typeface="Calibri"/>
            </a:endParaRPr>
          </a:p>
          <a:p>
            <a:pPr marL="0" indent="0">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L’EPI joue un rôle de barrière. Il protège vos yeux, votre nez, votre bouche, votre peau et vos vêtements de tout contact avec les fluides corporels d’un patient, et contribue ainsi à vous protéger contre les maladies. Si vous évitez de tomber malade, vous contribuez à protéger vos collègues et vos patients, votre famille et vos amis, ainsi que les autres personnes avec lesquelles vous êtes en contact au sein de la communauté, d’où l’importance d’utiliser correctement les EPI.</a:t>
            </a:r>
            <a:endParaRPr lang="en-US" sz="1200" b="0" dirty="0">
              <a:solidFill>
                <a:schemeClr val="bg1"/>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b="0" dirty="0">
              <a:solidFill>
                <a:schemeClr val="bg1"/>
              </a:solidFill>
              <a:latin typeface="Calibri"/>
              <a:cs typeface="Calibri"/>
            </a:endParaRPr>
          </a:p>
          <a:p>
            <a:endParaRPr lang="en-US" altLang="ja-JP" dirty="0">
              <a:ea typeface="游ゴシック"/>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dirty="0">
              <a:solidFill>
                <a:schemeClr val="bg1"/>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3514196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Alors, à quel moment avez-vous besoin d’EPI dans le contexte de la maladie à virus de Marburg ?</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7</a:t>
            </a:fld>
            <a:endParaRPr lang="en-US"/>
          </a:p>
        </p:txBody>
      </p:sp>
    </p:spTree>
    <p:extLst>
      <p:ext uri="{BB962C8B-B14F-4D97-AF65-F5344CB8AC3E}">
        <p14:creationId xmlns:p14="http://schemas.microsoft.com/office/powerpoint/2010/main" val="410471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base" latinLnBrk="0" hangingPunct="1">
              <a:lnSpc>
                <a:spcPct val="100000"/>
              </a:lnSpc>
              <a:spcBef>
                <a:spcPct val="3000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Les précautions standard restent la pierre angulaire de la prévention des infections dans tous les établissements de santé. En général, des précautions standard sont recommandées pour les soins de tous les patients, indépendamment de ce que l’infection soit suspectée ou confirmée. L'application des précautions standard dépend de la nature de l'interaction entre le professionnel de la santé et le patient, ainsi que de l'exposition prévue au sang/aux liquides organiques ou à des agents infectieux connus. </a:t>
            </a:r>
          </a:p>
          <a:p>
            <a:pPr marL="0" marR="0" lvl="0" indent="0" algn="l" defTabSz="914400" rtl="0" eaLnBrk="1" fontAlgn="base" latinLnBrk="0" hangingPunct="1">
              <a:lnSpc>
                <a:spcPct val="100000"/>
              </a:lnSpc>
              <a:spcBef>
                <a:spcPct val="30000"/>
              </a:spcBef>
              <a:spcAft>
                <a:spcPct val="0"/>
              </a:spcAft>
              <a:buClrTx/>
              <a:buSzTx/>
              <a:buFontTx/>
              <a:buNone/>
              <a:defRPr/>
            </a:pPr>
            <a:endParaRPr lang="en-US">
              <a:cs typeface="Calibri"/>
            </a:endParaRPr>
          </a:p>
          <a:p>
            <a:pPr marL="0" marR="0" lvl="0" indent="0" algn="l" defTabSz="914400" rtl="0" eaLnBrk="1" fontAlgn="base" latinLnBrk="0" hangingPunct="1">
              <a:lnSpc>
                <a:spcPct val="100000"/>
              </a:lnSpc>
              <a:spcBef>
                <a:spcPct val="3000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Le port d’un EPI approprié est un aspect important des précautions standard. Cependant, il convient de noter qu’il existe plusieurs autres mesures que vous devez prendre pour assurer votre propre protection, à savoir : l’hygiène des mains, l’hygiène respiratoire et vous couvrir la bouche lorsque vous toussez ; le nettoyage et la désinfection des équipements et instruments de soins aux patients ; des pratiques d’injection sans risque ; le nettoyage et la désinfection de l’environnement des soins de santé ; la sécurité en matière d’objets tranchants ; ainsi que manipuler avec soin du linge et des draps. Nous discuterons plus en détail la plupart de ces précautions standard dans d’autres sessions.</a:t>
            </a:r>
          </a:p>
          <a:p>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2564796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En matière d’EPI, il est important de se rappeler que l’EPI contribue à vous protéger, mais que l’EPI seul ne suffit pas. Les soins aux patients qui vous protègent lors d’une épidémie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Marburg exigent que toutes les précautions standard soient prises, y compris l’hygiène des mains, le nettoyage de l’environnement, ainsi qu’un dépistage et un isolement appropriés. </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Quels sont donc les EPI recommandés dans le contexte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 Tout dépend de ce que vous faites dans votre établissement de santé.</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endParaRPr lang="en-US" dirty="0"/>
          </a:p>
        </p:txBody>
      </p:sp>
      <p:sp>
        <p:nvSpPr>
          <p:cNvPr id="4" name="Slide Number Placeholder 3"/>
          <p:cNvSpPr>
            <a:spLocks noGrp="1"/>
          </p:cNvSpPr>
          <p:nvPr>
            <p:ph type="sldNum" sz="quarter" idx="5"/>
          </p:nvPr>
        </p:nvSpPr>
        <p:spPr/>
        <p:txBody>
          <a:bodyPr/>
          <a:lstStyle/>
          <a:p>
            <a:fld id="{8E9EAB65-906F-4FA9-BB19-1D451DF49716}" type="slidenum">
              <a:rPr lang="en-US" smtClean="0"/>
              <a:t>9</a:t>
            </a:fld>
            <a:endParaRPr lang="en-US"/>
          </a:p>
        </p:txBody>
      </p:sp>
    </p:spTree>
    <p:extLst>
      <p:ext uri="{BB962C8B-B14F-4D97-AF65-F5344CB8AC3E}">
        <p14:creationId xmlns:p14="http://schemas.microsoft.com/office/powerpoint/2010/main" val="3908821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pic>
        <p:nvPicPr>
          <p:cNvPr id="2" name="Picture 1" descr="Logos of the U.S. Department of Health and Human Services and the Centers for Disease control and Prevention" title="logos">
            <a:extLst>
              <a:ext uri="{FF2B5EF4-FFF2-40B4-BE49-F238E27FC236}">
                <a16:creationId xmlns:a16="http://schemas.microsoft.com/office/drawing/2014/main" id="{264682F2-AAE4-B0B2-DCBC-FA9A61FC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4" name="TextBox 3">
            <a:extLst>
              <a:ext uri="{FF2B5EF4-FFF2-40B4-BE49-F238E27FC236}">
                <a16:creationId xmlns:a16="http://schemas.microsoft.com/office/drawing/2014/main" id="{1A30CC24-6DB2-C01B-C612-728CB8E49FC0}"/>
              </a:ext>
            </a:extLst>
          </p:cNvPr>
          <p:cNvSpPr txBox="1"/>
          <p:nvPr userDrawn="1"/>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a:t>
            </a:r>
          </a:p>
        </p:txBody>
      </p:sp>
    </p:spTree>
    <p:extLst>
      <p:ext uri="{BB962C8B-B14F-4D97-AF65-F5344CB8AC3E}">
        <p14:creationId xmlns:p14="http://schemas.microsoft.com/office/powerpoint/2010/main" val="201277043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793DF-4235-4F7B-9579-255DC18165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1AB47C-E01C-40E4-8EB0-74CFFBDE48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63DC04-944C-43F4-82D3-FCB28E6D30E4}"/>
              </a:ext>
            </a:extLst>
          </p:cNvPr>
          <p:cNvSpPr>
            <a:spLocks noGrp="1"/>
          </p:cNvSpPr>
          <p:nvPr>
            <p:ph type="dt" sz="half" idx="10"/>
          </p:nvPr>
        </p:nvSpPr>
        <p:spPr/>
        <p:txBody>
          <a:bodyPr/>
          <a:lstStyle/>
          <a:p>
            <a:fld id="{0A666E0B-455C-425A-A659-7B8E6A897BEB}" type="datetimeFigureOut">
              <a:rPr lang="en-US" smtClean="0"/>
              <a:t>7/31/2026</a:t>
            </a:fld>
            <a:endParaRPr lang="en-US"/>
          </a:p>
        </p:txBody>
      </p:sp>
      <p:sp>
        <p:nvSpPr>
          <p:cNvPr id="5" name="Footer Placeholder 4">
            <a:extLst>
              <a:ext uri="{FF2B5EF4-FFF2-40B4-BE49-F238E27FC236}">
                <a16:creationId xmlns:a16="http://schemas.microsoft.com/office/drawing/2014/main" id="{74BB6C81-CAD7-4FE2-936F-58B90EF275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0E865-ABA7-4DA2-9811-62C7C7835C27}"/>
              </a:ext>
            </a:extLst>
          </p:cNvPr>
          <p:cNvSpPr>
            <a:spLocks noGrp="1"/>
          </p:cNvSpPr>
          <p:nvPr>
            <p:ph type="sldNum" sz="quarter" idx="12"/>
          </p:nvPr>
        </p:nvSpPr>
        <p:spPr/>
        <p:txBody>
          <a:bodyPr/>
          <a:lstStyle/>
          <a:p>
            <a:fld id="{0186FAB2-50E2-4B72-844E-596EC5822A3E}" type="slidenum">
              <a:rPr lang="en-US" smtClean="0"/>
              <a:t>‹#›</a:t>
            </a:fld>
            <a:endParaRPr lang="en-US"/>
          </a:p>
        </p:txBody>
      </p:sp>
    </p:spTree>
    <p:extLst>
      <p:ext uri="{BB962C8B-B14F-4D97-AF65-F5344CB8AC3E}">
        <p14:creationId xmlns:p14="http://schemas.microsoft.com/office/powerpoint/2010/main" val="152478973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171938012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LOSING_OD">
    <p:spTree>
      <p:nvGrpSpPr>
        <p:cNvPr id="1" name=""/>
        <p:cNvGrpSpPr/>
        <p:nvPr/>
      </p:nvGrpSpPr>
      <p:grpSpPr>
        <a:xfrm>
          <a:off x="0" y="0"/>
          <a:ext cx="0" cy="0"/>
          <a:chOff x="0" y="0"/>
          <a:chExt cx="0" cy="0"/>
        </a:xfrm>
      </p:grpSpPr>
      <p:sp>
        <p:nvSpPr>
          <p:cNvPr id="3" name="TextBox 2"/>
          <p:cNvSpPr txBox="1"/>
          <p:nvPr userDrawn="1"/>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15587345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endParaRPr lang="en-US"/>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609600" y="204583"/>
            <a:ext cx="9204101" cy="1554480"/>
          </a:xfrm>
          <a:prstGeom prst="rect">
            <a:avLst/>
          </a:prstGeom>
          <a:noFill/>
        </p:spPr>
        <p:txBody>
          <a:bodyPr wrap="square" rtlCol="0">
            <a:spAutoFit/>
          </a:bodyPr>
          <a:lstStyle/>
          <a:p>
            <a:r>
              <a:rPr lang="fr-FR" sz="2400" b="1" i="0" u="none" strike="noStrike" cap="none" baseline="0">
                <a:solidFill>
                  <a:srgbClr val="FFFFFF"/>
                </a:solidFill>
                <a:effectLst/>
                <a:uFill>
                  <a:solidFill>
                    <a:prstClr val="black">
                      <a:alpha val="0"/>
                    </a:prstClr>
                  </a:solidFill>
                </a:uFill>
                <a:latin typeface="Calibri"/>
                <a:ea typeface="Calibri"/>
                <a:cs typeface="Calibri"/>
              </a:rPr>
              <a:t>Centers for Disease Control and Prevention (Centres pour le contrôle et la prévention des maladies)</a:t>
            </a:r>
          </a:p>
          <a:p>
            <a:r>
              <a:rPr lang="fr-FR" sz="2400" b="0" i="0" u="none" strike="noStrike" cap="none" baseline="0">
                <a:solidFill>
                  <a:srgbClr val="FFFFFF"/>
                </a:solidFill>
                <a:effectLst/>
                <a:uFill>
                  <a:solidFill>
                    <a:prstClr val="black">
                      <a:alpha val="0"/>
                    </a:prstClr>
                  </a:solidFill>
                </a:uFill>
                <a:latin typeface="Calibri"/>
                <a:ea typeface="Calibri"/>
                <a:cs typeface="Calibri"/>
              </a:rPr>
              <a:t>Centre national des maladies infectieuses émergentes et zoonotiques (National Center for Emerging and Zoonotic Infectious Diseases)</a:t>
            </a:r>
          </a:p>
        </p:txBody>
      </p:sp>
    </p:spTree>
    <p:extLst>
      <p:ext uri="{BB962C8B-B14F-4D97-AF65-F5344CB8AC3E}">
        <p14:creationId xmlns:p14="http://schemas.microsoft.com/office/powerpoint/2010/main" val="373223516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5462181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398947801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88841773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276312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103510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14432616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
        <p:nvSpPr>
          <p:cNvPr id="4" name="TextBox 3">
            <a:extLst>
              <a:ext uri="{FF2B5EF4-FFF2-40B4-BE49-F238E27FC236}">
                <a16:creationId xmlns:a16="http://schemas.microsoft.com/office/drawing/2014/main" id="{331913CD-F2E8-D969-E05D-5F26C86F8E25}"/>
              </a:ext>
            </a:extLst>
          </p:cNvPr>
          <p:cNvSpPr txBox="1"/>
          <p:nvPr userDrawn="1"/>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5" name="Picture 4" descr="Logos of the U.S. Department of Health and Human Services and the Centers for Disease control and Prevention" title="logos">
            <a:extLst>
              <a:ext uri="{FF2B5EF4-FFF2-40B4-BE49-F238E27FC236}">
                <a16:creationId xmlns:a16="http://schemas.microsoft.com/office/drawing/2014/main" id="{3F278C91-144F-6AB7-9C46-391B09F642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163183025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96551249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81379775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60" r:id="rId11"/>
    <p:sldLayoutId id="2147483662" r:id="rId12"/>
    <p:sldLayoutId id="2147483663" r:id="rId13"/>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emf"/><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70" name="Title 3"/>
          <p:cNvSpPr>
            <a:spLocks noGrp="1"/>
          </p:cNvSpPr>
          <p:nvPr>
            <p:ph type="title"/>
          </p:nvPr>
        </p:nvSpPr>
        <p:spPr>
          <a:xfrm>
            <a:off x="1758846" y="3114037"/>
            <a:ext cx="9329974" cy="1155779"/>
          </a:xfrm>
        </p:spPr>
        <p:txBody>
          <a:bodyPr>
            <a:normAutofit fontScale="90000"/>
          </a:bodyPr>
          <a:lstStyle/>
          <a:p>
            <a:r>
              <a:rPr lang="fr-FR" sz="4000" b="1" i="0" u="none" strike="noStrike" cap="none" baseline="0" dirty="0">
                <a:solidFill>
                  <a:srgbClr val="0B40A5"/>
                </a:solidFill>
                <a:effectLst/>
                <a:uFill>
                  <a:solidFill>
                    <a:prstClr val="black">
                      <a:alpha val="0"/>
                    </a:prstClr>
                  </a:solidFill>
                </a:uFill>
                <a:latin typeface="Calibri"/>
                <a:ea typeface="Calibri"/>
                <a:cs typeface="Calibri"/>
              </a:rPr>
              <a:t>PCI pour la maladie à virus Ebola ou la maladie à virus de Marburg :</a:t>
            </a:r>
            <a:br>
              <a:rPr sz="3400" dirty="0"/>
            </a:br>
            <a:r>
              <a:rPr lang="fr-FR" sz="3400" b="0" i="0" u="none" strike="noStrike" cap="none" baseline="0" dirty="0">
                <a:solidFill>
                  <a:srgbClr val="0B40A5"/>
                </a:solidFill>
                <a:effectLst/>
                <a:uFill>
                  <a:solidFill>
                    <a:prstClr val="black">
                      <a:alpha val="0"/>
                    </a:prstClr>
                  </a:solidFill>
                </a:uFill>
                <a:latin typeface="Calibri"/>
                <a:ea typeface="Calibri"/>
                <a:cs typeface="Calibri"/>
              </a:rPr>
              <a:t>EPI, première partie : les bases des PPE. Pourquoi, quand et comment utiliser les PPI</a:t>
            </a:r>
          </a:p>
        </p:txBody>
      </p:sp>
      <p:pic>
        <p:nvPicPr>
          <p:cNvPr id="7172" name="Picture 6" descr="Logos of the United States Department of Health and Human Services and Centers for Disease Control and Prevention"/>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03200" y="6515101"/>
            <a:ext cx="25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F6D66A30-6E10-A308-94CB-B05F9F99D4DD}"/>
              </a:ext>
              <a:ext uri="{C183D7F6-B498-43B3-948B-1728B52AA6E4}">
                <adec:decorative xmlns:adec="http://schemas.microsoft.com/office/drawing/2017/decorative" val="1"/>
              </a:ext>
            </a:extLst>
          </p:cNvPr>
          <p:cNvCxnSpPr/>
          <p:nvPr/>
        </p:nvCxnSpPr>
        <p:spPr>
          <a:xfrm>
            <a:off x="1858780" y="5389442"/>
            <a:ext cx="8474439"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2C0427C-20A8-AC0E-E8E2-2A565364C3AA}"/>
              </a:ext>
            </a:extLst>
          </p:cNvPr>
          <p:cNvSpPr txBox="1"/>
          <p:nvPr/>
        </p:nvSpPr>
        <p:spPr>
          <a:xfrm>
            <a:off x="1758846" y="5559055"/>
            <a:ext cx="9713627" cy="461665"/>
          </a:xfrm>
          <a:prstGeom prst="rect">
            <a:avLst/>
          </a:prstGeom>
          <a:noFill/>
        </p:spPr>
        <p:txBody>
          <a:bodyPr wrap="square" rtlCol="0">
            <a:spAutoFit/>
          </a:bodyPr>
          <a:lstStyle/>
          <a:p>
            <a:r>
              <a:rPr lang="fr-FR" sz="2400" b="1" i="0" u="none" strike="noStrike" cap="none" baseline="0" dirty="0">
                <a:solidFill>
                  <a:srgbClr val="0B40A5"/>
                </a:solidFill>
                <a:effectLst/>
                <a:uFill>
                  <a:solidFill>
                    <a:prstClr val="black">
                      <a:alpha val="0"/>
                    </a:prstClr>
                  </a:solidFill>
                </a:uFill>
                <a:latin typeface="Calibri"/>
                <a:ea typeface="Calibri"/>
                <a:cs typeface="Calibri"/>
              </a:rPr>
              <a:t>Établissements de santé à ressources limitées ou intermédiaires</a:t>
            </a:r>
          </a:p>
        </p:txBody>
      </p:sp>
      <p:sp>
        <p:nvSpPr>
          <p:cNvPr id="2" name="TextBox 1">
            <a:extLst>
              <a:ext uri="{FF2B5EF4-FFF2-40B4-BE49-F238E27FC236}">
                <a16:creationId xmlns:a16="http://schemas.microsoft.com/office/drawing/2014/main" id="{A520DD91-0D0A-76B4-808F-1FF5C6F315D9}"/>
              </a:ext>
            </a:extLst>
          </p:cNvPr>
          <p:cNvSpPr txBox="1"/>
          <p:nvPr/>
        </p:nvSpPr>
        <p:spPr>
          <a:xfrm>
            <a:off x="8978747" y="6323682"/>
            <a:ext cx="2853369" cy="365760"/>
          </a:xfrm>
          <a:prstGeom prst="rect">
            <a:avLst/>
          </a:prstGeom>
          <a:noFill/>
        </p:spPr>
        <p:txBody>
          <a:bodyPr wrap="square" rtlCol="0">
            <a:spAutoFit/>
          </a:bodyPr>
          <a:lstStyle/>
          <a:p>
            <a:r>
              <a:rPr lang="fr-FR" sz="1800" b="0" i="0" u="none" strike="noStrike" cap="none" baseline="0">
                <a:solidFill>
                  <a:srgbClr val="0B40A5"/>
                </a:solidFill>
                <a:effectLst/>
                <a:uFill>
                  <a:solidFill>
                    <a:prstClr val="black">
                      <a:alpha val="0"/>
                    </a:prstClr>
                  </a:solidFill>
                </a:uFill>
                <a:latin typeface="Calibri"/>
                <a:ea typeface="Calibri"/>
                <a:cs typeface="Calibri"/>
              </a:rPr>
              <a:t>Mise à jour : mars 2023</a:t>
            </a:r>
          </a:p>
        </p:txBody>
      </p:sp>
    </p:spTree>
    <p:extLst>
      <p:ext uri="{BB962C8B-B14F-4D97-AF65-F5344CB8AC3E}">
        <p14:creationId xmlns:p14="http://schemas.microsoft.com/office/powerpoint/2010/main" val="201785872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F666D4-C11A-4020-8783-AA47D040D632}"/>
              </a:ext>
            </a:extLst>
          </p:cNvPr>
          <p:cNvSpPr>
            <a:spLocks noGrp="1"/>
          </p:cNvSpPr>
          <p:nvPr>
            <p:ph type="title"/>
          </p:nvPr>
        </p:nvSpPr>
        <p:spPr>
          <a:xfrm>
            <a:off x="609600" y="477839"/>
            <a:ext cx="10972800" cy="1143000"/>
          </a:xfrm>
        </p:spPr>
        <p:txBody>
          <a:bodyPr/>
          <a:lstStyle/>
          <a:p>
            <a:r>
              <a:rPr lang="fr-FR" sz="3733" b="1" i="0" u="none" strike="noStrike" cap="none" baseline="0" dirty="0">
                <a:solidFill>
                  <a:srgbClr val="0B40A5"/>
                </a:solidFill>
                <a:effectLst/>
                <a:uFill>
                  <a:solidFill>
                    <a:prstClr val="black">
                      <a:alpha val="0"/>
                    </a:prstClr>
                  </a:solidFill>
                </a:uFill>
                <a:latin typeface="Calibri Light"/>
                <a:ea typeface="Calibri Light"/>
                <a:cs typeface="Calibri Light"/>
              </a:rPr>
              <a:t>EPI et précautions standard lors d’une flambée </a:t>
            </a:r>
            <a:r>
              <a:rPr lang="fr-FR" dirty="0">
                <a:solidFill>
                  <a:srgbClr val="0B40A5"/>
                </a:solidFill>
                <a:uFill>
                  <a:solidFill>
                    <a:prstClr val="black">
                      <a:alpha val="0"/>
                    </a:prstClr>
                  </a:solidFill>
                </a:uFill>
                <a:latin typeface="Calibri Light"/>
                <a:ea typeface="Calibri Light"/>
                <a:cs typeface="Calibri Light"/>
              </a:rPr>
              <a:t>épidémique d’Ebola ou de </a:t>
            </a:r>
            <a:r>
              <a:rPr lang="fr-FR" sz="3733" b="1" i="0" u="none" strike="noStrike" cap="none" baseline="0" dirty="0">
                <a:solidFill>
                  <a:srgbClr val="0B40A5"/>
                </a:solidFill>
                <a:effectLst/>
                <a:uFill>
                  <a:solidFill>
                    <a:prstClr val="black">
                      <a:alpha val="0"/>
                    </a:prstClr>
                  </a:solidFill>
                </a:uFill>
                <a:latin typeface="Calibri Light"/>
                <a:ea typeface="Calibri Light"/>
                <a:cs typeface="Calibri Light"/>
              </a:rPr>
              <a:t>Marburg</a:t>
            </a:r>
          </a:p>
        </p:txBody>
      </p:sp>
      <p:sp>
        <p:nvSpPr>
          <p:cNvPr id="6" name="Text Placeholder 5">
            <a:extLst>
              <a:ext uri="{FF2B5EF4-FFF2-40B4-BE49-F238E27FC236}">
                <a16:creationId xmlns:a16="http://schemas.microsoft.com/office/drawing/2014/main" id="{A7D4E75E-B64B-468F-BCC7-69DE4ED0F049}"/>
              </a:ext>
            </a:extLst>
          </p:cNvPr>
          <p:cNvSpPr>
            <a:spLocks noGrp="1"/>
          </p:cNvSpPr>
          <p:nvPr>
            <p:ph type="body" sz="quarter" idx="10"/>
          </p:nvPr>
        </p:nvSpPr>
        <p:spPr/>
        <p:txBody>
          <a:bodyPr/>
          <a:lstStyle/>
          <a:p>
            <a:pPr marL="342265" indent="-342265"/>
            <a:r>
              <a:rPr lang="fr-FR" sz="2800" b="0" i="0" u="none" strike="noStrike" cap="none" baseline="0" dirty="0">
                <a:solidFill>
                  <a:srgbClr val="000000"/>
                </a:solidFill>
                <a:effectLst/>
                <a:uFill>
                  <a:solidFill>
                    <a:prstClr val="black">
                      <a:alpha val="0"/>
                    </a:prstClr>
                  </a:solidFill>
                </a:uFill>
                <a:latin typeface="Calibri"/>
                <a:ea typeface="Calibri"/>
                <a:cs typeface="Calibri"/>
              </a:rPr>
              <a:t>Il n’est pas toujours possible d’identifier clairement les patients atteints </a:t>
            </a:r>
            <a:r>
              <a:rPr lang="fr-FR" sz="2800" dirty="0">
                <a:solidFill>
                  <a:srgbClr val="000000"/>
                </a:solidFill>
                <a:uFill>
                  <a:solidFill>
                    <a:prstClr val="black">
                      <a:alpha val="0"/>
                    </a:prstClr>
                  </a:solidFill>
                </a:uFill>
                <a:latin typeface="Calibri"/>
                <a:ea typeface="Calibri"/>
                <a:cs typeface="Calibri"/>
              </a:rPr>
              <a:t>d’Ebola ou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de Marburg car les premiers symptômes ne sont pas spécifiques.</a:t>
            </a:r>
          </a:p>
          <a:p>
            <a:pPr marL="342265" indent="-342265"/>
            <a:endParaRPr lang="en-US" sz="2800" dirty="0">
              <a:solidFill>
                <a:schemeClr val="tx1"/>
              </a:solidFill>
              <a:cs typeface="Calibri" panose="020F0502020204030204" pitchFamily="34" charset="0"/>
            </a:endParaRPr>
          </a:p>
          <a:p>
            <a:pPr marL="342265" indent="-342265"/>
            <a:r>
              <a:rPr lang="fr-FR" sz="2800" b="0" i="0" u="none" strike="noStrike" cap="none" baseline="0" dirty="0">
                <a:solidFill>
                  <a:srgbClr val="000000"/>
                </a:solidFill>
                <a:effectLst/>
                <a:uFill>
                  <a:solidFill>
                    <a:prstClr val="black">
                      <a:alpha val="0"/>
                    </a:prstClr>
                  </a:solidFill>
                </a:uFill>
                <a:latin typeface="Calibri"/>
                <a:ea typeface="Calibri"/>
                <a:cs typeface="Calibri"/>
              </a:rPr>
              <a:t>C'est pourquoi, lors d’une épidémie </a:t>
            </a:r>
            <a:r>
              <a:rPr lang="fr-FR" sz="2800" dirty="0">
                <a:solidFill>
                  <a:srgbClr val="000000"/>
                </a:solidFill>
                <a:uFill>
                  <a:solidFill>
                    <a:prstClr val="black">
                      <a:alpha val="0"/>
                    </a:prstClr>
                  </a:solidFill>
                </a:uFill>
                <a:latin typeface="Calibri"/>
                <a:ea typeface="Calibri"/>
                <a:cs typeface="Calibri"/>
              </a:rPr>
              <a:t>d’Ebola ou de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Marburg,</a:t>
            </a:r>
            <a:r>
              <a:rPr lang="fr-FR" sz="2800" b="1" i="0" u="none" strike="noStrike" cap="none" baseline="0" dirty="0">
                <a:solidFill>
                  <a:srgbClr val="0B40A5"/>
                </a:solidFill>
                <a:effectLst/>
                <a:uFill>
                  <a:solidFill>
                    <a:prstClr val="black">
                      <a:alpha val="0"/>
                    </a:prstClr>
                  </a:solidFill>
                </a:uFill>
                <a:latin typeface="Calibri"/>
                <a:ea typeface="Calibri"/>
                <a:cs typeface="Calibri"/>
              </a:rPr>
              <a:t> il convient de prendre les précautions d’usage pour tous les soins ou activités susceptibles d’entraîner une exposition au sang ou à d’autres liquides corporels.</a:t>
            </a:r>
          </a:p>
          <a:p>
            <a:pPr marL="342909" lvl="1" indent="0">
              <a:buNone/>
            </a:pPr>
            <a:r>
              <a:rPr lang="fr-FR" sz="2800" b="0" i="0" u="none" strike="noStrike" cap="none" baseline="0" dirty="0">
                <a:solidFill>
                  <a:srgbClr val="000000"/>
                </a:solidFill>
                <a:effectLst/>
                <a:uFill>
                  <a:solidFill>
                    <a:prstClr val="black">
                      <a:alpha val="0"/>
                    </a:prstClr>
                  </a:solidFill>
                </a:uFill>
                <a:latin typeface="Calibri"/>
                <a:ea typeface="Calibri"/>
                <a:cs typeface="Calibri"/>
              </a:rPr>
              <a:t>Remarque : Si vous êtes amené à toucher le patient, envisagez de porter des gants</a:t>
            </a:r>
          </a:p>
          <a:p>
            <a:pPr marL="342265" indent="-342265"/>
            <a:endParaRPr lang="en-US" sz="2800" b="1" dirty="0">
              <a:solidFill>
                <a:schemeClr val="tx1"/>
              </a:solidFill>
              <a:latin typeface="Calibri"/>
              <a:cs typeface="Calibri"/>
            </a:endParaRPr>
          </a:p>
          <a:p>
            <a:pPr marL="342265" indent="-342265"/>
            <a:endParaRPr lang="en-US" sz="2400" dirty="0">
              <a:solidFill>
                <a:schemeClr val="tx1"/>
              </a:solidFill>
              <a:cs typeface="Calibri" panose="020F0502020204030204" pitchFamily="34" charset="0"/>
            </a:endParaRPr>
          </a:p>
          <a:p>
            <a:pPr marL="342265" indent="-342265"/>
            <a:endParaRPr lang="en-US" dirty="0">
              <a:cs typeface="Calibri" panose="020F0502020204030204" pitchFamily="34" charset="0"/>
            </a:endParaRPr>
          </a:p>
          <a:p>
            <a:pPr marL="342265" indent="-342265"/>
            <a:endParaRPr lang="en-US" dirty="0">
              <a:cs typeface="Calibri" panose="020F0502020204030204" pitchFamily="34" charset="0"/>
            </a:endParaRPr>
          </a:p>
        </p:txBody>
      </p:sp>
    </p:spTree>
    <p:extLst>
      <p:ext uri="{BB962C8B-B14F-4D97-AF65-F5344CB8AC3E}">
        <p14:creationId xmlns:p14="http://schemas.microsoft.com/office/powerpoint/2010/main" val="162644007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27EB1-E9B6-4C6C-B8FE-8527456A0FD8}"/>
              </a:ext>
            </a:extLst>
          </p:cNvPr>
          <p:cNvSpPr>
            <a:spLocks noGrp="1"/>
          </p:cNvSpPr>
          <p:nvPr>
            <p:ph type="title"/>
          </p:nvPr>
        </p:nvSpPr>
        <p:spPr>
          <a:xfrm>
            <a:off x="653143" y="300764"/>
            <a:ext cx="10315662" cy="908209"/>
          </a:xfrm>
        </p:spPr>
        <p:txBody>
          <a:bodyPr/>
          <a:lstStyle/>
          <a:p>
            <a:r>
              <a:rPr lang="fr-FR" sz="4000" b="1" i="0" u="none" strike="noStrike" cap="none" baseline="0" dirty="0">
                <a:solidFill>
                  <a:srgbClr val="0039A6"/>
                </a:solidFill>
                <a:effectLst/>
                <a:uFill>
                  <a:solidFill>
                    <a:prstClr val="black">
                      <a:alpha val="0"/>
                    </a:prstClr>
                  </a:solidFill>
                </a:uFill>
                <a:latin typeface="Calibri Light"/>
                <a:ea typeface="Calibri Light"/>
                <a:cs typeface="Calibri Light"/>
              </a:rPr>
              <a:t>EPI </a:t>
            </a:r>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pour le </a:t>
            </a:r>
            <a:r>
              <a:rPr lang="fr-FR" dirty="0">
                <a:solidFill>
                  <a:srgbClr val="0B40A5"/>
                </a:solidFill>
                <a:uFill>
                  <a:solidFill>
                    <a:prstClr val="black">
                      <a:alpha val="0"/>
                    </a:prstClr>
                  </a:solidFill>
                </a:uFill>
                <a:latin typeface="Calibri Light"/>
                <a:ea typeface="Calibri Light"/>
                <a:cs typeface="Calibri Light"/>
              </a:rPr>
              <a:t>dépistage d’Ebola ou de Marburg</a:t>
            </a:r>
          </a:p>
        </p:txBody>
      </p:sp>
      <p:sp>
        <p:nvSpPr>
          <p:cNvPr id="3" name="Text Placeholder 2">
            <a:extLst>
              <a:ext uri="{FF2B5EF4-FFF2-40B4-BE49-F238E27FC236}">
                <a16:creationId xmlns:a16="http://schemas.microsoft.com/office/drawing/2014/main" id="{2B3FBCBB-940D-4127-804E-8DDAE0929843}"/>
              </a:ext>
            </a:extLst>
          </p:cNvPr>
          <p:cNvSpPr>
            <a:spLocks noGrp="1"/>
          </p:cNvSpPr>
          <p:nvPr>
            <p:ph type="body" sz="quarter" idx="10"/>
          </p:nvPr>
        </p:nvSpPr>
        <p:spPr>
          <a:xfrm>
            <a:off x="653143" y="1510221"/>
            <a:ext cx="7432766" cy="4915132"/>
          </a:xfrm>
        </p:spPr>
        <p:txBody>
          <a:bodyPr>
            <a:normAutofit fontScale="92500" lnSpcReduction="10000"/>
          </a:bodyPr>
          <a:lstStyle/>
          <a:p>
            <a:pPr marL="0" indent="0">
              <a:buNone/>
            </a:pPr>
            <a:r>
              <a:rPr lang="fr-FR" sz="2200" b="0" i="0" u="none" strike="noStrike" cap="none" baseline="0" dirty="0">
                <a:solidFill>
                  <a:srgbClr val="000000"/>
                </a:solidFill>
                <a:effectLst/>
                <a:uFill>
                  <a:solidFill>
                    <a:prstClr val="black">
                      <a:alpha val="0"/>
                    </a:prstClr>
                  </a:solidFill>
                </a:uFill>
                <a:latin typeface="Calibri"/>
                <a:ea typeface="Calibri"/>
                <a:cs typeface="Calibri"/>
              </a:rPr>
              <a:t>Le dépistage peut être une </a:t>
            </a:r>
            <a:r>
              <a:rPr lang="fr-FR" sz="2200" b="1" i="0" u="none" strike="noStrike" cap="none" baseline="0" dirty="0">
                <a:solidFill>
                  <a:srgbClr val="000000"/>
                </a:solidFill>
                <a:effectLst/>
                <a:uFill>
                  <a:solidFill>
                    <a:prstClr val="black">
                      <a:alpha val="0"/>
                    </a:prstClr>
                  </a:solidFill>
                </a:uFill>
                <a:latin typeface="Calibri"/>
                <a:ea typeface="Calibri"/>
                <a:cs typeface="Calibri"/>
              </a:rPr>
              <a:t>activité sans contact</a:t>
            </a:r>
            <a:endParaRPr lang="en-US" sz="2400" dirty="0">
              <a:solidFill>
                <a:srgbClr val="000000"/>
              </a:solidFill>
              <a:latin typeface="Calibri"/>
              <a:cs typeface="Calibri"/>
            </a:endParaRPr>
          </a:p>
          <a:p>
            <a:pPr marL="742315" lvl="1" indent="-285115"/>
            <a:r>
              <a:rPr lang="fr-FR" sz="1900" dirty="0">
                <a:solidFill>
                  <a:srgbClr val="000000"/>
                </a:solidFill>
                <a:uFill>
                  <a:solidFill>
                    <a:prstClr val="black">
                      <a:alpha val="0"/>
                    </a:prstClr>
                  </a:solidFill>
                </a:uFill>
                <a:latin typeface="Calibri"/>
                <a:ea typeface="Calibri"/>
                <a:cs typeface="Calibri"/>
              </a:rPr>
              <a:t>Rester à distance des autres d'au moins 1 mètre</a:t>
            </a:r>
          </a:p>
          <a:p>
            <a:pPr marL="742315" lvl="1" indent="-285115"/>
            <a:r>
              <a:rPr lang="fr-FR" sz="1900" dirty="0">
                <a:solidFill>
                  <a:srgbClr val="000000"/>
                </a:solidFill>
                <a:uFill>
                  <a:solidFill>
                    <a:prstClr val="black">
                      <a:alpha val="0"/>
                    </a:prstClr>
                  </a:solidFill>
                </a:uFill>
                <a:latin typeface="Calibri"/>
                <a:ea typeface="Calibri"/>
                <a:cs typeface="Calibri"/>
              </a:rPr>
              <a:t>Éviter </a:t>
            </a:r>
            <a:r>
              <a:rPr lang="fr-FR" sz="1900" b="0" i="0" u="none" strike="noStrike" cap="none" baseline="0" dirty="0">
                <a:solidFill>
                  <a:srgbClr val="000000"/>
                </a:solidFill>
                <a:effectLst/>
                <a:uFill>
                  <a:solidFill>
                    <a:prstClr val="black">
                      <a:alpha val="0"/>
                    </a:prstClr>
                  </a:solidFill>
                </a:uFill>
                <a:latin typeface="Calibri"/>
                <a:ea typeface="Calibri"/>
                <a:cs typeface="Calibri"/>
              </a:rPr>
              <a:t>l’interaction directe en face à face (préférer une séparation physique telle que le plexiglas)</a:t>
            </a:r>
          </a:p>
          <a:p>
            <a:pPr marL="742315" lvl="1" indent="-285115"/>
            <a:endParaRPr lang="en-US" dirty="0">
              <a:solidFill>
                <a:srgbClr val="000000"/>
              </a:solidFill>
              <a:latin typeface="Calibri"/>
              <a:cs typeface="Calibri"/>
            </a:endParaRPr>
          </a:p>
          <a:p>
            <a:pPr marL="399406" indent="-285115"/>
            <a:r>
              <a:rPr lang="fr-FR" sz="2200" b="1" i="0" u="none" strike="noStrike" cap="none" baseline="0" dirty="0">
                <a:solidFill>
                  <a:srgbClr val="000000"/>
                </a:solidFill>
                <a:effectLst/>
                <a:uFill>
                  <a:solidFill>
                    <a:prstClr val="black">
                      <a:alpha val="0"/>
                    </a:prstClr>
                  </a:solidFill>
                </a:uFill>
                <a:latin typeface="Calibri"/>
                <a:ea typeface="Calibri"/>
                <a:cs typeface="Calibri"/>
              </a:rPr>
              <a:t>Si la distance peut être maintenue,</a:t>
            </a:r>
            <a:r>
              <a:rPr lang="fr-FR" sz="2200" b="0" i="0" u="none" strike="noStrike" cap="none" baseline="0" dirty="0">
                <a:solidFill>
                  <a:srgbClr val="000000"/>
                </a:solidFill>
                <a:effectLst/>
                <a:uFill>
                  <a:solidFill>
                    <a:prstClr val="black">
                      <a:alpha val="0"/>
                    </a:prstClr>
                  </a:solidFill>
                </a:uFill>
                <a:latin typeface="Calibri"/>
                <a:ea typeface="Calibri"/>
                <a:cs typeface="Calibri"/>
              </a:rPr>
              <a:t> </a:t>
            </a:r>
            <a:r>
              <a:rPr lang="fr-FR" sz="2200" b="0" i="0" u="none" strike="noStrike" cap="none" baseline="0" dirty="0">
                <a:solidFill>
                  <a:srgbClr val="000000"/>
                </a:solidFill>
                <a:effectLst/>
                <a:uFill>
                  <a:solidFill>
                    <a:prstClr val="black">
                      <a:alpha val="0"/>
                    </a:prstClr>
                  </a:solidFill>
                </a:uFill>
                <a:latin typeface="Wingdings"/>
                <a:ea typeface="Calibri"/>
                <a:cs typeface="Calibri"/>
                <a:sym typeface="Wingdings"/>
              </a:rPr>
              <a:t></a:t>
            </a:r>
            <a:r>
              <a:rPr lang="fr-FR" sz="2200" b="1" i="0" u="none" strike="noStrike" cap="none" baseline="0" dirty="0">
                <a:solidFill>
                  <a:srgbClr val="000000"/>
                </a:solidFill>
                <a:effectLst/>
                <a:uFill>
                  <a:solidFill>
                    <a:prstClr val="black">
                      <a:alpha val="0"/>
                    </a:prstClr>
                  </a:solidFill>
                </a:uFill>
                <a:latin typeface="Calibri"/>
                <a:ea typeface="Calibri"/>
                <a:cs typeface="Calibri"/>
              </a:rPr>
              <a:t>l’EPI n’est pas nécessaire</a:t>
            </a:r>
            <a:endParaRPr lang="en-US" sz="2400" dirty="0">
              <a:solidFill>
                <a:srgbClr val="000000"/>
              </a:solidFill>
              <a:latin typeface="Calibri"/>
              <a:cs typeface="Calibri"/>
            </a:endParaRPr>
          </a:p>
          <a:p>
            <a:pPr marL="114291" indent="0">
              <a:buNone/>
            </a:pPr>
            <a:endParaRPr lang="en-US" dirty="0">
              <a:solidFill>
                <a:srgbClr val="000000"/>
              </a:solidFill>
              <a:cs typeface="Calibri" panose="020F0502020204030204" pitchFamily="34" charset="0"/>
            </a:endParaRPr>
          </a:p>
          <a:p>
            <a:pPr marL="342265" indent="-342265"/>
            <a:r>
              <a:rPr lang="fr-FR" sz="2200" b="1" i="0" u="none" strike="noStrike" cap="none" baseline="0" dirty="0">
                <a:solidFill>
                  <a:srgbClr val="000000"/>
                </a:solidFill>
                <a:effectLst/>
                <a:uFill>
                  <a:solidFill>
                    <a:prstClr val="black">
                      <a:alpha val="0"/>
                    </a:prstClr>
                  </a:solidFill>
                </a:uFill>
                <a:latin typeface="Calibri"/>
                <a:ea typeface="Calibri"/>
                <a:cs typeface="Calibri"/>
              </a:rPr>
              <a:t>Si la distance ne peut pas être maintenue, </a:t>
            </a:r>
            <a:r>
              <a:rPr lang="fr-FR" sz="2200" b="1" i="0" u="none" strike="noStrike" cap="none" baseline="0" dirty="0">
                <a:solidFill>
                  <a:srgbClr val="000000"/>
                </a:solidFill>
                <a:effectLst/>
                <a:uFill>
                  <a:solidFill>
                    <a:prstClr val="black">
                      <a:alpha val="0"/>
                    </a:prstClr>
                  </a:solidFill>
                </a:uFill>
                <a:latin typeface="Wingdings"/>
                <a:ea typeface="Calibri"/>
                <a:cs typeface="Calibri"/>
                <a:sym typeface="Wingdings"/>
              </a:rPr>
              <a:t></a:t>
            </a:r>
            <a:r>
              <a:rPr lang="fr-FR" sz="2200" b="1" i="0" u="none" strike="noStrike" cap="none" baseline="0" dirty="0">
                <a:solidFill>
                  <a:srgbClr val="000000"/>
                </a:solidFill>
                <a:effectLst/>
                <a:uFill>
                  <a:solidFill>
                    <a:prstClr val="black">
                      <a:alpha val="0"/>
                    </a:prstClr>
                  </a:solidFill>
                </a:uFill>
                <a:latin typeface="Calibri"/>
                <a:ea typeface="Calibri"/>
                <a:cs typeface="Calibri"/>
              </a:rPr>
              <a:t>vous devez porter un EPI</a:t>
            </a:r>
          </a:p>
          <a:p>
            <a:pPr marL="685174" lvl="1" indent="-342265"/>
            <a:r>
              <a:rPr lang="fr-FR" sz="1900" b="0" i="0" u="none" strike="noStrike" cap="none" baseline="0" dirty="0">
                <a:solidFill>
                  <a:srgbClr val="000000"/>
                </a:solidFill>
                <a:effectLst/>
                <a:uFill>
                  <a:solidFill>
                    <a:prstClr val="black">
                      <a:alpha val="0"/>
                    </a:prstClr>
                  </a:solidFill>
                </a:uFill>
                <a:latin typeface="Calibri"/>
                <a:ea typeface="Calibri"/>
                <a:cs typeface="Calibri"/>
              </a:rPr>
              <a:t>Protection des muqueuses (</a:t>
            </a:r>
            <a:r>
              <a:rPr lang="fr-FR" sz="1900" b="0" i="0" u="sng" strike="noStrike" cap="none" baseline="0" dirty="0">
                <a:solidFill>
                  <a:srgbClr val="000000"/>
                </a:solidFill>
                <a:effectLst/>
                <a:uFill>
                  <a:solidFill>
                    <a:srgbClr val="000000"/>
                  </a:solidFill>
                </a:uFill>
                <a:latin typeface="Calibri"/>
                <a:ea typeface="Calibri"/>
                <a:cs typeface="Calibri"/>
              </a:rPr>
              <a:t>lunettes de protection + masque de protection </a:t>
            </a:r>
            <a:r>
              <a:rPr lang="fr-FR" sz="1900" b="0" i="0" u="none" strike="noStrike" cap="none" baseline="0" dirty="0">
                <a:solidFill>
                  <a:srgbClr val="000000"/>
                </a:solidFill>
                <a:effectLst/>
                <a:uFill>
                  <a:solidFill>
                    <a:prstClr val="black">
                      <a:alpha val="0"/>
                    </a:prstClr>
                  </a:solidFill>
                </a:uFill>
                <a:latin typeface="Calibri"/>
                <a:ea typeface="Calibri"/>
                <a:cs typeface="Calibri"/>
              </a:rPr>
              <a:t>OU </a:t>
            </a:r>
            <a:r>
              <a:rPr lang="fr-FR" sz="1900" b="0" i="0" u="sng" strike="noStrike" cap="none" baseline="0" dirty="0">
                <a:solidFill>
                  <a:srgbClr val="000000"/>
                </a:solidFill>
                <a:effectLst/>
                <a:uFill>
                  <a:solidFill>
                    <a:srgbClr val="000000"/>
                  </a:solidFill>
                </a:uFill>
                <a:latin typeface="Calibri"/>
                <a:ea typeface="Calibri"/>
                <a:cs typeface="Calibri"/>
              </a:rPr>
              <a:t>écran facial + masque de protection</a:t>
            </a:r>
            <a:r>
              <a:rPr lang="fr-FR" sz="1900" b="0" i="0" u="none" strike="noStrike" cap="none" baseline="0" dirty="0">
                <a:solidFill>
                  <a:srgbClr val="000000"/>
                </a:solidFill>
                <a:effectLst/>
                <a:uFill>
                  <a:solidFill>
                    <a:prstClr val="black">
                      <a:alpha val="0"/>
                    </a:prstClr>
                  </a:solidFill>
                </a:uFill>
                <a:latin typeface="Calibri"/>
                <a:ea typeface="Calibri"/>
                <a:cs typeface="Calibri"/>
              </a:rPr>
              <a:t>)</a:t>
            </a:r>
          </a:p>
          <a:p>
            <a:pPr marL="742315" lvl="1" indent="-285115"/>
            <a:r>
              <a:rPr lang="fr-FR" sz="1900" b="0" i="0" u="none" strike="noStrike" cap="none" baseline="0" dirty="0">
                <a:solidFill>
                  <a:srgbClr val="000000"/>
                </a:solidFill>
                <a:effectLst/>
                <a:uFill>
                  <a:solidFill>
                    <a:prstClr val="black">
                      <a:alpha val="0"/>
                    </a:prstClr>
                  </a:solidFill>
                </a:uFill>
                <a:latin typeface="Calibri"/>
                <a:ea typeface="Calibri"/>
                <a:cs typeface="Calibri"/>
              </a:rPr>
              <a:t>Gants simples</a:t>
            </a:r>
          </a:p>
          <a:p>
            <a:pPr marL="742315" lvl="1" indent="-285115"/>
            <a:r>
              <a:rPr lang="fr-FR" sz="1900" b="0" i="0" u="none" strike="noStrike" cap="none" baseline="0" dirty="0">
                <a:solidFill>
                  <a:srgbClr val="000000"/>
                </a:solidFill>
                <a:effectLst/>
                <a:uFill>
                  <a:solidFill>
                    <a:prstClr val="black">
                      <a:alpha val="0"/>
                    </a:prstClr>
                  </a:solidFill>
                </a:uFill>
                <a:latin typeface="Calibri"/>
                <a:ea typeface="Calibri"/>
                <a:cs typeface="Calibri"/>
              </a:rPr>
              <a:t>Blouse</a:t>
            </a:r>
          </a:p>
          <a:p>
            <a:pPr marL="456565" lvl="1" indent="0">
              <a:buNone/>
            </a:pPr>
            <a:endParaRPr lang="en-US" sz="1300" dirty="0">
              <a:solidFill>
                <a:srgbClr val="000000"/>
              </a:solidFill>
              <a:cs typeface="Calibri" panose="020F0502020204030204" pitchFamily="34" charset="0"/>
            </a:endParaRPr>
          </a:p>
          <a:p>
            <a:pPr marL="342265" indent="-342265"/>
            <a:r>
              <a:rPr lang="fr-FR" sz="2200" b="1" i="0" u="none" strike="noStrike" cap="none" baseline="0" dirty="0">
                <a:solidFill>
                  <a:srgbClr val="000000"/>
                </a:solidFill>
                <a:effectLst/>
                <a:uFill>
                  <a:solidFill>
                    <a:prstClr val="black">
                      <a:alpha val="0"/>
                    </a:prstClr>
                  </a:solidFill>
                </a:uFill>
                <a:latin typeface="Calibri"/>
                <a:ea typeface="Calibri"/>
                <a:cs typeface="Calibri"/>
              </a:rPr>
              <a:t>Si vous portez un EPI</a:t>
            </a:r>
            <a:r>
              <a:rPr lang="fr-FR" sz="2200" b="0" i="0" u="none" strike="noStrike" cap="none" baseline="0" dirty="0">
                <a:solidFill>
                  <a:srgbClr val="000000"/>
                </a:solidFill>
                <a:effectLst/>
                <a:uFill>
                  <a:solidFill>
                    <a:prstClr val="black">
                      <a:alpha val="0"/>
                    </a:prstClr>
                  </a:solidFill>
                </a:uFill>
                <a:latin typeface="Wingdings"/>
                <a:ea typeface="Calibri"/>
                <a:cs typeface="Calibri"/>
                <a:sym typeface="Wingdings"/>
              </a:rPr>
              <a:t></a:t>
            </a:r>
            <a:r>
              <a:rPr lang="fr-FR" sz="2200" b="0" i="0" u="none" strike="noStrike" cap="none" baseline="0" dirty="0">
                <a:solidFill>
                  <a:srgbClr val="000000"/>
                </a:solidFill>
                <a:effectLst/>
                <a:uFill>
                  <a:solidFill>
                    <a:prstClr val="black">
                      <a:alpha val="0"/>
                    </a:prstClr>
                  </a:solidFill>
                </a:uFill>
                <a:latin typeface="Calibri"/>
                <a:ea typeface="Calibri"/>
                <a:cs typeface="Calibri"/>
              </a:rPr>
              <a:t>, retirez-le après chaque personne que vous dépistez + pratiquez l’hygiène des mains</a:t>
            </a:r>
          </a:p>
        </p:txBody>
      </p:sp>
      <p:grpSp>
        <p:nvGrpSpPr>
          <p:cNvPr id="4" name="Google Shape;97;g16e53436b32_0_27" descr="Image of a person wearing face shield, facemask, a pair of clean, non-sterile gloves, and an isolation gown. Each piece of PPE is labeled.">
            <a:extLst>
              <a:ext uri="{FF2B5EF4-FFF2-40B4-BE49-F238E27FC236}">
                <a16:creationId xmlns:a16="http://schemas.microsoft.com/office/drawing/2014/main" id="{EAE0575D-009A-DE96-38B3-35D1159D6700}"/>
              </a:ext>
            </a:extLst>
          </p:cNvPr>
          <p:cNvGrpSpPr/>
          <p:nvPr/>
        </p:nvGrpSpPr>
        <p:grpSpPr>
          <a:xfrm>
            <a:off x="8225589" y="1208973"/>
            <a:ext cx="3966411" cy="4098031"/>
            <a:chOff x="1082842" y="2734333"/>
            <a:chExt cx="3490833" cy="3808805"/>
          </a:xfrm>
          <a:solidFill>
            <a:schemeClr val="bg2"/>
          </a:solidFill>
        </p:grpSpPr>
        <p:pic>
          <p:nvPicPr>
            <p:cNvPr id="5" name="Google Shape;98;g16e53436b32_0_27">
              <a:extLst>
                <a:ext uri="{FF2B5EF4-FFF2-40B4-BE49-F238E27FC236}">
                  <a16:creationId xmlns:a16="http://schemas.microsoft.com/office/drawing/2014/main" id="{F1B1CCAD-721F-69E3-D232-2BA493E8B1F4}"/>
                </a:ext>
              </a:extLst>
            </p:cNvPr>
            <p:cNvPicPr preferRelativeResize="0"/>
            <p:nvPr/>
          </p:nvPicPr>
          <p:blipFill>
            <a:blip r:embed="rId3">
              <a:alphaModFix/>
            </a:blip>
            <a:stretch>
              <a:fillRect/>
            </a:stretch>
          </p:blipFill>
          <p:spPr>
            <a:xfrm>
              <a:off x="1082842" y="2734333"/>
              <a:ext cx="3490833" cy="3808805"/>
            </a:xfrm>
            <a:prstGeom prst="rect">
              <a:avLst/>
            </a:prstGeom>
            <a:grpFill/>
            <a:ln>
              <a:noFill/>
            </a:ln>
          </p:spPr>
        </p:pic>
        <p:sp>
          <p:nvSpPr>
            <p:cNvPr id="6" name="Google Shape;99;g16e53436b32_0_27">
              <a:extLst>
                <a:ext uri="{FF2B5EF4-FFF2-40B4-BE49-F238E27FC236}">
                  <a16:creationId xmlns:a16="http://schemas.microsoft.com/office/drawing/2014/main" id="{8A89A6FB-2433-D1C8-6FC0-F83749171A4E}"/>
                </a:ext>
              </a:extLst>
            </p:cNvPr>
            <p:cNvSpPr/>
            <p:nvPr/>
          </p:nvSpPr>
          <p:spPr>
            <a:xfrm>
              <a:off x="3224463" y="3224463"/>
              <a:ext cx="1010653" cy="324853"/>
            </a:xfrm>
            <a:prstGeom prst="rect">
              <a:avLst/>
            </a:prstGeom>
            <a:grpFill/>
            <a:ln w="25400" cap="flat" cmpd="sng">
              <a:solidFill>
                <a:schemeClr val="bg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endParaRPr sz="1400" b="0" i="0" u="none" strike="noStrike" cap="none">
                <a:solidFill>
                  <a:schemeClr val="lt1"/>
                </a:solidFill>
                <a:latin typeface="Arial"/>
                <a:ea typeface="Arial"/>
                <a:cs typeface="Arial"/>
                <a:sym typeface="Arial"/>
              </a:endParaRPr>
            </a:p>
          </p:txBody>
        </p:sp>
      </p:grpSp>
      <p:sp>
        <p:nvSpPr>
          <p:cNvPr id="7" name="Rectangle 6"/>
          <p:cNvSpPr/>
          <p:nvPr/>
        </p:nvSpPr>
        <p:spPr>
          <a:xfrm>
            <a:off x="7985689" y="1396232"/>
            <a:ext cx="1549428" cy="195859"/>
          </a:xfrm>
          <a:prstGeom prst="rect">
            <a:avLst/>
          </a:prstGeom>
          <a:solidFill>
            <a:schemeClr val="tx2"/>
          </a:solidFill>
        </p:spPr>
        <p:txBody>
          <a:bodyPr wrap="none" lIns="36000" tIns="36000" rIns="36000" bIns="36000">
            <a:spAutoFit/>
          </a:bodyPr>
          <a:lstStyle/>
          <a:p>
            <a:pPr algn="r"/>
            <a:r>
              <a:rPr lang="fr-FR" sz="800" b="0" i="0" u="none" strike="noStrike" cap="none" baseline="0">
                <a:solidFill>
                  <a:srgbClr val="494949"/>
                </a:solidFill>
                <a:effectLst/>
                <a:uFill>
                  <a:solidFill>
                    <a:prstClr val="black">
                      <a:alpha val="0"/>
                    </a:prstClr>
                  </a:solidFill>
                </a:uFill>
                <a:latin typeface="Myriad Web Pro"/>
                <a:ea typeface="Myriad Web Pro"/>
                <a:cs typeface="Myriad Web Pro"/>
              </a:rPr>
              <a:t>Visière ou lunettes de protection</a:t>
            </a:r>
          </a:p>
        </p:txBody>
      </p:sp>
      <p:sp>
        <p:nvSpPr>
          <p:cNvPr id="11" name="Rectangle 10"/>
          <p:cNvSpPr/>
          <p:nvPr/>
        </p:nvSpPr>
        <p:spPr>
          <a:xfrm>
            <a:off x="10602064" y="1557458"/>
            <a:ext cx="935963" cy="193920"/>
          </a:xfrm>
          <a:prstGeom prst="rect">
            <a:avLst/>
          </a:prstGeom>
          <a:solidFill>
            <a:schemeClr val="tx2"/>
          </a:solidFill>
        </p:spPr>
        <p:txBody>
          <a:bodyPr wrap="square" lIns="36000" tIns="36000" rIns="36000" bIns="36000">
            <a:spAutoFit/>
          </a:bodyPr>
          <a:lstStyle/>
          <a:p>
            <a:r>
              <a:rPr lang="fr-FR" sz="800" b="0" i="0" u="none" strike="noStrike" cap="none" baseline="0">
                <a:solidFill>
                  <a:srgbClr val="494949"/>
                </a:solidFill>
                <a:effectLst/>
                <a:uFill>
                  <a:solidFill>
                    <a:prstClr val="black">
                      <a:alpha val="0"/>
                    </a:prstClr>
                  </a:solidFill>
                </a:uFill>
                <a:latin typeface="Myriad Web Pro"/>
                <a:ea typeface="Myriad Web Pro"/>
                <a:cs typeface="Myriad Web Pro"/>
              </a:rPr>
              <a:t>Masque facial</a:t>
            </a:r>
            <a:endParaRPr lang="en-US" sz="800">
              <a:solidFill>
                <a:srgbClr val="494949"/>
              </a:solidFill>
            </a:endParaRPr>
          </a:p>
        </p:txBody>
      </p:sp>
      <p:sp>
        <p:nvSpPr>
          <p:cNvPr id="9" name="Rectangle 8"/>
          <p:cNvSpPr/>
          <p:nvPr/>
        </p:nvSpPr>
        <p:spPr>
          <a:xfrm>
            <a:off x="8225589" y="3126205"/>
            <a:ext cx="935963" cy="437760"/>
          </a:xfrm>
          <a:prstGeom prst="rect">
            <a:avLst/>
          </a:prstGeom>
          <a:solidFill>
            <a:schemeClr val="tx2"/>
          </a:solidFill>
        </p:spPr>
        <p:txBody>
          <a:bodyPr wrap="square" lIns="36000" tIns="36000" rIns="36000" bIns="36000">
            <a:spAutoFit/>
          </a:bodyPr>
          <a:lstStyle/>
          <a:p>
            <a:pPr algn="r"/>
            <a:r>
              <a:rPr lang="fr-FR" sz="800" b="0" i="0" u="none" strike="noStrike" cap="none" baseline="0">
                <a:solidFill>
                  <a:srgbClr val="494949"/>
                </a:solidFill>
                <a:effectLst/>
                <a:uFill>
                  <a:solidFill>
                    <a:prstClr val="black">
                      <a:alpha val="0"/>
                    </a:prstClr>
                  </a:solidFill>
                </a:uFill>
                <a:latin typeface="Myriad Web Pro"/>
                <a:ea typeface="Myriad Web Pro"/>
                <a:cs typeface="Myriad Web Pro"/>
              </a:rPr>
              <a:t>Une paire de gants propres, non stériles</a:t>
            </a:r>
          </a:p>
        </p:txBody>
      </p:sp>
      <p:sp>
        <p:nvSpPr>
          <p:cNvPr id="10" name="Rectangle 9"/>
          <p:cNvSpPr/>
          <p:nvPr/>
        </p:nvSpPr>
        <p:spPr>
          <a:xfrm>
            <a:off x="10692577" y="4218405"/>
            <a:ext cx="935963" cy="193920"/>
          </a:xfrm>
          <a:prstGeom prst="rect">
            <a:avLst/>
          </a:prstGeom>
          <a:solidFill>
            <a:schemeClr val="tx2"/>
          </a:solidFill>
        </p:spPr>
        <p:txBody>
          <a:bodyPr wrap="square" lIns="36000" tIns="36000" rIns="36000" bIns="36000">
            <a:spAutoFit/>
          </a:bodyPr>
          <a:lstStyle/>
          <a:p>
            <a:r>
              <a:rPr lang="fr-FR" sz="800" b="0" i="0" u="none" strike="noStrike" cap="none" baseline="0">
                <a:solidFill>
                  <a:srgbClr val="494949"/>
                </a:solidFill>
                <a:effectLst/>
                <a:uFill>
                  <a:solidFill>
                    <a:prstClr val="black">
                      <a:alpha val="0"/>
                    </a:prstClr>
                  </a:solidFill>
                </a:uFill>
                <a:latin typeface="Myriad Web Pro"/>
                <a:ea typeface="Myriad Web Pro"/>
                <a:cs typeface="Myriad Web Pro"/>
              </a:rPr>
              <a:t>Blouse d’isolement</a:t>
            </a:r>
            <a:endParaRPr lang="en-US" sz="800">
              <a:solidFill>
                <a:srgbClr val="494949"/>
              </a:solidFill>
            </a:endParaRPr>
          </a:p>
        </p:txBody>
      </p:sp>
      <p:sp>
        <p:nvSpPr>
          <p:cNvPr id="8" name="TextBox 7">
            <a:extLst>
              <a:ext uri="{FF2B5EF4-FFF2-40B4-BE49-F238E27FC236}">
                <a16:creationId xmlns:a16="http://schemas.microsoft.com/office/drawing/2014/main" id="{589DB82E-E57D-4CEA-89B5-6C6F8EF089F7}"/>
              </a:ext>
            </a:extLst>
          </p:cNvPr>
          <p:cNvSpPr txBox="1"/>
          <p:nvPr/>
        </p:nvSpPr>
        <p:spPr>
          <a:xfrm>
            <a:off x="8514977" y="5349623"/>
            <a:ext cx="2865120" cy="914400"/>
          </a:xfrm>
          <a:prstGeom prst="rect">
            <a:avLst/>
          </a:prstGeom>
          <a:noFill/>
          <a:ln>
            <a:solidFill>
              <a:schemeClr val="accent1"/>
            </a:solidFill>
          </a:ln>
        </p:spPr>
        <p:txBody>
          <a:bodyPr wrap="square" rtlCol="0">
            <a:spAutoFit/>
          </a:bodyPr>
          <a:lstStyle/>
          <a:p>
            <a:pPr algn="ctr"/>
            <a:r>
              <a:rPr lang="fr-FR" sz="1800" b="0" i="0" u="none" strike="noStrike" cap="none" baseline="0">
                <a:solidFill>
                  <a:srgbClr val="0F56DC"/>
                </a:solidFill>
                <a:effectLst/>
                <a:uFill>
                  <a:solidFill>
                    <a:prstClr val="black">
                      <a:alpha val="0"/>
                    </a:prstClr>
                  </a:solidFill>
                </a:uFill>
                <a:latin typeface="Myriad Web Pro"/>
                <a:ea typeface="Myriad Web Pro"/>
                <a:cs typeface="Myriad Web Pro"/>
              </a:rPr>
              <a:t>EPI pour le dépistage lorsque la distance ne peut être maintenue</a:t>
            </a:r>
          </a:p>
        </p:txBody>
      </p:sp>
    </p:spTree>
    <p:extLst>
      <p:ext uri="{BB962C8B-B14F-4D97-AF65-F5344CB8AC3E}">
        <p14:creationId xmlns:p14="http://schemas.microsoft.com/office/powerpoint/2010/main" val="135672851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760" y="388092"/>
            <a:ext cx="11216479" cy="923330"/>
          </a:xfrm>
        </p:spPr>
        <p:txBody>
          <a:bodyPr/>
          <a:lstStyle/>
          <a:p>
            <a:pPr>
              <a:lnSpc>
                <a:spcPts val="4000"/>
              </a:lnSpc>
            </a:pPr>
            <a:r>
              <a:rPr lang="fr-FR" sz="4000" b="1" i="0" u="none" strike="noStrike" cap="none" baseline="0">
                <a:solidFill>
                  <a:srgbClr val="0039A6"/>
                </a:solidFill>
                <a:effectLst/>
                <a:uFill>
                  <a:solidFill>
                    <a:prstClr val="black">
                      <a:alpha val="0"/>
                    </a:prstClr>
                  </a:solidFill>
                </a:uFill>
                <a:latin typeface="Calibri Light"/>
                <a:ea typeface="Calibri Light"/>
                <a:cs typeface="Calibri Light"/>
              </a:rPr>
              <a:t>EPI pour les soins aux patients et le nettoyage de l’environnement</a:t>
            </a:r>
          </a:p>
        </p:txBody>
      </p:sp>
      <p:sp>
        <p:nvSpPr>
          <p:cNvPr id="3" name="Text Placeholder 2"/>
          <p:cNvSpPr>
            <a:spLocks noGrp="1"/>
          </p:cNvSpPr>
          <p:nvPr>
            <p:ph type="body" sz="quarter" idx="10"/>
          </p:nvPr>
        </p:nvSpPr>
        <p:spPr>
          <a:xfrm>
            <a:off x="707289" y="1498913"/>
            <a:ext cx="7397802" cy="3745116"/>
          </a:xfrm>
        </p:spPr>
        <p:txBody>
          <a:bodyPr>
            <a:normAutofit/>
          </a:bodyPr>
          <a:lstStyle/>
          <a:p>
            <a:pPr>
              <a:buClr>
                <a:schemeClr val="accent2">
                  <a:lumMod val="60000"/>
                  <a:lumOff val="40000"/>
                </a:schemeClr>
              </a:buClr>
              <a:buFont typeface="Arial" panose="020B0604020202020204" pitchFamily="34" charset="0"/>
              <a:buChar char="•"/>
            </a:pPr>
            <a:r>
              <a:rPr lang="fr-FR" sz="2300" b="0" i="0" u="none" strike="noStrike" cap="none" baseline="0">
                <a:solidFill>
                  <a:srgbClr val="000000"/>
                </a:solidFill>
                <a:effectLst/>
                <a:uFill>
                  <a:solidFill>
                    <a:prstClr val="black">
                      <a:alpha val="0"/>
                    </a:prstClr>
                  </a:solidFill>
                </a:uFill>
                <a:latin typeface="Calibri"/>
                <a:ea typeface="Calibri"/>
                <a:cs typeface="Calibri"/>
              </a:rPr>
              <a:t>Gants doubles (paire interne et paire externe)</a:t>
            </a:r>
          </a:p>
          <a:p>
            <a:pPr>
              <a:buClr>
                <a:schemeClr val="accent2">
                  <a:lumMod val="60000"/>
                  <a:lumOff val="40000"/>
                </a:schemeClr>
              </a:buClr>
              <a:buFont typeface="Arial" panose="020B0604020202020204" pitchFamily="34" charset="0"/>
              <a:buChar char="•"/>
            </a:pPr>
            <a:r>
              <a:rPr lang="fr-FR" sz="2300" b="0" i="0" u="none" strike="noStrike" cap="none" baseline="0">
                <a:solidFill>
                  <a:srgbClr val="000000"/>
                </a:solidFill>
                <a:effectLst/>
                <a:uFill>
                  <a:solidFill>
                    <a:prstClr val="black">
                      <a:alpha val="0"/>
                    </a:prstClr>
                  </a:solidFill>
                </a:uFill>
                <a:latin typeface="Calibri"/>
                <a:ea typeface="Calibri"/>
                <a:cs typeface="Calibri"/>
              </a:rPr>
              <a:t>Combinaison OU blouse </a:t>
            </a:r>
          </a:p>
          <a:p>
            <a:pPr>
              <a:buClr>
                <a:schemeClr val="accent2">
                  <a:lumMod val="60000"/>
                  <a:lumOff val="40000"/>
                </a:schemeClr>
              </a:buClr>
              <a:buFont typeface="Arial" panose="020B0604020202020204" pitchFamily="34" charset="0"/>
              <a:buChar char="•"/>
            </a:pPr>
            <a:r>
              <a:rPr lang="fr-FR" sz="2300" b="0" i="0" u="none" strike="noStrike" cap="none" baseline="0">
                <a:solidFill>
                  <a:srgbClr val="000000"/>
                </a:solidFill>
                <a:effectLst/>
                <a:uFill>
                  <a:solidFill>
                    <a:prstClr val="black">
                      <a:alpha val="0"/>
                    </a:prstClr>
                  </a:solidFill>
                </a:uFill>
                <a:latin typeface="Calibri"/>
                <a:ea typeface="Calibri"/>
                <a:cs typeface="Calibri"/>
              </a:rPr>
              <a:t>Tablier </a:t>
            </a:r>
          </a:p>
          <a:p>
            <a:pPr>
              <a:buClr>
                <a:schemeClr val="accent2">
                  <a:lumMod val="60000"/>
                  <a:lumOff val="40000"/>
                </a:schemeClr>
              </a:buClr>
              <a:buFont typeface="Arial" panose="020B0604020202020204" pitchFamily="34" charset="0"/>
              <a:buChar char="•"/>
            </a:pPr>
            <a:r>
              <a:rPr lang="fr-FR" sz="2300" b="0" i="0" u="none" strike="noStrike" cap="none" baseline="0">
                <a:solidFill>
                  <a:srgbClr val="000000"/>
                </a:solidFill>
                <a:effectLst/>
                <a:uFill>
                  <a:solidFill>
                    <a:prstClr val="black">
                      <a:alpha val="0"/>
                    </a:prstClr>
                  </a:solidFill>
                </a:uFill>
                <a:latin typeface="Calibri"/>
                <a:ea typeface="Calibri"/>
                <a:cs typeface="Calibri"/>
              </a:rPr>
              <a:t>Protection pour la tête </a:t>
            </a:r>
          </a:p>
          <a:p>
            <a:pPr>
              <a:buClr>
                <a:schemeClr val="accent2">
                  <a:lumMod val="60000"/>
                  <a:lumOff val="40000"/>
                </a:schemeClr>
              </a:buClr>
              <a:buFont typeface="Arial" panose="020B0604020202020204" pitchFamily="34" charset="0"/>
              <a:buChar char="•"/>
            </a:pPr>
            <a:r>
              <a:rPr lang="fr-FR" sz="2300" b="0" i="0" u="none" strike="noStrike" cap="none" baseline="0">
                <a:solidFill>
                  <a:srgbClr val="000000"/>
                </a:solidFill>
                <a:effectLst/>
                <a:uFill>
                  <a:solidFill>
                    <a:prstClr val="black">
                      <a:alpha val="0"/>
                    </a:prstClr>
                  </a:solidFill>
                </a:uFill>
                <a:latin typeface="Calibri"/>
                <a:ea typeface="Calibri"/>
                <a:cs typeface="Calibri"/>
              </a:rPr>
              <a:t>Bottes imperméables à l’eau</a:t>
            </a:r>
          </a:p>
          <a:p>
            <a:pPr>
              <a:buClr>
                <a:schemeClr val="accent2">
                  <a:lumMod val="60000"/>
                  <a:lumOff val="40000"/>
                </a:schemeClr>
              </a:buClr>
              <a:buFont typeface="Arial" panose="020B0604020202020204" pitchFamily="34" charset="0"/>
              <a:buChar char="•"/>
            </a:pPr>
            <a:r>
              <a:rPr lang="fr-FR" sz="2300" b="0" i="0" u="none" strike="noStrike" cap="none" baseline="0">
                <a:solidFill>
                  <a:srgbClr val="000000"/>
                </a:solidFill>
                <a:effectLst/>
                <a:uFill>
                  <a:solidFill>
                    <a:prstClr val="black">
                      <a:alpha val="0"/>
                    </a:prstClr>
                  </a:solidFill>
                </a:uFill>
                <a:latin typeface="Calibri"/>
                <a:ea typeface="Calibri"/>
                <a:cs typeface="Calibri"/>
              </a:rPr>
              <a:t>Protection des muqueuses (masque* + écran facial) OU (masque* + lunettes)</a:t>
            </a:r>
          </a:p>
        </p:txBody>
      </p:sp>
      <p:sp>
        <p:nvSpPr>
          <p:cNvPr id="4" name="TextBox 3">
            <a:extLst>
              <a:ext uri="{FF2B5EF4-FFF2-40B4-BE49-F238E27FC236}">
                <a16:creationId xmlns:a16="http://schemas.microsoft.com/office/drawing/2014/main" id="{9EFF1A4D-9A76-4C3A-B219-1938819E5D7A}"/>
              </a:ext>
            </a:extLst>
          </p:cNvPr>
          <p:cNvSpPr txBox="1"/>
          <p:nvPr/>
        </p:nvSpPr>
        <p:spPr>
          <a:xfrm>
            <a:off x="487760" y="5143898"/>
            <a:ext cx="7383044" cy="914400"/>
          </a:xfrm>
          <a:prstGeom prst="rect">
            <a:avLst/>
          </a:prstGeom>
          <a:noFill/>
          <a:ln>
            <a:solidFill>
              <a:schemeClr val="accent5">
                <a:lumMod val="75000"/>
              </a:schemeClr>
            </a:solidFill>
          </a:ln>
        </p:spPr>
        <p:txBody>
          <a:bodyPr wrap="square" rtlCol="0">
            <a:spAutoFit/>
          </a:bodyPr>
          <a:lstStyle/>
          <a:p>
            <a:r>
              <a:rPr lang="fr-FR" sz="1800" b="0" i="0" u="none" strike="noStrike" cap="none" baseline="0">
                <a:solidFill>
                  <a:srgbClr val="0B40A5"/>
                </a:solidFill>
                <a:effectLst/>
                <a:uFill>
                  <a:solidFill>
                    <a:prstClr val="black">
                      <a:alpha val="0"/>
                    </a:prstClr>
                  </a:solidFill>
                </a:uFill>
                <a:latin typeface="Calibri"/>
                <a:ea typeface="Calibri"/>
                <a:cs typeface="Calibri"/>
              </a:rPr>
              <a:t>*Le respirateur peut être porté à la place du masque facial (la structure du respirateur l’empêche de s’affaisser lorsqu’il est imbibé de sueur ; il peut être préféré dans les climats chauds et humides)</a:t>
            </a:r>
          </a:p>
        </p:txBody>
      </p:sp>
      <p:grpSp>
        <p:nvGrpSpPr>
          <p:cNvPr id="14" name="Group 13" descr="Image of a person wearing goggles, mask, a hood that covers and neck and shoulders worn over the mask, surgical gloves, a second pair of rubber gloves, rubber boots, and an apron that covers from neck to below the knees. Each of these items of PPE are labeled in the image.">
            <a:extLst>
              <a:ext uri="{FF2B5EF4-FFF2-40B4-BE49-F238E27FC236}">
                <a16:creationId xmlns:a16="http://schemas.microsoft.com/office/drawing/2014/main" id="{92234B93-CD25-12A6-48CC-268E1AF8E4E8}"/>
              </a:ext>
            </a:extLst>
          </p:cNvPr>
          <p:cNvGrpSpPr/>
          <p:nvPr/>
        </p:nvGrpSpPr>
        <p:grpSpPr>
          <a:xfrm>
            <a:off x="8064528" y="1311422"/>
            <a:ext cx="4079935" cy="5188301"/>
            <a:chOff x="7951490" y="1498913"/>
            <a:chExt cx="4079935" cy="5188301"/>
          </a:xfrm>
        </p:grpSpPr>
        <p:pic>
          <p:nvPicPr>
            <p:cNvPr id="7" name="Google Shape;70;g16e53436b32_0_85">
              <a:extLst>
                <a:ext uri="{FF2B5EF4-FFF2-40B4-BE49-F238E27FC236}">
                  <a16:creationId xmlns:a16="http://schemas.microsoft.com/office/drawing/2014/main" id="{0A720B3C-727D-44AF-ADEA-75D612C9B289}"/>
                </a:ext>
              </a:extLst>
            </p:cNvPr>
            <p:cNvPicPr preferRelativeResize="0"/>
            <p:nvPr/>
          </p:nvPicPr>
          <p:blipFill>
            <a:blip r:embed="rId3">
              <a:alphaModFix/>
            </a:blip>
            <a:stretch>
              <a:fillRect/>
            </a:stretch>
          </p:blipFill>
          <p:spPr>
            <a:xfrm>
              <a:off x="8286456" y="1498913"/>
              <a:ext cx="3584229" cy="5188301"/>
            </a:xfrm>
            <a:prstGeom prst="rect">
              <a:avLst/>
            </a:prstGeom>
            <a:noFill/>
            <a:ln>
              <a:noFill/>
            </a:ln>
          </p:spPr>
        </p:pic>
        <p:sp>
          <p:nvSpPr>
            <p:cNvPr id="5" name="TextBox 4">
              <a:extLst>
                <a:ext uri="{FF2B5EF4-FFF2-40B4-BE49-F238E27FC236}">
                  <a16:creationId xmlns:a16="http://schemas.microsoft.com/office/drawing/2014/main" id="{BC34FCC4-01C3-3CA0-43D4-D8809FA34DCF}"/>
                </a:ext>
              </a:extLst>
            </p:cNvPr>
            <p:cNvSpPr txBox="1"/>
            <p:nvPr/>
          </p:nvSpPr>
          <p:spPr>
            <a:xfrm>
              <a:off x="8061108" y="1564906"/>
              <a:ext cx="1026877" cy="600164"/>
            </a:xfrm>
            <a:prstGeom prst="rect">
              <a:avLst/>
            </a:prstGeom>
            <a:solidFill>
              <a:schemeClr val="bg2"/>
            </a:solidFill>
          </p:spPr>
          <p:txBody>
            <a:bodyPr wrap="square" rtlCol="0">
              <a:spAutoFit/>
            </a:bodyPr>
            <a:lstStyle/>
            <a:p>
              <a:r>
                <a:rPr lang="fr-FR" sz="1100" b="1" i="0" u="none" strike="noStrike" cap="none" baseline="0" dirty="0">
                  <a:solidFill>
                    <a:srgbClr val="000000"/>
                  </a:solidFill>
                  <a:effectLst/>
                  <a:uFill>
                    <a:solidFill>
                      <a:prstClr val="black">
                        <a:alpha val="0"/>
                      </a:prstClr>
                    </a:solidFill>
                  </a:uFill>
                  <a:latin typeface="Calibri"/>
                  <a:ea typeface="Calibri"/>
                  <a:cs typeface="Calibri"/>
                </a:rPr>
                <a:t>Lunettes de protection ou visière</a:t>
              </a:r>
            </a:p>
          </p:txBody>
        </p:sp>
        <p:sp>
          <p:nvSpPr>
            <p:cNvPr id="6" name="TextBox 5">
              <a:extLst>
                <a:ext uri="{FF2B5EF4-FFF2-40B4-BE49-F238E27FC236}">
                  <a16:creationId xmlns:a16="http://schemas.microsoft.com/office/drawing/2014/main" id="{B3514376-0972-1581-E26E-EBAEAA382154}"/>
                </a:ext>
              </a:extLst>
            </p:cNvPr>
            <p:cNvSpPr txBox="1"/>
            <p:nvPr/>
          </p:nvSpPr>
          <p:spPr>
            <a:xfrm>
              <a:off x="8227925" y="2112760"/>
              <a:ext cx="863196" cy="261610"/>
            </a:xfrm>
            <a:prstGeom prst="rect">
              <a:avLst/>
            </a:prstGeom>
            <a:solidFill>
              <a:schemeClr val="bg2"/>
            </a:solidFill>
          </p:spPr>
          <p:txBody>
            <a:bodyPr wrap="square" rtlCol="0">
              <a:spAutoFit/>
            </a:bodyPr>
            <a:lstStyle/>
            <a:p>
              <a:r>
                <a:rPr lang="fr-FR" sz="1100" b="1" i="0" u="none" strike="noStrike" cap="none" baseline="0" dirty="0">
                  <a:solidFill>
                    <a:srgbClr val="000000"/>
                  </a:solidFill>
                  <a:effectLst/>
                  <a:uFill>
                    <a:solidFill>
                      <a:prstClr val="black">
                        <a:alpha val="0"/>
                      </a:prstClr>
                    </a:solidFill>
                  </a:uFill>
                  <a:latin typeface="Calibri"/>
                  <a:ea typeface="Calibri"/>
                  <a:cs typeface="Calibri"/>
                </a:rPr>
                <a:t>Masque</a:t>
              </a:r>
            </a:p>
          </p:txBody>
        </p:sp>
        <p:sp>
          <p:nvSpPr>
            <p:cNvPr id="8" name="TextBox 7">
              <a:extLst>
                <a:ext uri="{FF2B5EF4-FFF2-40B4-BE49-F238E27FC236}">
                  <a16:creationId xmlns:a16="http://schemas.microsoft.com/office/drawing/2014/main" id="{F73CE09E-47F5-04C0-BF56-F3CB1CDA5AD9}"/>
                </a:ext>
              </a:extLst>
            </p:cNvPr>
            <p:cNvSpPr txBox="1"/>
            <p:nvPr/>
          </p:nvSpPr>
          <p:spPr>
            <a:xfrm>
              <a:off x="7951490" y="3693122"/>
              <a:ext cx="908385" cy="430887"/>
            </a:xfrm>
            <a:prstGeom prst="rect">
              <a:avLst/>
            </a:prstGeom>
            <a:solidFill>
              <a:schemeClr val="bg2"/>
            </a:solidFill>
          </p:spPr>
          <p:txBody>
            <a:bodyPr wrap="square" rtlCol="0">
              <a:spAutoFit/>
            </a:bodyPr>
            <a:lstStyle/>
            <a:p>
              <a:r>
                <a:rPr lang="fr-FR" sz="1100" b="1" i="0" u="none" strike="noStrike" cap="none" baseline="0" dirty="0">
                  <a:solidFill>
                    <a:srgbClr val="000000"/>
                  </a:solidFill>
                  <a:effectLst/>
                  <a:uFill>
                    <a:solidFill>
                      <a:prstClr val="black">
                        <a:alpha val="0"/>
                      </a:prstClr>
                    </a:solidFill>
                  </a:uFill>
                  <a:latin typeface="Calibri"/>
                  <a:ea typeface="Calibri"/>
                  <a:cs typeface="Calibri"/>
                </a:rPr>
                <a:t>Gants chirurgicaux</a:t>
              </a:r>
            </a:p>
          </p:txBody>
        </p:sp>
        <p:sp>
          <p:nvSpPr>
            <p:cNvPr id="9" name="TextBox 8">
              <a:extLst>
                <a:ext uri="{FF2B5EF4-FFF2-40B4-BE49-F238E27FC236}">
                  <a16:creationId xmlns:a16="http://schemas.microsoft.com/office/drawing/2014/main" id="{41D2B27E-7378-8B91-0092-C24169CF46A5}"/>
                </a:ext>
              </a:extLst>
            </p:cNvPr>
            <p:cNvSpPr txBox="1"/>
            <p:nvPr/>
          </p:nvSpPr>
          <p:spPr>
            <a:xfrm>
              <a:off x="10853262" y="1502076"/>
              <a:ext cx="1169957" cy="929640"/>
            </a:xfrm>
            <a:prstGeom prst="rect">
              <a:avLst/>
            </a:prstGeom>
            <a:solidFill>
              <a:schemeClr val="bg2"/>
            </a:solidFill>
          </p:spPr>
          <p:txBody>
            <a:bodyPr wrap="square" rtlCol="0">
              <a:spAutoFit/>
            </a:bodyPr>
            <a:lstStyle/>
            <a:p>
              <a:r>
                <a:rPr lang="fr-FR" sz="1100" b="1" i="0" u="none" strike="noStrike" cap="none" baseline="0">
                  <a:solidFill>
                    <a:srgbClr val="000000"/>
                  </a:solidFill>
                  <a:effectLst/>
                  <a:uFill>
                    <a:solidFill>
                      <a:prstClr val="black">
                        <a:alpha val="0"/>
                      </a:prstClr>
                    </a:solidFill>
                  </a:uFill>
                  <a:latin typeface="Calibri"/>
                  <a:ea typeface="Calibri"/>
                  <a:cs typeface="Calibri"/>
                </a:rPr>
                <a:t>La cagoule couvre le cou et les épaules et se porte par-dessus le masque</a:t>
              </a:r>
            </a:p>
          </p:txBody>
        </p:sp>
        <p:sp>
          <p:nvSpPr>
            <p:cNvPr id="10" name="TextBox 9">
              <a:extLst>
                <a:ext uri="{FF2B5EF4-FFF2-40B4-BE49-F238E27FC236}">
                  <a16:creationId xmlns:a16="http://schemas.microsoft.com/office/drawing/2014/main" id="{4623F6B3-08C5-9949-0BBF-EBE4528CCF2E}"/>
                </a:ext>
              </a:extLst>
            </p:cNvPr>
            <p:cNvSpPr txBox="1"/>
            <p:nvPr/>
          </p:nvSpPr>
          <p:spPr>
            <a:xfrm>
              <a:off x="10861468" y="2568860"/>
              <a:ext cx="1169957" cy="1097280"/>
            </a:xfrm>
            <a:prstGeom prst="rect">
              <a:avLst/>
            </a:prstGeom>
            <a:solidFill>
              <a:schemeClr val="bg2"/>
            </a:solidFill>
          </p:spPr>
          <p:txBody>
            <a:bodyPr wrap="square" rtlCol="0">
              <a:spAutoFit/>
            </a:bodyPr>
            <a:lstStyle/>
            <a:p>
              <a:r>
                <a:rPr lang="fr-FR" sz="1100" b="1" i="0" u="none" strike="noStrike" cap="none" baseline="0" dirty="0">
                  <a:solidFill>
                    <a:srgbClr val="000000"/>
                  </a:solidFill>
                  <a:effectLst/>
                  <a:uFill>
                    <a:solidFill>
                      <a:prstClr val="black">
                        <a:alpha val="0"/>
                      </a:prstClr>
                    </a:solidFill>
                  </a:uFill>
                  <a:latin typeface="Calibri"/>
                  <a:ea typeface="Calibri"/>
                  <a:cs typeface="Calibri"/>
                </a:rPr>
                <a:t>La combinaison jetable est fermée par une fermeture à glissière sur le devant</a:t>
              </a:r>
            </a:p>
          </p:txBody>
        </p:sp>
        <p:sp>
          <p:nvSpPr>
            <p:cNvPr id="11" name="TextBox 10">
              <a:extLst>
                <a:ext uri="{FF2B5EF4-FFF2-40B4-BE49-F238E27FC236}">
                  <a16:creationId xmlns:a16="http://schemas.microsoft.com/office/drawing/2014/main" id="{8BF72024-B726-33CE-31DF-6266BC269D36}"/>
                </a:ext>
              </a:extLst>
            </p:cNvPr>
            <p:cNvSpPr txBox="1"/>
            <p:nvPr/>
          </p:nvSpPr>
          <p:spPr>
            <a:xfrm>
              <a:off x="10861468" y="3723414"/>
              <a:ext cx="1085484" cy="762000"/>
            </a:xfrm>
            <a:prstGeom prst="rect">
              <a:avLst/>
            </a:prstGeom>
            <a:solidFill>
              <a:schemeClr val="bg2"/>
            </a:solidFill>
          </p:spPr>
          <p:txBody>
            <a:bodyPr wrap="square" rtlCol="0">
              <a:spAutoFit/>
            </a:bodyPr>
            <a:lstStyle/>
            <a:p>
              <a:r>
                <a:rPr lang="fr-FR" sz="1100" b="1" i="0" u="none" strike="noStrike" cap="none" baseline="0" dirty="0">
                  <a:solidFill>
                    <a:srgbClr val="000000"/>
                  </a:solidFill>
                  <a:effectLst/>
                  <a:uFill>
                    <a:solidFill>
                      <a:prstClr val="black">
                        <a:alpha val="0"/>
                      </a:prstClr>
                    </a:solidFill>
                  </a:uFill>
                  <a:latin typeface="Calibri"/>
                  <a:ea typeface="Calibri"/>
                  <a:cs typeface="Calibri"/>
                </a:rPr>
                <a:t>Deuxième paire de gants chirurgicaux ou en caoutchouc</a:t>
              </a:r>
            </a:p>
          </p:txBody>
        </p:sp>
        <p:sp>
          <p:nvSpPr>
            <p:cNvPr id="12" name="TextBox 11">
              <a:extLst>
                <a:ext uri="{FF2B5EF4-FFF2-40B4-BE49-F238E27FC236}">
                  <a16:creationId xmlns:a16="http://schemas.microsoft.com/office/drawing/2014/main" id="{3F861C45-DED7-3995-8D17-28EE04AFB1C5}"/>
                </a:ext>
              </a:extLst>
            </p:cNvPr>
            <p:cNvSpPr txBox="1"/>
            <p:nvPr/>
          </p:nvSpPr>
          <p:spPr>
            <a:xfrm>
              <a:off x="10853262" y="5151660"/>
              <a:ext cx="1007995" cy="769441"/>
            </a:xfrm>
            <a:prstGeom prst="rect">
              <a:avLst/>
            </a:prstGeom>
            <a:solidFill>
              <a:schemeClr val="bg2"/>
            </a:solidFill>
          </p:spPr>
          <p:txBody>
            <a:bodyPr wrap="square" rtlCol="0">
              <a:spAutoFit/>
            </a:bodyPr>
            <a:lstStyle/>
            <a:p>
              <a:r>
                <a:rPr lang="fr-FR" sz="1100" b="1" i="0" u="none" strike="noStrike" cap="none" baseline="0" dirty="0">
                  <a:solidFill>
                    <a:srgbClr val="000000"/>
                  </a:solidFill>
                  <a:effectLst/>
                  <a:uFill>
                    <a:solidFill>
                      <a:prstClr val="black">
                        <a:alpha val="0"/>
                      </a:prstClr>
                    </a:solidFill>
                  </a:uFill>
                  <a:latin typeface="Calibri"/>
                  <a:ea typeface="Calibri"/>
                  <a:cs typeface="Calibri"/>
                </a:rPr>
                <a:t>Le tablier couvre du cou jusqu’au bas des genoux</a:t>
              </a:r>
            </a:p>
          </p:txBody>
        </p:sp>
        <p:sp>
          <p:nvSpPr>
            <p:cNvPr id="13" name="TextBox 12">
              <a:extLst>
                <a:ext uri="{FF2B5EF4-FFF2-40B4-BE49-F238E27FC236}">
                  <a16:creationId xmlns:a16="http://schemas.microsoft.com/office/drawing/2014/main" id="{AFD84645-6E13-C241-E335-C7E19BC96E29}"/>
                </a:ext>
              </a:extLst>
            </p:cNvPr>
            <p:cNvSpPr txBox="1"/>
            <p:nvPr/>
          </p:nvSpPr>
          <p:spPr>
            <a:xfrm>
              <a:off x="8097034" y="6030346"/>
              <a:ext cx="863196" cy="430887"/>
            </a:xfrm>
            <a:prstGeom prst="rect">
              <a:avLst/>
            </a:prstGeom>
            <a:solidFill>
              <a:schemeClr val="bg2"/>
            </a:solidFill>
          </p:spPr>
          <p:txBody>
            <a:bodyPr wrap="square" rtlCol="0">
              <a:spAutoFit/>
            </a:bodyPr>
            <a:lstStyle/>
            <a:p>
              <a:r>
                <a:rPr lang="fr-FR" sz="1100" b="1" i="0" u="none" strike="noStrike" cap="none" baseline="0" dirty="0">
                  <a:solidFill>
                    <a:srgbClr val="000000"/>
                  </a:solidFill>
                  <a:effectLst/>
                  <a:uFill>
                    <a:solidFill>
                      <a:prstClr val="black">
                        <a:alpha val="0"/>
                      </a:prstClr>
                    </a:solidFill>
                  </a:uFill>
                  <a:latin typeface="Calibri"/>
                  <a:ea typeface="Calibri"/>
                  <a:cs typeface="Calibri"/>
                </a:rPr>
                <a:t>Bottes en caoutchouc</a:t>
              </a:r>
            </a:p>
          </p:txBody>
        </p:sp>
      </p:grpSp>
    </p:spTree>
    <p:extLst>
      <p:ext uri="{BB962C8B-B14F-4D97-AF65-F5344CB8AC3E}">
        <p14:creationId xmlns:p14="http://schemas.microsoft.com/office/powerpoint/2010/main" val="381512176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367754" y="4947251"/>
            <a:ext cx="11059884" cy="888672"/>
          </a:xfrm>
        </p:spPr>
        <p:txBody>
          <a:bodyPr vert="horz" lIns="91440" tIns="45720" rIns="91440" bIns="45720" rtlCol="0" anchor="b">
            <a:normAutofit/>
          </a:bodyPr>
          <a:lstStyle/>
          <a:p>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Utilisation correcte de l’EPI</a:t>
            </a:r>
          </a:p>
        </p:txBody>
      </p:sp>
    </p:spTree>
    <p:extLst>
      <p:ext uri="{BB962C8B-B14F-4D97-AF65-F5344CB8AC3E}">
        <p14:creationId xmlns:p14="http://schemas.microsoft.com/office/powerpoint/2010/main" val="377833544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F82978-68B5-4A71-9427-AF3CBBEB352F}"/>
              </a:ext>
            </a:extLst>
          </p:cNvPr>
          <p:cNvSpPr>
            <a:spLocks noGrp="1"/>
          </p:cNvSpPr>
          <p:nvPr>
            <p:ph type="body" sz="quarter" idx="10"/>
          </p:nvPr>
        </p:nvSpPr>
        <p:spPr/>
        <p:txBody>
          <a:bodyPr/>
          <a:lstStyle/>
          <a:p>
            <a:pPr marL="0" indent="0">
              <a:spcBef>
                <a:spcPts val="1800"/>
              </a:spcBef>
              <a:buNone/>
            </a:pPr>
            <a:r>
              <a:rPr lang="fr-FR" sz="3200" b="0" i="0" u="none" strike="noStrike" cap="none" baseline="0">
                <a:solidFill>
                  <a:srgbClr val="000000"/>
                </a:solidFill>
                <a:effectLst/>
                <a:uFill>
                  <a:solidFill>
                    <a:prstClr val="black">
                      <a:alpha val="0"/>
                    </a:prstClr>
                  </a:solidFill>
                </a:uFill>
                <a:latin typeface="Calibri"/>
                <a:ea typeface="Calibri"/>
                <a:cs typeface="Calibri"/>
              </a:rPr>
              <a:t>Un EPI permet de se protéger contre les infections, mais…</a:t>
            </a:r>
          </a:p>
          <a:p>
            <a:pPr marL="0" indent="0">
              <a:spcBef>
                <a:spcPts val="1800"/>
              </a:spcBef>
              <a:buNone/>
            </a:pPr>
            <a:r>
              <a:rPr lang="fr-FR" sz="3200" b="1" i="0" u="none" strike="noStrike" cap="none" baseline="0">
                <a:solidFill>
                  <a:srgbClr val="0B40A5"/>
                </a:solidFill>
                <a:effectLst/>
                <a:uFill>
                  <a:solidFill>
                    <a:prstClr val="black">
                      <a:alpha val="0"/>
                    </a:prstClr>
                  </a:solidFill>
                </a:uFill>
                <a:latin typeface="Calibri"/>
                <a:ea typeface="Calibri"/>
                <a:cs typeface="Calibri"/>
              </a:rPr>
              <a:t>Les EPI ne fonctionnent que s’ils sont utilisés correctement à chaque fois.</a:t>
            </a:r>
          </a:p>
          <a:p>
            <a:pPr marL="342265" indent="-342265"/>
            <a:endParaRPr lang="en-US" sz="2400">
              <a:solidFill>
                <a:schemeClr val="tx1">
                  <a:lumMod val="75000"/>
                </a:schemeClr>
              </a:solidFill>
              <a:cs typeface="Calibri" panose="020F0502020204030204" pitchFamily="34" charset="0"/>
            </a:endParaRPr>
          </a:p>
          <a:p>
            <a:pPr marL="342265" indent="-342265"/>
            <a:endParaRPr lang="en-US">
              <a:cs typeface="Calibri" panose="020F0502020204030204" pitchFamily="34" charset="0"/>
            </a:endParaRPr>
          </a:p>
        </p:txBody>
      </p:sp>
      <p:sp>
        <p:nvSpPr>
          <p:cNvPr id="5" name="Title 4">
            <a:extLst>
              <a:ext uri="{FF2B5EF4-FFF2-40B4-BE49-F238E27FC236}">
                <a16:creationId xmlns:a16="http://schemas.microsoft.com/office/drawing/2014/main" id="{4187D935-689C-41F9-865F-6F624F7561D5}"/>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clés sur l’EPI </a:t>
            </a:r>
            <a:r>
              <a:rPr lang="fr-FR" sz="4000" b="1" i="0" u="none" strike="noStrike" cap="none" baseline="0">
                <a:solidFill>
                  <a:srgbClr val="FFFFFF"/>
                </a:solidFill>
                <a:effectLst/>
                <a:uFill>
                  <a:solidFill>
                    <a:prstClr val="black">
                      <a:alpha val="0"/>
                    </a:prstClr>
                  </a:solidFill>
                </a:uFill>
                <a:latin typeface="Calibri Light"/>
                <a:ea typeface="Calibri Light"/>
                <a:cs typeface="Calibri Light"/>
              </a:rPr>
              <a:t>(rappel)</a:t>
            </a:r>
          </a:p>
        </p:txBody>
      </p:sp>
    </p:spTree>
    <p:extLst>
      <p:ext uri="{BB962C8B-B14F-4D97-AF65-F5344CB8AC3E}">
        <p14:creationId xmlns:p14="http://schemas.microsoft.com/office/powerpoint/2010/main" val="132728325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B304E-87BD-46EF-AFD4-DFBC10B2230C}"/>
              </a:ext>
            </a:extLst>
          </p:cNvPr>
          <p:cNvSpPr>
            <a:spLocks noGrp="1"/>
          </p:cNvSpPr>
          <p:nvPr>
            <p:ph type="title"/>
          </p:nvPr>
        </p:nvSpPr>
        <p:spPr>
          <a:xfrm>
            <a:off x="609600" y="274639"/>
            <a:ext cx="10972800" cy="893149"/>
          </a:xfrm>
        </p:spPr>
        <p:txBody>
          <a:bodyPr/>
          <a:lstStyle/>
          <a:p>
            <a:r>
              <a:rPr lang="fr-FR" sz="3733" b="1" i="0" u="none" strike="noStrike" cap="none" baseline="0">
                <a:solidFill>
                  <a:srgbClr val="0B40A5"/>
                </a:solidFill>
                <a:effectLst/>
                <a:uFill>
                  <a:solidFill>
                    <a:prstClr val="black">
                      <a:alpha val="0"/>
                    </a:prstClr>
                  </a:solidFill>
                </a:uFill>
                <a:latin typeface="Calibri Light"/>
                <a:ea typeface="Calibri Light"/>
                <a:cs typeface="Calibri Light"/>
              </a:rPr>
              <a:t>Ce qu’il faut faire et ne pas faire lorsqu’on porte un EPI</a:t>
            </a:r>
            <a:endParaRPr lang="en-US">
              <a:solidFill>
                <a:schemeClr val="accent5">
                  <a:lumMod val="75000"/>
                </a:schemeClr>
              </a:solidFill>
            </a:endParaRPr>
          </a:p>
        </p:txBody>
      </p:sp>
      <p:sp>
        <p:nvSpPr>
          <p:cNvPr id="3" name="Content Placeholder 2">
            <a:extLst>
              <a:ext uri="{FF2B5EF4-FFF2-40B4-BE49-F238E27FC236}">
                <a16:creationId xmlns:a16="http://schemas.microsoft.com/office/drawing/2014/main" id="{A0247DB0-EA0C-4646-BB57-575CD21EC4BD}"/>
              </a:ext>
            </a:extLst>
          </p:cNvPr>
          <p:cNvSpPr>
            <a:spLocks noGrp="1"/>
          </p:cNvSpPr>
          <p:nvPr>
            <p:ph type="body" sz="quarter" idx="10"/>
          </p:nvPr>
        </p:nvSpPr>
        <p:spPr>
          <a:xfrm>
            <a:off x="609600" y="1167788"/>
            <a:ext cx="5185833" cy="5459248"/>
          </a:xfrm>
          <a:noFill/>
          <a:ln>
            <a:solidFill>
              <a:schemeClr val="accent1"/>
            </a:solidFill>
          </a:ln>
        </p:spPr>
        <p:txBody>
          <a:bodyPr>
            <a:normAutofit fontScale="97500"/>
          </a:bodyPr>
          <a:lstStyle/>
          <a:p>
            <a:pPr marL="0" indent="0">
              <a:buNone/>
            </a:pPr>
            <a:r>
              <a:rPr lang="fr-FR" sz="3500" b="1" i="0" u="none" strike="noStrike" cap="none" baseline="0" dirty="0">
                <a:solidFill>
                  <a:srgbClr val="1D1D1D"/>
                </a:solidFill>
                <a:effectLst/>
                <a:uFill>
                  <a:solidFill>
                    <a:prstClr val="black">
                      <a:alpha val="0"/>
                    </a:prstClr>
                  </a:solidFill>
                </a:uFill>
                <a:latin typeface="Calibri"/>
                <a:ea typeface="Calibri"/>
                <a:cs typeface="Calibri"/>
              </a:rPr>
              <a:t>À FAIRE</a:t>
            </a:r>
            <a:endParaRPr lang="en-US" sz="3500" b="1" dirty="0">
              <a:cs typeface="Calibri" panose="020F0502020204030204" pitchFamily="34" charset="0"/>
            </a:endParaRPr>
          </a:p>
          <a:p>
            <a:pPr>
              <a:spcBef>
                <a:spcPts val="2400"/>
              </a:spcBef>
              <a:buClr>
                <a:schemeClr val="accent6">
                  <a:lumMod val="75000"/>
                </a:schemeClr>
              </a:buClr>
              <a:buFont typeface="Wingdings" panose="05000000000000000000" pitchFamily="2" charset="2"/>
              <a:buChar char="ü"/>
            </a:pPr>
            <a:r>
              <a:rPr lang="fr-FR" sz="2600" b="1" i="0" u="none" strike="noStrike" cap="none" baseline="0" dirty="0">
                <a:solidFill>
                  <a:srgbClr val="0B40A5"/>
                </a:solidFill>
                <a:effectLst/>
                <a:uFill>
                  <a:solidFill>
                    <a:prstClr val="black">
                      <a:alpha val="0"/>
                    </a:prstClr>
                  </a:solidFill>
                </a:uFill>
                <a:latin typeface="Calibri"/>
                <a:ea typeface="Calibri"/>
                <a:cs typeface="Calibri"/>
              </a:rPr>
              <a:t>Changer les EPI fortement contaminés </a:t>
            </a:r>
            <a:r>
              <a:rPr lang="fr-FR" sz="2600" b="0" i="0" u="none" strike="noStrike" cap="none" baseline="0" dirty="0">
                <a:solidFill>
                  <a:srgbClr val="1D1D1D"/>
                </a:solidFill>
                <a:effectLst/>
                <a:uFill>
                  <a:solidFill>
                    <a:prstClr val="black">
                      <a:alpha val="0"/>
                    </a:prstClr>
                  </a:solidFill>
                </a:uFill>
                <a:latin typeface="Calibri"/>
                <a:ea typeface="Calibri"/>
                <a:cs typeface="Calibri"/>
              </a:rPr>
              <a:t>par du sang ou d’autres liquides organiques</a:t>
            </a:r>
            <a:endParaRPr lang="en-US" sz="2600" b="0" dirty="0">
              <a:cs typeface="Calibri"/>
            </a:endParaRPr>
          </a:p>
          <a:p>
            <a:pPr>
              <a:spcBef>
                <a:spcPts val="2400"/>
              </a:spcBef>
              <a:buClr>
                <a:schemeClr val="accent6">
                  <a:lumMod val="75000"/>
                </a:schemeClr>
              </a:buClr>
              <a:buFont typeface="Wingdings" panose="05000000000000000000" pitchFamily="2" charset="2"/>
              <a:buChar char="ü"/>
            </a:pPr>
            <a:r>
              <a:rPr lang="fr-FR" sz="2600" b="1" i="0" u="none" strike="noStrike" cap="none" baseline="0" dirty="0">
                <a:solidFill>
                  <a:srgbClr val="0B40A5"/>
                </a:solidFill>
                <a:effectLst/>
                <a:uFill>
                  <a:solidFill>
                    <a:prstClr val="black">
                      <a:alpha val="0"/>
                    </a:prstClr>
                  </a:solidFill>
                </a:uFill>
                <a:latin typeface="Calibri"/>
                <a:ea typeface="Calibri"/>
                <a:cs typeface="Calibri"/>
              </a:rPr>
              <a:t>Changer les EPI endommagés </a:t>
            </a:r>
            <a:r>
              <a:rPr lang="fr-FR" sz="2600" b="0" i="0" u="none" strike="noStrike" cap="none" baseline="0" dirty="0">
                <a:solidFill>
                  <a:srgbClr val="1D1D1D"/>
                </a:solidFill>
                <a:effectLst/>
                <a:uFill>
                  <a:solidFill>
                    <a:prstClr val="black">
                      <a:alpha val="0"/>
                    </a:prstClr>
                  </a:solidFill>
                </a:uFill>
                <a:latin typeface="Calibri"/>
                <a:ea typeface="Calibri"/>
                <a:cs typeface="Calibri"/>
              </a:rPr>
              <a:t>(par exemple gants déchirés, blouse déchirée, etc.)</a:t>
            </a:r>
          </a:p>
          <a:p>
            <a:pPr>
              <a:spcBef>
                <a:spcPts val="2400"/>
              </a:spcBef>
              <a:buClr>
                <a:schemeClr val="accent6">
                  <a:lumMod val="75000"/>
                </a:schemeClr>
              </a:buClr>
              <a:buFont typeface="Wingdings" panose="05000000000000000000" pitchFamily="2" charset="2"/>
              <a:buChar char="ü"/>
            </a:pPr>
            <a:r>
              <a:rPr lang="fr-FR" sz="2600" b="1" i="0" u="none" strike="noStrike" cap="none" baseline="0" dirty="0">
                <a:solidFill>
                  <a:srgbClr val="0B40A5"/>
                </a:solidFill>
                <a:effectLst/>
                <a:uFill>
                  <a:solidFill>
                    <a:prstClr val="black">
                      <a:alpha val="0"/>
                    </a:prstClr>
                  </a:solidFill>
                </a:uFill>
                <a:latin typeface="Calibri"/>
                <a:ea typeface="Calibri"/>
                <a:cs typeface="Calibri"/>
              </a:rPr>
              <a:t>Retirer les EPI correctement et avec précaution</a:t>
            </a:r>
            <a:r>
              <a:rPr lang="fr-FR" sz="2600" b="0" i="0" u="none" strike="noStrike" cap="none" baseline="0" dirty="0">
                <a:solidFill>
                  <a:srgbClr val="000000"/>
                </a:solidFill>
                <a:effectLst/>
                <a:uFill>
                  <a:solidFill>
                    <a:prstClr val="black">
                      <a:alpha val="0"/>
                    </a:prstClr>
                  </a:solidFill>
                </a:uFill>
                <a:latin typeface="Calibri"/>
                <a:ea typeface="Calibri"/>
                <a:cs typeface="Calibri"/>
              </a:rPr>
              <a:t>, même si vous êtes fatigué(e)</a:t>
            </a:r>
          </a:p>
          <a:p>
            <a:endParaRPr lang="en-US" dirty="0"/>
          </a:p>
        </p:txBody>
      </p:sp>
      <p:sp>
        <p:nvSpPr>
          <p:cNvPr id="4" name="TextBox 3">
            <a:extLst>
              <a:ext uri="{FF2B5EF4-FFF2-40B4-BE49-F238E27FC236}">
                <a16:creationId xmlns:a16="http://schemas.microsoft.com/office/drawing/2014/main" id="{80FF44AE-CC1E-4EE6-8A19-7B3E566670C2}"/>
              </a:ext>
            </a:extLst>
          </p:cNvPr>
          <p:cNvSpPr txBox="1"/>
          <p:nvPr/>
        </p:nvSpPr>
        <p:spPr>
          <a:xfrm>
            <a:off x="6161314" y="1179391"/>
            <a:ext cx="5745854" cy="5447645"/>
          </a:xfrm>
          <a:prstGeom prst="rect">
            <a:avLst/>
          </a:prstGeom>
          <a:noFill/>
          <a:ln>
            <a:solidFill>
              <a:schemeClr val="accent1"/>
            </a:solidFill>
          </a:ln>
        </p:spPr>
        <p:txBody>
          <a:bodyPr wrap="square" rtlCol="0">
            <a:spAutoFit/>
          </a:bodyPr>
          <a:lstStyle/>
          <a:p>
            <a:pPr marL="342265" indent="-342265"/>
            <a:r>
              <a:rPr lang="fr-FR" sz="2800" b="1" i="0" u="none" strike="noStrike" cap="none" baseline="0" dirty="0">
                <a:solidFill>
                  <a:srgbClr val="000000"/>
                </a:solidFill>
                <a:effectLst/>
                <a:uFill>
                  <a:solidFill>
                    <a:prstClr val="black">
                      <a:alpha val="0"/>
                    </a:prstClr>
                  </a:solidFill>
                </a:uFill>
                <a:latin typeface="Calibri"/>
                <a:ea typeface="Calibri"/>
                <a:cs typeface="Calibri"/>
              </a:rPr>
              <a:t>À NE PAS FAIRE</a:t>
            </a:r>
          </a:p>
          <a:p>
            <a:pPr marL="457200" indent="-457200">
              <a:spcBef>
                <a:spcPts val="2400"/>
              </a:spcBef>
              <a:buBlip>
                <a:blip r:embed="rId3">
                  <a:extLst>
                    <a:ext uri="{96DAC541-7B7A-43D3-8B79-37D633B846F1}">
                      <asvg:svgBlip xmlns:asvg="http://schemas.microsoft.com/office/drawing/2016/SVG/main" r:embed="rId4"/>
                    </a:ext>
                  </a:extLst>
                </a:blip>
              </a:buBlip>
            </a:pPr>
            <a:r>
              <a:rPr lang="fr-FR" sz="2400" b="1" i="0" u="none" strike="noStrike" cap="none" baseline="0" dirty="0">
                <a:solidFill>
                  <a:srgbClr val="0B40A5"/>
                </a:solidFill>
                <a:effectLst/>
                <a:uFill>
                  <a:solidFill>
                    <a:prstClr val="black">
                      <a:alpha val="0"/>
                    </a:prstClr>
                  </a:solidFill>
                </a:uFill>
                <a:latin typeface="Calibri"/>
                <a:ea typeface="Calibri"/>
                <a:cs typeface="Calibri"/>
              </a:rPr>
              <a:t>Toucher ou ajuster l’EPI </a:t>
            </a:r>
            <a:r>
              <a:rPr lang="fr-FR" sz="2400" b="0" i="0" u="none" strike="noStrike" cap="none" baseline="0" dirty="0">
                <a:solidFill>
                  <a:srgbClr val="000000"/>
                </a:solidFill>
                <a:effectLst/>
                <a:uFill>
                  <a:solidFill>
                    <a:prstClr val="black">
                      <a:alpha val="0"/>
                    </a:prstClr>
                  </a:solidFill>
                </a:uFill>
                <a:latin typeface="Calibri"/>
                <a:ea typeface="Calibri"/>
                <a:cs typeface="Calibri"/>
              </a:rPr>
              <a:t>après l’avoir mis</a:t>
            </a:r>
          </a:p>
          <a:p>
            <a:pPr marL="457200" indent="-457200">
              <a:spcBef>
                <a:spcPts val="2400"/>
              </a:spcBef>
              <a:buBlip>
                <a:blip r:embed="rId3">
                  <a:extLst>
                    <a:ext uri="{96DAC541-7B7A-43D3-8B79-37D633B846F1}">
                      <asvg:svgBlip xmlns:asvg="http://schemas.microsoft.com/office/drawing/2016/SVG/main" r:embed="rId4"/>
                    </a:ext>
                  </a:extLst>
                </a:blip>
              </a:buBlip>
            </a:pPr>
            <a:r>
              <a:rPr lang="fr-FR" sz="2400" b="1" i="0" u="none" strike="noStrike" cap="none" baseline="0" dirty="0">
                <a:solidFill>
                  <a:srgbClr val="0B40A5"/>
                </a:solidFill>
                <a:effectLst/>
                <a:uFill>
                  <a:solidFill>
                    <a:prstClr val="black">
                      <a:alpha val="0"/>
                    </a:prstClr>
                  </a:solidFill>
                </a:uFill>
                <a:latin typeface="Calibri"/>
                <a:ea typeface="Calibri"/>
                <a:cs typeface="Calibri"/>
              </a:rPr>
              <a:t>Toucher votre visage</a:t>
            </a:r>
          </a:p>
          <a:p>
            <a:pPr marL="457200" indent="-457200">
              <a:spcBef>
                <a:spcPts val="2400"/>
              </a:spcBef>
              <a:buBlip>
                <a:blip r:embed="rId3">
                  <a:extLst>
                    <a:ext uri="{96DAC541-7B7A-43D3-8B79-37D633B846F1}">
                      <asvg:svgBlip xmlns:asvg="http://schemas.microsoft.com/office/drawing/2016/SVG/main" r:embed="rId4"/>
                    </a:ext>
                  </a:extLst>
                </a:blip>
              </a:buBlip>
            </a:pPr>
            <a:r>
              <a:rPr lang="fr-FR" sz="2400" b="1" i="0" u="none" strike="noStrike" cap="none" baseline="0" dirty="0">
                <a:solidFill>
                  <a:srgbClr val="0B40A5"/>
                </a:solidFill>
                <a:effectLst/>
                <a:uFill>
                  <a:solidFill>
                    <a:prstClr val="black">
                      <a:alpha val="0"/>
                    </a:prstClr>
                  </a:solidFill>
                </a:uFill>
                <a:latin typeface="Calibri"/>
                <a:ea typeface="Calibri"/>
                <a:cs typeface="Calibri"/>
              </a:rPr>
              <a:t>Toucher des objets que vous n’avez pas besoin de toucher </a:t>
            </a:r>
            <a:r>
              <a:rPr lang="fr-FR" sz="2400" b="0" i="0" u="none" strike="noStrike" cap="none" baseline="0" dirty="0">
                <a:solidFill>
                  <a:srgbClr val="000000"/>
                </a:solidFill>
                <a:effectLst/>
                <a:uFill>
                  <a:solidFill>
                    <a:prstClr val="black">
                      <a:alpha val="0"/>
                    </a:prstClr>
                  </a:solidFill>
                </a:uFill>
                <a:latin typeface="Calibri"/>
                <a:ea typeface="Calibri"/>
                <a:cs typeface="Calibri"/>
              </a:rPr>
              <a:t>comme des téléphones mobiles, des stylos et des dossiers de patient</a:t>
            </a:r>
          </a:p>
          <a:p>
            <a:pPr marL="457200" indent="-457200">
              <a:spcBef>
                <a:spcPts val="2400"/>
              </a:spcBef>
              <a:buBlip>
                <a:blip r:embed="rId3">
                  <a:extLst>
                    <a:ext uri="{96DAC541-7B7A-43D3-8B79-37D633B846F1}">
                      <asvg:svgBlip xmlns:asvg="http://schemas.microsoft.com/office/drawing/2016/SVG/main" r:embed="rId4"/>
                    </a:ext>
                  </a:extLst>
                </a:blip>
              </a:buBlip>
            </a:pPr>
            <a:r>
              <a:rPr lang="fr-FR" sz="2400" b="1" i="0" u="none" strike="noStrike" cap="none" baseline="0" dirty="0">
                <a:solidFill>
                  <a:srgbClr val="0B40A5"/>
                </a:solidFill>
                <a:effectLst/>
                <a:uFill>
                  <a:solidFill>
                    <a:prstClr val="black">
                      <a:alpha val="0"/>
                    </a:prstClr>
                  </a:solidFill>
                </a:uFill>
                <a:latin typeface="Calibri"/>
                <a:ea typeface="Calibri"/>
                <a:cs typeface="Calibri"/>
              </a:rPr>
              <a:t>Toucher des surfaces </a:t>
            </a:r>
            <a:r>
              <a:rPr lang="fr-FR" sz="2400" b="0" i="0" u="none" strike="noStrike" cap="none" baseline="0" dirty="0">
                <a:solidFill>
                  <a:srgbClr val="000000"/>
                </a:solidFill>
                <a:effectLst/>
                <a:uFill>
                  <a:solidFill>
                    <a:prstClr val="black">
                      <a:alpha val="0"/>
                    </a:prstClr>
                  </a:solidFill>
                </a:uFill>
                <a:latin typeface="Calibri"/>
                <a:ea typeface="Calibri"/>
                <a:cs typeface="Calibri"/>
              </a:rPr>
              <a:t>comme les barrières de lit ou les comptoirs, sauf en cas d’absolue nécessité</a:t>
            </a:r>
            <a:endParaRPr lang="en-US" sz="2400" dirty="0">
              <a:latin typeface="Calibri"/>
              <a:cs typeface="Calibri"/>
            </a:endParaRPr>
          </a:p>
          <a:p>
            <a:pPr marL="457200" indent="-457200">
              <a:buFont typeface="Arial" panose="020B0604020202020204" pitchFamily="34" charset="0"/>
              <a:buChar char="•"/>
            </a:pPr>
            <a:endParaRPr lang="en-US" sz="2400" dirty="0">
              <a:latin typeface="Calibri"/>
              <a:cs typeface="Calibri"/>
            </a:endParaRPr>
          </a:p>
        </p:txBody>
      </p:sp>
    </p:spTree>
    <p:extLst>
      <p:ext uri="{BB962C8B-B14F-4D97-AF65-F5344CB8AC3E}">
        <p14:creationId xmlns:p14="http://schemas.microsoft.com/office/powerpoint/2010/main" val="409736226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860098"/>
          </a:xfrm>
        </p:spPr>
        <p:txBody>
          <a:bodyPr/>
          <a:lstStyle/>
          <a:p>
            <a:r>
              <a:rPr lang="fr-FR" sz="3733" b="0" i="0" u="none" strike="noStrike" cap="none" baseline="0">
                <a:solidFill>
                  <a:srgbClr val="0B40A5"/>
                </a:solidFill>
                <a:effectLst/>
                <a:uFill>
                  <a:solidFill>
                    <a:prstClr val="black">
                      <a:alpha val="0"/>
                    </a:prstClr>
                  </a:solidFill>
                </a:uFill>
                <a:latin typeface="Myriad Web Pro"/>
                <a:ea typeface="Myriad Web Pro"/>
                <a:cs typeface="Myriad Web Pro"/>
              </a:rPr>
              <a:t>Que faire si les EPI sont limités ?</a:t>
            </a:r>
          </a:p>
        </p:txBody>
      </p:sp>
      <p:sp>
        <p:nvSpPr>
          <p:cNvPr id="3" name="Text Placeholder 2"/>
          <p:cNvSpPr>
            <a:spLocks noGrp="1"/>
          </p:cNvSpPr>
          <p:nvPr>
            <p:ph type="body" sz="quarter" idx="10"/>
          </p:nvPr>
        </p:nvSpPr>
        <p:spPr>
          <a:xfrm>
            <a:off x="609600" y="1266940"/>
            <a:ext cx="10972800" cy="5233012"/>
          </a:xfrm>
        </p:spPr>
        <p:txBody>
          <a:bodyPr vert="horz" lIns="91440" tIns="45720" rIns="91440" bIns="45720" rtlCol="0" anchor="t">
            <a:normAutofit/>
          </a:bodyPr>
          <a:lstStyle/>
          <a:p>
            <a:pPr marL="342265" indent="-342265"/>
            <a:r>
              <a:rPr lang="fr-FR" sz="2400" b="0" i="0" u="none" strike="noStrike" cap="none" baseline="0">
                <a:solidFill>
                  <a:srgbClr val="000000"/>
                </a:solidFill>
                <a:effectLst/>
                <a:uFill>
                  <a:solidFill>
                    <a:prstClr val="black">
                      <a:alpha val="0"/>
                    </a:prstClr>
                  </a:solidFill>
                </a:uFill>
                <a:latin typeface="Calibri"/>
                <a:ea typeface="Calibri"/>
                <a:cs typeface="Calibri"/>
              </a:rPr>
              <a:t>Priorisez l’utilisation d’un EPI pour :</a:t>
            </a:r>
            <a:endParaRPr lang="en-US">
              <a:solidFill>
                <a:srgbClr val="000000"/>
              </a:solidFill>
            </a:endParaRPr>
          </a:p>
          <a:p>
            <a:pPr lvl="1"/>
            <a:r>
              <a:rPr lang="fr-FR" sz="2400" b="0" i="0" u="none" strike="noStrike" cap="none" baseline="0">
                <a:solidFill>
                  <a:srgbClr val="000000"/>
                </a:solidFill>
                <a:effectLst/>
                <a:uFill>
                  <a:solidFill>
                    <a:prstClr val="black">
                      <a:alpha val="0"/>
                    </a:prstClr>
                  </a:solidFill>
                </a:uFill>
                <a:latin typeface="Calibri"/>
                <a:ea typeface="Calibri"/>
                <a:cs typeface="Calibri"/>
              </a:rPr>
              <a:t>Personnel de nettoyage</a:t>
            </a:r>
          </a:p>
          <a:p>
            <a:pPr lvl="1"/>
            <a:r>
              <a:rPr lang="fr-FR" sz="2400" b="0" i="0" u="none" strike="noStrike" cap="none" baseline="0">
                <a:solidFill>
                  <a:srgbClr val="000000"/>
                </a:solidFill>
                <a:effectLst/>
                <a:uFill>
                  <a:solidFill>
                    <a:prstClr val="black">
                      <a:alpha val="0"/>
                    </a:prstClr>
                  </a:solidFill>
                </a:uFill>
                <a:latin typeface="Calibri"/>
                <a:ea typeface="Calibri"/>
                <a:cs typeface="Calibri"/>
              </a:rPr>
              <a:t>Toute interaction avec un patient susceptible d’être exposé à des fluides corporels, en particulier du sang (par ex. maternité et patients traumatisés)</a:t>
            </a:r>
          </a:p>
          <a:p>
            <a:pPr marL="0" indent="0">
              <a:buNone/>
            </a:pPr>
            <a:endParaRPr lang="en-US" sz="2400">
              <a:solidFill>
                <a:srgbClr val="000000"/>
              </a:solidFill>
              <a:latin typeface="Calibri"/>
              <a:ea typeface="+mn-lt"/>
              <a:cs typeface="Calibri Light"/>
            </a:endParaRPr>
          </a:p>
          <a:p>
            <a:pPr marL="342265" indent="-342265"/>
            <a:r>
              <a:rPr lang="fr-FR" sz="2400" b="0" i="0" u="none" strike="noStrike" cap="none" baseline="0">
                <a:solidFill>
                  <a:srgbClr val="000000"/>
                </a:solidFill>
                <a:effectLst/>
                <a:uFill>
                  <a:solidFill>
                    <a:prstClr val="black">
                      <a:alpha val="0"/>
                    </a:prstClr>
                  </a:solidFill>
                </a:uFill>
                <a:latin typeface="Calibri"/>
                <a:ea typeface="Calibri"/>
                <a:cs typeface="Calibri"/>
              </a:rPr>
              <a:t>N’oubliez pas que</a:t>
            </a:r>
            <a:r>
              <a:rPr lang="fr-FR" sz="2400" b="1" i="0" u="none" strike="noStrike" cap="none" baseline="0">
                <a:solidFill>
                  <a:srgbClr val="000000"/>
                </a:solidFill>
                <a:effectLst/>
                <a:uFill>
                  <a:solidFill>
                    <a:prstClr val="black">
                      <a:alpha val="0"/>
                    </a:prstClr>
                  </a:solidFill>
                </a:uFill>
                <a:latin typeface="Calibri"/>
                <a:ea typeface="Calibri"/>
                <a:cs typeface="Calibri"/>
              </a:rPr>
              <a:t> </a:t>
            </a:r>
            <a:r>
              <a:rPr lang="fr-FR" sz="2400" b="0" i="0" u="none" strike="noStrike" cap="none" baseline="0">
                <a:solidFill>
                  <a:srgbClr val="000000"/>
                </a:solidFill>
                <a:effectLst/>
                <a:uFill>
                  <a:solidFill>
                    <a:prstClr val="black">
                      <a:alpha val="0"/>
                    </a:prstClr>
                  </a:solidFill>
                </a:uFill>
                <a:latin typeface="Calibri"/>
                <a:ea typeface="Calibri"/>
                <a:cs typeface="Calibri"/>
              </a:rPr>
              <a:t>les EPI ne sont </a:t>
            </a:r>
            <a:r>
              <a:rPr lang="fr-FR" sz="2400" b="1" i="0" u="none" strike="noStrike" cap="none" baseline="0">
                <a:solidFill>
                  <a:srgbClr val="0B40A5"/>
                </a:solidFill>
                <a:effectLst/>
                <a:uFill>
                  <a:solidFill>
                    <a:prstClr val="black">
                      <a:alpha val="0"/>
                    </a:prstClr>
                  </a:solidFill>
                </a:uFill>
                <a:latin typeface="Calibri"/>
                <a:ea typeface="Calibri"/>
                <a:cs typeface="Calibri"/>
              </a:rPr>
              <a:t>qu’un aspect des précautions standard :</a:t>
            </a:r>
          </a:p>
          <a:p>
            <a:pPr lvl="1"/>
            <a:r>
              <a:rPr lang="fr-FR" sz="2400" b="0" i="0" u="none" strike="noStrike" cap="none" baseline="0">
                <a:solidFill>
                  <a:srgbClr val="000000"/>
                </a:solidFill>
                <a:effectLst/>
                <a:uFill>
                  <a:solidFill>
                    <a:prstClr val="black">
                      <a:alpha val="0"/>
                    </a:prstClr>
                  </a:solidFill>
                </a:uFill>
                <a:latin typeface="Calibri"/>
                <a:ea typeface="Calibri"/>
                <a:cs typeface="Calibri"/>
              </a:rPr>
              <a:t>Maintenir une distance d’au moins un mètre (par ex. un espace neutre pour le passage des médicaments)</a:t>
            </a:r>
          </a:p>
          <a:p>
            <a:pPr lvl="1"/>
            <a:r>
              <a:rPr lang="fr-FR" sz="2400" b="0" i="0" u="none" strike="noStrike" cap="none" baseline="0">
                <a:solidFill>
                  <a:srgbClr val="000000"/>
                </a:solidFill>
                <a:effectLst/>
                <a:uFill>
                  <a:solidFill>
                    <a:prstClr val="black">
                      <a:alpha val="0"/>
                    </a:prstClr>
                  </a:solidFill>
                </a:uFill>
                <a:latin typeface="Calibri"/>
                <a:ea typeface="Calibri"/>
                <a:cs typeface="Calibri"/>
              </a:rPr>
              <a:t>Procéder à l’hygiène des mains comme indiqué</a:t>
            </a:r>
          </a:p>
          <a:p>
            <a:pPr lvl="1"/>
            <a:r>
              <a:rPr lang="fr-FR" sz="2400" b="0" i="0" u="none" strike="noStrike" cap="none" baseline="0">
                <a:solidFill>
                  <a:srgbClr val="000000"/>
                </a:solidFill>
                <a:effectLst/>
                <a:uFill>
                  <a:solidFill>
                    <a:prstClr val="black">
                      <a:alpha val="0"/>
                    </a:prstClr>
                  </a:solidFill>
                </a:uFill>
                <a:latin typeface="Calibri"/>
                <a:ea typeface="Calibri"/>
                <a:cs typeface="Calibri"/>
              </a:rPr>
              <a:t>Identifiez des solutions basées sur le contexte local (adaptation des procédures et des vêtements)</a:t>
            </a:r>
          </a:p>
          <a:p>
            <a:pPr marL="0" indent="0" algn="ctr">
              <a:buNone/>
            </a:pPr>
            <a:r>
              <a:rPr lang="en-US" sz="2400" b="1" i="1">
                <a:solidFill>
                  <a:schemeClr val="accent4">
                    <a:lumMod val="50000"/>
                  </a:schemeClr>
                </a:solidFill>
              </a:rPr>
              <a:t>	</a:t>
            </a:r>
            <a:endParaRPr lang="en-US" sz="2400">
              <a:solidFill>
                <a:schemeClr val="accent4">
                  <a:lumMod val="50000"/>
                </a:schemeClr>
              </a:solidFill>
              <a:cs typeface="Calibri"/>
            </a:endParaRPr>
          </a:p>
        </p:txBody>
      </p:sp>
    </p:spTree>
    <p:extLst>
      <p:ext uri="{BB962C8B-B14F-4D97-AF65-F5344CB8AC3E}">
        <p14:creationId xmlns:p14="http://schemas.microsoft.com/office/powerpoint/2010/main" val="93983360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756971"/>
          </a:xfrm>
        </p:spPr>
        <p:txBody>
          <a:bodyPr/>
          <a:lstStyle/>
          <a:p>
            <a:r>
              <a:rPr lang="fr-FR" sz="3733" b="1" i="0" u="none" strike="noStrike" cap="none" baseline="0">
                <a:solidFill>
                  <a:srgbClr val="005DAB"/>
                </a:solidFill>
                <a:effectLst/>
                <a:uFill>
                  <a:solidFill>
                    <a:prstClr val="black">
                      <a:alpha val="0"/>
                    </a:prstClr>
                  </a:solidFill>
                </a:uFill>
                <a:latin typeface="Calibri Light"/>
                <a:ea typeface="Calibri Light"/>
                <a:cs typeface="Calibri Light"/>
              </a:rPr>
              <a:t>Contrôle des connaissances : EPI</a:t>
            </a:r>
          </a:p>
        </p:txBody>
      </p:sp>
      <p:sp>
        <p:nvSpPr>
          <p:cNvPr id="10" name="Text Placeholder 2">
            <a:extLst>
              <a:ext uri="{FF2B5EF4-FFF2-40B4-BE49-F238E27FC236}">
                <a16:creationId xmlns:a16="http://schemas.microsoft.com/office/drawing/2014/main" id="{B0A7F5E0-4AA2-4529-B184-FFC1AC278C94}"/>
              </a:ext>
            </a:extLst>
          </p:cNvPr>
          <p:cNvSpPr>
            <a:spLocks noGrp="1"/>
          </p:cNvSpPr>
          <p:nvPr>
            <p:ph type="body" sz="quarter" idx="10"/>
          </p:nvPr>
        </p:nvSpPr>
        <p:spPr>
          <a:xfrm>
            <a:off x="609600" y="1182601"/>
            <a:ext cx="10972800" cy="4176467"/>
          </a:xfrm>
        </p:spPr>
        <p:txBody>
          <a:bodyPr>
            <a:noAutofit/>
          </a:bodyPr>
          <a:lstStyle/>
          <a:p>
            <a:pPr marL="0" indent="0">
              <a:buNone/>
            </a:pPr>
            <a:r>
              <a:rPr lang="fr-FR" sz="2400" b="0" i="0" u="none" strike="noStrike" cap="none" baseline="0">
                <a:solidFill>
                  <a:srgbClr val="000000"/>
                </a:solidFill>
                <a:effectLst/>
                <a:uFill>
                  <a:solidFill>
                    <a:prstClr val="black">
                      <a:alpha val="0"/>
                    </a:prstClr>
                  </a:solidFill>
                </a:uFill>
                <a:latin typeface="Calibri"/>
                <a:ea typeface="Calibri"/>
                <a:cs typeface="Calibri"/>
              </a:rPr>
              <a:t>Imaginez que vous soyez en présence de vos collègues. Sur la base de ce que vous savez concernant la bonne utilisation des EPI, quelles suggestions leur donneriez-vous dans chacun de ces scénarios pour les aider à mieux se protéger ?</a:t>
            </a:r>
            <a:endParaRPr lang="en-US" sz="2400">
              <a:solidFill>
                <a:srgbClr val="000000"/>
              </a:solidFill>
            </a:endParaRPr>
          </a:p>
        </p:txBody>
      </p:sp>
      <p:pic>
        <p:nvPicPr>
          <p:cNvPr id="6" name="Picture 5" descr="Image d’un homme agenouillé à l’extérieur, à même le sol, vêtu d’une tenue médicale et portant des gants souillés ainsi qu’un masque relevé sur le front.">
            <a:extLst>
              <a:ext uri="{FF2B5EF4-FFF2-40B4-BE49-F238E27FC236}">
                <a16:creationId xmlns:a16="http://schemas.microsoft.com/office/drawing/2014/main" id="{7D883B32-31CA-4D45-93FA-2BBDB93A5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408" r="17291"/>
          <a:stretch>
            <a:fillRect/>
          </a:stretch>
        </p:blipFill>
        <p:spPr bwMode="auto">
          <a:xfrm>
            <a:off x="2132765" y="2662760"/>
            <a:ext cx="3219960" cy="3163630"/>
          </a:xfrm>
          <a:prstGeom prst="rect">
            <a:avLst/>
          </a:prstGeom>
          <a:noFill/>
          <a:ln w="25400">
            <a:solidFill>
              <a:sysClr val="windowText" lastClr="00000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1E618631-DA31-4D68-B757-47E32FB008B8}"/>
              </a:ext>
            </a:extLst>
          </p:cNvPr>
          <p:cNvSpPr txBox="1"/>
          <p:nvPr/>
        </p:nvSpPr>
        <p:spPr>
          <a:xfrm>
            <a:off x="3421469" y="5992373"/>
            <a:ext cx="642552" cy="457200"/>
          </a:xfrm>
          <a:prstGeom prst="rect">
            <a:avLst/>
          </a:prstGeom>
          <a:noFill/>
        </p:spPr>
        <p:txBody>
          <a:bodyPr wrap="square" rtlCol="0">
            <a:spAutoFit/>
          </a:bodyPr>
          <a:lstStyle/>
          <a:p>
            <a:pPr algn="ctr"/>
            <a:r>
              <a:rPr lang="fr-FR" sz="2400" b="0" i="0" u="none" strike="noStrike" cap="none" baseline="0">
                <a:solidFill>
                  <a:srgbClr val="000000"/>
                </a:solidFill>
                <a:effectLst/>
                <a:uFill>
                  <a:solidFill>
                    <a:prstClr val="black">
                      <a:alpha val="0"/>
                    </a:prstClr>
                  </a:solidFill>
                </a:uFill>
                <a:latin typeface="Calibri"/>
                <a:ea typeface="Calibri"/>
                <a:cs typeface="Calibri"/>
              </a:rPr>
              <a:t>1</a:t>
            </a:r>
          </a:p>
        </p:txBody>
      </p:sp>
      <p:pic>
        <p:nvPicPr>
          <p:cNvPr id="9" name="Picture 8" descr="Image de deux personnes assises ensemble à l’extérieur. Toutes deux portent une blouse, un tablier, des gants en caoutchouc, une coiffe et un masque. L’une porte le masque sur le nez et la bouche. L’autre porte son masque sous le nez et ajuste sa coiffe avec ses deux mains gantées.">
            <a:extLst>
              <a:ext uri="{FF2B5EF4-FFF2-40B4-BE49-F238E27FC236}">
                <a16:creationId xmlns:a16="http://schemas.microsoft.com/office/drawing/2014/main" id="{115C111A-0252-41EA-A78C-2F5BACC432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0653" y="2662760"/>
            <a:ext cx="3712103" cy="3163630"/>
          </a:xfrm>
          <a:prstGeom prst="rect">
            <a:avLst/>
          </a:prstGeom>
          <a:ln w="25400">
            <a:solidFill>
              <a:schemeClr val="tx1"/>
            </a:solidFill>
          </a:ln>
        </p:spPr>
      </p:pic>
      <p:sp>
        <p:nvSpPr>
          <p:cNvPr id="8" name="TextBox 7">
            <a:extLst>
              <a:ext uri="{FF2B5EF4-FFF2-40B4-BE49-F238E27FC236}">
                <a16:creationId xmlns:a16="http://schemas.microsoft.com/office/drawing/2014/main" id="{B0652C9A-1E05-4ED3-9687-F5C33A5868D8}"/>
              </a:ext>
            </a:extLst>
          </p:cNvPr>
          <p:cNvSpPr txBox="1"/>
          <p:nvPr/>
        </p:nvSpPr>
        <p:spPr>
          <a:xfrm>
            <a:off x="7269184" y="5964492"/>
            <a:ext cx="1075039" cy="461665"/>
          </a:xfrm>
          <a:prstGeom prst="rect">
            <a:avLst/>
          </a:prstGeom>
          <a:noFill/>
        </p:spPr>
        <p:txBody>
          <a:bodyPr wrap="square" rtlCol="0">
            <a:spAutoFit/>
          </a:bodyPr>
          <a:lstStyle/>
          <a:p>
            <a:pPr algn="ctr"/>
            <a:r>
              <a:rPr lang="fr-FR" sz="2400" b="0" i="0" u="none" strike="noStrike" cap="none" baseline="0" dirty="0">
                <a:solidFill>
                  <a:srgbClr val="000000"/>
                </a:solidFill>
                <a:effectLst/>
                <a:uFill>
                  <a:solidFill>
                    <a:prstClr val="black">
                      <a:alpha val="0"/>
                    </a:prstClr>
                  </a:solidFill>
                </a:uFill>
                <a:latin typeface="Calibri"/>
                <a:ea typeface="Calibri"/>
                <a:cs typeface="Calibri"/>
              </a:rPr>
              <a:t>2</a:t>
            </a:r>
          </a:p>
        </p:txBody>
      </p:sp>
    </p:spTree>
    <p:extLst>
      <p:ext uri="{BB962C8B-B14F-4D97-AF65-F5344CB8AC3E}">
        <p14:creationId xmlns:p14="http://schemas.microsoft.com/office/powerpoint/2010/main" val="342514821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970267"/>
          </a:xfrm>
        </p:spPr>
        <p:txBody>
          <a:bodyPr/>
          <a:lstStyle/>
          <a:p>
            <a:r>
              <a:rPr lang="fr-FR" sz="3733" b="1" i="0" u="none" strike="noStrike" cap="none" baseline="0">
                <a:solidFill>
                  <a:srgbClr val="005DAB"/>
                </a:solidFill>
                <a:effectLst/>
                <a:uFill>
                  <a:solidFill>
                    <a:prstClr val="black">
                      <a:alpha val="0"/>
                    </a:prstClr>
                  </a:solidFill>
                </a:uFill>
                <a:latin typeface="Calibri Light"/>
                <a:ea typeface="Calibri Light"/>
                <a:cs typeface="Calibri Light"/>
              </a:rPr>
              <a:t>Retour d’information : EPI</a:t>
            </a:r>
          </a:p>
        </p:txBody>
      </p:sp>
      <p:sp>
        <p:nvSpPr>
          <p:cNvPr id="6" name="Text Placeholder 2">
            <a:extLst>
              <a:ext uri="{FF2B5EF4-FFF2-40B4-BE49-F238E27FC236}">
                <a16:creationId xmlns:a16="http://schemas.microsoft.com/office/drawing/2014/main" id="{89990740-0E77-424D-8D39-63019E1736AD}"/>
              </a:ext>
            </a:extLst>
          </p:cNvPr>
          <p:cNvSpPr>
            <a:spLocks noGrp="1"/>
          </p:cNvSpPr>
          <p:nvPr>
            <p:ph type="body" sz="quarter" idx="10"/>
          </p:nvPr>
        </p:nvSpPr>
        <p:spPr>
          <a:xfrm>
            <a:off x="609600" y="1355076"/>
            <a:ext cx="7529149" cy="4645676"/>
          </a:xfrm>
        </p:spPr>
        <p:txBody>
          <a:bodyPr vert="horz" lIns="91440" tIns="45720" rIns="91440" bIns="45720" rtlCol="0" anchor="t">
            <a:noAutofit/>
          </a:bodyPr>
          <a:lstStyle/>
          <a:p>
            <a:pPr marL="0" indent="0">
              <a:buNone/>
            </a:pPr>
            <a:r>
              <a:rPr lang="fr-FR" sz="2400" b="0" i="0" u="none" strike="noStrike" cap="none" baseline="0" dirty="0">
                <a:solidFill>
                  <a:srgbClr val="000000"/>
                </a:solidFill>
                <a:effectLst/>
                <a:uFill>
                  <a:solidFill>
                    <a:prstClr val="black">
                      <a:alpha val="0"/>
                    </a:prstClr>
                  </a:solidFill>
                </a:uFill>
                <a:latin typeface="Calibri"/>
                <a:ea typeface="Calibri"/>
                <a:cs typeface="Calibri"/>
              </a:rPr>
              <a:t>Photo 1 :</a:t>
            </a:r>
          </a:p>
          <a:p>
            <a:pP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L’EPI porté est inadapté au contexte</a:t>
            </a:r>
          </a:p>
          <a:p>
            <a:pP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Le masque de protection est mal porté ; assurez-vous que le masque couvre le nez et la bouche, et ajustez selon le visage</a:t>
            </a:r>
          </a:p>
          <a:p>
            <a:pPr>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Les gants excessivement souillés doivent être retirés</a:t>
            </a:r>
            <a:endParaRPr lang="en-US" sz="300" dirty="0">
              <a:solidFill>
                <a:srgbClr val="000000"/>
              </a:solidFill>
              <a:latin typeface="Calibri"/>
              <a:cs typeface="Calibri Light"/>
            </a:endParaRPr>
          </a:p>
          <a:p>
            <a:pPr marL="0" indent="0">
              <a:buNone/>
            </a:pPr>
            <a:r>
              <a:rPr lang="fr-FR" sz="2400" b="0" i="0" u="none" strike="noStrike" cap="none" baseline="0" dirty="0">
                <a:solidFill>
                  <a:srgbClr val="000000"/>
                </a:solidFill>
                <a:effectLst/>
                <a:uFill>
                  <a:solidFill>
                    <a:prstClr val="black">
                      <a:alpha val="0"/>
                    </a:prstClr>
                  </a:solidFill>
                </a:uFill>
                <a:latin typeface="Calibri"/>
                <a:ea typeface="Calibri"/>
                <a:cs typeface="Calibri"/>
              </a:rPr>
              <a:t>Photo 2 :</a:t>
            </a:r>
          </a:p>
          <a:p>
            <a:pPr>
              <a:lnSpc>
                <a:spcPct val="100000"/>
              </a:lnSpc>
              <a:spcBef>
                <a:spcPct val="0"/>
              </a:spcBef>
              <a:buFont typeface="Arial"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Les mains gantées touchent la cagoule de la combinaison et les bords du masque de protection</a:t>
            </a:r>
          </a:p>
          <a:p>
            <a:pPr marL="285750" indent="-285750">
              <a:lnSpc>
                <a:spcPct val="100000"/>
              </a:lnSpc>
              <a:spcBef>
                <a:spcPct val="0"/>
              </a:spcBef>
              <a:buFont typeface="Arial,Sans-Serif"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La cagoule de la combinaison ne couvre pas entièrement les cheveux</a:t>
            </a:r>
          </a:p>
          <a:p>
            <a:pPr marL="285750" indent="-285750">
              <a:lnSpc>
                <a:spcPct val="100000"/>
              </a:lnSpc>
              <a:spcBef>
                <a:spcPct val="0"/>
              </a:spcBef>
              <a:buFont typeface="Arial,Sans-Serif"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Le masque ne couvre pas le nez</a:t>
            </a:r>
          </a:p>
          <a:p>
            <a:pPr marL="285750" indent="-285750">
              <a:lnSpc>
                <a:spcPct val="100000"/>
              </a:lnSpc>
              <a:spcBef>
                <a:spcPct val="0"/>
              </a:spcBef>
              <a:buFont typeface="Arial,Sans-Serif" panose="020B060402020202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Aucune protection oculaire</a:t>
            </a:r>
            <a:r>
              <a:rPr lang="fr-FR" sz="2400" b="1" i="1" u="none" strike="noStrike" cap="none" baseline="0" dirty="0">
                <a:solidFill>
                  <a:srgbClr val="404040"/>
                </a:solidFill>
                <a:effectLst/>
                <a:uFill>
                  <a:solidFill>
                    <a:prstClr val="black">
                      <a:alpha val="0"/>
                    </a:prstClr>
                  </a:solidFill>
                </a:uFill>
                <a:latin typeface="Calibri"/>
                <a:ea typeface="Calibri"/>
                <a:cs typeface="Calibri"/>
              </a:rPr>
              <a:t>	</a:t>
            </a:r>
            <a:endParaRPr lang="en-US" sz="2400" dirty="0">
              <a:solidFill>
                <a:schemeClr val="accent4">
                  <a:lumMod val="50000"/>
                </a:schemeClr>
              </a:solidFill>
              <a:cs typeface="Calibri"/>
            </a:endParaRPr>
          </a:p>
        </p:txBody>
      </p:sp>
      <p:pic>
        <p:nvPicPr>
          <p:cNvPr id="3" name="Picture 2" descr="Image d’un homme agenouillé à l’extérieur, à même le sol, vêtu d’une tenue médicale et portant des gants souillés ainsi qu’un masque relevé sur le front.">
            <a:extLst>
              <a:ext uri="{FF2B5EF4-FFF2-40B4-BE49-F238E27FC236}">
                <a16:creationId xmlns:a16="http://schemas.microsoft.com/office/drawing/2014/main" id="{59962A12-40EF-D321-AA92-3B2D97496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408" r="17291"/>
          <a:stretch>
            <a:fillRect/>
          </a:stretch>
        </p:blipFill>
        <p:spPr bwMode="auto">
          <a:xfrm>
            <a:off x="8652832" y="1244906"/>
            <a:ext cx="2415481" cy="2373225"/>
          </a:xfrm>
          <a:prstGeom prst="rect">
            <a:avLst/>
          </a:prstGeom>
          <a:noFill/>
          <a:ln w="25400">
            <a:solidFill>
              <a:sysClr val="windowText" lastClr="00000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Image de deux personnes assises ensemble à l’extérieur. Toutes deux portent une blouse, un tablier, des gants en caoutchouc, une coiffe et un masque. L’une porte le masque sur le nez et la bouche. L’autre porte son masque sous le nez et ajuste sa coiffe avec ses deux mains gantées.">
            <a:extLst>
              <a:ext uri="{FF2B5EF4-FFF2-40B4-BE49-F238E27FC236}">
                <a16:creationId xmlns:a16="http://schemas.microsoft.com/office/drawing/2014/main" id="{25CF401A-FC47-DE23-11F3-D34EEE4B3E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8470" y="3892814"/>
            <a:ext cx="2824207" cy="2406923"/>
          </a:xfrm>
          <a:prstGeom prst="rect">
            <a:avLst/>
          </a:prstGeom>
          <a:ln w="25400">
            <a:solidFill>
              <a:schemeClr val="tx1"/>
            </a:solidFill>
          </a:ln>
        </p:spPr>
      </p:pic>
    </p:spTree>
    <p:extLst>
      <p:ext uri="{BB962C8B-B14F-4D97-AF65-F5344CB8AC3E}">
        <p14:creationId xmlns:p14="http://schemas.microsoft.com/office/powerpoint/2010/main" val="373555742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268639" y="119948"/>
            <a:ext cx="11059884" cy="1162051"/>
          </a:xfrm>
          <a:prstGeom prst="rect">
            <a:avLst/>
          </a:prstGeom>
        </p:spPr>
        <p:txBody>
          <a:bodyPr vert="horz" lIns="91440" tIns="45720" rIns="91440" bIns="45720" rtlCol="0" anchor="b">
            <a:normAutofit/>
          </a:bodyPr>
          <a:lstStyle/>
          <a:p>
            <a:pPr algn="l"/>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Réflexion</a:t>
            </a:r>
          </a:p>
        </p:txBody>
      </p:sp>
      <p:sp>
        <p:nvSpPr>
          <p:cNvPr id="2" name="TextBox 1">
            <a:extLst>
              <a:ext uri="{FF2B5EF4-FFF2-40B4-BE49-F238E27FC236}">
                <a16:creationId xmlns:a16="http://schemas.microsoft.com/office/drawing/2014/main" id="{7E613D44-27D4-4A0A-9D0F-9DEA03961FBA}"/>
              </a:ext>
            </a:extLst>
          </p:cNvPr>
          <p:cNvSpPr txBox="1"/>
          <p:nvPr/>
        </p:nvSpPr>
        <p:spPr>
          <a:xfrm>
            <a:off x="544322" y="1926276"/>
            <a:ext cx="10508518" cy="4031873"/>
          </a:xfrm>
          <a:prstGeom prst="rect">
            <a:avLst/>
          </a:prstGeom>
          <a:noFill/>
        </p:spPr>
        <p:txBody>
          <a:bodyPr wrap="square" rtlCol="0">
            <a:spAutoFit/>
          </a:bodyPr>
          <a:lstStyle/>
          <a:p>
            <a:pPr marL="457200" indent="-457200">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Avez-vous été confronté(e) à une pénurie ou un manque d’EPI dans votre établissement de santé par le passé ? Le cas échéant, quelles mesures vous et vos collègues avez-vous prises pour vous protéger malgré le manque d’EPI ? </a:t>
            </a:r>
          </a:p>
          <a:p>
            <a:pPr marL="457200" indent="-457200">
              <a:buClr>
                <a:schemeClr val="bg2"/>
              </a:buClr>
              <a:buFont typeface="Arial" panose="020B0604020202020204" pitchFamily="34" charset="0"/>
              <a:buChar char="•"/>
            </a:pPr>
            <a:endParaRPr lang="en-US" sz="3200" dirty="0">
              <a:solidFill>
                <a:schemeClr val="bg2"/>
              </a:solidFill>
            </a:endParaRPr>
          </a:p>
          <a:p>
            <a:pPr marL="457200" indent="-457200">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Dans le </a:t>
            </a:r>
            <a:r>
              <a:rPr lang="fr-FR" sz="3200" dirty="0">
                <a:solidFill>
                  <a:srgbClr val="FFFFFF"/>
                </a:solidFill>
                <a:uFill>
                  <a:solidFill>
                    <a:prstClr val="black">
                      <a:alpha val="0"/>
                    </a:prstClr>
                  </a:solidFill>
                </a:uFill>
                <a:latin typeface="Myriad Web Pro"/>
                <a:ea typeface="Myriad Web Pro"/>
                <a:cs typeface="Myriad Web Pro"/>
              </a:rPr>
              <a:t>contexte d’Ebola ou de Marburg</a:t>
            </a: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 quelles adaptations pourriez-vous envisager dans votre établissement en cas de manque d’EPI ?</a:t>
            </a:r>
            <a:endParaRPr lang="en-US" sz="3200" dirty="0">
              <a:solidFill>
                <a:schemeClr val="bg2"/>
              </a:solidFill>
            </a:endParaRPr>
          </a:p>
        </p:txBody>
      </p:sp>
    </p:spTree>
    <p:extLst>
      <p:ext uri="{BB962C8B-B14F-4D97-AF65-F5344CB8AC3E}">
        <p14:creationId xmlns:p14="http://schemas.microsoft.com/office/powerpoint/2010/main" val="404028068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733" b="1" i="0" u="none" strike="noStrike" cap="none" baseline="0">
                <a:solidFill>
                  <a:srgbClr val="0B40A5"/>
                </a:solidFill>
                <a:effectLst/>
                <a:uFill>
                  <a:solidFill>
                    <a:prstClr val="black">
                      <a:alpha val="0"/>
                    </a:prstClr>
                  </a:solidFill>
                </a:uFill>
                <a:latin typeface="Calibri Light"/>
                <a:ea typeface="Calibri Light"/>
                <a:cs typeface="Calibri Light"/>
              </a:rPr>
              <a:t>Objectifs d’apprentissage</a:t>
            </a:r>
          </a:p>
        </p:txBody>
      </p:sp>
      <p:sp>
        <p:nvSpPr>
          <p:cNvPr id="3" name="Text Placeholder 2"/>
          <p:cNvSpPr>
            <a:spLocks noGrp="1"/>
          </p:cNvSpPr>
          <p:nvPr>
            <p:ph sz="quarter" idx="11"/>
          </p:nvPr>
        </p:nvSpPr>
        <p:spPr>
          <a:xfrm>
            <a:off x="609600" y="1614964"/>
            <a:ext cx="10972800" cy="4176467"/>
          </a:xfrm>
        </p:spPr>
        <p:txBody>
          <a:bodyPr/>
          <a:lstStyle/>
          <a:p>
            <a:pPr marL="0" indent="0">
              <a:buClrTx/>
              <a:buNone/>
            </a:pPr>
            <a:r>
              <a:rPr lang="fr-FR" sz="3200" b="0" i="0" u="none" strike="noStrike" cap="none" baseline="0" dirty="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d’expliquer pourquoi les EPI sont importants dans le contexte de la lutte contre Ebola ou Marburg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 choisir un EPI approprié pour certaines activités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 déterminer si l’EPI est utilisé correctement.</a:t>
            </a:r>
          </a:p>
          <a:p>
            <a:pPr marL="347980" lvl="1" indent="0">
              <a:buClr>
                <a:srgbClr val="005DAA"/>
              </a:buClr>
              <a:buNone/>
            </a:pPr>
            <a:endParaRPr lang="en-US" sz="2400" dirty="0">
              <a:solidFill>
                <a:schemeClr val="accent4">
                  <a:lumMod val="50000"/>
                </a:schemeClr>
              </a:solidFill>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3404-28AD-4651-92EC-8A28796AF002}"/>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à retenir</a:t>
            </a:r>
          </a:p>
        </p:txBody>
      </p:sp>
      <p:sp>
        <p:nvSpPr>
          <p:cNvPr id="3" name="Content Placeholder 2">
            <a:extLst>
              <a:ext uri="{FF2B5EF4-FFF2-40B4-BE49-F238E27FC236}">
                <a16:creationId xmlns:a16="http://schemas.microsoft.com/office/drawing/2014/main" id="{A811B1FF-F520-40DD-95A1-B911A4657450}"/>
              </a:ext>
            </a:extLst>
          </p:cNvPr>
          <p:cNvSpPr>
            <a:spLocks noGrp="1"/>
          </p:cNvSpPr>
          <p:nvPr>
            <p:ph type="body" sz="quarter" idx="10"/>
          </p:nvPr>
        </p:nvSpPr>
        <p:spPr>
          <a:xfrm>
            <a:off x="609600" y="1586430"/>
            <a:ext cx="10972800" cy="4414322"/>
          </a:xfrm>
        </p:spPr>
        <p:txBody>
          <a:bodyPr>
            <a:normAutofit/>
          </a:bodyPr>
          <a:lstStyle/>
          <a:p>
            <a:r>
              <a:rPr lang="fr-FR" sz="3200" b="0" i="0" u="none" strike="noStrike" cap="none" baseline="0">
                <a:solidFill>
                  <a:srgbClr val="000000"/>
                </a:solidFill>
                <a:effectLst/>
                <a:uFill>
                  <a:solidFill>
                    <a:prstClr val="black">
                      <a:alpha val="0"/>
                    </a:prstClr>
                  </a:solidFill>
                </a:uFill>
                <a:latin typeface="Calibri"/>
                <a:ea typeface="Calibri"/>
                <a:cs typeface="Calibri"/>
              </a:rPr>
              <a:t>L’EPI contribue à </a:t>
            </a:r>
            <a:r>
              <a:rPr lang="fr-FR" sz="3200" b="0" i="0" u="none" strike="noStrike" cap="none" baseline="0">
                <a:solidFill>
                  <a:srgbClr val="1D1D1D"/>
                </a:solidFill>
                <a:effectLst/>
                <a:uFill>
                  <a:solidFill>
                    <a:prstClr val="black">
                      <a:alpha val="0"/>
                    </a:prstClr>
                  </a:solidFill>
                </a:uFill>
                <a:latin typeface="Calibri"/>
                <a:ea typeface="Calibri"/>
                <a:cs typeface="Calibri"/>
              </a:rPr>
              <a:t>vous protéger contre les infections. </a:t>
            </a:r>
          </a:p>
          <a:p>
            <a:pPr lvl="1">
              <a:spcBef>
                <a:spcPts val="600"/>
              </a:spcBef>
            </a:pPr>
            <a:r>
              <a:rPr lang="fr-FR" sz="2800" b="0" i="0" u="none" strike="noStrike" cap="none" baseline="0">
                <a:solidFill>
                  <a:srgbClr val="1D1D1D"/>
                </a:solidFill>
                <a:effectLst/>
                <a:uFill>
                  <a:solidFill>
                    <a:prstClr val="black">
                      <a:alpha val="0"/>
                    </a:prstClr>
                  </a:solidFill>
                </a:uFill>
                <a:latin typeface="Calibri"/>
                <a:ea typeface="Calibri"/>
                <a:cs typeface="Calibri"/>
              </a:rPr>
              <a:t>En assurant votre propre protection, vous contribuez à protéger vos patients et votre communauté.</a:t>
            </a:r>
          </a:p>
          <a:p>
            <a:pPr lvl="1">
              <a:spcBef>
                <a:spcPts val="600"/>
              </a:spcBef>
            </a:pPr>
            <a:r>
              <a:rPr lang="fr-FR" sz="2800" b="1" i="0" u="none" strike="noStrike" cap="none" baseline="0">
                <a:solidFill>
                  <a:srgbClr val="0B40A5"/>
                </a:solidFill>
                <a:effectLst/>
                <a:uFill>
                  <a:solidFill>
                    <a:prstClr val="black">
                      <a:alpha val="0"/>
                    </a:prstClr>
                  </a:solidFill>
                </a:uFill>
                <a:latin typeface="Calibri"/>
                <a:ea typeface="Calibri"/>
                <a:cs typeface="Calibri"/>
              </a:rPr>
              <a:t>Cependant, l’EPI n’est efficace que s’il est utilisé correctement</a:t>
            </a:r>
            <a:r>
              <a:rPr lang="fr-FR" sz="2800" b="0" i="0" u="none" strike="noStrike" cap="none" baseline="0">
                <a:solidFill>
                  <a:srgbClr val="0B40A5"/>
                </a:solidFill>
                <a:effectLst/>
                <a:uFill>
                  <a:solidFill>
                    <a:prstClr val="black">
                      <a:alpha val="0"/>
                    </a:prstClr>
                  </a:solidFill>
                </a:uFill>
                <a:latin typeface="Calibri"/>
                <a:ea typeface="Calibri"/>
                <a:cs typeface="Calibri"/>
              </a:rPr>
              <a:t>.</a:t>
            </a:r>
            <a:endParaRPr lang="en-US" sz="3200" b="1">
              <a:solidFill>
                <a:schemeClr val="accent5">
                  <a:lumMod val="75000"/>
                </a:schemeClr>
              </a:solidFill>
              <a:latin typeface="Calibri"/>
              <a:cs typeface="Calibri"/>
            </a:endParaRPr>
          </a:p>
          <a:p>
            <a:pPr>
              <a:spcBef>
                <a:spcPts val="1800"/>
              </a:spcBef>
            </a:pPr>
            <a:r>
              <a:rPr lang="fr-FR" sz="3200" b="0" i="0" u="none" strike="noStrike" cap="none" baseline="0">
                <a:solidFill>
                  <a:srgbClr val="1D1D1D"/>
                </a:solidFill>
                <a:effectLst/>
                <a:uFill>
                  <a:solidFill>
                    <a:prstClr val="black">
                      <a:alpha val="0"/>
                    </a:prstClr>
                  </a:solidFill>
                </a:uFill>
                <a:latin typeface="Calibri"/>
                <a:ea typeface="Calibri"/>
                <a:cs typeface="Calibri"/>
              </a:rPr>
              <a:t>L’EPI n’est qu’un aspect des précautions standard. </a:t>
            </a:r>
          </a:p>
          <a:p>
            <a:pPr lvl="1"/>
            <a:r>
              <a:rPr lang="fr-FR" sz="2800" b="0" i="0" u="none" strike="noStrike" cap="none" baseline="0">
                <a:solidFill>
                  <a:srgbClr val="1D1D1D"/>
                </a:solidFill>
                <a:effectLst/>
                <a:uFill>
                  <a:solidFill>
                    <a:prstClr val="black">
                      <a:alpha val="0"/>
                    </a:prstClr>
                  </a:solidFill>
                </a:uFill>
                <a:latin typeface="Calibri"/>
                <a:ea typeface="Calibri"/>
                <a:cs typeface="Calibri"/>
              </a:rPr>
              <a:t>L’hygiène des mains, le nettoyage de l’environnement et la désinfection, en plus d’autres précautions, sont essentiels pour assurer votre propre sécurité, ainsi que celle de vos patients et de votre communauté.</a:t>
            </a:r>
          </a:p>
        </p:txBody>
      </p:sp>
    </p:spTree>
    <p:extLst>
      <p:ext uri="{BB962C8B-B14F-4D97-AF65-F5344CB8AC3E}">
        <p14:creationId xmlns:p14="http://schemas.microsoft.com/office/powerpoint/2010/main" val="300111875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2F9CE-C7F1-4146-2262-953ED20B20B9}"/>
              </a:ext>
            </a:extLst>
          </p:cNvPr>
          <p:cNvSpPr>
            <a:spLocks noGrp="1"/>
          </p:cNvSpPr>
          <p:nvPr>
            <p:ph type="title" idx="4294967295"/>
          </p:nvPr>
        </p:nvSpPr>
        <p:spPr>
          <a:xfrm>
            <a:off x="386938" y="721385"/>
            <a:ext cx="10515600" cy="1325563"/>
          </a:xfrm>
          <a:prstGeom prst="rect">
            <a:avLst/>
          </a:prstGeom>
        </p:spPr>
        <p:txBody>
          <a:bodyPr/>
          <a:lstStyle/>
          <a:p>
            <a:pPr algn="l"/>
            <a:r>
              <a:rPr lang="fr-FR" sz="4000" b="0" i="0" u="none" strike="noStrike" cap="none" baseline="0">
                <a:solidFill>
                  <a:srgbClr val="0B40A5"/>
                </a:solidFill>
                <a:effectLst/>
                <a:uFill>
                  <a:solidFill>
                    <a:prstClr val="black">
                      <a:alpha val="0"/>
                    </a:prstClr>
                  </a:solidFill>
                </a:uFill>
                <a:latin typeface="Calibri Light"/>
                <a:ea typeface="Calibri Light"/>
                <a:cs typeface="Calibri Light"/>
              </a:rPr>
              <a:t>Merci !</a:t>
            </a:r>
          </a:p>
        </p:txBody>
      </p:sp>
    </p:spTree>
    <p:extLst>
      <p:ext uri="{BB962C8B-B14F-4D97-AF65-F5344CB8AC3E}">
        <p14:creationId xmlns:p14="http://schemas.microsoft.com/office/powerpoint/2010/main" val="371119358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665210" y="4604480"/>
            <a:ext cx="11059884" cy="948021"/>
          </a:xfrm>
        </p:spPr>
        <p:txBody>
          <a:bodyPr>
            <a:normAutofit fontScale="90000"/>
          </a:bodyPr>
          <a:lstStyle/>
          <a:p>
            <a:r>
              <a:rPr lang="fr-FR" sz="4300" b="1" i="0" u="none" strike="noStrike" cap="none" baseline="0">
                <a:solidFill>
                  <a:srgbClr val="FFFFFF"/>
                </a:solidFill>
                <a:effectLst/>
                <a:uFill>
                  <a:solidFill>
                    <a:prstClr val="black">
                      <a:alpha val="0"/>
                    </a:prstClr>
                  </a:solidFill>
                </a:uFill>
                <a:latin typeface="Calibri Light"/>
                <a:ea typeface="Calibri Light"/>
                <a:cs typeface="Calibri Light"/>
              </a:rPr>
              <a:t>Qu’est-ce qu’un équipement de protection individuelle (EPI) ?</a:t>
            </a:r>
          </a:p>
        </p:txBody>
      </p:sp>
    </p:spTree>
    <p:extLst>
      <p:ext uri="{BB962C8B-B14F-4D97-AF65-F5344CB8AC3E}">
        <p14:creationId xmlns:p14="http://schemas.microsoft.com/office/powerpoint/2010/main" val="226176226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733" b="1" i="0" u="none" strike="noStrike" cap="none" baseline="0">
                <a:solidFill>
                  <a:srgbClr val="0B40A5"/>
                </a:solidFill>
                <a:effectLst/>
                <a:uFill>
                  <a:solidFill>
                    <a:prstClr val="black">
                      <a:alpha val="0"/>
                    </a:prstClr>
                  </a:solidFill>
                </a:uFill>
                <a:latin typeface="Calibri Light"/>
                <a:ea typeface="Calibri Light"/>
                <a:cs typeface="Calibri Light"/>
              </a:rPr>
              <a:t>Définition : EPI</a:t>
            </a:r>
          </a:p>
        </p:txBody>
      </p:sp>
      <p:sp>
        <p:nvSpPr>
          <p:cNvPr id="6" name="Text Placeholder 2">
            <a:extLst>
              <a:ext uri="{FF2B5EF4-FFF2-40B4-BE49-F238E27FC236}">
                <a16:creationId xmlns:a16="http://schemas.microsoft.com/office/drawing/2014/main" id="{4081F775-C2F9-4ECB-A747-3D507F0CECA7}"/>
              </a:ext>
            </a:extLst>
          </p:cNvPr>
          <p:cNvSpPr>
            <a:spLocks noGrp="1"/>
          </p:cNvSpPr>
          <p:nvPr>
            <p:ph type="body" sz="quarter" idx="10"/>
          </p:nvPr>
        </p:nvSpPr>
        <p:spPr/>
        <p:txBody>
          <a:bodyPr/>
          <a:lstStyle/>
          <a:p>
            <a:pPr marL="0" indent="0">
              <a:buNone/>
            </a:pPr>
            <a:r>
              <a:rPr lang="fr-FR" sz="3000" b="0" i="0" u="none" strike="noStrike" cap="none" baseline="0">
                <a:solidFill>
                  <a:srgbClr val="000000"/>
                </a:solidFill>
                <a:effectLst/>
                <a:uFill>
                  <a:solidFill>
                    <a:prstClr val="black">
                      <a:alpha val="0"/>
                    </a:prstClr>
                  </a:solidFill>
                </a:uFill>
                <a:latin typeface="Calibri"/>
                <a:ea typeface="Calibri"/>
                <a:cs typeface="Calibri"/>
              </a:rPr>
              <a:t>L’EPI est </a:t>
            </a:r>
            <a:r>
              <a:rPr lang="fr-FR" sz="3000" b="1" i="0" u="none" strike="noStrike" cap="none" baseline="0">
                <a:solidFill>
                  <a:srgbClr val="000000"/>
                </a:solidFill>
                <a:effectLst/>
                <a:uFill>
                  <a:solidFill>
                    <a:prstClr val="black">
                      <a:alpha val="0"/>
                    </a:prstClr>
                  </a:solidFill>
                </a:uFill>
                <a:latin typeface="Calibri"/>
                <a:ea typeface="Calibri"/>
                <a:cs typeface="Calibri"/>
              </a:rPr>
              <a:t>un vêtement ou un équipement spécialisé </a:t>
            </a:r>
            <a:r>
              <a:rPr lang="fr-FR" sz="3000" b="0" i="0" u="none" strike="noStrike" cap="none" baseline="0">
                <a:solidFill>
                  <a:srgbClr val="000000"/>
                </a:solidFill>
                <a:effectLst/>
                <a:uFill>
                  <a:solidFill>
                    <a:prstClr val="black">
                      <a:alpha val="0"/>
                    </a:prstClr>
                  </a:solidFill>
                </a:uFill>
                <a:latin typeface="Calibri"/>
                <a:ea typeface="Calibri"/>
                <a:cs typeface="Calibri"/>
              </a:rPr>
              <a:t>porté par le personnel de santé, qui constitue une barrière ou une couche protégeant les yeux, le nez, la bouche, la peau et les vêtements du contact avec les liquides organiques d’un patient (sang, vomissures, urine, selles ou sueur). </a:t>
            </a:r>
          </a:p>
          <a:p>
            <a:pPr marL="0" indent="0">
              <a:buNone/>
            </a:pPr>
            <a:endParaRPr lang="en-US" sz="3000">
              <a:solidFill>
                <a:schemeClr val="tx1"/>
              </a:solidFill>
              <a:latin typeface="Calibri"/>
              <a:cs typeface="Calibri"/>
            </a:endParaRPr>
          </a:p>
          <a:p>
            <a:pPr marL="0" indent="0">
              <a:buNone/>
            </a:pPr>
            <a:r>
              <a:rPr lang="fr-FR" sz="3000" b="1" i="0" u="none" strike="noStrike" cap="none" baseline="0">
                <a:solidFill>
                  <a:srgbClr val="0B40A5"/>
                </a:solidFill>
                <a:effectLst/>
                <a:uFill>
                  <a:solidFill>
                    <a:prstClr val="black">
                      <a:alpha val="0"/>
                    </a:prstClr>
                  </a:solidFill>
                </a:uFill>
                <a:latin typeface="Calibri"/>
                <a:ea typeface="Calibri"/>
                <a:cs typeface="Calibri"/>
              </a:rPr>
              <a:t>Une utilisation correcte de l’EPI contribue à vous protéger contre les infections.</a:t>
            </a:r>
          </a:p>
          <a:p>
            <a:pPr marL="0" indent="0">
              <a:buNone/>
            </a:pPr>
            <a:endParaRPr lang="en-US" sz="2800">
              <a:solidFill>
                <a:schemeClr val="tx1"/>
              </a:solidFill>
              <a:latin typeface="Calibri"/>
              <a:cs typeface="Calibri"/>
            </a:endParaRPr>
          </a:p>
          <a:p>
            <a:pPr marL="0" indent="0">
              <a:buNone/>
            </a:pPr>
            <a:endParaRPr lang="en-US" sz="2800">
              <a:solidFill>
                <a:schemeClr val="tx1"/>
              </a:solidFill>
              <a:latin typeface="Calibri"/>
              <a:cs typeface="Calibri"/>
            </a:endParaRPr>
          </a:p>
          <a:p>
            <a:pPr marL="342265" indent="-342265"/>
            <a:endParaRPr lang="en-US">
              <a:solidFill>
                <a:schemeClr val="accent4">
                  <a:lumMod val="50000"/>
                </a:schemeClr>
              </a:solidFill>
              <a:cs typeface="Calibri" panose="020F0502020204030204" pitchFamily="34" charset="0"/>
            </a:endParaRPr>
          </a:p>
          <a:p>
            <a:pPr marL="342265" indent="-342265"/>
            <a:endParaRPr lang="en-US">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294865678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6996"/>
            <a:ext cx="10972800" cy="1143000"/>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Éléments de l’EPI</a:t>
            </a:r>
          </a:p>
        </p:txBody>
      </p:sp>
      <p:sp>
        <p:nvSpPr>
          <p:cNvPr id="23" name="TextBox 24"/>
          <p:cNvSpPr txBox="1">
            <a:spLocks noChangeArrowheads="1"/>
          </p:cNvSpPr>
          <p:nvPr/>
        </p:nvSpPr>
        <p:spPr bwMode="auto">
          <a:xfrm>
            <a:off x="1923860" y="1471296"/>
            <a:ext cx="1700212"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Couvre-chef</a:t>
            </a:r>
          </a:p>
        </p:txBody>
      </p:sp>
      <p:pic>
        <p:nvPicPr>
          <p:cNvPr id="13" name="Picture 14" descr="Photo de la charlotte"/>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923860" y="1868488"/>
            <a:ext cx="1700212" cy="1466850"/>
          </a:xfrm>
          <a:prstGeom prst="rect">
            <a:avLst/>
          </a:prstGeom>
          <a:noFill/>
          <a:ln w="12700">
            <a:solidFill>
              <a:srgbClr val="000000"/>
            </a:solidFill>
            <a:miter lim="800000"/>
          </a:ln>
          <a:extLst>
            <a:ext uri="{909E8E84-426E-40DD-AFC4-6F175D3DCCD1}">
              <a14:hiddenFill xmlns:a14="http://schemas.microsoft.com/office/drawing/2010/main">
                <a:solidFill>
                  <a:srgbClr val="FFFFFF"/>
                </a:solidFill>
              </a14:hiddenFill>
            </a:ext>
          </a:extLst>
        </p:spPr>
      </p:pic>
      <p:sp>
        <p:nvSpPr>
          <p:cNvPr id="18" name="TextBox 19"/>
          <p:cNvSpPr txBox="1">
            <a:spLocks noChangeArrowheads="1"/>
          </p:cNvSpPr>
          <p:nvPr/>
        </p:nvSpPr>
        <p:spPr bwMode="auto">
          <a:xfrm>
            <a:off x="1923860" y="3322638"/>
            <a:ext cx="1661818"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Tête + Cheveux</a:t>
            </a:r>
          </a:p>
        </p:txBody>
      </p:sp>
      <p:sp>
        <p:nvSpPr>
          <p:cNvPr id="24" name="TextBox 25"/>
          <p:cNvSpPr txBox="1">
            <a:spLocks noChangeArrowheads="1"/>
          </p:cNvSpPr>
          <p:nvPr/>
        </p:nvSpPr>
        <p:spPr bwMode="auto">
          <a:xfrm>
            <a:off x="4068572" y="1473684"/>
            <a:ext cx="1784350"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Lunettes</a:t>
            </a:r>
          </a:p>
        </p:txBody>
      </p:sp>
      <p:pic>
        <p:nvPicPr>
          <p:cNvPr id="6" name="Picture 7" descr="Photo de lunettes de protection"/>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068573" y="1868489"/>
            <a:ext cx="1846263" cy="1436687"/>
          </a:xfrm>
          <a:prstGeom prst="rect">
            <a:avLst/>
          </a:prstGeom>
          <a:noFill/>
          <a:ln w="12700">
            <a:solidFill>
              <a:srgbClr val="000000"/>
            </a:solidFill>
            <a:miter lim="800000"/>
          </a:ln>
          <a:extLst>
            <a:ext uri="{909E8E84-426E-40DD-AFC4-6F175D3DCCD1}">
              <a14:hiddenFill xmlns:a14="http://schemas.microsoft.com/office/drawing/2010/main">
                <a:solidFill>
                  <a:srgbClr val="FFFFFF"/>
                </a:solidFill>
              </a14:hiddenFill>
            </a:ext>
          </a:extLst>
        </p:spPr>
      </p:pic>
      <p:sp>
        <p:nvSpPr>
          <p:cNvPr id="17" name="TextBox 18"/>
          <p:cNvSpPr txBox="1">
            <a:spLocks noChangeArrowheads="1"/>
          </p:cNvSpPr>
          <p:nvPr/>
        </p:nvSpPr>
        <p:spPr bwMode="auto">
          <a:xfrm>
            <a:off x="4068572" y="3335119"/>
            <a:ext cx="1846262"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Yeux</a:t>
            </a:r>
          </a:p>
        </p:txBody>
      </p:sp>
      <p:sp>
        <p:nvSpPr>
          <p:cNvPr id="7" name="TextBox 8"/>
          <p:cNvSpPr txBox="1">
            <a:spLocks noChangeArrowheads="1"/>
          </p:cNvSpPr>
          <p:nvPr/>
        </p:nvSpPr>
        <p:spPr bwMode="auto">
          <a:xfrm>
            <a:off x="6257566" y="1497489"/>
            <a:ext cx="1757915"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Masque</a:t>
            </a:r>
          </a:p>
        </p:txBody>
      </p:sp>
      <p:pic>
        <p:nvPicPr>
          <p:cNvPr id="31" name="Picture 30" descr="Photo de la Masque">
            <a:extLst>
              <a:ext uri="{FF2B5EF4-FFF2-40B4-BE49-F238E27FC236}">
                <a16:creationId xmlns:a16="http://schemas.microsoft.com/office/drawing/2014/main" id="{5C690088-227C-8028-7151-858D83E8F7A8}"/>
              </a:ext>
            </a:extLst>
          </p:cNvPr>
          <p:cNvPicPr>
            <a:picLocks noChangeAspect="1"/>
          </p:cNvPicPr>
          <p:nvPr/>
        </p:nvPicPr>
        <p:blipFill>
          <a:blip r:embed="rId5"/>
          <a:stretch>
            <a:fillRect/>
          </a:stretch>
        </p:blipFill>
        <p:spPr>
          <a:xfrm>
            <a:off x="6359337" y="1890235"/>
            <a:ext cx="1700212" cy="1426872"/>
          </a:xfrm>
          <a:prstGeom prst="rect">
            <a:avLst/>
          </a:prstGeom>
        </p:spPr>
      </p:pic>
      <p:sp>
        <p:nvSpPr>
          <p:cNvPr id="16" name="TextBox 17"/>
          <p:cNvSpPr txBox="1">
            <a:spLocks noChangeArrowheads="1"/>
          </p:cNvSpPr>
          <p:nvPr/>
        </p:nvSpPr>
        <p:spPr bwMode="auto">
          <a:xfrm>
            <a:off x="6257566" y="3335119"/>
            <a:ext cx="1757915"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Nez + Bouche</a:t>
            </a:r>
          </a:p>
        </p:txBody>
      </p:sp>
      <p:sp>
        <p:nvSpPr>
          <p:cNvPr id="10" name="Rectangle 11"/>
          <p:cNvSpPr>
            <a:spLocks noChangeArrowheads="1"/>
          </p:cNvSpPr>
          <p:nvPr/>
        </p:nvSpPr>
        <p:spPr bwMode="auto">
          <a:xfrm>
            <a:off x="8396863" y="1509395"/>
            <a:ext cx="1595900"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Écran facial</a:t>
            </a:r>
          </a:p>
        </p:txBody>
      </p:sp>
      <p:pic>
        <p:nvPicPr>
          <p:cNvPr id="11" name="Picture 12" descr="Photo de l’écran facial"/>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8408439" y="1868488"/>
            <a:ext cx="1584325" cy="1458912"/>
          </a:xfrm>
          <a:prstGeom prst="rect">
            <a:avLst/>
          </a:prstGeom>
          <a:noFill/>
          <a:ln w="12700">
            <a:solidFill>
              <a:srgbClr val="000000"/>
            </a:solidFill>
            <a:miter lim="800000"/>
          </a:ln>
          <a:extLst>
            <a:ext uri="{909E8E84-426E-40DD-AFC4-6F175D3DCCD1}">
              <a14:hiddenFill xmlns:a14="http://schemas.microsoft.com/office/drawing/2010/main">
                <a:solidFill>
                  <a:srgbClr val="FFFFFF"/>
                </a:solidFill>
              </a14:hiddenFill>
            </a:ext>
          </a:extLst>
        </p:spPr>
      </p:pic>
      <p:sp>
        <p:nvSpPr>
          <p:cNvPr id="15" name="TextBox 16"/>
          <p:cNvSpPr txBox="1">
            <a:spLocks noChangeArrowheads="1"/>
          </p:cNvSpPr>
          <p:nvPr/>
        </p:nvSpPr>
        <p:spPr bwMode="auto">
          <a:xfrm>
            <a:off x="8139595" y="3345001"/>
            <a:ext cx="2309789"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Yeux + Nez + Bouche</a:t>
            </a:r>
          </a:p>
        </p:txBody>
      </p:sp>
      <p:sp>
        <p:nvSpPr>
          <p:cNvPr id="27" name="TextBox 28"/>
          <p:cNvSpPr txBox="1">
            <a:spLocks noChangeArrowheads="1"/>
          </p:cNvSpPr>
          <p:nvPr/>
        </p:nvSpPr>
        <p:spPr bwMode="auto">
          <a:xfrm>
            <a:off x="1817430" y="3883221"/>
            <a:ext cx="1138494"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Blouse</a:t>
            </a:r>
          </a:p>
        </p:txBody>
      </p:sp>
      <p:pic>
        <p:nvPicPr>
          <p:cNvPr id="4" name="Picture 5" descr="Photo de la blouse"/>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auto">
          <a:xfrm>
            <a:off x="1817431" y="4265173"/>
            <a:ext cx="1119187" cy="1814512"/>
          </a:xfrm>
          <a:prstGeom prst="rect">
            <a:avLst/>
          </a:prstGeom>
          <a:noFill/>
          <a:ln w="12700">
            <a:solidFill>
              <a:srgbClr val="000000"/>
            </a:solidFill>
            <a:miter lim="800000"/>
          </a:ln>
          <a:extLst>
            <a:ext uri="{909E8E84-426E-40DD-AFC4-6F175D3DCCD1}">
              <a14:hiddenFill xmlns:a14="http://schemas.microsoft.com/office/drawing/2010/main">
                <a:solidFill>
                  <a:srgbClr val="FFFFFF"/>
                </a:solidFill>
              </a14:hiddenFill>
            </a:ext>
          </a:extLst>
        </p:spPr>
      </p:pic>
      <p:sp>
        <p:nvSpPr>
          <p:cNvPr id="20" name="TextBox 21"/>
          <p:cNvSpPr txBox="1">
            <a:spLocks noChangeArrowheads="1"/>
          </p:cNvSpPr>
          <p:nvPr/>
        </p:nvSpPr>
        <p:spPr bwMode="auto">
          <a:xfrm>
            <a:off x="1797763" y="6079025"/>
            <a:ext cx="1189037"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Corps</a:t>
            </a:r>
          </a:p>
        </p:txBody>
      </p:sp>
      <p:sp>
        <p:nvSpPr>
          <p:cNvPr id="30" name="TextBox 29"/>
          <p:cNvSpPr txBox="1">
            <a:spLocks noChangeArrowheads="1"/>
          </p:cNvSpPr>
          <p:nvPr/>
        </p:nvSpPr>
        <p:spPr bwMode="auto">
          <a:xfrm>
            <a:off x="3316296" y="3883816"/>
            <a:ext cx="1249707"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Combinaison</a:t>
            </a:r>
          </a:p>
        </p:txBody>
      </p:sp>
      <p:pic>
        <p:nvPicPr>
          <p:cNvPr id="28" name="Picture 27" descr="Photo de la combinaison">
            <a:extLst>
              <a:ext uri="{FF2B5EF4-FFF2-40B4-BE49-F238E27FC236}">
                <a16:creationId xmlns:a16="http://schemas.microsoft.com/office/drawing/2014/main" id="{9A42CBC7-8D49-D04B-8578-9C90FE2A68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6296" y="4265174"/>
            <a:ext cx="1249707" cy="1813849"/>
          </a:xfrm>
          <a:prstGeom prst="rect">
            <a:avLst/>
          </a:prstGeom>
          <a:ln w="12700">
            <a:solidFill>
              <a:srgbClr val="000000"/>
            </a:solidFill>
          </a:ln>
        </p:spPr>
      </p:pic>
      <p:sp>
        <p:nvSpPr>
          <p:cNvPr id="29" name="TextBox 21"/>
          <p:cNvSpPr txBox="1">
            <a:spLocks noChangeArrowheads="1"/>
          </p:cNvSpPr>
          <p:nvPr/>
        </p:nvSpPr>
        <p:spPr bwMode="auto">
          <a:xfrm>
            <a:off x="3316296" y="6075092"/>
            <a:ext cx="1189037"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Corps</a:t>
            </a:r>
          </a:p>
        </p:txBody>
      </p:sp>
      <p:sp>
        <p:nvSpPr>
          <p:cNvPr id="25" name="TextBox 26"/>
          <p:cNvSpPr txBox="1">
            <a:spLocks noChangeArrowheads="1"/>
          </p:cNvSpPr>
          <p:nvPr/>
        </p:nvSpPr>
        <p:spPr bwMode="auto">
          <a:xfrm>
            <a:off x="4971635" y="4047745"/>
            <a:ext cx="1457821"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Tablier</a:t>
            </a:r>
          </a:p>
        </p:txBody>
      </p:sp>
      <p:pic>
        <p:nvPicPr>
          <p:cNvPr id="5" name="Picture 6" descr="Photo du tablier"/>
          <p:cNvPicPr>
            <a:picLocks noChangeAspect="1"/>
          </p:cNvPicPr>
          <p:nvPr/>
        </p:nvPicPr>
        <p:blipFill>
          <a:blip r:embed="rId9">
            <a:extLst>
              <a:ext uri="{28A0092B-C50C-407E-A947-70E740481C1C}">
                <a14:useLocalDpi xmlns:a14="http://schemas.microsoft.com/office/drawing/2010/main" val="0"/>
              </a:ext>
            </a:extLst>
          </a:blip>
          <a:stretch>
            <a:fillRect/>
          </a:stretch>
        </p:blipFill>
        <p:spPr bwMode="auto">
          <a:xfrm>
            <a:off x="4924257" y="4421834"/>
            <a:ext cx="1552575" cy="1552575"/>
          </a:xfrm>
          <a:prstGeom prst="rect">
            <a:avLst/>
          </a:prstGeom>
          <a:noFill/>
          <a:ln w="12700">
            <a:solidFill>
              <a:srgbClr val="000000"/>
            </a:solidFill>
            <a:miter lim="800000"/>
          </a:ln>
          <a:extLst>
            <a:ext uri="{909E8E84-426E-40DD-AFC4-6F175D3DCCD1}">
              <a14:hiddenFill xmlns:a14="http://schemas.microsoft.com/office/drawing/2010/main">
                <a:solidFill>
                  <a:srgbClr val="FFFFFF"/>
                </a:solidFill>
              </a14:hiddenFill>
            </a:ext>
          </a:extLst>
        </p:spPr>
      </p:pic>
      <p:sp>
        <p:nvSpPr>
          <p:cNvPr id="22" name="TextBox 23"/>
          <p:cNvSpPr txBox="1">
            <a:spLocks noChangeArrowheads="1"/>
          </p:cNvSpPr>
          <p:nvPr/>
        </p:nvSpPr>
        <p:spPr bwMode="auto">
          <a:xfrm>
            <a:off x="5141981" y="5974408"/>
            <a:ext cx="1189038"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Corps</a:t>
            </a:r>
          </a:p>
        </p:txBody>
      </p:sp>
      <p:sp>
        <p:nvSpPr>
          <p:cNvPr id="8" name="TextBox 9"/>
          <p:cNvSpPr txBox="1">
            <a:spLocks noChangeArrowheads="1"/>
          </p:cNvSpPr>
          <p:nvPr/>
        </p:nvSpPr>
        <p:spPr bwMode="auto">
          <a:xfrm>
            <a:off x="6844336" y="4013455"/>
            <a:ext cx="1571384"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Gants</a:t>
            </a:r>
          </a:p>
        </p:txBody>
      </p:sp>
      <p:pic>
        <p:nvPicPr>
          <p:cNvPr id="14" name="Picture 15" descr="Photo des gants"/>
          <p:cNvPicPr>
            <a:picLocks noChangeAspect="1"/>
          </p:cNvPicPr>
          <p:nvPr/>
        </p:nvPicPr>
        <p:blipFill>
          <a:blip r:embed="rId10">
            <a:extLst>
              <a:ext uri="{28A0092B-C50C-407E-A947-70E740481C1C}">
                <a14:useLocalDpi xmlns:a14="http://schemas.microsoft.com/office/drawing/2010/main" val="0"/>
              </a:ext>
            </a:extLst>
          </a:blip>
          <a:stretch>
            <a:fillRect/>
          </a:stretch>
        </p:blipFill>
        <p:spPr bwMode="auto">
          <a:xfrm>
            <a:off x="6844336" y="4397227"/>
            <a:ext cx="1625600" cy="1601788"/>
          </a:xfrm>
          <a:prstGeom prst="rect">
            <a:avLst/>
          </a:prstGeom>
          <a:noFill/>
          <a:ln w="12700">
            <a:solidFill>
              <a:srgbClr val="000000"/>
            </a:solidFill>
            <a:miter lim="800000"/>
          </a:ln>
          <a:extLst>
            <a:ext uri="{909E8E84-426E-40DD-AFC4-6F175D3DCCD1}">
              <a14:hiddenFill xmlns:a14="http://schemas.microsoft.com/office/drawing/2010/main">
                <a:solidFill>
                  <a:srgbClr val="FFFFFF"/>
                </a:solidFill>
              </a14:hiddenFill>
            </a:ext>
          </a:extLst>
        </p:spPr>
      </p:pic>
      <p:sp>
        <p:nvSpPr>
          <p:cNvPr id="19" name="TextBox 20"/>
          <p:cNvSpPr txBox="1">
            <a:spLocks noChangeArrowheads="1"/>
          </p:cNvSpPr>
          <p:nvPr/>
        </p:nvSpPr>
        <p:spPr bwMode="auto">
          <a:xfrm>
            <a:off x="6925850" y="5985623"/>
            <a:ext cx="1451348"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Mains</a:t>
            </a:r>
            <a:endParaRPr lang="en-US" altLang="en-US" sz="2000" b="1">
              <a:solidFill>
                <a:schemeClr val="accent4">
                  <a:lumMod val="50000"/>
                </a:schemeClr>
              </a:solidFill>
              <a:latin typeface="Calibri" panose="020F0502020204030204" pitchFamily="34" charset="0"/>
              <a:cs typeface="Calibri" panose="020F0502020204030204" pitchFamily="34" charset="0"/>
            </a:endParaRPr>
          </a:p>
        </p:txBody>
      </p:sp>
      <p:sp>
        <p:nvSpPr>
          <p:cNvPr id="26" name="TextBox 27"/>
          <p:cNvSpPr txBox="1">
            <a:spLocks noChangeArrowheads="1"/>
          </p:cNvSpPr>
          <p:nvPr/>
        </p:nvSpPr>
        <p:spPr bwMode="auto">
          <a:xfrm>
            <a:off x="8815845" y="4002025"/>
            <a:ext cx="1633538"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Bottes</a:t>
            </a:r>
          </a:p>
        </p:txBody>
      </p:sp>
      <p:pic>
        <p:nvPicPr>
          <p:cNvPr id="9" name="Picture 10" descr="Photo des bottes en caoutchouc"/>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850770" y="4386285"/>
            <a:ext cx="1563688" cy="1595438"/>
          </a:xfrm>
          <a:prstGeom prst="rect">
            <a:avLst/>
          </a:prstGeom>
          <a:noFill/>
          <a:ln w="12700">
            <a:solidFill>
              <a:srgbClr val="000000"/>
            </a:solidFill>
            <a:miter lim="800000"/>
          </a:ln>
          <a:extLst>
            <a:ext uri="{909E8E84-426E-40DD-AFC4-6F175D3DCCD1}">
              <a14:hiddenFill xmlns:a14="http://schemas.microsoft.com/office/drawing/2010/main">
                <a:solidFill>
                  <a:srgbClr val="FFFFFF"/>
                </a:solidFill>
              </a14:hiddenFill>
            </a:ext>
          </a:extLst>
        </p:spPr>
      </p:pic>
      <p:sp>
        <p:nvSpPr>
          <p:cNvPr id="21" name="TextBox 22"/>
          <p:cNvSpPr txBox="1">
            <a:spLocks noChangeArrowheads="1"/>
          </p:cNvSpPr>
          <p:nvPr/>
        </p:nvSpPr>
        <p:spPr bwMode="auto">
          <a:xfrm>
            <a:off x="8864461" y="5981723"/>
            <a:ext cx="1563688"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itchFamily="34" charset="0"/>
              </a:defRPr>
            </a:lvl9pPr>
          </a:lstStyle>
          <a:p>
            <a:pPr algn="ctr">
              <a:spcBef>
                <a:spcPct val="0"/>
              </a:spcBef>
              <a:buFontTx/>
              <a:buNone/>
            </a:pPr>
            <a:r>
              <a:rPr lang="fr-FR" sz="1800" b="1" i="0" u="none" strike="noStrike" cap="none" baseline="0">
                <a:solidFill>
                  <a:srgbClr val="404040"/>
                </a:solidFill>
                <a:effectLst/>
                <a:uFill>
                  <a:solidFill>
                    <a:prstClr val="black">
                      <a:alpha val="0"/>
                    </a:prstClr>
                  </a:solidFill>
                </a:uFill>
                <a:latin typeface="Calibri"/>
                <a:ea typeface="Calibri"/>
                <a:cs typeface="Calibri"/>
              </a:rPr>
              <a:t>Pieds</a:t>
            </a:r>
            <a:endParaRPr lang="fr-BE" altLang="en-US" sz="2000" b="1">
              <a:solidFill>
                <a:schemeClr val="accent4">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143702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A75772B-28C3-43A0-879A-25C0416C03FD}"/>
              </a:ext>
            </a:extLst>
          </p:cNvPr>
          <p:cNvSpPr>
            <a:spLocks noGrp="1"/>
          </p:cNvSpPr>
          <p:nvPr>
            <p:ph type="body" sz="quarter" idx="10"/>
          </p:nvPr>
        </p:nvSpPr>
        <p:spPr>
          <a:xfrm>
            <a:off x="609600" y="1340766"/>
            <a:ext cx="10972800" cy="4176467"/>
          </a:xfrm>
        </p:spPr>
        <p:txBody>
          <a:bodyPr>
            <a:normAutofit fontScale="92500"/>
          </a:bodyPr>
          <a:lstStyle/>
          <a:p>
            <a:pPr marL="0" indent="0">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Ebola ou Marburg peut se propager par contact direct (par ex. à travers une éraflure de la peau ou les muqueuses des yeux, du nez ou de la bouche) avec </a:t>
            </a:r>
          </a:p>
          <a:p>
            <a:r>
              <a:rPr lang="fr-FR" sz="3000" b="0" i="0" u="none" strike="noStrike" cap="none" baseline="0" dirty="0">
                <a:solidFill>
                  <a:srgbClr val="0B40A5"/>
                </a:solidFill>
                <a:effectLst/>
                <a:uFill>
                  <a:solidFill>
                    <a:prstClr val="black">
                      <a:alpha val="0"/>
                    </a:prstClr>
                  </a:solidFill>
                </a:uFill>
                <a:latin typeface="Calibri"/>
                <a:ea typeface="Calibri"/>
                <a:cs typeface="Calibri"/>
              </a:rPr>
              <a:t>Sang ou autres liquides corporels </a:t>
            </a:r>
            <a:r>
              <a:rPr lang="fr-FR" sz="3000" b="0" i="0" u="none" strike="noStrike" cap="none" baseline="0" dirty="0">
                <a:solidFill>
                  <a:srgbClr val="000000"/>
                </a:solidFill>
                <a:effectLst/>
                <a:uFill>
                  <a:solidFill>
                    <a:prstClr val="black">
                      <a:alpha val="0"/>
                    </a:prstClr>
                  </a:solidFill>
                </a:uFill>
                <a:latin typeface="Calibri"/>
                <a:ea typeface="Calibri"/>
                <a:cs typeface="Calibri"/>
              </a:rPr>
              <a:t>d’une personne malade ou décédée d’Ebola ou de Marburg</a:t>
            </a:r>
          </a:p>
          <a:p>
            <a:r>
              <a:rPr lang="fr-FR" sz="3000" b="0" i="0" u="none" strike="noStrike" cap="none" baseline="0" dirty="0">
                <a:solidFill>
                  <a:srgbClr val="0B40A5"/>
                </a:solidFill>
                <a:effectLst/>
                <a:uFill>
                  <a:solidFill>
                    <a:prstClr val="black">
                      <a:alpha val="0"/>
                    </a:prstClr>
                  </a:solidFill>
                </a:uFill>
                <a:latin typeface="Calibri"/>
                <a:ea typeface="Calibri"/>
                <a:cs typeface="Calibri"/>
              </a:rPr>
              <a:t>Objets contaminés par du sang ou d’autres liquides corporels </a:t>
            </a:r>
            <a:r>
              <a:rPr lang="fr-FR" sz="3000" b="0" i="0" u="none" strike="noStrike" cap="none" baseline="0" dirty="0">
                <a:solidFill>
                  <a:srgbClr val="000000"/>
                </a:solidFill>
                <a:effectLst/>
                <a:uFill>
                  <a:solidFill>
                    <a:prstClr val="black">
                      <a:alpha val="0"/>
                    </a:prstClr>
                  </a:solidFill>
                </a:uFill>
                <a:latin typeface="Calibri"/>
                <a:ea typeface="Calibri"/>
                <a:cs typeface="Calibri"/>
              </a:rPr>
              <a:t>provenant d’une personne malade ou décédée </a:t>
            </a:r>
            <a:r>
              <a:rPr lang="fr-FR" sz="3000" dirty="0">
                <a:solidFill>
                  <a:srgbClr val="000000"/>
                </a:solidFill>
                <a:uFill>
                  <a:solidFill>
                    <a:prstClr val="black">
                      <a:alpha val="0"/>
                    </a:prstClr>
                  </a:solidFill>
                </a:uFill>
                <a:latin typeface="Calibri"/>
                <a:ea typeface="Calibri"/>
                <a:cs typeface="Calibri"/>
              </a:rPr>
              <a:t>d’Ebola ou de </a:t>
            </a:r>
            <a:r>
              <a:rPr lang="fr-FR" sz="3000" b="0" i="0" u="none" strike="noStrike" cap="none" baseline="0" dirty="0">
                <a:solidFill>
                  <a:srgbClr val="000000"/>
                </a:solidFill>
                <a:effectLst/>
                <a:uFill>
                  <a:solidFill>
                    <a:prstClr val="black">
                      <a:alpha val="0"/>
                    </a:prstClr>
                  </a:solidFill>
                </a:uFill>
                <a:latin typeface="Calibri"/>
                <a:ea typeface="Calibri"/>
                <a:cs typeface="Calibri"/>
              </a:rPr>
              <a:t>Marburg.</a:t>
            </a:r>
          </a:p>
          <a:p>
            <a:pPr marL="0" indent="0">
              <a:buNone/>
            </a:pPr>
            <a:endParaRPr lang="en-US" sz="3200" dirty="0">
              <a:solidFill>
                <a:srgbClr val="000000"/>
              </a:solidFill>
              <a:latin typeface="Calibri"/>
              <a:cs typeface="Calibri"/>
            </a:endParaRPr>
          </a:p>
          <a:p>
            <a:pPr marL="0" indent="0">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L’EPI sert </a:t>
            </a:r>
            <a:r>
              <a:rPr lang="fr-FR" sz="3000" b="0" i="0" u="none" strike="noStrike" cap="none" baseline="0" dirty="0">
                <a:solidFill>
                  <a:srgbClr val="1D1D1D"/>
                </a:solidFill>
                <a:effectLst/>
                <a:uFill>
                  <a:solidFill>
                    <a:prstClr val="black">
                      <a:alpha val="0"/>
                    </a:prstClr>
                  </a:solidFill>
                </a:uFill>
                <a:latin typeface="Calibri"/>
                <a:ea typeface="Calibri"/>
                <a:cs typeface="Calibri"/>
              </a:rPr>
              <a:t>de </a:t>
            </a:r>
            <a:r>
              <a:rPr lang="fr-FR" sz="3000" b="1" i="0" u="none" strike="noStrike" cap="none" baseline="0" dirty="0">
                <a:solidFill>
                  <a:srgbClr val="0B40A5"/>
                </a:solidFill>
                <a:effectLst/>
                <a:uFill>
                  <a:solidFill>
                    <a:prstClr val="black">
                      <a:alpha val="0"/>
                    </a:prstClr>
                  </a:solidFill>
                </a:uFill>
                <a:latin typeface="Calibri"/>
                <a:ea typeface="Calibri"/>
                <a:cs typeface="Calibri"/>
              </a:rPr>
              <a:t>barrière</a:t>
            </a:r>
            <a:r>
              <a:rPr lang="fr-FR" sz="3000" b="0" i="0" u="none" strike="noStrike" cap="none" baseline="0" dirty="0">
                <a:solidFill>
                  <a:srgbClr val="1D1D1D"/>
                </a:solidFill>
                <a:effectLst/>
                <a:uFill>
                  <a:solidFill>
                    <a:prstClr val="black">
                      <a:alpha val="0"/>
                    </a:prstClr>
                  </a:solidFill>
                </a:uFill>
                <a:latin typeface="Calibri"/>
                <a:ea typeface="Calibri"/>
                <a:cs typeface="Calibri"/>
              </a:rPr>
              <a:t> pour protéger les yeux, le nez, la bouche, la peau et les vêtements de tout contact avec le liquide organique d’un patient.</a:t>
            </a:r>
          </a:p>
          <a:p>
            <a:pPr marL="0" indent="0">
              <a:buNone/>
            </a:pPr>
            <a:endParaRPr lang="en-US" sz="3200" dirty="0">
              <a:solidFill>
                <a:schemeClr val="tx1"/>
              </a:solidFill>
              <a:latin typeface="Calibri"/>
              <a:cs typeface="Calibri"/>
            </a:endParaRPr>
          </a:p>
          <a:p>
            <a:endParaRPr lang="en-US" dirty="0"/>
          </a:p>
        </p:txBody>
      </p:sp>
      <p:sp>
        <p:nvSpPr>
          <p:cNvPr id="9" name="Title 8">
            <a:extLst>
              <a:ext uri="{FF2B5EF4-FFF2-40B4-BE49-F238E27FC236}">
                <a16:creationId xmlns:a16="http://schemas.microsoft.com/office/drawing/2014/main" id="{7CF20234-6348-44D7-8AE9-955629B923B3}"/>
              </a:ext>
            </a:extLst>
          </p:cNvPr>
          <p:cNvSpPr>
            <a:spLocks noGrp="1"/>
          </p:cNvSpPr>
          <p:nvPr>
            <p:ph type="title"/>
          </p:nvPr>
        </p:nvSpPr>
        <p:spPr>
          <a:xfrm>
            <a:off x="609600" y="274639"/>
            <a:ext cx="10972800" cy="827048"/>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Pourquoi les EPI ?</a:t>
            </a:r>
          </a:p>
        </p:txBody>
      </p:sp>
    </p:spTree>
    <p:extLst>
      <p:ext uri="{BB962C8B-B14F-4D97-AF65-F5344CB8AC3E}">
        <p14:creationId xmlns:p14="http://schemas.microsoft.com/office/powerpoint/2010/main" val="17341372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433855" y="4837083"/>
            <a:ext cx="11059884" cy="888672"/>
          </a:xfrm>
        </p:spPr>
        <p:txBody>
          <a:bodyPr vert="horz" lIns="91440" tIns="45720" rIns="91440" bIns="45720" rtlCol="0" anchor="b">
            <a:normAutofit/>
          </a:bodyPr>
          <a:lstStyle/>
          <a:p>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Quand utiliser l’EPI ?</a:t>
            </a:r>
          </a:p>
        </p:txBody>
      </p:sp>
    </p:spTree>
    <p:extLst>
      <p:ext uri="{BB962C8B-B14F-4D97-AF65-F5344CB8AC3E}">
        <p14:creationId xmlns:p14="http://schemas.microsoft.com/office/powerpoint/2010/main" val="188658114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968998"/>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Précautions standard</a:t>
            </a:r>
          </a:p>
        </p:txBody>
      </p:sp>
      <p:sp>
        <p:nvSpPr>
          <p:cNvPr id="6" name="Text Placeholder 2">
            <a:extLst>
              <a:ext uri="{FF2B5EF4-FFF2-40B4-BE49-F238E27FC236}">
                <a16:creationId xmlns:a16="http://schemas.microsoft.com/office/drawing/2014/main" id="{D479219F-C396-8C51-78CF-8C83FBEC3FA7}"/>
              </a:ext>
            </a:extLst>
          </p:cNvPr>
          <p:cNvSpPr txBox="1"/>
          <p:nvPr/>
        </p:nvSpPr>
        <p:spPr>
          <a:xfrm>
            <a:off x="480001" y="1342888"/>
            <a:ext cx="11232001" cy="14719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2">
                  <a:lumMod val="60000"/>
                  <a:lumOff val="40000"/>
                </a:schemeClr>
              </a:buClr>
            </a:pPr>
            <a:r>
              <a:rPr lang="fr-FR" sz="2400" b="0" i="0" u="none" strike="noStrike" cap="none" baseline="0">
                <a:solidFill>
                  <a:srgbClr val="000000"/>
                </a:solidFill>
                <a:effectLst/>
                <a:uFill>
                  <a:solidFill>
                    <a:prstClr val="black">
                      <a:alpha val="0"/>
                    </a:prstClr>
                  </a:solidFill>
                </a:uFill>
                <a:latin typeface="Myriad Web Pro"/>
                <a:ea typeface="Myriad Web Pro"/>
                <a:cs typeface="Myriad Web Pro"/>
              </a:rPr>
              <a:t>Utilisé pour </a:t>
            </a:r>
            <a:r>
              <a:rPr lang="fr-FR" sz="2400" b="1" i="0" u="sng" strike="noStrike" cap="none" baseline="0">
                <a:solidFill>
                  <a:srgbClr val="0B40A5"/>
                </a:solidFill>
                <a:effectLst/>
                <a:uFill>
                  <a:solidFill>
                    <a:srgbClr val="0B40A5"/>
                  </a:solidFill>
                </a:uFill>
                <a:latin typeface="Myriad Web Pro"/>
                <a:ea typeface="Myriad Web Pro"/>
                <a:cs typeface="Myriad Web Pro"/>
              </a:rPr>
              <a:t>tous les soins aux patients</a:t>
            </a:r>
          </a:p>
          <a:p>
            <a:pPr>
              <a:buClr>
                <a:schemeClr val="accent2">
                  <a:lumMod val="60000"/>
                  <a:lumOff val="40000"/>
                </a:schemeClr>
              </a:buClr>
            </a:pPr>
            <a:r>
              <a:rPr lang="fr-FR" sz="2400" b="0" i="0" u="none" strike="noStrike" cap="none" baseline="0">
                <a:solidFill>
                  <a:srgbClr val="000000"/>
                </a:solidFill>
                <a:effectLst/>
                <a:uFill>
                  <a:solidFill>
                    <a:prstClr val="black">
                      <a:alpha val="0"/>
                    </a:prstClr>
                  </a:solidFill>
                </a:uFill>
                <a:latin typeface="Myriad Web Pro"/>
                <a:ea typeface="Myriad Web Pro"/>
                <a:cs typeface="Myriad Web Pro"/>
              </a:rPr>
              <a:t>Protéger les professionnels de la santé contre les infections et prévenir la propagation des infections d’un patient à l’autre</a:t>
            </a:r>
          </a:p>
        </p:txBody>
      </p:sp>
      <p:grpSp>
        <p:nvGrpSpPr>
          <p:cNvPr id="8" name="Group 7" descr="Image of droplet of liquid falling into a hand with the words &quot;hand hygiene&quot;">
            <a:extLst>
              <a:ext uri="{FF2B5EF4-FFF2-40B4-BE49-F238E27FC236}">
                <a16:creationId xmlns:a16="http://schemas.microsoft.com/office/drawing/2014/main" id="{7CEA8E23-7CD5-82A2-0347-2BD561493809}"/>
              </a:ext>
            </a:extLst>
          </p:cNvPr>
          <p:cNvGrpSpPr/>
          <p:nvPr/>
        </p:nvGrpSpPr>
        <p:grpSpPr>
          <a:xfrm>
            <a:off x="480001" y="2742231"/>
            <a:ext cx="2654528" cy="722696"/>
            <a:chOff x="694134" y="3768912"/>
            <a:chExt cx="2654528" cy="722696"/>
          </a:xfrm>
        </p:grpSpPr>
        <p:pic>
          <p:nvPicPr>
            <p:cNvPr id="9" name="Picture 8">
              <a:extLst>
                <a:ext uri="{FF2B5EF4-FFF2-40B4-BE49-F238E27FC236}">
                  <a16:creationId xmlns:a16="http://schemas.microsoft.com/office/drawing/2014/main" id="{8303432A-971A-4E64-32C8-3A652638C514}"/>
                </a:ext>
              </a:extLst>
            </p:cNvPr>
            <p:cNvPicPr>
              <a:picLocks noChangeAspect="1"/>
            </p:cNvPicPr>
            <p:nvPr/>
          </p:nvPicPr>
          <p:blipFill>
            <a:blip r:embed="rId3"/>
            <a:stretch>
              <a:fillRect/>
            </a:stretch>
          </p:blipFill>
          <p:spPr>
            <a:xfrm>
              <a:off x="694134" y="3768912"/>
              <a:ext cx="865521" cy="722696"/>
            </a:xfrm>
            <a:prstGeom prst="rect">
              <a:avLst/>
            </a:prstGeom>
          </p:spPr>
        </p:pic>
        <p:sp>
          <p:nvSpPr>
            <p:cNvPr id="10" name="TextBox 9">
              <a:extLst>
                <a:ext uri="{FF2B5EF4-FFF2-40B4-BE49-F238E27FC236}">
                  <a16:creationId xmlns:a16="http://schemas.microsoft.com/office/drawing/2014/main" id="{A6854C44-AD92-3BDF-1874-92DF11F868CB}"/>
                </a:ext>
              </a:extLst>
            </p:cNvPr>
            <p:cNvSpPr txBox="1"/>
            <p:nvPr/>
          </p:nvSpPr>
          <p:spPr>
            <a:xfrm>
              <a:off x="1559655" y="4016793"/>
              <a:ext cx="1789007" cy="701040"/>
            </a:xfrm>
            <a:prstGeom prst="rect">
              <a:avLst/>
            </a:prstGeom>
            <a:noFill/>
          </p:spPr>
          <p:txBody>
            <a:bodyPr wrap="square" rtlCol="0">
              <a:spAutoFit/>
            </a:bodyPr>
            <a:lstStyle/>
            <a:p>
              <a:r>
                <a:rPr lang="fr-FR" sz="2000" b="0" i="0" u="none" strike="noStrike" cap="none" baseline="0">
                  <a:solidFill>
                    <a:srgbClr val="000000"/>
                  </a:solidFill>
                  <a:effectLst/>
                  <a:uFill>
                    <a:solidFill>
                      <a:prstClr val="black">
                        <a:alpha val="0"/>
                      </a:prstClr>
                    </a:solidFill>
                  </a:uFill>
                  <a:latin typeface="Calibri"/>
                  <a:ea typeface="Calibri"/>
                  <a:cs typeface="Calibri"/>
                </a:rPr>
                <a:t>Hygiène des mains</a:t>
              </a:r>
            </a:p>
          </p:txBody>
        </p:sp>
      </p:grpSp>
      <p:grpSp>
        <p:nvGrpSpPr>
          <p:cNvPr id="11" name="Group 10" descr="Image of person wearing a mask over nose and mouth with the word &quot;Personal protective equipment (PPE) based on risk of exposure&quot;">
            <a:extLst>
              <a:ext uri="{FF2B5EF4-FFF2-40B4-BE49-F238E27FC236}">
                <a16:creationId xmlns:a16="http://schemas.microsoft.com/office/drawing/2014/main" id="{5E6AF9D4-27C4-C128-1D2C-607A20263894}"/>
              </a:ext>
            </a:extLst>
          </p:cNvPr>
          <p:cNvGrpSpPr/>
          <p:nvPr/>
        </p:nvGrpSpPr>
        <p:grpSpPr>
          <a:xfrm>
            <a:off x="336785" y="3553776"/>
            <a:ext cx="5096252" cy="1000125"/>
            <a:chOff x="366085" y="4604295"/>
            <a:chExt cx="5096252" cy="1000125"/>
          </a:xfrm>
        </p:grpSpPr>
        <p:pic>
          <p:nvPicPr>
            <p:cNvPr id="12" name="Picture 11">
              <a:extLst>
                <a:ext uri="{FF2B5EF4-FFF2-40B4-BE49-F238E27FC236}">
                  <a16:creationId xmlns:a16="http://schemas.microsoft.com/office/drawing/2014/main" id="{B7BF7AD2-4A05-491D-CC5A-360E9ED40523}"/>
                </a:ext>
              </a:extLst>
            </p:cNvPr>
            <p:cNvPicPr>
              <a:picLocks noChangeAspect="1"/>
            </p:cNvPicPr>
            <p:nvPr/>
          </p:nvPicPr>
          <p:blipFill>
            <a:blip r:embed="rId4"/>
            <a:stretch>
              <a:fillRect/>
            </a:stretch>
          </p:blipFill>
          <p:spPr>
            <a:xfrm>
              <a:off x="366085" y="4604295"/>
              <a:ext cx="904875" cy="1000125"/>
            </a:xfrm>
            <a:prstGeom prst="rect">
              <a:avLst/>
            </a:prstGeom>
          </p:spPr>
        </p:pic>
        <p:sp>
          <p:nvSpPr>
            <p:cNvPr id="13" name="TextBox 12">
              <a:extLst>
                <a:ext uri="{FF2B5EF4-FFF2-40B4-BE49-F238E27FC236}">
                  <a16:creationId xmlns:a16="http://schemas.microsoft.com/office/drawing/2014/main" id="{30F804FD-1CC5-82F2-544A-ECAF9E678F3C}"/>
                </a:ext>
              </a:extLst>
            </p:cNvPr>
            <p:cNvSpPr txBox="1"/>
            <p:nvPr/>
          </p:nvSpPr>
          <p:spPr>
            <a:xfrm>
              <a:off x="1391305" y="4878336"/>
              <a:ext cx="4071032" cy="1005840"/>
            </a:xfrm>
            <a:prstGeom prst="rect">
              <a:avLst/>
            </a:prstGeom>
            <a:noFill/>
          </p:spPr>
          <p:txBody>
            <a:bodyPr wrap="square" rtlCol="0">
              <a:spAutoFit/>
            </a:bodyPr>
            <a:lstStyle/>
            <a:p>
              <a:r>
                <a:rPr lang="fr-FR" sz="2000" b="0" i="0" u="none" strike="noStrike" cap="none" baseline="0">
                  <a:solidFill>
                    <a:srgbClr val="000000"/>
                  </a:solidFill>
                  <a:effectLst/>
                  <a:uFill>
                    <a:solidFill>
                      <a:prstClr val="black">
                        <a:alpha val="0"/>
                      </a:prstClr>
                    </a:solidFill>
                  </a:uFill>
                  <a:latin typeface="Calibri"/>
                  <a:ea typeface="Calibri"/>
                  <a:cs typeface="Calibri"/>
                </a:rPr>
                <a:t>Équipement de protection individuelle (EPI)</a:t>
              </a:r>
            </a:p>
            <a:p>
              <a:r>
                <a:rPr lang="fr-FR" sz="2000" b="0" i="1" u="none" strike="noStrike" cap="none" baseline="0">
                  <a:solidFill>
                    <a:srgbClr val="000000"/>
                  </a:solidFill>
                  <a:effectLst/>
                  <a:uFill>
                    <a:solidFill>
                      <a:prstClr val="black">
                        <a:alpha val="0"/>
                      </a:prstClr>
                    </a:solidFill>
                  </a:uFill>
                  <a:latin typeface="Calibri"/>
                  <a:ea typeface="Calibri"/>
                  <a:cs typeface="Calibri"/>
                </a:rPr>
                <a:t>en fonction de l’exposition aux risques</a:t>
              </a:r>
            </a:p>
          </p:txBody>
        </p:sp>
      </p:grpSp>
      <p:grpSp>
        <p:nvGrpSpPr>
          <p:cNvPr id="26" name="Group 25" descr="Image of a needle in a syringe with the words &quot;safe injection practices&quot;">
            <a:extLst>
              <a:ext uri="{FF2B5EF4-FFF2-40B4-BE49-F238E27FC236}">
                <a16:creationId xmlns:a16="http://schemas.microsoft.com/office/drawing/2014/main" id="{CD5B1F4E-1A4C-8EBF-84F5-C8905CB0A5D4}"/>
              </a:ext>
            </a:extLst>
          </p:cNvPr>
          <p:cNvGrpSpPr/>
          <p:nvPr/>
        </p:nvGrpSpPr>
        <p:grpSpPr>
          <a:xfrm>
            <a:off x="480001" y="4779519"/>
            <a:ext cx="5866897" cy="795831"/>
            <a:chOff x="5422566" y="5649468"/>
            <a:chExt cx="5866897" cy="795831"/>
          </a:xfrm>
        </p:grpSpPr>
        <p:pic>
          <p:nvPicPr>
            <p:cNvPr id="27" name="Picture 26">
              <a:extLst>
                <a:ext uri="{FF2B5EF4-FFF2-40B4-BE49-F238E27FC236}">
                  <a16:creationId xmlns:a16="http://schemas.microsoft.com/office/drawing/2014/main" id="{1DBAA029-0DDF-57D2-39EB-0355D0EBA7D1}"/>
                </a:ext>
              </a:extLst>
            </p:cNvPr>
            <p:cNvPicPr>
              <a:picLocks noChangeAspect="1"/>
            </p:cNvPicPr>
            <p:nvPr/>
          </p:nvPicPr>
          <p:blipFill>
            <a:blip r:embed="rId5"/>
            <a:stretch>
              <a:fillRect/>
            </a:stretch>
          </p:blipFill>
          <p:spPr>
            <a:xfrm>
              <a:off x="5422566" y="5649468"/>
              <a:ext cx="762545" cy="795831"/>
            </a:xfrm>
            <a:prstGeom prst="rect">
              <a:avLst/>
            </a:prstGeom>
          </p:spPr>
        </p:pic>
        <p:sp>
          <p:nvSpPr>
            <p:cNvPr id="28" name="TextBox 27">
              <a:extLst>
                <a:ext uri="{FF2B5EF4-FFF2-40B4-BE49-F238E27FC236}">
                  <a16:creationId xmlns:a16="http://schemas.microsoft.com/office/drawing/2014/main" id="{FD666F68-CDF7-630B-47DD-F08BBB24CA1A}"/>
                </a:ext>
              </a:extLst>
            </p:cNvPr>
            <p:cNvSpPr txBox="1"/>
            <p:nvPr/>
          </p:nvSpPr>
          <p:spPr>
            <a:xfrm>
              <a:off x="6239771" y="5872482"/>
              <a:ext cx="5049692" cy="396240"/>
            </a:xfrm>
            <a:prstGeom prst="rect">
              <a:avLst/>
            </a:prstGeom>
            <a:noFill/>
          </p:spPr>
          <p:txBody>
            <a:bodyPr wrap="square" rtlCol="0">
              <a:spAutoFit/>
            </a:bodyPr>
            <a:lstStyle/>
            <a:p>
              <a:r>
                <a:rPr lang="fr-FR" sz="2000" b="0" i="0" u="none" strike="noStrike" cap="none" baseline="0">
                  <a:solidFill>
                    <a:srgbClr val="000000"/>
                  </a:solidFill>
                  <a:effectLst/>
                  <a:uFill>
                    <a:solidFill>
                      <a:prstClr val="black">
                        <a:alpha val="0"/>
                      </a:prstClr>
                    </a:solidFill>
                  </a:uFill>
                  <a:latin typeface="Calibri"/>
                  <a:ea typeface="Calibri"/>
                  <a:cs typeface="Calibri"/>
                </a:rPr>
                <a:t>Pratiques d’injection sûres</a:t>
              </a:r>
            </a:p>
          </p:txBody>
        </p:sp>
      </p:grpSp>
      <p:grpSp>
        <p:nvGrpSpPr>
          <p:cNvPr id="29" name="Group 28" descr="Image of a scalpel with the words &quot;Sharps safety&quot;">
            <a:extLst>
              <a:ext uri="{FF2B5EF4-FFF2-40B4-BE49-F238E27FC236}">
                <a16:creationId xmlns:a16="http://schemas.microsoft.com/office/drawing/2014/main" id="{5DA31219-2AED-C252-3BA8-98AB397DAE45}"/>
              </a:ext>
            </a:extLst>
          </p:cNvPr>
          <p:cNvGrpSpPr/>
          <p:nvPr/>
        </p:nvGrpSpPr>
        <p:grpSpPr>
          <a:xfrm>
            <a:off x="343325" y="5636921"/>
            <a:ext cx="6059135" cy="909171"/>
            <a:chOff x="281772" y="5893014"/>
            <a:chExt cx="6059135" cy="909171"/>
          </a:xfrm>
        </p:grpSpPr>
        <p:pic>
          <p:nvPicPr>
            <p:cNvPr id="30" name="Picture 29">
              <a:extLst>
                <a:ext uri="{FF2B5EF4-FFF2-40B4-BE49-F238E27FC236}">
                  <a16:creationId xmlns:a16="http://schemas.microsoft.com/office/drawing/2014/main" id="{69058882-7196-3AF3-D5F2-2034BDBCAF26}"/>
                </a:ext>
              </a:extLst>
            </p:cNvPr>
            <p:cNvPicPr>
              <a:picLocks noChangeAspect="1"/>
            </p:cNvPicPr>
            <p:nvPr/>
          </p:nvPicPr>
          <p:blipFill>
            <a:blip r:embed="rId6"/>
            <a:stretch>
              <a:fillRect/>
            </a:stretch>
          </p:blipFill>
          <p:spPr>
            <a:xfrm>
              <a:off x="281772" y="5893014"/>
              <a:ext cx="885335" cy="909171"/>
            </a:xfrm>
            <a:prstGeom prst="rect">
              <a:avLst/>
            </a:prstGeom>
          </p:spPr>
        </p:pic>
        <p:sp>
          <p:nvSpPr>
            <p:cNvPr id="31" name="TextBox 30">
              <a:extLst>
                <a:ext uri="{FF2B5EF4-FFF2-40B4-BE49-F238E27FC236}">
                  <a16:creationId xmlns:a16="http://schemas.microsoft.com/office/drawing/2014/main" id="{922C9B93-EE0B-2CEA-94F8-DBCFEC0C841E}"/>
                </a:ext>
              </a:extLst>
            </p:cNvPr>
            <p:cNvSpPr txBox="1"/>
            <p:nvPr/>
          </p:nvSpPr>
          <p:spPr>
            <a:xfrm>
              <a:off x="1291215" y="6098198"/>
              <a:ext cx="5049692" cy="396240"/>
            </a:xfrm>
            <a:prstGeom prst="rect">
              <a:avLst/>
            </a:prstGeom>
            <a:noFill/>
          </p:spPr>
          <p:txBody>
            <a:bodyPr wrap="square" rtlCol="0">
              <a:spAutoFit/>
            </a:bodyPr>
            <a:lstStyle/>
            <a:p>
              <a:r>
                <a:rPr lang="fr-FR" sz="2000" b="0" i="0" u="none" strike="noStrike" cap="none" baseline="0">
                  <a:solidFill>
                    <a:srgbClr val="000000"/>
                  </a:solidFill>
                  <a:effectLst/>
                  <a:uFill>
                    <a:solidFill>
                      <a:prstClr val="black">
                        <a:alpha val="0"/>
                      </a:prstClr>
                    </a:solidFill>
                  </a:uFill>
                  <a:latin typeface="Calibri"/>
                  <a:ea typeface="Calibri"/>
                  <a:cs typeface="Calibri"/>
                </a:rPr>
                <a:t>Sécurité des objets tranchants</a:t>
              </a:r>
            </a:p>
          </p:txBody>
        </p:sp>
      </p:grpSp>
      <p:grpSp>
        <p:nvGrpSpPr>
          <p:cNvPr id="14" name="Group 13" descr="Image of a person coughing and covering mouth with hand with the text &quot;Cover coughs / respiratory hygiene&quot;">
            <a:extLst>
              <a:ext uri="{FF2B5EF4-FFF2-40B4-BE49-F238E27FC236}">
                <a16:creationId xmlns:a16="http://schemas.microsoft.com/office/drawing/2014/main" id="{D9277709-0900-7406-D3CF-F86FC2689ED1}"/>
              </a:ext>
            </a:extLst>
          </p:cNvPr>
          <p:cNvGrpSpPr/>
          <p:nvPr/>
        </p:nvGrpSpPr>
        <p:grpSpPr>
          <a:xfrm>
            <a:off x="5433037" y="2593606"/>
            <a:ext cx="5342024" cy="1000125"/>
            <a:chOff x="288663" y="5523673"/>
            <a:chExt cx="5342024" cy="1000125"/>
          </a:xfrm>
        </p:grpSpPr>
        <p:pic>
          <p:nvPicPr>
            <p:cNvPr id="15" name="Picture 14">
              <a:extLst>
                <a:ext uri="{FF2B5EF4-FFF2-40B4-BE49-F238E27FC236}">
                  <a16:creationId xmlns:a16="http://schemas.microsoft.com/office/drawing/2014/main" id="{2AECDEFE-9C9B-7038-07D1-5583025023CF}"/>
                </a:ext>
              </a:extLst>
            </p:cNvPr>
            <p:cNvPicPr>
              <a:picLocks noChangeAspect="1"/>
            </p:cNvPicPr>
            <p:nvPr/>
          </p:nvPicPr>
          <p:blipFill>
            <a:blip r:embed="rId7"/>
            <a:stretch>
              <a:fillRect/>
            </a:stretch>
          </p:blipFill>
          <p:spPr>
            <a:xfrm>
              <a:off x="288663" y="5523673"/>
              <a:ext cx="1270992" cy="1000125"/>
            </a:xfrm>
            <a:prstGeom prst="rect">
              <a:avLst/>
            </a:prstGeom>
          </p:spPr>
        </p:pic>
        <p:sp>
          <p:nvSpPr>
            <p:cNvPr id="16" name="TextBox 15">
              <a:extLst>
                <a:ext uri="{FF2B5EF4-FFF2-40B4-BE49-F238E27FC236}">
                  <a16:creationId xmlns:a16="http://schemas.microsoft.com/office/drawing/2014/main" id="{68FFD05B-01DC-C6F3-A784-9C026D917CCB}"/>
                </a:ext>
              </a:extLst>
            </p:cNvPr>
            <p:cNvSpPr txBox="1"/>
            <p:nvPr/>
          </p:nvSpPr>
          <p:spPr>
            <a:xfrm>
              <a:off x="1559655" y="5819597"/>
              <a:ext cx="4071032" cy="701040"/>
            </a:xfrm>
            <a:prstGeom prst="rect">
              <a:avLst/>
            </a:prstGeom>
            <a:noFill/>
          </p:spPr>
          <p:txBody>
            <a:bodyPr wrap="square" rtlCol="0">
              <a:spAutoFit/>
            </a:bodyPr>
            <a:lstStyle/>
            <a:p>
              <a:r>
                <a:rPr lang="fr-FR" sz="2000" b="0" i="0" u="none" strike="noStrike" cap="none" baseline="0">
                  <a:solidFill>
                    <a:srgbClr val="000000"/>
                  </a:solidFill>
                  <a:effectLst/>
                  <a:uFill>
                    <a:solidFill>
                      <a:prstClr val="black">
                        <a:alpha val="0"/>
                      </a:prstClr>
                    </a:solidFill>
                  </a:uFill>
                  <a:latin typeface="Calibri"/>
                  <a:ea typeface="Calibri"/>
                  <a:cs typeface="Calibri"/>
                </a:rPr>
                <a:t>Couvrir les toux / l’hygiène respiratoire</a:t>
              </a:r>
            </a:p>
          </p:txBody>
        </p:sp>
      </p:grpSp>
      <p:grpSp>
        <p:nvGrpSpPr>
          <p:cNvPr id="17" name="Group 16" descr="Image of a stethoscope with the text &quot;Clean and disinfect patient care equipment and instruments&quot;">
            <a:extLst>
              <a:ext uri="{FF2B5EF4-FFF2-40B4-BE49-F238E27FC236}">
                <a16:creationId xmlns:a16="http://schemas.microsoft.com/office/drawing/2014/main" id="{5782962A-F578-BBC0-D9D3-02237644A340}"/>
              </a:ext>
            </a:extLst>
          </p:cNvPr>
          <p:cNvGrpSpPr/>
          <p:nvPr/>
        </p:nvGrpSpPr>
        <p:grpSpPr>
          <a:xfrm>
            <a:off x="5553382" y="3744860"/>
            <a:ext cx="6301832" cy="835627"/>
            <a:chOff x="5874626" y="3875537"/>
            <a:chExt cx="6301832" cy="835627"/>
          </a:xfrm>
        </p:grpSpPr>
        <p:pic>
          <p:nvPicPr>
            <p:cNvPr id="18" name="Picture 17">
              <a:extLst>
                <a:ext uri="{FF2B5EF4-FFF2-40B4-BE49-F238E27FC236}">
                  <a16:creationId xmlns:a16="http://schemas.microsoft.com/office/drawing/2014/main" id="{5CF6783A-68A9-BA81-588D-1FCB76343DC7}"/>
                </a:ext>
              </a:extLst>
            </p:cNvPr>
            <p:cNvPicPr>
              <a:picLocks noChangeAspect="1"/>
            </p:cNvPicPr>
            <p:nvPr/>
          </p:nvPicPr>
          <p:blipFill>
            <a:blip r:embed="rId8"/>
            <a:stretch>
              <a:fillRect/>
            </a:stretch>
          </p:blipFill>
          <p:spPr>
            <a:xfrm>
              <a:off x="5874626" y="3875537"/>
              <a:ext cx="717976" cy="835627"/>
            </a:xfrm>
            <a:prstGeom prst="rect">
              <a:avLst/>
            </a:prstGeom>
          </p:spPr>
        </p:pic>
        <p:sp>
          <p:nvSpPr>
            <p:cNvPr id="19" name="TextBox 18">
              <a:extLst>
                <a:ext uri="{FF2B5EF4-FFF2-40B4-BE49-F238E27FC236}">
                  <a16:creationId xmlns:a16="http://schemas.microsoft.com/office/drawing/2014/main" id="{7DD43BBB-4FC6-C1B7-08B8-79ADB1BBC7BB}"/>
                </a:ext>
              </a:extLst>
            </p:cNvPr>
            <p:cNvSpPr txBox="1"/>
            <p:nvPr/>
          </p:nvSpPr>
          <p:spPr>
            <a:xfrm>
              <a:off x="6837507" y="3996918"/>
              <a:ext cx="5338951" cy="701040"/>
            </a:xfrm>
            <a:prstGeom prst="rect">
              <a:avLst/>
            </a:prstGeom>
            <a:noFill/>
          </p:spPr>
          <p:txBody>
            <a:bodyPr wrap="square" rtlCol="0">
              <a:spAutoFit/>
            </a:bodyPr>
            <a:lstStyle/>
            <a:p>
              <a:r>
                <a:rPr lang="fr-FR" sz="2000" b="0" i="0" u="none" strike="noStrike" cap="none" baseline="0">
                  <a:solidFill>
                    <a:srgbClr val="000000"/>
                  </a:solidFill>
                  <a:effectLst/>
                  <a:uFill>
                    <a:solidFill>
                      <a:prstClr val="black">
                        <a:alpha val="0"/>
                      </a:prstClr>
                    </a:solidFill>
                  </a:uFill>
                  <a:latin typeface="Calibri"/>
                  <a:ea typeface="Calibri"/>
                  <a:cs typeface="Calibri"/>
                </a:rPr>
                <a:t>Nettoyer et désinfecter les équipements et instruments de soins aux patients</a:t>
              </a:r>
            </a:p>
          </p:txBody>
        </p:sp>
      </p:grpSp>
      <p:grpSp>
        <p:nvGrpSpPr>
          <p:cNvPr id="20" name="Group 19" descr="Image of a bucket filled with soap suds with the text &quot;Clean and disinfect healthcare environment&quot;">
            <a:extLst>
              <a:ext uri="{FF2B5EF4-FFF2-40B4-BE49-F238E27FC236}">
                <a16:creationId xmlns:a16="http://schemas.microsoft.com/office/drawing/2014/main" id="{F9347092-C409-2F15-4ACD-60D0B1689C23}"/>
              </a:ext>
            </a:extLst>
          </p:cNvPr>
          <p:cNvGrpSpPr/>
          <p:nvPr/>
        </p:nvGrpSpPr>
        <p:grpSpPr>
          <a:xfrm>
            <a:off x="5532906" y="4779519"/>
            <a:ext cx="6012574" cy="834844"/>
            <a:chOff x="5378025" y="4071256"/>
            <a:chExt cx="6012574" cy="834844"/>
          </a:xfrm>
        </p:grpSpPr>
        <p:pic>
          <p:nvPicPr>
            <p:cNvPr id="21" name="Picture 20">
              <a:extLst>
                <a:ext uri="{FF2B5EF4-FFF2-40B4-BE49-F238E27FC236}">
                  <a16:creationId xmlns:a16="http://schemas.microsoft.com/office/drawing/2014/main" id="{DFB25941-B42F-0C9E-C465-3CF26C4B3BBC}"/>
                </a:ext>
              </a:extLst>
            </p:cNvPr>
            <p:cNvPicPr>
              <a:picLocks noChangeAspect="1"/>
            </p:cNvPicPr>
            <p:nvPr/>
          </p:nvPicPr>
          <p:blipFill>
            <a:blip r:embed="rId9"/>
            <a:stretch>
              <a:fillRect/>
            </a:stretch>
          </p:blipFill>
          <p:spPr>
            <a:xfrm>
              <a:off x="5378025" y="4071256"/>
              <a:ext cx="662964" cy="834844"/>
            </a:xfrm>
            <a:prstGeom prst="rect">
              <a:avLst/>
            </a:prstGeom>
          </p:spPr>
        </p:pic>
        <p:sp>
          <p:nvSpPr>
            <p:cNvPr id="22" name="TextBox 21">
              <a:extLst>
                <a:ext uri="{FF2B5EF4-FFF2-40B4-BE49-F238E27FC236}">
                  <a16:creationId xmlns:a16="http://schemas.microsoft.com/office/drawing/2014/main" id="{20E0A123-65F7-ACEB-0407-6E8C6EB3BF40}"/>
                </a:ext>
              </a:extLst>
            </p:cNvPr>
            <p:cNvSpPr txBox="1"/>
            <p:nvPr/>
          </p:nvSpPr>
          <p:spPr>
            <a:xfrm>
              <a:off x="6340908" y="4161479"/>
              <a:ext cx="5049692" cy="701040"/>
            </a:xfrm>
            <a:prstGeom prst="rect">
              <a:avLst/>
            </a:prstGeom>
            <a:noFill/>
          </p:spPr>
          <p:txBody>
            <a:bodyPr wrap="square" rtlCol="0">
              <a:spAutoFit/>
            </a:bodyPr>
            <a:lstStyle/>
            <a:p>
              <a:r>
                <a:rPr lang="fr-FR" sz="2000" b="0" i="0" u="none" strike="noStrike" cap="none" baseline="0">
                  <a:solidFill>
                    <a:srgbClr val="000000"/>
                  </a:solidFill>
                  <a:effectLst/>
                  <a:uFill>
                    <a:solidFill>
                      <a:prstClr val="black">
                        <a:alpha val="0"/>
                      </a:prstClr>
                    </a:solidFill>
                  </a:uFill>
                  <a:latin typeface="Calibri"/>
                  <a:ea typeface="Calibri"/>
                  <a:cs typeface="Calibri"/>
                </a:rPr>
                <a:t>Nettoyer et désinfecter l’environnement des soins de santé</a:t>
              </a:r>
            </a:p>
          </p:txBody>
        </p:sp>
      </p:grpSp>
      <p:grpSp>
        <p:nvGrpSpPr>
          <p:cNvPr id="23" name="Group 22" descr="Image of textile washing symbol with the text &quot;Handle textiles and linens carefully&quot;">
            <a:extLst>
              <a:ext uri="{FF2B5EF4-FFF2-40B4-BE49-F238E27FC236}">
                <a16:creationId xmlns:a16="http://schemas.microsoft.com/office/drawing/2014/main" id="{03FC4224-883E-2EE0-EB08-37436C164BDA}"/>
              </a:ext>
            </a:extLst>
          </p:cNvPr>
          <p:cNvGrpSpPr/>
          <p:nvPr/>
        </p:nvGrpSpPr>
        <p:grpSpPr>
          <a:xfrm>
            <a:off x="5312846" y="5800706"/>
            <a:ext cx="6232634" cy="723421"/>
            <a:chOff x="5205219" y="5001258"/>
            <a:chExt cx="6232634" cy="723421"/>
          </a:xfrm>
        </p:grpSpPr>
        <p:pic>
          <p:nvPicPr>
            <p:cNvPr id="24" name="Picture 23">
              <a:extLst>
                <a:ext uri="{FF2B5EF4-FFF2-40B4-BE49-F238E27FC236}">
                  <a16:creationId xmlns:a16="http://schemas.microsoft.com/office/drawing/2014/main" id="{4901BE80-7A90-F4B8-88CC-4D0FD9C815F3}"/>
                </a:ext>
              </a:extLst>
            </p:cNvPr>
            <p:cNvPicPr>
              <a:picLocks noChangeAspect="1"/>
            </p:cNvPicPr>
            <p:nvPr/>
          </p:nvPicPr>
          <p:blipFill>
            <a:blip r:embed="rId10"/>
            <a:stretch>
              <a:fillRect/>
            </a:stretch>
          </p:blipFill>
          <p:spPr>
            <a:xfrm>
              <a:off x="5205219" y="5001258"/>
              <a:ext cx="1197241" cy="723421"/>
            </a:xfrm>
            <a:prstGeom prst="rect">
              <a:avLst/>
            </a:prstGeom>
          </p:spPr>
        </p:pic>
        <p:sp>
          <p:nvSpPr>
            <p:cNvPr id="25" name="TextBox 24">
              <a:extLst>
                <a:ext uri="{FF2B5EF4-FFF2-40B4-BE49-F238E27FC236}">
                  <a16:creationId xmlns:a16="http://schemas.microsoft.com/office/drawing/2014/main" id="{A386330A-3127-9A15-B762-3DC8447B5D1E}"/>
                </a:ext>
              </a:extLst>
            </p:cNvPr>
            <p:cNvSpPr txBox="1"/>
            <p:nvPr/>
          </p:nvSpPr>
          <p:spPr>
            <a:xfrm>
              <a:off x="6388161" y="5153629"/>
              <a:ext cx="5049692" cy="396240"/>
            </a:xfrm>
            <a:prstGeom prst="rect">
              <a:avLst/>
            </a:prstGeom>
            <a:noFill/>
          </p:spPr>
          <p:txBody>
            <a:bodyPr wrap="square" rtlCol="0">
              <a:spAutoFit/>
            </a:bodyPr>
            <a:lstStyle/>
            <a:p>
              <a:r>
                <a:rPr lang="fr-FR" sz="2000" b="0" i="0" u="none" strike="noStrike" cap="none" baseline="0">
                  <a:solidFill>
                    <a:srgbClr val="000000"/>
                  </a:solidFill>
                  <a:effectLst/>
                  <a:uFill>
                    <a:solidFill>
                      <a:prstClr val="black">
                        <a:alpha val="0"/>
                      </a:prstClr>
                    </a:solidFill>
                  </a:uFill>
                  <a:latin typeface="Calibri"/>
                  <a:ea typeface="Calibri"/>
                  <a:cs typeface="Calibri"/>
                </a:rPr>
                <a:t>Manipuler avec soin le linge et les draps</a:t>
              </a:r>
            </a:p>
          </p:txBody>
        </p:sp>
      </p:grpSp>
    </p:spTree>
    <p:extLst>
      <p:ext uri="{BB962C8B-B14F-4D97-AF65-F5344CB8AC3E}">
        <p14:creationId xmlns:p14="http://schemas.microsoft.com/office/powerpoint/2010/main" val="318289291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67CED-F1C0-4C26-8415-C26688DBE167}"/>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relatifs aux EPI</a:t>
            </a:r>
          </a:p>
        </p:txBody>
      </p:sp>
      <p:sp>
        <p:nvSpPr>
          <p:cNvPr id="3" name="Content Placeholder 2">
            <a:extLst>
              <a:ext uri="{FF2B5EF4-FFF2-40B4-BE49-F238E27FC236}">
                <a16:creationId xmlns:a16="http://schemas.microsoft.com/office/drawing/2014/main" id="{81BE3DC4-42A7-42F0-995D-02D9AC2A32AD}"/>
              </a:ext>
            </a:extLst>
          </p:cNvPr>
          <p:cNvSpPr>
            <a:spLocks noGrp="1"/>
          </p:cNvSpPr>
          <p:nvPr>
            <p:ph type="body" sz="quarter" idx="10"/>
          </p:nvPr>
        </p:nvSpPr>
        <p:spPr/>
        <p:txBody>
          <a:bodyPr/>
          <a:lstStyle/>
          <a:p>
            <a:pPr marL="0" indent="0">
              <a:spcBef>
                <a:spcPts val="1200"/>
              </a:spcBef>
              <a:buNone/>
            </a:pPr>
            <a:r>
              <a:rPr lang="fr-FR" sz="2800" b="1" i="0" u="none" strike="noStrike" cap="none" baseline="0" dirty="0">
                <a:solidFill>
                  <a:srgbClr val="0B40A5"/>
                </a:solidFill>
                <a:effectLst/>
                <a:uFill>
                  <a:solidFill>
                    <a:prstClr val="black">
                      <a:alpha val="0"/>
                    </a:prstClr>
                  </a:solidFill>
                </a:uFill>
                <a:latin typeface="Calibri"/>
                <a:ea typeface="Calibri"/>
                <a:cs typeface="Calibri"/>
              </a:rPr>
              <a:t>Un EPI seul n’est pas suffisant.</a:t>
            </a:r>
            <a:r>
              <a:rPr lang="fr-FR" sz="2800" b="0" i="0" u="none" strike="noStrike" cap="none" baseline="0" dirty="0">
                <a:solidFill>
                  <a:srgbClr val="0B40A5"/>
                </a:solidFill>
                <a:effectLst/>
                <a:uFill>
                  <a:solidFill>
                    <a:prstClr val="black">
                      <a:alpha val="0"/>
                    </a:prstClr>
                  </a:solidFill>
                </a:uFill>
                <a:latin typeface="Calibri"/>
                <a:ea typeface="Calibri"/>
                <a:cs typeface="Calibri"/>
              </a:rPr>
              <a:t> </a:t>
            </a:r>
            <a:r>
              <a:rPr lang="fr-FR" sz="2800" b="0" i="0" u="none" strike="noStrike" cap="none" baseline="0" dirty="0">
                <a:solidFill>
                  <a:srgbClr val="1D1D1D"/>
                </a:solidFill>
                <a:effectLst/>
                <a:uFill>
                  <a:solidFill>
                    <a:prstClr val="black">
                      <a:alpha val="0"/>
                    </a:prstClr>
                  </a:solidFill>
                </a:uFill>
                <a:latin typeface="Calibri"/>
                <a:ea typeface="Calibri"/>
                <a:cs typeface="Calibri"/>
              </a:rPr>
              <a:t>La sécurité des soins aux patients lors d’une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épidémie </a:t>
            </a:r>
            <a:r>
              <a:rPr lang="fr-FR" sz="2800" dirty="0">
                <a:solidFill>
                  <a:srgbClr val="000000"/>
                </a:solidFill>
                <a:uFill>
                  <a:solidFill>
                    <a:prstClr val="black">
                      <a:alpha val="0"/>
                    </a:prstClr>
                  </a:solidFill>
                </a:uFill>
                <a:latin typeface="Calibri"/>
                <a:ea typeface="Calibri"/>
                <a:cs typeface="Calibri"/>
              </a:rPr>
              <a:t>d’Ebola ou de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Marburg </a:t>
            </a:r>
            <a:r>
              <a:rPr lang="fr-FR" sz="2800" b="0" i="0" u="none" strike="noStrike" cap="none" baseline="0" dirty="0">
                <a:solidFill>
                  <a:srgbClr val="1D1D1D"/>
                </a:solidFill>
                <a:effectLst/>
                <a:uFill>
                  <a:solidFill>
                    <a:prstClr val="black">
                      <a:alpha val="0"/>
                    </a:prstClr>
                  </a:solidFill>
                </a:uFill>
                <a:latin typeface="Calibri"/>
                <a:ea typeface="Calibri"/>
                <a:cs typeface="Calibri"/>
              </a:rPr>
              <a:t>nécessite toutes les précautions habituelles, notamment :</a:t>
            </a:r>
          </a:p>
          <a:p>
            <a:pPr>
              <a:spcBef>
                <a:spcPts val="1200"/>
              </a:spcBef>
            </a:pPr>
            <a:r>
              <a:rPr lang="fr-FR" sz="2800" b="0" i="0" u="none" strike="noStrike" cap="none" baseline="0" dirty="0">
                <a:solidFill>
                  <a:srgbClr val="000000"/>
                </a:solidFill>
                <a:effectLst/>
                <a:uFill>
                  <a:solidFill>
                    <a:prstClr val="black">
                      <a:alpha val="0"/>
                    </a:prstClr>
                  </a:solidFill>
                </a:uFill>
                <a:latin typeface="Calibri"/>
                <a:ea typeface="Calibri"/>
                <a:cs typeface="Calibri"/>
              </a:rPr>
              <a:t>Hygiène des mains</a:t>
            </a:r>
          </a:p>
          <a:p>
            <a:r>
              <a:rPr lang="fr-FR" sz="2667" b="0" i="0" u="none" strike="noStrike" cap="none" baseline="0" dirty="0">
                <a:solidFill>
                  <a:srgbClr val="000000"/>
                </a:solidFill>
                <a:effectLst/>
                <a:uFill>
                  <a:solidFill>
                    <a:prstClr val="black">
                      <a:alpha val="0"/>
                    </a:prstClr>
                  </a:solidFill>
                </a:uFill>
                <a:latin typeface="Calibri"/>
                <a:ea typeface="Calibri"/>
                <a:cs typeface="Calibri"/>
              </a:rPr>
              <a:t>N</a:t>
            </a:r>
            <a:r>
              <a:rPr lang="fr-FR" sz="2800" b="0" i="0" u="none" strike="noStrike" cap="none" baseline="0" dirty="0">
                <a:solidFill>
                  <a:srgbClr val="000000"/>
                </a:solidFill>
                <a:effectLst/>
                <a:uFill>
                  <a:solidFill>
                    <a:prstClr val="black">
                      <a:alpha val="0"/>
                    </a:prstClr>
                  </a:solidFill>
                </a:uFill>
                <a:latin typeface="Calibri"/>
                <a:ea typeface="Calibri"/>
                <a:cs typeface="Calibri"/>
              </a:rPr>
              <a:t>ettoyage de l’environnement</a:t>
            </a:r>
          </a:p>
          <a:p>
            <a:r>
              <a:rPr lang="fr-FR" sz="2667" b="0" i="0" u="none" strike="noStrike" cap="none" baseline="0" dirty="0">
                <a:solidFill>
                  <a:srgbClr val="000000"/>
                </a:solidFill>
                <a:effectLst/>
                <a:uFill>
                  <a:solidFill>
                    <a:prstClr val="black">
                      <a:alpha val="0"/>
                    </a:prstClr>
                  </a:solidFill>
                </a:uFill>
                <a:latin typeface="Calibri"/>
                <a:ea typeface="Calibri"/>
                <a:cs typeface="Calibri"/>
              </a:rPr>
              <a:t>D</a:t>
            </a:r>
            <a:r>
              <a:rPr lang="fr-FR" sz="2800" b="0" i="0" u="none" strike="noStrike" cap="none" baseline="0" dirty="0">
                <a:solidFill>
                  <a:srgbClr val="000000"/>
                </a:solidFill>
                <a:effectLst/>
                <a:uFill>
                  <a:solidFill>
                    <a:prstClr val="black">
                      <a:alpha val="0"/>
                    </a:prstClr>
                  </a:solidFill>
                </a:uFill>
                <a:latin typeface="Calibri"/>
                <a:ea typeface="Calibri"/>
                <a:cs typeface="Calibri"/>
              </a:rPr>
              <a:t>épistage et isolement</a:t>
            </a:r>
            <a:endParaRPr lang="en-US" sz="2800" b="1" dirty="0">
              <a:solidFill>
                <a:srgbClr val="000000"/>
              </a:solidFill>
              <a:latin typeface="Calibri"/>
              <a:cs typeface="Calibri"/>
            </a:endParaRPr>
          </a:p>
          <a:p>
            <a:pPr marL="0" indent="0">
              <a:buNone/>
            </a:pPr>
            <a:endParaRPr lang="en-US" dirty="0"/>
          </a:p>
        </p:txBody>
      </p:sp>
    </p:spTree>
    <p:extLst>
      <p:ext uri="{BB962C8B-B14F-4D97-AF65-F5344CB8AC3E}">
        <p14:creationId xmlns:p14="http://schemas.microsoft.com/office/powerpoint/2010/main" val="3545201296"/>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lcf76f155ced4ddcb4097134ff3c332f xmlns="d9557b21-3a07-4829-8c5e-3740791e0e9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AA94ADA-F348-4701-99F0-E38441FEF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57b21-3a07-4829-8c5e-3740791e0e98"/>
    <ds:schemaRef ds:uri="0d643e6b-beed-4993-859b-c9c3c7fee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1B247AF-8DAB-41B4-94E8-66FCAE0DCA75}">
  <ds:schemaRefs>
    <ds:schemaRef ds:uri="http://schemas.microsoft.com/sharepoint/v3/contenttype/forms"/>
  </ds:schemaRefs>
</ds:datastoreItem>
</file>

<file path=customXml/itemProps3.xml><?xml version="1.0" encoding="utf-8"?>
<ds:datastoreItem xmlns:ds="http://schemas.openxmlformats.org/officeDocument/2006/customXml" ds:itemID="{F05FD07D-3804-4130-AA4B-713B249F31AF}">
  <ds:schemaRefs>
    <ds:schemaRef ds:uri="http://www.w3.org/XML/1998/namespace"/>
    <ds:schemaRef ds:uri="http://schemas.microsoft.com/office/infopath/2007/PartnerControls"/>
    <ds:schemaRef ds:uri="http://schemas.microsoft.com/office/2006/documentManagement/types"/>
    <ds:schemaRef ds:uri="http://purl.org/dc/terms/"/>
    <ds:schemaRef ds:uri="d9557b21-3a07-4829-8c5e-3740791e0e98"/>
    <ds:schemaRef ds:uri="http://purl.org/dc/dcmitype/"/>
    <ds:schemaRef ds:uri="0d643e6b-beed-4993-859b-c9c3c7fee416"/>
    <ds:schemaRef ds:uri="http://purl.org/dc/elements/1.1/"/>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DHQP_ATSDR Combined</Template>
  <TotalTime>100</TotalTime>
  <Words>4987</Words>
  <Application>Microsoft Office PowerPoint</Application>
  <PresentationFormat>Widescreen</PresentationFormat>
  <Paragraphs>291</Paragraphs>
  <Slides>21</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Arial,Sans-Serif</vt:lpstr>
      <vt:lpstr>Calibri</vt:lpstr>
      <vt:lpstr>Calibri Light</vt:lpstr>
      <vt:lpstr>Myriad Web Pro</vt:lpstr>
      <vt:lpstr>Segoe UI</vt:lpstr>
      <vt:lpstr>Wingdings</vt:lpstr>
      <vt:lpstr>DHQP_ATSDR Combined</vt:lpstr>
      <vt:lpstr>PCI pour la maladie à virus Ebola ou la maladie à virus de Marburg : EPI, première partie : les bases des PPE. Pourquoi, quand et comment utiliser les PPI</vt:lpstr>
      <vt:lpstr>Objectifs d’apprentissage</vt:lpstr>
      <vt:lpstr>Qu’est-ce qu’un équipement de protection individuelle (EPI) ?</vt:lpstr>
      <vt:lpstr>Définition : EPI</vt:lpstr>
      <vt:lpstr>Éléments de l’EPI</vt:lpstr>
      <vt:lpstr>Pourquoi les EPI ?</vt:lpstr>
      <vt:lpstr>Quand utiliser l’EPI ?</vt:lpstr>
      <vt:lpstr>Précautions standard</vt:lpstr>
      <vt:lpstr>Points importants relatifs aux EPI</vt:lpstr>
      <vt:lpstr>EPI et précautions standard lors d’une flambée épidémique d’Ebola ou de Marburg</vt:lpstr>
      <vt:lpstr>EPI pour le dépistage d’Ebola ou de Marburg</vt:lpstr>
      <vt:lpstr>EPI pour les soins aux patients et le nettoyage de l’environnement</vt:lpstr>
      <vt:lpstr>Utilisation correcte de l’EPI</vt:lpstr>
      <vt:lpstr>Points clés sur l’EPI (rappel)</vt:lpstr>
      <vt:lpstr>Ce qu’il faut faire et ne pas faire lorsqu’on porte un EPI</vt:lpstr>
      <vt:lpstr>Que faire si les EPI sont limités ?</vt:lpstr>
      <vt:lpstr>Contrôle des connaissances : EPI</vt:lpstr>
      <vt:lpstr>Retour d’information : EPI</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Ponder, Marilyn (CDC/DDID/NCEZID/DHQP) (CTR)</dc:creator>
  <cp:lastModifiedBy>Aitor Balado</cp:lastModifiedBy>
  <cp:revision>11</cp:revision>
  <dcterms:created xsi:type="dcterms:W3CDTF">2022-11-18T21:35:24Z</dcterms:created>
  <dcterms:modified xsi:type="dcterms:W3CDTF">2026-07-31T14:09:24Z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0x010100C1F1D77B3D37B44DAC62FD0B407B00D1</vt:lpwstr>
  </property>
  <property fmtid="{D5CDD505-2E9C-101B-9397-08002B2CF9AE}" pid="3" name="MediaServiceImageTags">
    <vt:lpwstr/>
  </property>
  <property fmtid="{D5CDD505-2E9C-101B-9397-08002B2CF9AE}" pid="4" name="MSIP_Label_7b94a7b8-f06c-4dfe-bdcc-9b548fd58c31_ActionId">
    <vt:lpwstr>e7d19a9d-008c-492b-8057-f668ea46276d</vt:lpwstr>
  </property>
  <property fmtid="{D5CDD505-2E9C-101B-9397-08002B2CF9AE}" pid="5" name="MSIP_Label_7b94a7b8-f06c-4dfe-bdcc-9b548fd58c31_ContentBits">
    <vt:lpwstr>0</vt:lpwstr>
  </property>
  <property fmtid="{D5CDD505-2E9C-101B-9397-08002B2CF9AE}" pid="6" name="MSIP_Label_7b94a7b8-f06c-4dfe-bdcc-9b548fd58c31_Enabled">
    <vt:lpwstr>true</vt:lpwstr>
  </property>
  <property fmtid="{D5CDD505-2E9C-101B-9397-08002B2CF9AE}" pid="7" name="MSIP_Label_7b94a7b8-f06c-4dfe-bdcc-9b548fd58c31_Method">
    <vt:lpwstr>Privileged</vt:lpwstr>
  </property>
  <property fmtid="{D5CDD505-2E9C-101B-9397-08002B2CF9AE}" pid="8" name="MSIP_Label_7b94a7b8-f06c-4dfe-bdcc-9b548fd58c31_Name">
    <vt:lpwstr>7b94a7b8-f06c-4dfe-bdcc-9b548fd58c31</vt:lpwstr>
  </property>
  <property fmtid="{D5CDD505-2E9C-101B-9397-08002B2CF9AE}" pid="9" name="MSIP_Label_7b94a7b8-f06c-4dfe-bdcc-9b548fd58c31_SetDate">
    <vt:lpwstr>2022-11-18T22:03:48Z</vt:lpwstr>
  </property>
  <property fmtid="{D5CDD505-2E9C-101B-9397-08002B2CF9AE}" pid="10" name="MSIP_Label_7b94a7b8-f06c-4dfe-bdcc-9b548fd58c31_SiteId">
    <vt:lpwstr>9ce70869-60db-44fd-abe8-d2767077fc8f</vt:lpwstr>
  </property>
</Properties>
</file>