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18"/>
  </p:notesMasterIdLst>
  <p:sldIdLst>
    <p:sldId id="608" r:id="rId5"/>
    <p:sldId id="322" r:id="rId6"/>
    <p:sldId id="261" r:id="rId7"/>
    <p:sldId id="507" r:id="rId8"/>
    <p:sldId id="555" r:id="rId9"/>
    <p:sldId id="605" r:id="rId10"/>
    <p:sldId id="604" r:id="rId11"/>
    <p:sldId id="513" r:id="rId12"/>
    <p:sldId id="514" r:id="rId13"/>
    <p:sldId id="578" r:id="rId14"/>
    <p:sldId id="606" r:id="rId15"/>
    <p:sldId id="573" r:id="rId16"/>
    <p:sldId id="607" r:id="rId17"/>
  </p:sldIdLst>
  <p:sldSz cx="12192000" cy="6858000"/>
  <p:notesSz cx="6858000" cy="9144000"/>
  <p:custDataLst>
    <p:tags r:id="rId19"/>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lson, Katie (CDC/DDID/NCEZID/DHQP)" initials="KW" lastIdx="0" clrIdx="1"/>
  <p:cmAuthor id="1" name="Wilson, Katie (CDC/DDID/NCEZID/DHQP)" initials="W(" lastIdx="0" clrIdx="2"/>
  <p:cmAuthor id="2" name="Marilyn Ponder" initials="MP" lastIdx="0" clrIdx="3"/>
  <p:cmAuthor id="3" name="AB" initials="A.B." lastIdx="1" clrIdx="4">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681839-05F6-46D4-9BBE-4D8BC2E2B140}" v="4" dt="2026-07-01T09:58:11.8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51" autoAdjust="0"/>
    <p:restoredTop sz="63646" autoAdjust="0"/>
  </p:normalViewPr>
  <p:slideViewPr>
    <p:cSldViewPr snapToGrid="0">
      <p:cViewPr varScale="1">
        <p:scale>
          <a:sx n="72" d="100"/>
          <a:sy n="72" d="100"/>
        </p:scale>
        <p:origin x="1872" y="60"/>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custSel modSld">
      <pc:chgData name="hty hty" userId="75bf7606ac6bfdc8" providerId="LiveId" clId="{79167C53-50A3-48CF-96D9-4AA2F8C244DE}" dt="2026-07-01T09:58:35.920" v="87" actId="20577"/>
      <pc:docMkLst>
        <pc:docMk/>
      </pc:docMkLst>
      <pc:sldChg chg="modSp mod modNotesTx">
        <pc:chgData name="hty hty" userId="75bf7606ac6bfdc8" providerId="LiveId" clId="{79167C53-50A3-48CF-96D9-4AA2F8C244DE}" dt="2026-07-01T09:58:16.589" v="78" actId="20577"/>
        <pc:sldMkLst>
          <pc:docMk/>
          <pc:sldMk cId="1738108300" sldId="322"/>
        </pc:sldMkLst>
        <pc:spChg chg="mod">
          <ac:chgData name="hty hty" userId="75bf7606ac6bfdc8" providerId="LiveId" clId="{79167C53-50A3-48CF-96D9-4AA2F8C244DE}" dt="2026-06-30T22:23:35.181" v="57" actId="20577"/>
          <ac:spMkLst>
            <pc:docMk/>
            <pc:sldMk cId="1738108300" sldId="322"/>
            <ac:spMk id="3" creationId="{00000000-0000-0000-0000-000000000000}"/>
          </ac:spMkLst>
        </pc:spChg>
      </pc:sldChg>
      <pc:sldChg chg="modNotesTx">
        <pc:chgData name="hty hty" userId="75bf7606ac6bfdc8" providerId="LiveId" clId="{79167C53-50A3-48CF-96D9-4AA2F8C244DE}" dt="2026-07-01T09:58:35.920" v="87" actId="20577"/>
        <pc:sldMkLst>
          <pc:docMk/>
          <pc:sldMk cId="1594378933" sldId="605"/>
        </pc:sldMkLst>
      </pc:sldChg>
      <pc:sldChg chg="modSp mod modNotesTx">
        <pc:chgData name="hty hty" userId="75bf7606ac6bfdc8" providerId="LiveId" clId="{79167C53-50A3-48CF-96D9-4AA2F8C244DE}" dt="2026-07-01T09:58:01.222" v="73" actId="20577"/>
        <pc:sldMkLst>
          <pc:docMk/>
          <pc:sldMk cId="1972006040" sldId="608"/>
        </pc:sldMkLst>
        <pc:spChg chg="mod">
          <ac:chgData name="hty hty" userId="75bf7606ac6bfdc8" providerId="LiveId" clId="{79167C53-50A3-48CF-96D9-4AA2F8C244DE}" dt="2026-06-30T22:23:22.890" v="48" actId="20577"/>
          <ac:spMkLst>
            <pc:docMk/>
            <pc:sldMk cId="1972006040" sldId="608"/>
            <ac:spMk id="5" creationId="{2CF3E2A4-F675-B6F3-7CEA-C328ED4B81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5F6C12-4AF0-41DB-8949-E752D0E82534}"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D9D0E0-5217-4E2E-9AEB-1185C3F29D6F}" type="slidenum">
              <a:rPr lang="en-US" smtClean="0"/>
              <a:t>‹#›</a:t>
            </a:fld>
            <a:endParaRPr lang="en-US"/>
          </a:p>
        </p:txBody>
      </p:sp>
    </p:spTree>
    <p:extLst>
      <p:ext uri="{BB962C8B-B14F-4D97-AF65-F5344CB8AC3E}">
        <p14:creationId xmlns:p14="http://schemas.microsoft.com/office/powerpoint/2010/main" val="1088666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pps.who.int/iris/handle/10665/144578?search-result=true&amp;query=Hand+hygiene+in+health+care+in+the+context+of+Filovirus+disease+outbreak+response&amp;scope=&amp;rpp=10&amp;sort_by=score&amp;order=desc"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dc.gov/infectioncontrol/pdf/projectfirstline/PFL-T9-SessionPlans-508.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les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professionnels de la santé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doivent savoir sur la pratique de l’hygiène des </a:t>
            </a:r>
            <a:r>
              <a:rPr lang="fr-FR" sz="1200" b="0" i="1" u="none" strike="noStrike" kern="1200" cap="none" baseline="0" dirty="0">
                <a:solidFill>
                  <a:srgbClr val="000000"/>
                </a:solidFill>
                <a:effectLst/>
                <a:uFill>
                  <a:solidFill>
                    <a:prstClr val="black">
                      <a:alpha val="0"/>
                    </a:prstClr>
                  </a:solidFill>
                </a:uFill>
                <a:latin typeface="Calibri"/>
                <a:ea typeface="Calibri"/>
                <a:cs typeface="Calibri"/>
              </a:rPr>
              <a:t>mains dans le cadre d’Ebola ou de Marburg</a:t>
            </a:r>
            <a:r>
              <a:rPr lang="fr-FR" sz="1200" b="0" i="1" u="none" strike="noStrike" cap="none" baseline="0" dirty="0">
                <a:solidFill>
                  <a:srgbClr val="000000"/>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a:t>
            </a:r>
            <a:r>
              <a:rPr lang="fr-FR" sz="1200" b="0" i="1" u="none" strike="noStrike" kern="1200" cap="none" baseline="0" dirty="0">
                <a:solidFill>
                  <a:srgbClr val="000000"/>
                </a:solidFill>
                <a:effectLst/>
                <a:uFill>
                  <a:solidFill>
                    <a:prstClr val="black">
                      <a:alpha val="0"/>
                    </a:prstClr>
                  </a:solidFill>
                </a:uFill>
                <a:latin typeface="Calibri"/>
                <a:ea typeface="Calibri"/>
                <a:cs typeface="Calibri"/>
              </a:rPr>
              <a:t>pour Ebola ou Marburg sont présentés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de manière séquentielle, étant entendu que les participants progresseront tout au long de la série. Cependant, vous pouvez mélanger et combiner des contenus pour répondre aux besoins des participants, et vous devrez ajuster l’exemple de script ci-dessous.</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parlerons du fait de garder les mains propres. C’est ce que l’on appelle l’« hygiène des mains », et il s’agit d’une précaution standard pour assurer votre propre protection, ainsi que celle de vos patients et de votre communauté contre la </a:t>
            </a:r>
            <a:r>
              <a:rPr lang="fr-FR" sz="1200" b="0" i="0" u="none" strike="noStrike" cap="none" baseline="0" dirty="0">
                <a:solidFill>
                  <a:srgbClr val="000000"/>
                </a:solidFill>
                <a:effectLst/>
                <a:uFill>
                  <a:solidFill>
                    <a:prstClr val="black">
                      <a:alpha val="0"/>
                    </a:prstClr>
                  </a:solidFill>
                </a:uFill>
                <a:latin typeface="+mn-lt"/>
                <a:ea typeface="+mn-ea"/>
                <a:cs typeface="Calibri"/>
              </a:rPr>
              <a:t>Ebola ou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endParaRPr lang="en-US" dirty="0"/>
          </a:p>
        </p:txBody>
      </p:sp>
      <p:sp>
        <p:nvSpPr>
          <p:cNvPr id="4" name="Slide Number Placeholder 3"/>
          <p:cNvSpPr>
            <a:spLocks noGrp="1"/>
          </p:cNvSpPr>
          <p:nvPr>
            <p:ph type="sldNum" sz="quarter" idx="5"/>
          </p:nvPr>
        </p:nvSpPr>
        <p:spPr/>
        <p:txBody>
          <a:bodyPr/>
          <a:lstStyle/>
          <a:p>
            <a:fld id="{B3D9D0E0-5217-4E2E-9AEB-1185C3F29D6F}" type="slidenum">
              <a:rPr lang="en-US" smtClean="0"/>
              <a:t>1</a:t>
            </a:fld>
            <a:endParaRPr lang="en-US"/>
          </a:p>
        </p:txBody>
      </p:sp>
    </p:spTree>
    <p:extLst>
      <p:ext uri="{BB962C8B-B14F-4D97-AF65-F5344CB8AC3E}">
        <p14:creationId xmlns:p14="http://schemas.microsoft.com/office/powerpoint/2010/main" val="918328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L’utilisation du chlore pour l’hygiène des mains n'est pas recommandée par les directives de l’Organisation mondiale de la santé (OMS), mais elle peut constituer une option provisoire en l’absence d’autre produit d’hygiène des mains disponible. </a:t>
            </a:r>
          </a:p>
          <a:p>
            <a:endParaRPr lang="en-US"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Le chlore n’est pas toujours le même. Il existe différentes concentrations et différentes formulations, et la façon dont le produit est dilué a son importance. S’il n’est pas dilué correctement, il peut s’avérer trop fort, ce qui risque d’irriter les mains, ou pas assez fort, auquel cas il sera inutile.</a:t>
            </a:r>
          </a:p>
          <a:p>
            <a:endParaRPr lang="en-US"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Le chlore n'est pas non plus idéal car il doit être préparé quotidiennement, perd de sa force avec le temps et doit être protégé de la lumière : vous le verrez souvent dans des seaux couverts.</a:t>
            </a:r>
          </a:p>
          <a:p>
            <a:endParaRPr lang="en-US" baseline="0"/>
          </a:p>
          <a:p>
            <a:r>
              <a:rPr lang="fr-FR" sz="1200" b="0" i="1" u="none" strike="noStrike" cap="none" baseline="0">
                <a:solidFill>
                  <a:srgbClr val="000000"/>
                </a:solidFill>
                <a:effectLst/>
                <a:uFill>
                  <a:solidFill>
                    <a:prstClr val="black">
                      <a:alpha val="0"/>
                    </a:prstClr>
                  </a:solidFill>
                </a:uFill>
                <a:latin typeface="Calibri"/>
                <a:ea typeface="Calibri"/>
                <a:cs typeface="Calibri"/>
              </a:rPr>
              <a:t>Ressource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333333"/>
                </a:solidFill>
                <a:effectLst/>
                <a:uFill>
                  <a:solidFill>
                    <a:prstClr val="black">
                      <a:alpha val="0"/>
                    </a:prstClr>
                  </a:solidFill>
                </a:uFill>
                <a:latin typeface="Calibri"/>
                <a:ea typeface="Calibri"/>
                <a:cs typeface="Calibri"/>
                <a:hlinkClick r:id="rId3" history="0"/>
              </a:rPr>
              <a:t>1 WHO Guideline on hand hygiene in health care in the context of filovirus disease outbreak response : rapid advice guideline (Ligne directrice de l’OMS sur hygiène des mains au cours des soins dans le cadre de la réponse à une flambée épidémique de maladie à filovirus: guide de conseils rapides), novembre 2014</a:t>
            </a:r>
            <a:endParaRPr lang="en-US" sz="1200" baseline="0">
              <a:solidFill>
                <a:srgbClr val="333333"/>
              </a:solidFill>
              <a:latin typeface="Calibri"/>
              <a:cs typeface="Calibri"/>
            </a:endParaRPr>
          </a:p>
          <a:p>
            <a:endParaRPr lang="en-US" baseline="0"/>
          </a:p>
        </p:txBody>
      </p:sp>
      <p:sp>
        <p:nvSpPr>
          <p:cNvPr id="4" name="Slide Number Placeholder 3"/>
          <p:cNvSpPr>
            <a:spLocks noGrp="1"/>
          </p:cNvSpPr>
          <p:nvPr>
            <p:ph type="sldNum" sz="quarter" idx="5"/>
          </p:nvPr>
        </p:nvSpPr>
        <p:spPr/>
        <p:txBody>
          <a:bodyPr/>
          <a:lstStyle/>
          <a:p>
            <a:fld id="{B3D9D0E0-5217-4E2E-9AEB-1185C3F29D6F}" type="slidenum">
              <a:rPr lang="en-US" smtClean="0"/>
              <a:t>10</a:t>
            </a:fld>
            <a:endParaRPr lang="en-US"/>
          </a:p>
        </p:txBody>
      </p:sp>
    </p:spTree>
    <p:extLst>
      <p:ext uri="{BB962C8B-B14F-4D97-AF65-F5344CB8AC3E}">
        <p14:creationId xmlns:p14="http://schemas.microsoft.com/office/powerpoint/2010/main" val="2135536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que nous avons discuté de l’hygiène des mains, prenons du temps pour réfléchir à ce que vous avez appris et à la façon dont cela s’applique à votre vie quotidienne au travail.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D’abord, sur la base de ce que vous avez appris aujourd’hui, pouvez-vous citer 2 choses que vous changerez en ce qui concerne la manière dont vous nettoyez vos mains pendant le travail ? Par exemple, allez-vous vous laver ou vous frotter les mains plus longtemps ? Allez-vous essayer de fermer le robinet à l’aide de votre coude ? Allez-vous utiliser plus de rince-mains à base d’alcool à chaque fois afin d’en avoir suffisamment pour humidifier vos mains en les frottant ? Prenez une minute et notez ces éléments. Si vous pensez à plus de 2 éléments, notez tout ce qui vous vient à l’esprit. Vous n’êtes pas obligé(e) d’en parler avec le groupe si vous ne le souhaitez pas. C’est juste pour vous, mais j’inviterai quelques volontaires qui sont disposés au partage après vous avoir laissé une minute pour y réfléchir.</a:t>
            </a:r>
          </a:p>
          <a:p>
            <a:r>
              <a:rPr lang="fr-FR" sz="1200" b="0" i="1" u="none" strike="noStrike" cap="none" baseline="0">
                <a:solidFill>
                  <a:srgbClr val="000000"/>
                </a:solidFill>
                <a:effectLst/>
                <a:uFill>
                  <a:solidFill>
                    <a:prstClr val="black">
                      <a:alpha val="0"/>
                    </a:prstClr>
                  </a:solidFill>
                </a:uFill>
                <a:latin typeface="Calibri"/>
                <a:ea typeface="Calibri"/>
                <a:cs typeface="Calibri"/>
              </a:rPr>
              <a:t>[Étant donné que c’est personnel, accordez aux participants 1 à 2 minutes pour le noter par eux-mêmes. Si certains participants souhaitent partager leurs réponses avec le groupe après, vous pourriez leur accorder un certain temps à cet effet ; toutefois, n’obligez personne à répondre à l’ensemble du groupe.]</a:t>
            </a:r>
          </a:p>
          <a:p>
            <a:endParaRPr lang="en-US" i="1"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pensons aux établissements dans lesquels vous travaillez. Quel est l’élément qui pourrait changer dans votre établissement pour contribuer à faciliter l’hygiène des mains ou la rendre plus efficace ? Par exemple, le chlore est-il la seule option disponible plutôt que du savon ou un rince-mains à base d’alcool ? Est-il habituel de partager les serviettes ? Les stations d’hygiène des mains sont-elles placées aux entrées et dans les zones de soins des patients pour rendre pratique le nettoyage des mains et inviter à le faire plus fréquemment ? Prenez une minute pour le noter. Si vous pouvez penser à plus d’un élément qui pourrait changer, évoquez tout ce qui vous vient à l’esprit. Après vous avoir laissé une minute pour réfléchir, j’inviterai des volontaires à faire part de leurs réponses.</a:t>
            </a:r>
          </a:p>
          <a:p>
            <a:r>
              <a:rPr lang="fr-FR" sz="1200" b="0" i="1" u="none" strike="noStrike" cap="none" baseline="0">
                <a:solidFill>
                  <a:srgbClr val="000000"/>
                </a:solidFill>
                <a:effectLst/>
                <a:uFill>
                  <a:solidFill>
                    <a:prstClr val="black">
                      <a:alpha val="0"/>
                    </a:prstClr>
                  </a:solidFill>
                </a:uFill>
                <a:latin typeface="Calibri"/>
                <a:ea typeface="Calibri"/>
                <a:cs typeface="Calibri"/>
              </a:rPr>
              <a:t>[Laissez les participants de partager les réponses. Discutez en groupe des moyens de surmonter ces difficultés.]</a:t>
            </a:r>
            <a:endParaRPr lang="en-US" i="1"/>
          </a:p>
          <a:p>
            <a:endParaRPr lang="en-US"/>
          </a:p>
        </p:txBody>
      </p:sp>
      <p:sp>
        <p:nvSpPr>
          <p:cNvPr id="4" name="Slide Number Placeholder 3"/>
          <p:cNvSpPr>
            <a:spLocks noGrp="1"/>
          </p:cNvSpPr>
          <p:nvPr>
            <p:ph type="sldNum" sz="quarter" idx="5"/>
          </p:nvPr>
        </p:nvSpPr>
        <p:spPr/>
        <p:txBody>
          <a:bodyPr/>
          <a:lstStyle/>
          <a:p>
            <a:fld id="{B3D9D0E0-5217-4E2E-9AEB-1185C3F29D6F}" type="slidenum">
              <a:rPr lang="en-US" smtClean="0"/>
              <a:t>11</a:t>
            </a:fld>
            <a:endParaRPr lang="en-US"/>
          </a:p>
        </p:txBody>
      </p:sp>
    </p:spTree>
    <p:extLst>
      <p:ext uri="{BB962C8B-B14F-4D97-AF65-F5344CB8AC3E}">
        <p14:creationId xmlns:p14="http://schemas.microsoft.com/office/powerpoint/2010/main" val="563116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Pour conclure, voici quelques éléments clés que j’espère vous voir retenir à l’issue de la session d’aujourd’hui.</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D’abord, une bonne hygiène des mains assure votre protection et celle de vos patients contre l’infection. En vous protégeant, vous protégez également vos collègues, votre famille, vos amis et d’autres personnes dans votre communauté. L’hygiène des mains est une mesure simple qui peut faire toute la différence.</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L’hygiène des mains doit être pratiquée plusieurs fois au cours de la journée de travail, notamment avant et après certaines actions pour les soins des patients, le nettoyage l’utilisation de l’EPI et les activités personnelles.</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En outre, souvenez-vous, quand vous pratiquez l’hygiène des mains pour les avoir propres, que vous devez les nettoyer pendant la durée recommandée (20 à 30 secondes pour le rince-mains et 40 secondes ou plus en cas d’utilisation de savon et d’eau), et si vous utilisez une solution hydroalcoolique pour les mains, vous devez en utiliser suffisamment afin que vos mains restent humides lorsque vous les frottez. Si vous utilisez de l'eau savonneuse ou une solution chlorée, utilisez une serviette à usage unique pour vous sécher les mains. Si aucun sèche-mains n’est disponible, laissez vos mains sécher à l’air libre.</a:t>
            </a:r>
          </a:p>
        </p:txBody>
      </p:sp>
      <p:sp>
        <p:nvSpPr>
          <p:cNvPr id="4" name="Slide Number Placeholder 3"/>
          <p:cNvSpPr>
            <a:spLocks noGrp="1"/>
          </p:cNvSpPr>
          <p:nvPr>
            <p:ph type="sldNum" sz="quarter" idx="5"/>
          </p:nvPr>
        </p:nvSpPr>
        <p:spPr/>
        <p:txBody>
          <a:bodyPr/>
          <a:lstStyle/>
          <a:p>
            <a:fld id="{8E9EAB65-906F-4FA9-BB19-1D451DF49716}" type="slidenum">
              <a:rPr lang="en-US" smtClean="0"/>
              <a:t>12</a:t>
            </a:fld>
            <a:endParaRPr lang="en-US"/>
          </a:p>
        </p:txBody>
      </p:sp>
    </p:spTree>
    <p:extLst>
      <p:ext uri="{BB962C8B-B14F-4D97-AF65-F5344CB8AC3E}">
        <p14:creationId xmlns:p14="http://schemas.microsoft.com/office/powerpoint/2010/main" val="2650004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trois objectifs d’apprentissage. Au terme du temps que nous passerons ensemble, vous devez être en mesure d’expliquer pourquoi il est important de garder les mains propres dans le cadre de la lutte contre </a:t>
            </a:r>
            <a:r>
              <a:rPr lang="fr-FR" sz="1200" b="0" i="0" u="none" strike="noStrike" cap="none" baseline="0" dirty="0">
                <a:solidFill>
                  <a:srgbClr val="000000"/>
                </a:solidFill>
                <a:effectLst/>
                <a:uFill>
                  <a:solidFill>
                    <a:prstClr val="black">
                      <a:alpha val="0"/>
                    </a:prstClr>
                  </a:solidFill>
                </a:uFill>
                <a:latin typeface="+mn-lt"/>
                <a:ea typeface="+mn-ea"/>
                <a:cs typeface="Calibri"/>
              </a:rPr>
              <a:t>Ebola ou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de décrire au moins 5 occasions où l’hygiène des mains doit être pratiquée au cours de la journée de travail et de décrire 3 considérations pour assurer une bonne hygiène des mains.</a:t>
            </a:r>
          </a:p>
          <a:p>
            <a:pPr lvl="0"/>
            <a:endParaRPr lang="en-US" baseline="0" dirty="0"/>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u="none" strike="noStrike" cap="none" baseline="0" dirty="0">
                <a:solidFill>
                  <a:srgbClr val="000000"/>
                </a:solidFill>
                <a:effectLst/>
                <a:uFill>
                  <a:solidFill>
                    <a:prstClr val="black">
                      <a:alpha val="0"/>
                    </a:prstClr>
                  </a:solidFill>
                </a:uFill>
                <a:latin typeface="Calibri"/>
                <a:ea typeface="Calibri"/>
                <a:cs typeface="Calibri"/>
              </a:rPr>
              <a:t>[Cette activité est directement tirée des diapositives du </a:t>
            </a:r>
            <a:r>
              <a:rPr lang="fr-FR" sz="1200" b="1" i="1" u="none" strike="noStrike" cap="none" baseline="0" dirty="0" err="1">
                <a:solidFill>
                  <a:srgbClr val="000000"/>
                </a:solidFill>
                <a:effectLst/>
                <a:uFill>
                  <a:solidFill>
                    <a:prstClr val="black">
                      <a:alpha val="0"/>
                    </a:prstClr>
                  </a:solidFill>
                </a:uFill>
                <a:latin typeface="Calibri"/>
                <a:ea typeface="Calibri"/>
                <a:cs typeface="Calibri"/>
              </a:rPr>
              <a:t>PFL</a:t>
            </a:r>
            <a:r>
              <a:rPr lang="fr-FR" sz="1200" b="1" i="1" u="none" strike="noStrike" cap="none" baseline="0" dirty="0">
                <a:solidFill>
                  <a:srgbClr val="000000"/>
                </a:solidFill>
                <a:effectLst/>
                <a:uFill>
                  <a:solidFill>
                    <a:prstClr val="black">
                      <a:alpha val="0"/>
                    </a:prstClr>
                  </a:solidFill>
                </a:uFill>
                <a:latin typeface="Calibri"/>
                <a:ea typeface="Calibri"/>
                <a:cs typeface="Calibri"/>
              </a:rPr>
              <a:t> sur l'hygiène des mains : </a:t>
            </a:r>
            <a:r>
              <a:rPr lang="fr-FR" sz="1200" b="1" i="0" u="none" strike="noStrike" cap="none" baseline="0" dirty="0">
                <a:solidFill>
                  <a:srgbClr val="000000"/>
                </a:solidFill>
                <a:effectLst/>
                <a:uFill>
                  <a:solidFill>
                    <a:prstClr val="black">
                      <a:alpha val="0"/>
                    </a:prstClr>
                  </a:solidFill>
                </a:uFill>
                <a:latin typeface="Calibri"/>
                <a:ea typeface="Calibri"/>
                <a:cs typeface="Calibri"/>
                <a:hlinkClick r:id="rId3" history="0"/>
              </a:rPr>
              <a:t>hygiène des mains (plan de sessions) (cdc.gov)</a:t>
            </a:r>
            <a:r>
              <a:rPr lang="fr-FR" sz="1200" b="1" i="0" u="none" strike="noStrike" cap="none" baseline="0" dirty="0">
                <a:solidFill>
                  <a:srgbClr val="000000"/>
                </a:solidFill>
                <a:effectLst/>
                <a:uFill>
                  <a:solidFill>
                    <a:prstClr val="black">
                      <a:alpha val="0"/>
                    </a:prstClr>
                  </a:solidFill>
                </a:uFill>
                <a:latin typeface="Calibri"/>
                <a:ea typeface="Calibri"/>
                <a:cs typeface="Calibri"/>
              </a:rPr>
              <a:t>]</a:t>
            </a:r>
            <a:endParaRPr lang="en-US" b="1"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commencer aujourd’hui, j’aimerais vous demander à quel point vous vous lavez ou vous nettoyez fréquemment les mains à l’aide d’une solution hydroalcoolique pour les mains pendant un jour de travail type. Je vous donnerai une ou deux minutes pour réfléchir à votre jour de travail type et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estimer</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le nombre total de fois. Si vous avez besoin de prendre des notes pour vous aider à faire le décompte, n’hésitez surtout pas.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r>
              <a:rPr lang="fr-FR" sz="1100" b="0" i="1" u="none" strike="noStrike" cap="none" baseline="0" dirty="0">
                <a:solidFill>
                  <a:srgbClr val="000000"/>
                </a:solidFill>
                <a:effectLst/>
                <a:uFill>
                  <a:solidFill>
                    <a:prstClr val="black">
                      <a:alpha val="0"/>
                    </a:prstClr>
                  </a:solidFill>
                </a:uFill>
                <a:latin typeface="Calibri"/>
                <a:ea typeface="Calibri"/>
                <a:cs typeface="Calibri"/>
              </a:rPr>
              <a:t>Marquez une pause pendant 1 à 2 minutes pour permettre aux participants de réfléchir</a:t>
            </a: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p>
          <a:p>
            <a:pPr marL="0" marR="0">
              <a:lnSpc>
                <a:spcPct val="107000"/>
              </a:lnSpc>
              <a:spcBef>
                <a:spcPct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Très bien, voyons qui se nettoie les mains le plus souvent ! Qui nettoie ses mains plus de 5 fois par jour pendant le travail ? »</a:t>
            </a: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r>
              <a:rPr lang="fr-FR" sz="1100" b="0" i="1" u="none" strike="noStrike" cap="none" baseline="0" dirty="0">
                <a:solidFill>
                  <a:srgbClr val="000000"/>
                </a:solidFill>
                <a:effectLst/>
                <a:uFill>
                  <a:solidFill>
                    <a:prstClr val="black">
                      <a:alpha val="0"/>
                    </a:prstClr>
                  </a:solidFill>
                </a:uFill>
                <a:latin typeface="Calibri"/>
                <a:ea typeface="Calibri"/>
                <a:cs typeface="Calibri"/>
              </a:rPr>
              <a:t>Attendez les réponses.</a:t>
            </a: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Que dire de 10 fois par jour de travail ? » </a:t>
            </a: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r>
              <a:rPr lang="fr-FR" sz="1100" b="0" i="1" u="none" strike="noStrike" cap="none" baseline="0" dirty="0">
                <a:solidFill>
                  <a:srgbClr val="000000"/>
                </a:solidFill>
                <a:effectLst/>
                <a:uFill>
                  <a:solidFill>
                    <a:prstClr val="black">
                      <a:alpha val="0"/>
                    </a:prstClr>
                  </a:solidFill>
                </a:uFill>
                <a:latin typeface="Calibri"/>
                <a:ea typeface="Calibri"/>
                <a:cs typeface="Calibri"/>
              </a:rPr>
              <a:t>Attendez les réponses. Continuez ainsi jusqu’à ce que vous ayez trouvé la personne qui a l’estimation la plus élevée</a:t>
            </a: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p>
          <a:p>
            <a:pPr marL="0" marR="0">
              <a:lnSpc>
                <a:spcPct val="107000"/>
              </a:lnSpc>
              <a:spcBef>
                <a:spcPct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 Waouh ! Et si nous avions également tenu compte du nettoyage de nos mains en dehors du travail, les chiffres seraient encore plus élevés ! Mais, pourquoi nettoyez-vous vos mains tant de fois pendant le travail ? Pourquoi est-ce important ?</a:t>
            </a:r>
          </a:p>
          <a:p>
            <a:pPr marL="0" marR="0">
              <a:lnSpc>
                <a:spcPct val="107000"/>
              </a:lnSpc>
              <a:spcBef>
                <a:spcPct val="0"/>
              </a:spcBef>
              <a:spcAft>
                <a:spcPts val="800"/>
              </a:spcAft>
            </a:pPr>
            <a:r>
              <a:rPr lang="fr-FR" sz="1100" b="0" i="0" u="none" strike="noStrike" cap="none" baseline="0" dirty="0">
                <a:solidFill>
                  <a:srgbClr val="000000"/>
                </a:solidFill>
                <a:effectLst/>
                <a:uFill>
                  <a:solidFill>
                    <a:prstClr val="black">
                      <a:alpha val="0"/>
                    </a:prstClr>
                  </a:solidFill>
                </a:uFill>
                <a:latin typeface="Calibri"/>
                <a:ea typeface="Calibri"/>
                <a:cs typeface="Calibri"/>
              </a:rPr>
              <a:t>[</a:t>
            </a:r>
            <a:r>
              <a:rPr lang="fr-FR" sz="1100" b="0" i="1" u="none" strike="noStrike" cap="none" baseline="0" dirty="0">
                <a:solidFill>
                  <a:srgbClr val="000000"/>
                </a:solidFill>
                <a:effectLst/>
                <a:uFill>
                  <a:solidFill>
                    <a:prstClr val="black">
                      <a:alpha val="0"/>
                    </a:prstClr>
                  </a:solidFill>
                </a:uFill>
                <a:latin typeface="Calibri"/>
                <a:ea typeface="Calibri"/>
                <a:cs typeface="Calibri"/>
              </a:rPr>
              <a:t>Permettez à quelques participants de faire part de leurs raisons.]</a:t>
            </a:r>
            <a:endParaRPr lang="en-US" i="1" dirty="0"/>
          </a:p>
          <a:p>
            <a:endParaRPr lang="en-US" dirty="0"/>
          </a:p>
        </p:txBody>
      </p:sp>
      <p:sp>
        <p:nvSpPr>
          <p:cNvPr id="4" name="Slide Number Placeholder 3"/>
          <p:cNvSpPr>
            <a:spLocks noGrp="1"/>
          </p:cNvSpPr>
          <p:nvPr>
            <p:ph type="sldNum" sz="quarter" idx="5"/>
          </p:nvPr>
        </p:nvSpPr>
        <p:spPr/>
        <p:txBody>
          <a:bodyPr/>
          <a:lstStyle/>
          <a:p>
            <a:fld id="{B3D9D0E0-5217-4E2E-9AEB-1185C3F29D6F}" type="slidenum">
              <a:rPr lang="en-US" smtClean="0"/>
              <a:t>3</a:t>
            </a:fld>
            <a:endParaRPr lang="en-US"/>
          </a:p>
        </p:txBody>
      </p:sp>
    </p:spTree>
    <p:extLst>
      <p:ext uri="{BB962C8B-B14F-4D97-AF65-F5344CB8AC3E}">
        <p14:creationId xmlns:p14="http://schemas.microsoft.com/office/powerpoint/2010/main" val="523108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que nous avons discuté des modalités du nettoyage des mains dans votre travail quotidien, approfondissons un peu la question de savoir pourquoi l’hygiène des mains est si importante et comment s’assurer que vous la pratiquez correctement.</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2365731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806000"/>
                </a:solidFill>
                <a:effectLst/>
                <a:uFill>
                  <a:solidFill>
                    <a:prstClr val="black">
                      <a:alpha val="0"/>
                    </a:prstClr>
                  </a:solidFill>
                </a:uFill>
                <a:latin typeface="Calibri"/>
                <a:ea typeface="Calibri"/>
                <a:cs typeface="Calibri"/>
              </a:rPr>
              <a:t>Texte</a:t>
            </a:r>
            <a:r>
              <a:rPr lang="fr-FR" sz="1200" b="0" i="0" u="none" strike="noStrike" cap="none" baseline="0">
                <a:solidFill>
                  <a:srgbClr val="806000"/>
                </a:solidFill>
                <a:effectLst/>
                <a:uFill>
                  <a:solidFill>
                    <a:prstClr val="black">
                      <a:alpha val="0"/>
                    </a:prstClr>
                  </a:solidFill>
                </a:uFill>
                <a:latin typeface="Calibri"/>
                <a:ea typeface="Calibri"/>
                <a:cs typeface="Calibri"/>
              </a:rPr>
              <a:t> :</a:t>
            </a:r>
          </a:p>
          <a:p>
            <a:r>
              <a:rPr lang="fr-FR" sz="1200" b="0" i="0" u="none" strike="noStrike" cap="none" baseline="0">
                <a:solidFill>
                  <a:srgbClr val="806000"/>
                </a:solidFill>
                <a:effectLst/>
                <a:uFill>
                  <a:solidFill>
                    <a:prstClr val="black">
                      <a:alpha val="0"/>
                    </a:prstClr>
                  </a:solidFill>
                </a:uFill>
                <a:latin typeface="Calibri"/>
                <a:ea typeface="Calibri"/>
                <a:cs typeface="Calibri"/>
              </a:rPr>
              <a:t>Tout d’abord, une définition à garder à l’esprit : L’hygiène des mains est le terme général utilisé pour le nettoyage des mains, que ce soit à l’aide d’eau et de savon, d’une solution désinfectante hydroalcoolique ou d’un gommage chirurgical des mains. Dans les documents techniques, vous pouvez voir des références au lavage des mains, qui implique l’utilisation d’eau et de savon, et au frottage des mains, qui implique l’utilisation d’un produit à base d’alcool pour les mains.</a:t>
            </a:r>
          </a:p>
          <a:p>
            <a:pPr lvl="1"/>
            <a:endParaRPr lang="en-US">
              <a:solidFill>
                <a:schemeClr val="accent4">
                  <a:lumMod val="50000"/>
                </a:schemeClr>
              </a:solidFill>
            </a:endParaRPr>
          </a:p>
          <a:p>
            <a:pPr lvl="0"/>
            <a:r>
              <a:rPr lang="fr-FR" sz="1200" b="0" i="0" u="none" strike="noStrike" cap="none" baseline="0">
                <a:solidFill>
                  <a:srgbClr val="806000"/>
                </a:solidFill>
                <a:effectLst/>
                <a:uFill>
                  <a:solidFill>
                    <a:prstClr val="black">
                      <a:alpha val="0"/>
                    </a:prstClr>
                  </a:solidFill>
                </a:uFill>
                <a:latin typeface="Calibri"/>
                <a:ea typeface="Calibri"/>
                <a:cs typeface="Calibri"/>
              </a:rPr>
              <a:t>Voici quelques exemples de stations d’hygiène des mains que vous avez peut-être l’habitude de voir dans votre établissement. En général, ces stations comprennent un seau, parfois avec un bac à déchets. Vous verrez souvent des seaux d’eau avec du savon suspendu à côté, ou de l’eau chlorée dans les seaux : nous en parlerons plus tard.</a:t>
            </a:r>
            <a:endParaRPr lang="en-US">
              <a:solidFill>
                <a:schemeClr val="accent4">
                  <a:lumMod val="50000"/>
                </a:schemeClr>
              </a:solidFill>
            </a:endParaRP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2222167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Chaque jour, au travail, vous touchez beaucoup de choses. Cette image ne présente que quelques exemples des nombreux objets que vous pouvez toucher au cours d’une journée de travail normale. Comme l’indiquent les flèches sur cette image, le fait de toucher des personnes, des objets et des surfaces permet le transfert d’agents pathogènes de vous à eux et d’eux à vous.</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touchez une surface sale, par ex. une poignée de porte, un équipement médical ou votre téléphone, et que vous vous touchez ensuite les yeux, le nez ou la bouche, vous risquez de vous transmettre des agents pathogènes, y compris le virus de Marburg. Vous pouvez également transmettre des agents pathogènes aux patients si vous touchez une surface souillée et que vous touchez ensuite le patient ou un dispositif médical.</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L’hygiène des mains est un geste simple qui peut faire une grande différence pour vous protéger, ainsi que vos patients et votre communauté, contre Ebola ou Marburg.</a:t>
            </a:r>
          </a:p>
          <a:p>
            <a:endParaRPr lang="en-US" baseline="0" dirty="0"/>
          </a:p>
          <a:p>
            <a:endParaRPr lang="en-US" dirty="0"/>
          </a:p>
        </p:txBody>
      </p:sp>
      <p:sp>
        <p:nvSpPr>
          <p:cNvPr id="4" name="Slide Number Placeholder 3"/>
          <p:cNvSpPr>
            <a:spLocks noGrp="1"/>
          </p:cNvSpPr>
          <p:nvPr>
            <p:ph type="sldNum" sz="quarter" idx="5"/>
          </p:nvPr>
        </p:nvSpPr>
        <p:spPr/>
        <p:txBody>
          <a:bodyPr/>
          <a:lstStyle/>
          <a:p>
            <a:fld id="{B3D9D0E0-5217-4E2E-9AEB-1185C3F29D6F}" type="slidenum">
              <a:rPr lang="en-US" smtClean="0"/>
              <a:t>6</a:t>
            </a:fld>
            <a:endParaRPr lang="en-US"/>
          </a:p>
        </p:txBody>
      </p:sp>
    </p:spTree>
    <p:extLst>
      <p:ext uri="{BB962C8B-B14F-4D97-AF65-F5344CB8AC3E}">
        <p14:creationId xmlns:p14="http://schemas.microsoft.com/office/powerpoint/2010/main" val="95418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Notez que l’hygiène des mains doit être pratiquée avant et après de nombreuses activités au cours de votre journée de travail.</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Lorsque vous vous occupez de patients, vous devez vous laver les mains avant et après tout contact avec le patient ou son environnement. Vous devez vous nettoyer les mains avant d’effectuer une procédure stérile et après avoir touché les fluides corporels d’un patient.</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Lors de l’utilisation d’un EPI, il faut se laver les mains avant de mettre l’EPI et après l’avoir enlevé.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Vous devez vous laver les mains avant et après avoir effectué des services environnementaux ou des activités de nettoyage et après avoir manipulé des déchets.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Vous devez également veiller à l’hygiène des mains avant et après vos activités personnelles pendant votre journée de travail, par exemple en vous nettoyant les mains avant de préparer des aliments ou de manger et après avoir utilisé les toilettes, vous être mouché ou avoir toussé.</a:t>
            </a:r>
          </a:p>
          <a:p>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Des stations d’hygiène des mains doivent être disponibles à l’entrée des établissements, dans toutes les zones de soins aux patients et dans les zones où l’on met et retire l’EPI, afin de faciliter une bonne hygiène des mains.</a:t>
            </a:r>
          </a:p>
          <a:p>
            <a:endParaRPr lang="en-US"/>
          </a:p>
          <a:p>
            <a:endParaRPr lang="en-US"/>
          </a:p>
        </p:txBody>
      </p:sp>
      <p:sp>
        <p:nvSpPr>
          <p:cNvPr id="4" name="Slide Number Placeholder 3"/>
          <p:cNvSpPr>
            <a:spLocks noGrp="1"/>
          </p:cNvSpPr>
          <p:nvPr>
            <p:ph type="sldNum" sz="quarter" idx="5"/>
          </p:nvPr>
        </p:nvSpPr>
        <p:spPr/>
        <p:txBody>
          <a:bodyPr/>
          <a:lstStyle/>
          <a:p>
            <a:fld id="{B3D9D0E0-5217-4E2E-9AEB-1185C3F29D6F}" type="slidenum">
              <a:rPr lang="en-US" smtClean="0"/>
              <a:t>7</a:t>
            </a:fld>
            <a:endParaRPr lang="en-US"/>
          </a:p>
        </p:txBody>
      </p:sp>
    </p:spTree>
    <p:extLst>
      <p:ext uri="{BB962C8B-B14F-4D97-AF65-F5344CB8AC3E}">
        <p14:creationId xmlns:p14="http://schemas.microsoft.com/office/powerpoint/2010/main" val="4251553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Compte tenu de l’accès variable à l’eau potable dans le monde, l’Organisation mondiale de la santé privilégie l’utilisation de solutions désinfectantes hydroalcooliques pour l’hygiène des mains.</a:t>
            </a:r>
          </a:p>
          <a:p>
            <a:pPr marL="0" marR="0" lvl="0" indent="0" algn="l" defTabSz="914400" rtl="0" eaLnBrk="1" fontAlgn="base" latinLnBrk="0" hangingPunct="1">
              <a:lnSpc>
                <a:spcPct val="100000"/>
              </a:lnSpc>
              <a:spcBef>
                <a:spcPct val="30000"/>
              </a:spcBef>
              <a:spcAft>
                <a:spcPct val="0"/>
              </a:spcAft>
              <a:buClrTx/>
              <a:buSzTx/>
              <a:buFontTx/>
              <a:buNone/>
              <a:defRPr/>
            </a:pPr>
            <a:endParaRPr lang="en-US" baseline="0"/>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Voici un schéma de la technique permettant de s’assurer que toutes les surfaces sont couvertes lors de l’utilisation d’une solution hydro-alcoolique pour les mains. </a:t>
            </a:r>
          </a:p>
          <a:p>
            <a:pPr marL="0" marR="0" lvl="0" indent="0" algn="l" defTabSz="914400" rtl="0" eaLnBrk="1" fontAlgn="base" latinLnBrk="0" hangingPunct="1">
              <a:lnSpc>
                <a:spcPct val="100000"/>
              </a:lnSpc>
              <a:spcBef>
                <a:spcPct val="30000"/>
              </a:spcBef>
              <a:spcAft>
                <a:spcPct val="0"/>
              </a:spcAft>
              <a:buClrTx/>
              <a:buSzTx/>
              <a:buFontTx/>
              <a:buNone/>
              <a:defRPr/>
            </a:pPr>
            <a:endParaRPr lang="en-US" baseline="0"/>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Il est important de se souvenir d’une chose lors de l’utilisation de rince-mains à base d’alcool : Vous devez vous frotter les mains pendant au moins 20 à 30 secondes, et vous avez besoin de suffisamment de produit pour que vos mains restent humides pendant tout le temps que vous passerez à les frotter. Pour cela, 3 à 5 millilitres de produit environ est en général une bonne quantité.</a:t>
            </a:r>
          </a:p>
          <a:p>
            <a:pPr marL="0" marR="0" lvl="0" indent="0" algn="l" defTabSz="914400" rtl="0" eaLnBrk="1" fontAlgn="base" latinLnBrk="0" hangingPunct="1">
              <a:lnSpc>
                <a:spcPct val="100000"/>
              </a:lnSpc>
              <a:spcBef>
                <a:spcPct val="30000"/>
              </a:spcBef>
              <a:spcAft>
                <a:spcPct val="0"/>
              </a:spcAft>
              <a:buClrTx/>
              <a:buSzTx/>
              <a:buFontTx/>
              <a:buNone/>
              <a:defRPr/>
            </a:pPr>
            <a:endParaRPr lang="en-US" baseline="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1859978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Si votre établissement propose de l’eau et du savon pour l’hygiène des mains, vous devez vous laver les mains suffisamment longtemps pour effectuer toutes les étapes du diagramme, c’est-à-dire plus de 5 à 10 secondes et, si possible, 40 secondes ou plus. </a:t>
            </a:r>
          </a:p>
          <a:p>
            <a:endParaRPr lang="en-US" baseline="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Demandez-vous si vous pouvez fermer le robinet sans vous contaminer les mains. Par exemple, pourriez-vous vous servir d’un levier coudé ? </a:t>
            </a:r>
          </a:p>
          <a:p>
            <a:endParaRPr lang="en-US"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Mieux vaut se sécher les mains avec des serviettes à usage unique sont préférables, car les serviettes partagées peuvent être contaminées. S'il n’y a pas de serviettes, le séchage à l’air libre fonctionne également.</a:t>
            </a: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24751476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420717178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194304652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00702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231403897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03365651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275383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800767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229016237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421296633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2743E-517A-417D-BCC4-0F8975E6BB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4CA4F8-5500-415E-8BD3-64EF760F48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6F355C-3BE5-4E6E-94C2-6A48454CF9B8}"/>
              </a:ext>
            </a:extLst>
          </p:cNvPr>
          <p:cNvSpPr>
            <a:spLocks noGrp="1"/>
          </p:cNvSpPr>
          <p:nvPr>
            <p:ph type="dt" sz="half" idx="10"/>
          </p:nvPr>
        </p:nvSpPr>
        <p:spPr/>
        <p:txBody>
          <a:bodyPr/>
          <a:lstStyle/>
          <a:p>
            <a:fld id="{EFFDC5FE-3CBA-429F-BA20-CCF526CCFC3F}" type="datetimeFigureOut">
              <a:rPr lang="en-US" smtClean="0"/>
              <a:t>7/31/2026</a:t>
            </a:fld>
            <a:endParaRPr lang="en-US"/>
          </a:p>
        </p:txBody>
      </p:sp>
      <p:sp>
        <p:nvSpPr>
          <p:cNvPr id="5" name="Footer Placeholder 4">
            <a:extLst>
              <a:ext uri="{FF2B5EF4-FFF2-40B4-BE49-F238E27FC236}">
                <a16:creationId xmlns:a16="http://schemas.microsoft.com/office/drawing/2014/main" id="{AC13B337-2E32-46D8-BC29-87125165B4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4BD19-7CBC-4FB3-83A4-95D7618D86B8}"/>
              </a:ext>
            </a:extLst>
          </p:cNvPr>
          <p:cNvSpPr>
            <a:spLocks noGrp="1"/>
          </p:cNvSpPr>
          <p:nvPr>
            <p:ph type="sldNum" sz="quarter" idx="12"/>
          </p:nvPr>
        </p:nvSpPr>
        <p:spPr/>
        <p:txBody>
          <a:bodyPr/>
          <a:lstStyle/>
          <a:p>
            <a:fld id="{9802642A-F9DA-456E-8C81-009999231EBF}" type="slidenum">
              <a:rPr lang="en-US" smtClean="0"/>
              <a:t>‹#›</a:t>
            </a:fld>
            <a:endParaRPr lang="en-US"/>
          </a:p>
        </p:txBody>
      </p:sp>
    </p:spTree>
    <p:extLst>
      <p:ext uri="{BB962C8B-B14F-4D97-AF65-F5344CB8AC3E}">
        <p14:creationId xmlns:p14="http://schemas.microsoft.com/office/powerpoint/2010/main" val="384455146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333775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2" r:id="rId9"/>
    <p:sldLayoutId id="2147483660" r:id="rId10"/>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F3E2A4-F675-B6F3-7CEA-C328ED4B8167}"/>
              </a:ext>
            </a:extLst>
          </p:cNvPr>
          <p:cNvSpPr>
            <a:spLocks noGrp="1"/>
          </p:cNvSpPr>
          <p:nvPr>
            <p:ph type="title"/>
          </p:nvPr>
        </p:nvSpPr>
        <p:spPr>
          <a:xfrm>
            <a:off x="1934094" y="2628666"/>
            <a:ext cx="8383385" cy="2266931"/>
          </a:xfrm>
        </p:spPr>
        <p:txBody>
          <a:bodyPr vert="horz" lIns="91440" tIns="45720" rIns="91440" bIns="45720" rtlCol="0" anchor="b" anchorCtr="0">
            <a:normAutofit fontScale="90000"/>
          </a:bodyPr>
          <a:lstStyle/>
          <a:p>
            <a:pPr>
              <a:lnSpc>
                <a:spcPct val="100000"/>
              </a:lnSpc>
            </a:pPr>
            <a:r>
              <a:rPr lang="fr-FR" sz="4700" b="1" i="0" u="none" strike="noStrike" cap="none" baseline="0" dirty="0">
                <a:solidFill>
                  <a:srgbClr val="0B40A5"/>
                </a:solidFill>
                <a:effectLst/>
                <a:uFill>
                  <a:solidFill>
                    <a:prstClr val="black">
                      <a:alpha val="0"/>
                    </a:prstClr>
                  </a:solidFill>
                </a:uFill>
                <a:latin typeface="Calibri"/>
                <a:ea typeface="Calibri"/>
                <a:cs typeface="Calibri"/>
              </a:rPr>
              <a:t>PCI pour la maladie à virus Ebola </a:t>
            </a:r>
            <a:r>
              <a:rPr lang="fr-FR" sz="4700" dirty="0">
                <a:solidFill>
                  <a:srgbClr val="0B40A5"/>
                </a:solidFill>
                <a:uFill>
                  <a:solidFill>
                    <a:prstClr val="black">
                      <a:alpha val="0"/>
                    </a:prstClr>
                  </a:solidFill>
                </a:uFill>
                <a:latin typeface="Calibri"/>
                <a:ea typeface="Calibri"/>
                <a:cs typeface="Calibri"/>
              </a:rPr>
              <a:t>ou la maladie à virus </a:t>
            </a:r>
            <a:r>
              <a:rPr lang="fr-FR" sz="4700" b="1" i="0" u="none" strike="noStrike" cap="none" baseline="0" dirty="0">
                <a:solidFill>
                  <a:srgbClr val="0B40A5"/>
                </a:solidFill>
                <a:effectLst/>
                <a:uFill>
                  <a:solidFill>
                    <a:prstClr val="black">
                      <a:alpha val="0"/>
                    </a:prstClr>
                  </a:solidFill>
                </a:uFill>
                <a:latin typeface="Calibri"/>
                <a:ea typeface="Calibri"/>
                <a:cs typeface="Calibri"/>
              </a:rPr>
              <a:t>de Marburg : </a:t>
            </a:r>
            <a:br>
              <a:rPr sz="4800" dirty="0"/>
            </a:br>
            <a:r>
              <a:rPr lang="fr-FR" sz="4800" b="0" i="0" u="none" strike="noStrike" cap="none" baseline="0" dirty="0">
                <a:solidFill>
                  <a:srgbClr val="0B40A5"/>
                </a:solidFill>
                <a:effectLst/>
                <a:uFill>
                  <a:solidFill>
                    <a:prstClr val="black">
                      <a:alpha val="0"/>
                    </a:prstClr>
                  </a:solidFill>
                </a:uFill>
                <a:latin typeface="Calibri Light"/>
                <a:ea typeface="Calibri Light"/>
                <a:cs typeface="Calibri Light"/>
              </a:rPr>
              <a:t>hygiène des mains</a:t>
            </a:r>
          </a:p>
        </p:txBody>
      </p:sp>
      <p:cxnSp>
        <p:nvCxnSpPr>
          <p:cNvPr id="6" name="Straight Connector 5">
            <a:extLst>
              <a:ext uri="{FF2B5EF4-FFF2-40B4-BE49-F238E27FC236}">
                <a16:creationId xmlns:a16="http://schemas.microsoft.com/office/drawing/2014/main" id="{7045FBDB-8A4D-429F-4BF3-FAADE836A862}"/>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BD27199-1FEB-0ED3-F1DB-5A1C2AF3FCB6}"/>
              </a:ext>
            </a:extLst>
          </p:cNvPr>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a:latin typeface="Calibri"/>
              <a:cs typeface="Calibri"/>
            </a:endParaRPr>
          </a:p>
        </p:txBody>
      </p:sp>
      <p:sp>
        <p:nvSpPr>
          <p:cNvPr id="8" name="TextBox 7">
            <a:extLst>
              <a:ext uri="{FF2B5EF4-FFF2-40B4-BE49-F238E27FC236}">
                <a16:creationId xmlns:a16="http://schemas.microsoft.com/office/drawing/2014/main" id="{41B1BF02-1F0C-7323-20DF-1DC3D1D43D56}"/>
              </a:ext>
            </a:extLst>
          </p:cNvPr>
          <p:cNvSpPr txBox="1"/>
          <p:nvPr/>
        </p:nvSpPr>
        <p:spPr>
          <a:xfrm>
            <a:off x="8036560" y="6349999"/>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02060"/>
                </a:solidFill>
                <a:effectLst/>
                <a:uFill>
                  <a:solidFill>
                    <a:prstClr val="black">
                      <a:alpha val="0"/>
                    </a:prstClr>
                  </a:solidFill>
                </a:uFill>
                <a:latin typeface="Calibri"/>
                <a:ea typeface="Calibri"/>
                <a:cs typeface="Calibri"/>
              </a:rPr>
              <a:t>Mise à jour : mars 2023</a:t>
            </a:r>
            <a:endParaRPr lang="en-US">
              <a:solidFill>
                <a:srgbClr val="002060"/>
              </a:solidFill>
            </a:endParaRPr>
          </a:p>
        </p:txBody>
      </p:sp>
    </p:spTree>
    <p:extLst>
      <p:ext uri="{BB962C8B-B14F-4D97-AF65-F5344CB8AC3E}">
        <p14:creationId xmlns:p14="http://schemas.microsoft.com/office/powerpoint/2010/main" val="197200604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C5F7B-6AA6-4DB5-8891-9B13D0A44DD3}"/>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Utilisation du chlore pour l’hygiène des mains</a:t>
            </a:r>
          </a:p>
        </p:txBody>
      </p:sp>
      <p:sp>
        <p:nvSpPr>
          <p:cNvPr id="3" name="Text Placeholder 2">
            <a:extLst>
              <a:ext uri="{FF2B5EF4-FFF2-40B4-BE49-F238E27FC236}">
                <a16:creationId xmlns:a16="http://schemas.microsoft.com/office/drawing/2014/main" id="{12A138F7-44CA-423B-ACC5-3DDA1B563B7C}"/>
              </a:ext>
            </a:extLst>
          </p:cNvPr>
          <p:cNvSpPr>
            <a:spLocks noGrp="1"/>
          </p:cNvSpPr>
          <p:nvPr>
            <p:ph type="body" sz="quarter" idx="10"/>
          </p:nvPr>
        </p:nvSpPr>
        <p:spPr>
          <a:xfrm>
            <a:off x="609600" y="1584960"/>
            <a:ext cx="5791200" cy="4415791"/>
          </a:xfrm>
        </p:spPr>
        <p:txBody>
          <a:bodyPr>
            <a:normAutofit fontScale="90000"/>
          </a:bodyPr>
          <a:lstStyle/>
          <a:p>
            <a:r>
              <a:rPr lang="fr-FR" sz="2800" b="1" i="0" u="none" strike="noStrike" cap="none" baseline="0">
                <a:solidFill>
                  <a:srgbClr val="000000"/>
                </a:solidFill>
                <a:effectLst/>
                <a:uFill>
                  <a:solidFill>
                    <a:prstClr val="black">
                      <a:alpha val="0"/>
                    </a:prstClr>
                  </a:solidFill>
                </a:uFill>
                <a:latin typeface="Calibri"/>
                <a:ea typeface="Calibri"/>
                <a:cs typeface="Calibri"/>
              </a:rPr>
              <a:t>NON </a:t>
            </a:r>
            <a:r>
              <a:rPr lang="fr-FR" sz="2800" b="0" i="0" u="none" strike="noStrike" cap="none" baseline="0">
                <a:solidFill>
                  <a:srgbClr val="000000"/>
                </a:solidFill>
                <a:effectLst/>
                <a:uFill>
                  <a:solidFill>
                    <a:prstClr val="black">
                      <a:alpha val="0"/>
                    </a:prstClr>
                  </a:solidFill>
                </a:uFill>
                <a:latin typeface="Calibri"/>
                <a:ea typeface="Calibri"/>
                <a:cs typeface="Calibri"/>
              </a:rPr>
              <a:t>recommandé</a:t>
            </a:r>
            <a:r>
              <a:rPr lang="fr-FR" sz="2800" b="0" i="0" u="none" strike="noStrike" cap="none" baseline="30000">
                <a:solidFill>
                  <a:srgbClr val="000000"/>
                </a:solidFill>
                <a:effectLst/>
                <a:uFill>
                  <a:solidFill>
                    <a:prstClr val="black">
                      <a:alpha val="0"/>
                    </a:prstClr>
                  </a:solidFill>
                </a:uFill>
                <a:latin typeface="Calibri"/>
                <a:ea typeface="Calibri"/>
                <a:cs typeface="Calibri"/>
              </a:rPr>
              <a:t> </a:t>
            </a:r>
            <a:r>
              <a:rPr lang="fr-FR" sz="2800" b="0" i="0" u="none" strike="noStrike" cap="none" baseline="0">
                <a:solidFill>
                  <a:srgbClr val="000000"/>
                </a:solidFill>
                <a:effectLst/>
                <a:uFill>
                  <a:solidFill>
                    <a:prstClr val="black">
                      <a:alpha val="0"/>
                    </a:prstClr>
                  </a:solidFill>
                </a:uFill>
                <a:latin typeface="Calibri"/>
                <a:ea typeface="Calibri"/>
                <a:cs typeface="Calibri"/>
              </a:rPr>
              <a:t>comme option de routine pour l’hygiène des mains</a:t>
            </a:r>
          </a:p>
          <a:p>
            <a:endParaRPr lang="en-US" sz="2800">
              <a:solidFill>
                <a:srgbClr val="000000"/>
              </a:solidFill>
            </a:endParaRPr>
          </a:p>
          <a:p>
            <a:r>
              <a:rPr lang="fr-FR" sz="2800" b="1" i="0" u="none" strike="noStrike" cap="none" baseline="0">
                <a:solidFill>
                  <a:srgbClr val="000000"/>
                </a:solidFill>
                <a:effectLst/>
                <a:uFill>
                  <a:solidFill>
                    <a:prstClr val="black">
                      <a:alpha val="0"/>
                    </a:prstClr>
                  </a:solidFill>
                </a:uFill>
                <a:latin typeface="Calibri"/>
                <a:ea typeface="Calibri"/>
                <a:cs typeface="Calibri"/>
              </a:rPr>
              <a:t>Option provisoire</a:t>
            </a:r>
            <a:r>
              <a:rPr lang="fr-FR" sz="2800" b="0" i="0" u="none" strike="noStrike" cap="none" baseline="0">
                <a:solidFill>
                  <a:srgbClr val="000000"/>
                </a:solidFill>
                <a:effectLst/>
                <a:uFill>
                  <a:solidFill>
                    <a:prstClr val="black">
                      <a:alpha val="0"/>
                    </a:prstClr>
                  </a:solidFill>
                </a:uFill>
                <a:latin typeface="Calibri"/>
                <a:ea typeface="Calibri"/>
                <a:cs typeface="Calibri"/>
              </a:rPr>
              <a:t> lorsqu’aucune autre option d’hygiène des mains n’est disponible</a:t>
            </a:r>
          </a:p>
          <a:p>
            <a:endParaRPr lang="en-US" sz="2800">
              <a:solidFill>
                <a:srgbClr val="000000"/>
              </a:solidFill>
            </a:endParaRPr>
          </a:p>
          <a:p>
            <a:r>
              <a:rPr lang="fr-FR" sz="2800" b="1" i="0" u="none" strike="noStrike" cap="none" baseline="0">
                <a:solidFill>
                  <a:srgbClr val="000000"/>
                </a:solidFill>
                <a:effectLst/>
                <a:uFill>
                  <a:solidFill>
                    <a:prstClr val="black">
                      <a:alpha val="0"/>
                    </a:prstClr>
                  </a:solidFill>
                </a:uFill>
                <a:latin typeface="Calibri"/>
                <a:ea typeface="Calibri"/>
                <a:cs typeface="Calibri"/>
              </a:rPr>
              <a:t>Les solutions de chlore</a:t>
            </a:r>
            <a:r>
              <a:rPr lang="fr-FR" sz="2800" b="0" i="0" u="none" strike="noStrike" cap="none" baseline="0">
                <a:solidFill>
                  <a:srgbClr val="000000"/>
                </a:solidFill>
                <a:effectLst/>
                <a:uFill>
                  <a:solidFill>
                    <a:prstClr val="black">
                      <a:alpha val="0"/>
                    </a:prstClr>
                  </a:solidFill>
                </a:uFill>
                <a:latin typeface="Calibri"/>
                <a:ea typeface="Calibri"/>
                <a:cs typeface="Calibri"/>
              </a:rPr>
              <a:t> doivent être :</a:t>
            </a:r>
          </a:p>
          <a:p>
            <a:pPr lvl="1"/>
            <a:r>
              <a:rPr lang="fr-FR" sz="2800" b="0" i="0" u="none" strike="noStrike" cap="none" baseline="0">
                <a:solidFill>
                  <a:srgbClr val="000000"/>
                </a:solidFill>
                <a:effectLst/>
                <a:uFill>
                  <a:solidFill>
                    <a:prstClr val="black">
                      <a:alpha val="0"/>
                    </a:prstClr>
                  </a:solidFill>
                </a:uFill>
                <a:latin typeface="Calibri"/>
                <a:ea typeface="Calibri"/>
                <a:cs typeface="Calibri"/>
              </a:rPr>
              <a:t>Diluées correctement</a:t>
            </a:r>
          </a:p>
          <a:p>
            <a:pPr lvl="1"/>
            <a:r>
              <a:rPr lang="fr-FR" sz="2800" b="0" i="0" u="none" strike="noStrike" cap="none" baseline="0">
                <a:solidFill>
                  <a:srgbClr val="000000"/>
                </a:solidFill>
                <a:effectLst/>
                <a:uFill>
                  <a:solidFill>
                    <a:prstClr val="black">
                      <a:alpha val="0"/>
                    </a:prstClr>
                  </a:solidFill>
                </a:uFill>
                <a:latin typeface="Calibri"/>
                <a:ea typeface="Calibri"/>
                <a:cs typeface="Calibri"/>
              </a:rPr>
              <a:t>Préparées quotidiennement</a:t>
            </a:r>
          </a:p>
          <a:p>
            <a:pPr lvl="1"/>
            <a:endParaRPr lang="en-US" sz="2800">
              <a:solidFill>
                <a:schemeClr val="tx1"/>
              </a:solidFill>
            </a:endParaRPr>
          </a:p>
          <a:p>
            <a:pPr>
              <a:spcBef>
                <a:spcPct val="0"/>
              </a:spcBef>
            </a:pPr>
            <a:endParaRPr lang="en-US" sz="2200">
              <a:solidFill>
                <a:schemeClr val="tx1"/>
              </a:solidFill>
            </a:endParaRPr>
          </a:p>
        </p:txBody>
      </p:sp>
      <p:grpSp>
        <p:nvGrpSpPr>
          <p:cNvPr id="5" name="Group 4" descr="Femme se lavant les mains, Guinée, 2014">
            <a:extLst>
              <a:ext uri="{FF2B5EF4-FFF2-40B4-BE49-F238E27FC236}">
                <a16:creationId xmlns:a16="http://schemas.microsoft.com/office/drawing/2014/main" id="{44A70274-6DBC-485A-BEAC-005D15967E52}"/>
              </a:ext>
            </a:extLst>
          </p:cNvPr>
          <p:cNvGrpSpPr/>
          <p:nvPr/>
        </p:nvGrpSpPr>
        <p:grpSpPr>
          <a:xfrm>
            <a:off x="6592413" y="1417639"/>
            <a:ext cx="4743641" cy="4594976"/>
            <a:chOff x="4830417" y="1873291"/>
            <a:chExt cx="4572000" cy="4084849"/>
          </a:xfrm>
        </p:grpSpPr>
        <p:pic>
          <p:nvPicPr>
            <p:cNvPr id="3076" name="Picture 4" descr="Woman Washing Hands, Guinea, 2014">
              <a:extLst>
                <a:ext uri="{FF2B5EF4-FFF2-40B4-BE49-F238E27FC236}">
                  <a16:creationId xmlns:a16="http://schemas.microsoft.com/office/drawing/2014/main" id="{F2E2AA2F-603D-49FB-B44A-E6E1FA553B3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79504" y="1873291"/>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BE158D5-4D1E-480D-B085-5C88006503D5}"/>
                </a:ext>
              </a:extLst>
            </p:cNvPr>
            <p:cNvSpPr txBox="1"/>
            <p:nvPr/>
          </p:nvSpPr>
          <p:spPr>
            <a:xfrm>
              <a:off x="4830417" y="5704224"/>
              <a:ext cx="4572000" cy="223543"/>
            </a:xfrm>
            <a:prstGeom prst="rect">
              <a:avLst/>
            </a:prstGeom>
            <a:noFill/>
          </p:spPr>
          <p:txBody>
            <a:bodyPr wrap="square">
              <a:spAutoFit/>
            </a:bodyPr>
            <a:lstStyle/>
            <a:p>
              <a:r>
                <a:rPr lang="fr-FR" sz="1050" b="0" i="0" u="none" strike="noStrike" cap="none" baseline="0">
                  <a:solidFill>
                    <a:srgbClr val="000000"/>
                  </a:solidFill>
                  <a:effectLst/>
                  <a:uFill>
                    <a:solidFill>
                      <a:prstClr val="black">
                        <a:alpha val="0"/>
                      </a:prstClr>
                    </a:solidFill>
                  </a:uFill>
                  <a:latin typeface="Calibri"/>
                  <a:ea typeface="Calibri"/>
                  <a:cs typeface="Calibri"/>
                </a:rPr>
                <a:t>http://cdcmuseum.org/exhibits/show/ebola/public-health/ipc/handwashing</a:t>
              </a:r>
            </a:p>
          </p:txBody>
        </p:sp>
      </p:grpSp>
    </p:spTree>
    <p:extLst>
      <p:ext uri="{BB962C8B-B14F-4D97-AF65-F5344CB8AC3E}">
        <p14:creationId xmlns:p14="http://schemas.microsoft.com/office/powerpoint/2010/main" val="127034270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0D476F8D-E5AC-B897-D51B-A6C64A863F10}"/>
              </a:ext>
            </a:extLst>
          </p:cNvPr>
          <p:cNvSpPr txBox="1">
            <a:spLocks noGrp="1"/>
          </p:cNvSpPr>
          <p:nvPr>
            <p:ph type="title" idx="4294967295"/>
          </p:nvPr>
        </p:nvSpPr>
        <p:spPr>
          <a:xfrm>
            <a:off x="566058" y="685532"/>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7" name="TextBox 6">
            <a:extLst>
              <a:ext uri="{FF2B5EF4-FFF2-40B4-BE49-F238E27FC236}">
                <a16:creationId xmlns:a16="http://schemas.microsoft.com/office/drawing/2014/main" id="{E55681CF-850C-CE62-5BA3-283B44849952}"/>
              </a:ext>
            </a:extLst>
          </p:cNvPr>
          <p:cNvSpPr txBox="1"/>
          <p:nvPr/>
        </p:nvSpPr>
        <p:spPr>
          <a:xfrm>
            <a:off x="783771" y="1854926"/>
            <a:ext cx="10464602" cy="4663440"/>
          </a:xfrm>
          <a:prstGeom prst="rect">
            <a:avLst/>
          </a:prstGeom>
          <a:noFill/>
        </p:spPr>
        <p:txBody>
          <a:bodyPr wrap="square" rtlCol="0">
            <a:spAutoFit/>
          </a:bodyPr>
          <a:lstStyle/>
          <a:p>
            <a:pPr>
              <a:spcBef>
                <a:spcPts val="2400"/>
              </a:spcBef>
              <a:buClr>
                <a:schemeClr val="accent2">
                  <a:lumMod val="60000"/>
                  <a:lumOff val="40000"/>
                </a:schemeClr>
              </a:buClr>
            </a:pPr>
            <a:r>
              <a:rPr lang="fr-FR" sz="3400" b="0" i="0" u="none" strike="noStrike" cap="none" baseline="0">
                <a:solidFill>
                  <a:srgbClr val="FFFFFF"/>
                </a:solidFill>
                <a:effectLst/>
                <a:uFill>
                  <a:solidFill>
                    <a:prstClr val="black">
                      <a:alpha val="0"/>
                    </a:prstClr>
                  </a:solidFill>
                </a:uFill>
                <a:latin typeface="Myriad Web Pro"/>
                <a:ea typeface="Myriad Web Pro"/>
                <a:cs typeface="Myriad Web Pro"/>
              </a:rPr>
              <a:t>Sur la base de ce que vous avez appris sur l’hygiène des mains aujourd’hui…</a:t>
            </a:r>
          </a:p>
          <a:p>
            <a:pPr marL="457200" indent="-457200">
              <a:spcBef>
                <a:spcPts val="2400"/>
              </a:spcBef>
              <a:buClr>
                <a:schemeClr val="bg2"/>
              </a:buClr>
              <a:buFont typeface="Arial" panose="020B0604020202020204" pitchFamily="34" charset="0"/>
              <a:buChar char="•"/>
            </a:pPr>
            <a:r>
              <a:rPr lang="fr-FR" sz="3200" b="0" i="0" u="none" strike="noStrike" cap="none" baseline="0">
                <a:solidFill>
                  <a:srgbClr val="FFFFFF"/>
                </a:solidFill>
                <a:effectLst/>
                <a:uFill>
                  <a:solidFill>
                    <a:prstClr val="black">
                      <a:alpha val="0"/>
                    </a:prstClr>
                  </a:solidFill>
                </a:uFill>
                <a:latin typeface="Myriad Web Pro"/>
                <a:ea typeface="Myriad Web Pro"/>
                <a:cs typeface="Myriad Web Pro"/>
              </a:rPr>
              <a:t>Quels sont les 2 éléments que vous changerez en ce qui concerne la manière dont vous nettoyez vos mains pendant le travail ?</a:t>
            </a:r>
          </a:p>
          <a:p>
            <a:pPr marL="457200" indent="-457200">
              <a:spcBef>
                <a:spcPts val="2400"/>
              </a:spcBef>
              <a:buClr>
                <a:schemeClr val="bg2"/>
              </a:buClr>
              <a:buFont typeface="Arial" panose="020B0604020202020204" pitchFamily="34" charset="0"/>
              <a:buChar char="•"/>
            </a:pPr>
            <a:r>
              <a:rPr lang="fr-FR" sz="3200" b="0" i="0" u="none" strike="noStrike" cap="none" baseline="0">
                <a:solidFill>
                  <a:srgbClr val="FFFFFF"/>
                </a:solidFill>
                <a:effectLst/>
                <a:uFill>
                  <a:solidFill>
                    <a:prstClr val="black">
                      <a:alpha val="0"/>
                    </a:prstClr>
                  </a:solidFill>
                </a:uFill>
                <a:latin typeface="Myriad Web Pro"/>
                <a:ea typeface="Myriad Web Pro"/>
                <a:cs typeface="Myriad Web Pro"/>
              </a:rPr>
              <a:t>Y a-t-il un élément qui pourrait changer dans votre établissement pour contribuer à faciliter l’hygiène des mains ou la rendre plus efficace ?</a:t>
            </a:r>
          </a:p>
        </p:txBody>
      </p:sp>
    </p:spTree>
    <p:extLst>
      <p:ext uri="{BB962C8B-B14F-4D97-AF65-F5344CB8AC3E}">
        <p14:creationId xmlns:p14="http://schemas.microsoft.com/office/powerpoint/2010/main" val="4404644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type="body" sz="quarter" idx="10"/>
          </p:nvPr>
        </p:nvSpPr>
        <p:spPr>
          <a:xfrm>
            <a:off x="609600" y="1584960"/>
            <a:ext cx="10972800" cy="4415791"/>
          </a:xfrm>
        </p:spPr>
        <p:txBody>
          <a:bodyPr>
            <a:normAutofit/>
          </a:bodyPr>
          <a:lstStyle/>
          <a:p>
            <a:pPr>
              <a:spcBef>
                <a:spcPts val="1800"/>
              </a:spcBef>
            </a:pPr>
            <a:r>
              <a:rPr lang="fr-FR" sz="3200" b="0" i="0" u="none" strike="noStrike" cap="none" baseline="0">
                <a:solidFill>
                  <a:srgbClr val="000000"/>
                </a:solidFill>
                <a:effectLst/>
                <a:uFill>
                  <a:solidFill>
                    <a:prstClr val="black">
                      <a:alpha val="0"/>
                    </a:prstClr>
                  </a:solidFill>
                </a:uFill>
                <a:latin typeface="Calibri"/>
                <a:ea typeface="Calibri"/>
                <a:cs typeface="Calibri"/>
              </a:rPr>
              <a:t>Une bonne hygiène des mains assure votre protection et celle de vos patients contre l’infection. En vous protégeant, vous protégez également votre communauté. </a:t>
            </a:r>
          </a:p>
          <a:p>
            <a:pPr>
              <a:spcBef>
                <a:spcPts val="1800"/>
              </a:spcBef>
            </a:pPr>
            <a:r>
              <a:rPr lang="fr-FR" sz="3200" b="0" i="0" u="none" strike="noStrike" cap="none" baseline="0">
                <a:solidFill>
                  <a:srgbClr val="000000"/>
                </a:solidFill>
                <a:effectLst/>
                <a:uFill>
                  <a:solidFill>
                    <a:prstClr val="black">
                      <a:alpha val="0"/>
                    </a:prstClr>
                  </a:solidFill>
                </a:uFill>
                <a:latin typeface="Calibri"/>
                <a:ea typeface="Calibri"/>
                <a:cs typeface="Calibri"/>
              </a:rPr>
              <a:t>L’hygiène des mains doit être pratiquée plusieurs fois au cours de la journée de travail.</a:t>
            </a:r>
          </a:p>
          <a:p>
            <a:pPr>
              <a:spcBef>
                <a:spcPts val="1800"/>
              </a:spcBef>
            </a:pPr>
            <a:r>
              <a:rPr lang="fr-FR" sz="3200" b="0" i="0" u="none" strike="noStrike" cap="none" baseline="0">
                <a:solidFill>
                  <a:srgbClr val="000000"/>
                </a:solidFill>
                <a:effectLst/>
                <a:uFill>
                  <a:solidFill>
                    <a:prstClr val="black">
                      <a:alpha val="0"/>
                    </a:prstClr>
                  </a:solidFill>
                </a:uFill>
                <a:latin typeface="Calibri"/>
                <a:ea typeface="Calibri"/>
                <a:cs typeface="Calibri"/>
              </a:rPr>
              <a:t>Pour bien se nettoyer les mains :</a:t>
            </a:r>
          </a:p>
          <a:p>
            <a:pPr lvl="1">
              <a:buFontTx/>
              <a:buChar char="-"/>
            </a:pPr>
            <a:r>
              <a:rPr lang="fr-FR" sz="2800" b="0" i="0" u="none" strike="noStrike" cap="none" baseline="0">
                <a:solidFill>
                  <a:srgbClr val="000000"/>
                </a:solidFill>
                <a:effectLst/>
                <a:uFill>
                  <a:solidFill>
                    <a:prstClr val="black">
                      <a:alpha val="0"/>
                    </a:prstClr>
                  </a:solidFill>
                </a:uFill>
                <a:latin typeface="Calibri"/>
                <a:ea typeface="Calibri"/>
                <a:cs typeface="Calibri"/>
              </a:rPr>
              <a:t>frottez/lavez assez longtemps</a:t>
            </a:r>
          </a:p>
          <a:p>
            <a:pPr lvl="1">
              <a:buFontTx/>
              <a:buChar char="-"/>
            </a:pPr>
            <a:r>
              <a:rPr lang="fr-FR" sz="2800" b="0" i="0" u="none" strike="noStrike" cap="none" baseline="0">
                <a:solidFill>
                  <a:srgbClr val="000000"/>
                </a:solidFill>
                <a:effectLst/>
                <a:uFill>
                  <a:solidFill>
                    <a:prstClr val="black">
                      <a:alpha val="0"/>
                    </a:prstClr>
                  </a:solidFill>
                </a:uFill>
                <a:latin typeface="Calibri"/>
                <a:ea typeface="Calibri"/>
                <a:cs typeface="Calibri"/>
              </a:rPr>
              <a:t>utilisez suffisamment de produit </a:t>
            </a:r>
          </a:p>
          <a:p>
            <a:pPr lvl="1">
              <a:buFontTx/>
              <a:buChar char="-"/>
            </a:pPr>
            <a:r>
              <a:rPr lang="fr-FR" sz="2800" b="0" i="0" u="none" strike="noStrike" cap="none" baseline="0">
                <a:solidFill>
                  <a:srgbClr val="1D1D1D"/>
                </a:solidFill>
                <a:effectLst/>
                <a:uFill>
                  <a:solidFill>
                    <a:prstClr val="black">
                      <a:alpha val="0"/>
                    </a:prstClr>
                  </a:solidFill>
                </a:uFill>
                <a:latin typeface="Calibri"/>
                <a:ea typeface="Calibri"/>
                <a:cs typeface="Calibri"/>
              </a:rPr>
              <a:t>utilisez des serviettes à usage unique ou le séchage à l’air libre </a:t>
            </a:r>
            <a:endParaRPr lang="en-US" sz="2800">
              <a:solidFill>
                <a:schemeClr val="tx1"/>
              </a:solidFill>
              <a:latin typeface="Calibri"/>
              <a:cs typeface="Calibri"/>
            </a:endParaRPr>
          </a:p>
          <a:p>
            <a:pPr marL="0" indent="0">
              <a:buNone/>
            </a:pPr>
            <a:endParaRPr lang="en-US" sz="3200">
              <a:solidFill>
                <a:schemeClr val="tx1"/>
              </a:solidFill>
              <a:latin typeface="Calibri"/>
              <a:cs typeface="Calibri"/>
            </a:endParaRPr>
          </a:p>
        </p:txBody>
      </p:sp>
    </p:spTree>
    <p:extLst>
      <p:ext uri="{BB962C8B-B14F-4D97-AF65-F5344CB8AC3E}">
        <p14:creationId xmlns:p14="http://schemas.microsoft.com/office/powerpoint/2010/main" val="162301593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E66D-53B8-B865-3239-DBB4DB33FB81}"/>
              </a:ext>
            </a:extLst>
          </p:cNvPr>
          <p:cNvSpPr>
            <a:spLocks noGrp="1"/>
          </p:cNvSpPr>
          <p:nvPr>
            <p:ph type="title" idx="4294967295"/>
          </p:nvPr>
        </p:nvSpPr>
        <p:spPr>
          <a:xfrm>
            <a:off x="315686" y="745135"/>
            <a:ext cx="10515600" cy="1325563"/>
          </a:xfrm>
          <a:prstGeom prst="rect">
            <a:avLst/>
          </a:prstGeom>
        </p:spPr>
        <p:txBody>
          <a:bodyPr/>
          <a:lstStyle/>
          <a:p>
            <a:pPr algn="l"/>
            <a:r>
              <a:rPr lang="fr-FR" sz="4000" b="0"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34548415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type="body" sz="quarter" idx="10"/>
          </p:nvPr>
        </p:nvSpPr>
        <p:spPr/>
        <p:txBody>
          <a:bodyPr/>
          <a:lstStyle/>
          <a:p>
            <a:pPr marL="0" indent="0">
              <a:buClrTx/>
              <a:buNone/>
            </a:pPr>
            <a:r>
              <a:rPr lang="fr-FR" sz="32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d’expliquer pourquoi l’hygiène des mains est importante dans le contexte de la lutte contre </a:t>
            </a:r>
            <a:r>
              <a:rPr lang="fr-FR" sz="3200" b="0" i="0" u="none" strike="noStrike" cap="none" baseline="0">
                <a:solidFill>
                  <a:srgbClr val="000000"/>
                </a:solidFill>
                <a:effectLst/>
                <a:uFill>
                  <a:solidFill>
                    <a:prstClr val="black">
                      <a:alpha val="0"/>
                    </a:prstClr>
                  </a:solidFill>
                </a:uFill>
                <a:latin typeface="Calibri"/>
                <a:ea typeface="Calibri"/>
                <a:cs typeface="Calibri"/>
              </a:rPr>
              <a:t>Ebola ou Marburg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 décrire au moins 5 occasions où l’hygiène des mains doit être pratiquée au cours de la journée de travail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 décrire 3 considérations pour assurer une bonne hygiène des mains.</a:t>
            </a:r>
          </a:p>
          <a:p>
            <a:pPr marL="805180" lvl="1" indent="-457200">
              <a:spcBef>
                <a:spcPts val="1800"/>
              </a:spcBef>
              <a:buClr>
                <a:srgbClr val="005DAA"/>
              </a:buClr>
            </a:pPr>
            <a:endParaRPr lang="en-US" sz="3200" dirty="0">
              <a:solidFill>
                <a:srgbClr val="000000"/>
              </a:solidFill>
              <a:latin typeface="Calibri"/>
              <a:cs typeface="Calibri"/>
            </a:endParaRPr>
          </a:p>
          <a:p>
            <a:pPr marL="347980" lvl="1" indent="0">
              <a:buClr>
                <a:srgbClr val="005DAA"/>
              </a:buClr>
              <a:buNone/>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1D17DD28-8D7A-2DC3-0795-3B5BED4F8187}"/>
              </a:ext>
            </a:extLst>
          </p:cNvPr>
          <p:cNvSpPr txBox="1">
            <a:spLocks noGrp="1"/>
          </p:cNvSpPr>
          <p:nvPr>
            <p:ph type="title" idx="4294967295"/>
          </p:nvPr>
        </p:nvSpPr>
        <p:spPr>
          <a:xfrm>
            <a:off x="566058" y="1190499"/>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Mise en train</a:t>
            </a:r>
          </a:p>
        </p:txBody>
      </p:sp>
      <p:sp>
        <p:nvSpPr>
          <p:cNvPr id="7" name="TextBox 6">
            <a:extLst>
              <a:ext uri="{FF2B5EF4-FFF2-40B4-BE49-F238E27FC236}">
                <a16:creationId xmlns:a16="http://schemas.microsoft.com/office/drawing/2014/main" id="{CC131734-75BA-9873-FA97-DDE64B7EEAF2}"/>
              </a:ext>
            </a:extLst>
          </p:cNvPr>
          <p:cNvSpPr txBox="1"/>
          <p:nvPr/>
        </p:nvSpPr>
        <p:spPr>
          <a:xfrm>
            <a:off x="566058" y="1843950"/>
            <a:ext cx="10466615" cy="3139440"/>
          </a:xfrm>
          <a:prstGeom prst="rect">
            <a:avLst/>
          </a:prstGeom>
          <a:noFill/>
        </p:spPr>
        <p:txBody>
          <a:bodyPr wrap="square">
            <a:spAutoFit/>
          </a:bodyPr>
          <a:lstStyle/>
          <a:p>
            <a:br>
              <a:rPr sz="4000"/>
            </a:br>
            <a:r>
              <a:rPr lang="fr-FR" sz="4000" b="0" i="0" u="none" strike="noStrike" cap="none" baseline="0">
                <a:solidFill>
                  <a:srgbClr val="FFFFFF"/>
                </a:solidFill>
                <a:effectLst/>
                <a:uFill>
                  <a:solidFill>
                    <a:prstClr val="black">
                      <a:alpha val="0"/>
                    </a:prstClr>
                  </a:solidFill>
                </a:uFill>
                <a:latin typeface="Calibri"/>
                <a:ea typeface="Calibri"/>
                <a:cs typeface="Calibri"/>
              </a:rPr>
              <a:t>À quelle fréquence vous lavez-vous les mains ou les nettoyez-vous à l’aide d’une solution hydroalcoolique pour les mains pendant un jour de travail type ?</a:t>
            </a:r>
            <a:endParaRPr lang="en-US" sz="4000">
              <a:solidFill>
                <a:schemeClr val="bg2"/>
              </a:solidFill>
            </a:endParaRPr>
          </a:p>
        </p:txBody>
      </p:sp>
    </p:spTree>
    <p:extLst>
      <p:ext uri="{BB962C8B-B14F-4D97-AF65-F5344CB8AC3E}">
        <p14:creationId xmlns:p14="http://schemas.microsoft.com/office/powerpoint/2010/main" val="164774925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DB417-8B2C-40CD-A60C-45EB82523413}"/>
              </a:ext>
            </a:extLst>
          </p:cNvPr>
          <p:cNvSpPr>
            <a:spLocks noGrp="1"/>
          </p:cNvSpPr>
          <p:nvPr>
            <p:ph type="title"/>
          </p:nvPr>
        </p:nvSpPr>
        <p:spPr/>
        <p:txBody>
          <a:bodyPr/>
          <a:lstStyle/>
          <a:p>
            <a:r>
              <a:rPr lang="fr-FR" sz="4800" b="1" i="0" u="none" strike="noStrike" cap="none" baseline="0">
                <a:solidFill>
                  <a:srgbClr val="FFFFFF"/>
                </a:solidFill>
                <a:effectLst/>
                <a:uFill>
                  <a:solidFill>
                    <a:prstClr val="black">
                      <a:alpha val="0"/>
                    </a:prstClr>
                  </a:solidFill>
                </a:uFill>
                <a:latin typeface="Myriad Web Pro"/>
                <a:ea typeface="Myriad Web Pro"/>
                <a:cs typeface="Myriad Web Pro"/>
              </a:rPr>
              <a:t>Hygiène des mains</a:t>
            </a:r>
          </a:p>
        </p:txBody>
      </p:sp>
      <p:sp>
        <p:nvSpPr>
          <p:cNvPr id="3" name="Text Placeholder 2">
            <a:extLst>
              <a:ext uri="{FF2B5EF4-FFF2-40B4-BE49-F238E27FC236}">
                <a16:creationId xmlns:a16="http://schemas.microsoft.com/office/drawing/2014/main" id="{41D226DE-891A-4D97-8D4A-E03B77DEED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478870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3733" b="1" i="0" u="none" strike="noStrike" cap="none" baseline="0">
                <a:solidFill>
                  <a:srgbClr val="005DAB"/>
                </a:solidFill>
                <a:effectLst/>
                <a:uFill>
                  <a:solidFill>
                    <a:prstClr val="black">
                      <a:alpha val="0"/>
                    </a:prstClr>
                  </a:solidFill>
                </a:uFill>
                <a:latin typeface="Calibri Light"/>
                <a:ea typeface="Calibri Light"/>
                <a:cs typeface="Calibri Light"/>
              </a:rPr>
              <a:t>Définition : hygiène des mains</a:t>
            </a:r>
          </a:p>
        </p:txBody>
      </p:sp>
      <p:pic>
        <p:nvPicPr>
          <p:cNvPr id="9" name="Picture 8" descr="Homme se lavant les mains à un poste d’hygiène des mains en extérieur, équipé d’un seau pour distribuer l’eau et d’un récipient pour recueillir l’eau excédentaire.">
            <a:extLst>
              <a:ext uri="{FF2B5EF4-FFF2-40B4-BE49-F238E27FC236}">
                <a16:creationId xmlns:a16="http://schemas.microsoft.com/office/drawing/2014/main" id="{F4D97301-8C38-480D-9AA9-E78FF3BA2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07" y="1545167"/>
            <a:ext cx="2536701" cy="3382268"/>
          </a:xfrm>
          <a:prstGeom prst="rect">
            <a:avLst/>
          </a:prstGeom>
        </p:spPr>
      </p:pic>
      <p:pic>
        <p:nvPicPr>
          <p:cNvPr id="7" name="Picture 6" descr="Photo d’un dispositif d’hygiène des mains composé d’un seau surélevé muni d’un robinet, avec du savon suspendu à une corde entourant le seau.">
            <a:extLst>
              <a:ext uri="{FF2B5EF4-FFF2-40B4-BE49-F238E27FC236}">
                <a16:creationId xmlns:a16="http://schemas.microsoft.com/office/drawing/2014/main" id="{87E8212E-E8C7-448D-8487-5564572248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285045" y="3263359"/>
            <a:ext cx="3794289" cy="2845717"/>
          </a:xfrm>
          <a:prstGeom prst="rect">
            <a:avLst/>
          </a:prstGeom>
        </p:spPr>
      </p:pic>
      <p:sp>
        <p:nvSpPr>
          <p:cNvPr id="3" name="Text Placeholder 2">
            <a:extLst>
              <a:ext uri="{FF2B5EF4-FFF2-40B4-BE49-F238E27FC236}">
                <a16:creationId xmlns:a16="http://schemas.microsoft.com/office/drawing/2014/main" id="{29E7FD5B-4AD7-44CA-8751-678596DBC110}"/>
              </a:ext>
            </a:extLst>
          </p:cNvPr>
          <p:cNvSpPr>
            <a:spLocks noGrp="1"/>
          </p:cNvSpPr>
          <p:nvPr>
            <p:ph type="body" sz="quarter" idx="10"/>
          </p:nvPr>
        </p:nvSpPr>
        <p:spPr>
          <a:xfrm>
            <a:off x="6918959" y="1545168"/>
            <a:ext cx="4896051" cy="4455584"/>
          </a:xfrm>
        </p:spPr>
        <p:txBody>
          <a:bodyPr/>
          <a:lstStyle/>
          <a:p>
            <a:pPr marL="0" indent="0">
              <a:spcBef>
                <a:spcPts val="1800"/>
              </a:spcBef>
              <a:buNone/>
            </a:pPr>
            <a:r>
              <a:rPr lang="fr-FR" sz="2800" b="1" i="0" u="none" strike="noStrike" cap="none" baseline="0" dirty="0">
                <a:solidFill>
                  <a:srgbClr val="0B40A5"/>
                </a:solidFill>
                <a:effectLst/>
                <a:uFill>
                  <a:solidFill>
                    <a:prstClr val="black">
                      <a:alpha val="0"/>
                    </a:prstClr>
                  </a:solidFill>
                </a:uFill>
                <a:latin typeface="Calibri"/>
                <a:ea typeface="Calibri"/>
                <a:cs typeface="Calibri"/>
              </a:rPr>
              <a:t>L’hygiène des mains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est le terme général utilisé pour le nettoyage des mains, que ce soit à l’aide de savon et d’eau, d’une solution hydroalcoolique pour les mains ou d’un lavage chirurgical des mains</a:t>
            </a:r>
            <a:endParaRPr lang="en-US" sz="2800" b="1" kern="0" dirty="0">
              <a:solidFill>
                <a:srgbClr val="000000"/>
              </a:solidFill>
              <a:latin typeface="Calibri"/>
              <a:cs typeface="Arial"/>
            </a:endParaRPr>
          </a:p>
          <a:p>
            <a:pPr marL="0" indent="0">
              <a:spcBef>
                <a:spcPts val="1800"/>
              </a:spcBef>
              <a:buNone/>
            </a:pPr>
            <a:r>
              <a:rPr lang="fr-FR" sz="2800" b="1" i="0" u="none" strike="noStrike" cap="none" baseline="0" dirty="0">
                <a:solidFill>
                  <a:srgbClr val="0B40A5"/>
                </a:solidFill>
                <a:effectLst/>
                <a:uFill>
                  <a:solidFill>
                    <a:prstClr val="black">
                      <a:alpha val="0"/>
                    </a:prstClr>
                  </a:solidFill>
                </a:uFill>
                <a:latin typeface="Calibri"/>
                <a:ea typeface="Calibri"/>
                <a:cs typeface="Calibri"/>
              </a:rPr>
              <a:t>Lavage des mains</a:t>
            </a:r>
            <a:r>
              <a:rPr lang="fr-FR" sz="2800" b="0" i="0" u="none" strike="noStrike" cap="none" baseline="0" dirty="0">
                <a:solidFill>
                  <a:srgbClr val="0F56DC"/>
                </a:solidFill>
                <a:effectLst/>
                <a:uFill>
                  <a:solidFill>
                    <a:prstClr val="black">
                      <a:alpha val="0"/>
                    </a:prstClr>
                  </a:solidFill>
                </a:uFill>
                <a:latin typeface="Calibri"/>
                <a:ea typeface="Calibri"/>
                <a:cs typeface="Calibri"/>
              </a:rPr>
              <a:t>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savon + eau </a:t>
            </a:r>
            <a:endParaRPr lang="en-US" sz="2800" kern="0" dirty="0">
              <a:solidFill>
                <a:srgbClr val="000000"/>
              </a:solidFill>
              <a:latin typeface="Calibri"/>
              <a:cs typeface="Arial"/>
            </a:endParaRPr>
          </a:p>
          <a:p>
            <a:pPr marL="0" indent="0">
              <a:spcBef>
                <a:spcPts val="1800"/>
              </a:spcBef>
              <a:buNone/>
            </a:pPr>
            <a:r>
              <a:rPr lang="fr-FR" sz="2800" b="1" i="0" u="none" strike="noStrike" cap="none" baseline="0" dirty="0">
                <a:solidFill>
                  <a:srgbClr val="0B40A5"/>
                </a:solidFill>
                <a:effectLst/>
                <a:uFill>
                  <a:solidFill>
                    <a:prstClr val="black">
                      <a:alpha val="0"/>
                    </a:prstClr>
                  </a:solidFill>
                </a:uFill>
                <a:latin typeface="Calibri"/>
                <a:ea typeface="Calibri"/>
                <a:cs typeface="Calibri"/>
              </a:rPr>
              <a:t>Friction des mains</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 solution hydroalcoolique pour les mains</a:t>
            </a:r>
            <a:endParaRPr lang="en-US" sz="2800" kern="0" dirty="0">
              <a:solidFill>
                <a:srgbClr val="000000"/>
              </a:solidFill>
              <a:latin typeface="Calibri"/>
              <a:cs typeface="Arial"/>
            </a:endParaRPr>
          </a:p>
          <a:p>
            <a:pPr marL="456565" lvl="1" indent="0">
              <a:buNone/>
            </a:pPr>
            <a:endParaRPr lang="en-US" dirty="0">
              <a:solidFill>
                <a:schemeClr val="accent4">
                  <a:lumMod val="50000"/>
                </a:schemeClr>
              </a:solidFill>
              <a:cs typeface="Calibri" panose="020F0502020204030204" pitchFamily="34" charset="0"/>
            </a:endParaRPr>
          </a:p>
          <a:p>
            <a:pPr marL="0" indent="0">
              <a:buNone/>
            </a:pPr>
            <a:endParaRPr lang="en-US" dirty="0">
              <a:solidFill>
                <a:schemeClr val="accent4">
                  <a:lumMod val="50000"/>
                </a:schemeClr>
              </a:solidFill>
              <a:cs typeface="Calibri"/>
            </a:endParaRPr>
          </a:p>
        </p:txBody>
      </p:sp>
    </p:spTree>
    <p:extLst>
      <p:ext uri="{BB962C8B-B14F-4D97-AF65-F5344CB8AC3E}">
        <p14:creationId xmlns:p14="http://schemas.microsoft.com/office/powerpoint/2010/main" val="125304335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A190F-EBA4-463A-B51D-94FAC3A5D124}"/>
              </a:ext>
            </a:extLst>
          </p:cNvPr>
          <p:cNvSpPr>
            <a:spLocks noGrp="1"/>
          </p:cNvSpPr>
          <p:nvPr>
            <p:ph type="title"/>
          </p:nvPr>
        </p:nvSpPr>
        <p:spPr>
          <a:xfrm>
            <a:off x="609600" y="274639"/>
            <a:ext cx="10972800" cy="890387"/>
          </a:xfrm>
        </p:spPr>
        <p:txBody>
          <a:bodyPr/>
          <a:lstStyle/>
          <a:p>
            <a:pPr algn="ctr"/>
            <a:r>
              <a:rPr lang="fr-FR" sz="3733" b="1" i="0" u="none" strike="noStrike" cap="none" baseline="0">
                <a:solidFill>
                  <a:srgbClr val="0B40A5"/>
                </a:solidFill>
                <a:effectLst/>
                <a:uFill>
                  <a:solidFill>
                    <a:prstClr val="black">
                      <a:alpha val="0"/>
                    </a:prstClr>
                  </a:solidFill>
                </a:uFill>
                <a:latin typeface="Calibri"/>
                <a:ea typeface="Calibri"/>
                <a:cs typeface="Calibri"/>
              </a:rPr>
              <a:t>Pourquoi l’hygiène des mains ?</a:t>
            </a:r>
          </a:p>
        </p:txBody>
      </p:sp>
      <p:pic>
        <p:nvPicPr>
          <p:cNvPr id="5" name="Picture 1" descr="Au centre de l’image se trouve une grande main. De part et d’autre de l’image, des flèches partant de la main ou y aboutissant pointent vers des poignées de porte, des flacons de médicaments, des téléphones, des équipements et instruments, des mains, ainsi que vers des professionnels de santé, des patients et des visiteurs.">
            <a:extLst>
              <a:ext uri="{FF2B5EF4-FFF2-40B4-BE49-F238E27FC236}">
                <a16:creationId xmlns:a16="http://schemas.microsoft.com/office/drawing/2014/main" id="{9FE9D976-FF95-47FE-8993-08AEF99B78B0}"/>
              </a:ext>
            </a:extLst>
          </p:cNvPr>
          <p:cNvPicPr>
            <a:picLocks noChangeAspect="1"/>
          </p:cNvPicPr>
          <p:nvPr/>
        </p:nvPicPr>
        <p:blipFill>
          <a:blip r:embed="rId3">
            <a:extLst>
              <a:ext uri="{28A0092B-C50C-407E-A947-70E740481C1C}">
                <a14:useLocalDpi xmlns:a14="http://schemas.microsoft.com/office/drawing/2010/main" val="0"/>
              </a:ext>
            </a:extLst>
          </a:blip>
          <a:srcRect t="1901"/>
          <a:stretch>
            <a:fillRect/>
          </a:stretch>
        </p:blipFill>
        <p:spPr bwMode="auto">
          <a:xfrm>
            <a:off x="1045599" y="1304408"/>
            <a:ext cx="9472841" cy="518846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3A8ECA0E-81D7-4C4C-A4A7-7054656E744C}"/>
              </a:ext>
              <a:ext uri="{C183D7F6-B498-43B3-948B-1728B52AA6E4}">
                <adec:decorative xmlns:adec="http://schemas.microsoft.com/office/drawing/2017/decorative" val="1"/>
              </a:ext>
            </a:extLst>
          </p:cNvPr>
          <p:cNvGrpSpPr/>
          <p:nvPr/>
        </p:nvGrpSpPr>
        <p:grpSpPr>
          <a:xfrm>
            <a:off x="1301449" y="2736505"/>
            <a:ext cx="9245067" cy="3787617"/>
            <a:chOff x="1495124" y="2857208"/>
            <a:chExt cx="9245067" cy="3787617"/>
          </a:xfrm>
          <a:solidFill>
            <a:schemeClr val="bg2"/>
          </a:solidFill>
        </p:grpSpPr>
        <p:sp>
          <p:nvSpPr>
            <p:cNvPr id="7" name="TextBox 6">
              <a:extLst>
                <a:ext uri="{FF2B5EF4-FFF2-40B4-BE49-F238E27FC236}">
                  <a16:creationId xmlns:a16="http://schemas.microsoft.com/office/drawing/2014/main" id="{07D56093-38B5-4A24-A5FE-C3D1FB040920}"/>
                </a:ext>
              </a:extLst>
            </p:cNvPr>
            <p:cNvSpPr txBox="1"/>
            <p:nvPr/>
          </p:nvSpPr>
          <p:spPr>
            <a:xfrm>
              <a:off x="1534840" y="4357080"/>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Flacons de médicament</a:t>
              </a:r>
            </a:p>
          </p:txBody>
        </p:sp>
        <p:sp>
          <p:nvSpPr>
            <p:cNvPr id="8" name="TextBox 7">
              <a:extLst>
                <a:ext uri="{FF2B5EF4-FFF2-40B4-BE49-F238E27FC236}">
                  <a16:creationId xmlns:a16="http://schemas.microsoft.com/office/drawing/2014/main" id="{AD8E7E35-B498-470F-822A-BF9B5148A613}"/>
                </a:ext>
              </a:extLst>
            </p:cNvPr>
            <p:cNvSpPr txBox="1"/>
            <p:nvPr/>
          </p:nvSpPr>
          <p:spPr>
            <a:xfrm>
              <a:off x="1534840" y="6222784"/>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Téléphones</a:t>
              </a:r>
            </a:p>
          </p:txBody>
        </p:sp>
        <p:sp>
          <p:nvSpPr>
            <p:cNvPr id="9" name="TextBox 8">
              <a:extLst>
                <a:ext uri="{FF2B5EF4-FFF2-40B4-BE49-F238E27FC236}">
                  <a16:creationId xmlns:a16="http://schemas.microsoft.com/office/drawing/2014/main" id="{F4BC7679-5FDA-4E5D-9397-9EF903494243}"/>
                </a:ext>
              </a:extLst>
            </p:cNvPr>
            <p:cNvSpPr txBox="1"/>
            <p:nvPr/>
          </p:nvSpPr>
          <p:spPr>
            <a:xfrm>
              <a:off x="1495124" y="3013085"/>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Poignées de porte</a:t>
              </a:r>
            </a:p>
          </p:txBody>
        </p:sp>
        <p:sp>
          <p:nvSpPr>
            <p:cNvPr id="10" name="TextBox 9">
              <a:extLst>
                <a:ext uri="{FF2B5EF4-FFF2-40B4-BE49-F238E27FC236}">
                  <a16:creationId xmlns:a16="http://schemas.microsoft.com/office/drawing/2014/main" id="{40B0086D-FC08-43C2-B0C7-53AD84332B97}"/>
                </a:ext>
              </a:extLst>
            </p:cNvPr>
            <p:cNvSpPr txBox="1"/>
            <p:nvPr/>
          </p:nvSpPr>
          <p:spPr>
            <a:xfrm>
              <a:off x="8134820" y="2857208"/>
              <a:ext cx="2452035" cy="64008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Équipement et instruments</a:t>
              </a:r>
            </a:p>
          </p:txBody>
        </p:sp>
        <p:sp>
          <p:nvSpPr>
            <p:cNvPr id="11" name="TextBox 10">
              <a:extLst>
                <a:ext uri="{FF2B5EF4-FFF2-40B4-BE49-F238E27FC236}">
                  <a16:creationId xmlns:a16="http://schemas.microsoft.com/office/drawing/2014/main" id="{8A493883-A877-4515-93DA-2F2E7D7CE0CC}"/>
                </a:ext>
              </a:extLst>
            </p:cNvPr>
            <p:cNvSpPr txBox="1"/>
            <p:nvPr/>
          </p:nvSpPr>
          <p:spPr>
            <a:xfrm>
              <a:off x="8134820" y="4291653"/>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Mains</a:t>
              </a:r>
            </a:p>
          </p:txBody>
        </p:sp>
        <p:sp>
          <p:nvSpPr>
            <p:cNvPr id="12" name="TextBox 11">
              <a:extLst>
                <a:ext uri="{FF2B5EF4-FFF2-40B4-BE49-F238E27FC236}">
                  <a16:creationId xmlns:a16="http://schemas.microsoft.com/office/drawing/2014/main" id="{E73E3286-4176-4F8F-8D9A-A053FA565D41}"/>
                </a:ext>
              </a:extLst>
            </p:cNvPr>
            <p:cNvSpPr txBox="1"/>
            <p:nvPr/>
          </p:nvSpPr>
          <p:spPr>
            <a:xfrm>
              <a:off x="6935998" y="6275493"/>
              <a:ext cx="3804192"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Agents de santé, patients et visiteurs</a:t>
              </a:r>
            </a:p>
          </p:txBody>
        </p:sp>
      </p:grpSp>
    </p:spTree>
    <p:extLst>
      <p:ext uri="{BB962C8B-B14F-4D97-AF65-F5344CB8AC3E}">
        <p14:creationId xmlns:p14="http://schemas.microsoft.com/office/powerpoint/2010/main" val="159437893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9BA4B63-BC99-0B26-FFCE-A8CBF83F3574}"/>
              </a:ext>
            </a:extLst>
          </p:cNvPr>
          <p:cNvSpPr>
            <a:spLocks noGrp="1"/>
          </p:cNvSpPr>
          <p:nvPr>
            <p:ph type="title"/>
          </p:nvPr>
        </p:nvSpPr>
        <p:spPr>
          <a:xfrm>
            <a:off x="609600" y="274638"/>
            <a:ext cx="10972800" cy="619976"/>
          </a:xfrm>
        </p:spPr>
        <p:txBody>
          <a:bodyPr>
            <a:normAutofit/>
          </a:bodyPr>
          <a:lstStyle/>
          <a:p>
            <a:pPr algn="ctr"/>
            <a:r>
              <a:rPr lang="fr-FR" sz="2800" b="1" i="0" u="none" strike="noStrike" cap="none" baseline="0">
                <a:solidFill>
                  <a:srgbClr val="0B40A5"/>
                </a:solidFill>
                <a:effectLst/>
                <a:uFill>
                  <a:solidFill>
                    <a:prstClr val="black">
                      <a:alpha val="0"/>
                    </a:prstClr>
                  </a:solidFill>
                </a:uFill>
                <a:latin typeface="Myriad Web Pro"/>
                <a:ea typeface="Myriad Web Pro"/>
                <a:cs typeface="Myriad Web Pro"/>
              </a:rPr>
              <a:t>Quand se laver les mains</a:t>
            </a:r>
          </a:p>
        </p:txBody>
      </p:sp>
      <p:graphicFrame>
        <p:nvGraphicFramePr>
          <p:cNvPr id="3" name="Table 4">
            <a:extLst>
              <a:ext uri="{FF2B5EF4-FFF2-40B4-BE49-F238E27FC236}">
                <a16:creationId xmlns:a16="http://schemas.microsoft.com/office/drawing/2014/main" id="{78ADD754-DA1F-2A7D-3CB1-E4E045FC5376}"/>
              </a:ext>
            </a:extLst>
          </p:cNvPr>
          <p:cNvGraphicFramePr/>
          <p:nvPr>
            <p:extLst>
              <p:ext uri="{D42A27DB-BD31-4B8C-83A1-F6EECF244321}">
                <p14:modId xmlns:p14="http://schemas.microsoft.com/office/powerpoint/2010/main" val="3201281636"/>
              </p:ext>
            </p:extLst>
          </p:nvPr>
        </p:nvGraphicFramePr>
        <p:xfrm>
          <a:off x="809226" y="1040420"/>
          <a:ext cx="10859033" cy="5322744"/>
        </p:xfrm>
        <a:graphic>
          <a:graphicData uri="http://schemas.openxmlformats.org/drawingml/2006/table">
            <a:tbl>
              <a:tblPr firstRow="1" bandRow="1">
                <a:tableStyleId>{5C22544A-7EE6-4342-B048-85BDC9FD1C3A}</a:tableStyleId>
              </a:tblPr>
              <a:tblGrid>
                <a:gridCol w="1744413">
                  <a:extLst>
                    <a:ext uri="{9D8B030D-6E8A-4147-A177-3AD203B41FA5}">
                      <a16:colId xmlns:a16="http://schemas.microsoft.com/office/drawing/2014/main" val="684348179"/>
                    </a:ext>
                  </a:extLst>
                </a:gridCol>
                <a:gridCol w="4632772">
                  <a:extLst>
                    <a:ext uri="{9D8B030D-6E8A-4147-A177-3AD203B41FA5}">
                      <a16:colId xmlns:a16="http://schemas.microsoft.com/office/drawing/2014/main" val="3961802925"/>
                    </a:ext>
                  </a:extLst>
                </a:gridCol>
                <a:gridCol w="4481848">
                  <a:extLst>
                    <a:ext uri="{9D8B030D-6E8A-4147-A177-3AD203B41FA5}">
                      <a16:colId xmlns:a16="http://schemas.microsoft.com/office/drawing/2014/main" val="1321237122"/>
                    </a:ext>
                  </a:extLst>
                </a:gridCol>
              </a:tblGrid>
              <a:tr h="661060">
                <a:tc>
                  <a:txBody>
                    <a:bodyPr/>
                    <a:lstStyle/>
                    <a:p>
                      <a:endParaRPr lang="en-US" sz="2000" dirty="0">
                        <a:solidFill>
                          <a:srgbClr val="000000"/>
                        </a:solidFill>
                      </a:endParaRPr>
                    </a:p>
                  </a:txBody>
                  <a:tcPr anchor="ctr">
                    <a:solidFill>
                      <a:schemeClr val="accent2">
                        <a:lumMod val="20000"/>
                        <a:lumOff val="80000"/>
                      </a:schemeClr>
                    </a:solidFill>
                  </a:tcPr>
                </a:tc>
                <a:tc>
                  <a:txBody>
                    <a:bodyPr/>
                    <a:lstStyle/>
                    <a:p>
                      <a:pPr algn="ctr"/>
                      <a:r>
                        <a:rPr lang="fr-FR" sz="2400" b="1" i="0" u="none" strike="noStrike" cap="none" baseline="0">
                          <a:solidFill>
                            <a:srgbClr val="000000"/>
                          </a:solidFill>
                          <a:effectLst/>
                          <a:uFill>
                            <a:solidFill>
                              <a:prstClr val="black">
                                <a:alpha val="0"/>
                              </a:prstClr>
                            </a:solidFill>
                          </a:uFill>
                          <a:latin typeface="Myriad Web Pro"/>
                          <a:ea typeface="Myriad Web Pro"/>
                          <a:cs typeface="Myriad Web Pro"/>
                        </a:rPr>
                        <a:t>Avant</a:t>
                      </a:r>
                    </a:p>
                  </a:txBody>
                  <a:tcPr anchor="ctr">
                    <a:solidFill>
                      <a:schemeClr val="accent2">
                        <a:lumMod val="40000"/>
                        <a:lumOff val="60000"/>
                      </a:schemeClr>
                    </a:solidFill>
                  </a:tcPr>
                </a:tc>
                <a:tc>
                  <a:txBody>
                    <a:bodyPr/>
                    <a:lstStyle/>
                    <a:p>
                      <a:pPr algn="ctr"/>
                      <a:r>
                        <a:rPr lang="fr-FR" sz="2400" b="1" i="0" u="none" strike="noStrike" cap="none" baseline="0">
                          <a:solidFill>
                            <a:srgbClr val="000000"/>
                          </a:solidFill>
                          <a:effectLst/>
                          <a:uFill>
                            <a:solidFill>
                              <a:prstClr val="black">
                                <a:alpha val="0"/>
                              </a:prstClr>
                            </a:solidFill>
                          </a:uFill>
                          <a:latin typeface="Myriad Web Pro"/>
                          <a:ea typeface="Myriad Web Pro"/>
                          <a:cs typeface="Myriad Web Pro"/>
                        </a:rPr>
                        <a:t>Après</a:t>
                      </a:r>
                    </a:p>
                  </a:txBody>
                  <a:tcPr anchor="ctr">
                    <a:solidFill>
                      <a:schemeClr val="accent2">
                        <a:lumMod val="60000"/>
                        <a:lumOff val="40000"/>
                      </a:schemeClr>
                    </a:solidFill>
                  </a:tcPr>
                </a:tc>
                <a:extLst>
                  <a:ext uri="{0D108BD9-81ED-4DB2-BD59-A6C34878D82A}">
                    <a16:rowId xmlns:a16="http://schemas.microsoft.com/office/drawing/2014/main" val="1936822414"/>
                  </a:ext>
                </a:extLst>
              </a:tr>
              <a:tr h="1375834">
                <a:tc>
                  <a:txBody>
                    <a:bodyPr/>
                    <a:lstStyle/>
                    <a:p>
                      <a:r>
                        <a:rPr lang="fr-FR" sz="2000" b="1" i="0" u="none" strike="noStrike" cap="none" baseline="0">
                          <a:solidFill>
                            <a:srgbClr val="000000"/>
                          </a:solidFill>
                          <a:effectLst/>
                          <a:uFill>
                            <a:solidFill>
                              <a:prstClr val="black">
                                <a:alpha val="0"/>
                              </a:prstClr>
                            </a:solidFill>
                          </a:uFill>
                          <a:latin typeface="Myriad Web Pro"/>
                          <a:ea typeface="Myriad Web Pro"/>
                          <a:cs typeface="Myriad Web Pro"/>
                        </a:rPr>
                        <a:t>Soins aux patients</a:t>
                      </a:r>
                    </a:p>
                  </a:txBody>
                  <a:tcPr anchor="ctr">
                    <a:solidFill>
                      <a:schemeClr val="accent2">
                        <a:lumMod val="20000"/>
                        <a:lumOff val="80000"/>
                      </a:schemeClr>
                    </a:solidFill>
                  </a:tcPr>
                </a:tc>
                <a:tc>
                  <a:txBody>
                    <a:bodyPr/>
                    <a:lstStyle/>
                    <a:p>
                      <a:pPr marL="285750" marR="0" lvl="0" indent="-28575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Toucher le patient ou son environnement</a:t>
                      </a:r>
                    </a:p>
                    <a:p>
                      <a:pPr marL="285750" marR="0" lvl="0" indent="-28575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Exécution d’une procédure stérile</a:t>
                      </a:r>
                    </a:p>
                  </a:txBody>
                  <a:tcPr anchor="ctr">
                    <a:solidFill>
                      <a:schemeClr val="accent2">
                        <a:lumMod val="40000"/>
                        <a:lumOff val="60000"/>
                      </a:schemeClr>
                    </a:solidFill>
                  </a:tcPr>
                </a:tc>
                <a:tc>
                  <a:txBody>
                    <a:bodyPr/>
                    <a:lstStyle/>
                    <a:p>
                      <a:pPr marL="285750" marR="0" lvl="0" indent="-28575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Toucher le patient ou son environnement</a:t>
                      </a:r>
                    </a:p>
                    <a:p>
                      <a:pPr marL="285750" marR="0" lvl="0" indent="-28575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Toucher les fluides corporels des patients</a:t>
                      </a:r>
                    </a:p>
                  </a:txBody>
                  <a:tcPr anchor="ctr">
                    <a:solidFill>
                      <a:schemeClr val="accent2">
                        <a:lumMod val="60000"/>
                        <a:lumOff val="40000"/>
                      </a:schemeClr>
                    </a:solidFill>
                  </a:tcPr>
                </a:tc>
                <a:extLst>
                  <a:ext uri="{0D108BD9-81ED-4DB2-BD59-A6C34878D82A}">
                    <a16:rowId xmlns:a16="http://schemas.microsoft.com/office/drawing/2014/main" val="2388408811"/>
                  </a:ext>
                </a:extLst>
              </a:tr>
              <a:tr h="724909">
                <a:tc>
                  <a:txBody>
                    <a:bodyPr/>
                    <a:lstStyle/>
                    <a:p>
                      <a:r>
                        <a:rPr lang="fr-FR" sz="2000" b="1" i="0" u="none" strike="noStrike" cap="none" baseline="0">
                          <a:solidFill>
                            <a:srgbClr val="000000"/>
                          </a:solidFill>
                          <a:effectLst/>
                          <a:uFill>
                            <a:solidFill>
                              <a:prstClr val="black">
                                <a:alpha val="0"/>
                              </a:prstClr>
                            </a:solidFill>
                          </a:uFill>
                          <a:latin typeface="Myriad Web Pro"/>
                          <a:ea typeface="Myriad Web Pro"/>
                          <a:cs typeface="Myriad Web Pro"/>
                        </a:rPr>
                        <a:t>Utiliser un EPI</a:t>
                      </a:r>
                    </a:p>
                  </a:txBody>
                  <a:tcPr anchor="ctr">
                    <a:solidFill>
                      <a:schemeClr val="accent2">
                        <a:lumMod val="20000"/>
                        <a:lumOff val="80000"/>
                      </a:schemeClr>
                    </a:solidFill>
                  </a:tcPr>
                </a:tc>
                <a:tc>
                  <a:txBody>
                    <a:bodyPr/>
                    <a:lstStyle/>
                    <a:p>
                      <a:pPr marL="285750" indent="-285750">
                        <a:buFont typeface="Arial" panose="020B0604020202020204" pitchFamily="34" charset="0"/>
                        <a:buChar char="•"/>
                      </a:pPr>
                      <a:r>
                        <a:rPr lang="fr-FR" sz="2000" b="0" i="0" u="none" strike="noStrike" cap="none" baseline="0">
                          <a:solidFill>
                            <a:srgbClr val="000000"/>
                          </a:solidFill>
                          <a:effectLst/>
                          <a:uFill>
                            <a:solidFill>
                              <a:prstClr val="black">
                                <a:alpha val="0"/>
                              </a:prstClr>
                            </a:solidFill>
                          </a:uFill>
                          <a:latin typeface="Calibri"/>
                          <a:ea typeface="Calibri"/>
                          <a:cs typeface="Calibri"/>
                        </a:rPr>
                        <a:t>Revêtir l’EPI</a:t>
                      </a:r>
                    </a:p>
                  </a:txBody>
                  <a:tcPr anchor="ctr">
                    <a:solidFill>
                      <a:schemeClr val="accent2">
                        <a:lumMod val="40000"/>
                        <a:lumOff val="60000"/>
                      </a:schemeClr>
                    </a:solidFill>
                  </a:tcPr>
                </a:tc>
                <a:tc>
                  <a:txBody>
                    <a:bodyPr/>
                    <a:lstStyle/>
                    <a:p>
                      <a:pPr marL="285750" indent="-285750">
                        <a:buFont typeface="Arial" panose="020B0604020202020204" pitchFamily="34" charset="0"/>
                        <a:buChar char="•"/>
                      </a:pPr>
                      <a:r>
                        <a:rPr lang="fr-FR" sz="2000" b="0" i="0" u="none" strike="noStrike" cap="none" baseline="0">
                          <a:solidFill>
                            <a:srgbClr val="000000"/>
                          </a:solidFill>
                          <a:effectLst/>
                          <a:uFill>
                            <a:solidFill>
                              <a:prstClr val="black">
                                <a:alpha val="0"/>
                              </a:prstClr>
                            </a:solidFill>
                          </a:uFill>
                          <a:latin typeface="Calibri"/>
                          <a:ea typeface="Calibri"/>
                          <a:cs typeface="Calibri"/>
                        </a:rPr>
                        <a:t>Retirer l’EPI</a:t>
                      </a:r>
                    </a:p>
                  </a:txBody>
                  <a:tcPr anchor="ctr">
                    <a:solidFill>
                      <a:schemeClr val="accent2">
                        <a:lumMod val="60000"/>
                        <a:lumOff val="40000"/>
                      </a:schemeClr>
                    </a:solidFill>
                  </a:tcPr>
                </a:tc>
                <a:extLst>
                  <a:ext uri="{0D108BD9-81ED-4DB2-BD59-A6C34878D82A}">
                    <a16:rowId xmlns:a16="http://schemas.microsoft.com/office/drawing/2014/main" val="3204345842"/>
                  </a:ext>
                </a:extLst>
              </a:tr>
              <a:tr h="1237688">
                <a:tc>
                  <a:txBody>
                    <a:bodyPr/>
                    <a:lstStyle/>
                    <a:p>
                      <a:r>
                        <a:rPr lang="fr-FR" sz="2000" b="1" i="0" u="none" strike="noStrike" cap="none" baseline="0">
                          <a:solidFill>
                            <a:srgbClr val="000000"/>
                          </a:solidFill>
                          <a:effectLst/>
                          <a:uFill>
                            <a:solidFill>
                              <a:prstClr val="black">
                                <a:alpha val="0"/>
                              </a:prstClr>
                            </a:solidFill>
                          </a:uFill>
                          <a:latin typeface="Myriad Web Pro"/>
                          <a:ea typeface="Myriad Web Pro"/>
                          <a:cs typeface="Myriad Web Pro"/>
                        </a:rPr>
                        <a:t>Nettoyage</a:t>
                      </a:r>
                    </a:p>
                  </a:txBody>
                  <a:tcPr anchor="ctr">
                    <a:solidFill>
                      <a:schemeClr val="accent2">
                        <a:lumMod val="20000"/>
                        <a:lumOff val="80000"/>
                      </a:schemeClr>
                    </a:solidFill>
                  </a:tcPr>
                </a:tc>
                <a:tc>
                  <a:txBody>
                    <a:bodyPr/>
                    <a:lstStyle/>
                    <a:p>
                      <a:pPr marL="285750" marR="0" lvl="0" indent="-28575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Services environnementaux/activités de nettoyage</a:t>
                      </a:r>
                    </a:p>
                  </a:txBody>
                  <a:tcPr anchor="ctr">
                    <a:solidFill>
                      <a:schemeClr val="accent2">
                        <a:lumMod val="40000"/>
                        <a:lumOff val="60000"/>
                      </a:schemeClr>
                    </a:solidFill>
                  </a:tcPr>
                </a:tc>
                <a:tc>
                  <a:txBody>
                    <a:bodyPr/>
                    <a:lstStyle/>
                    <a:p>
                      <a:pPr marL="285750" marR="0" lvl="0" indent="-28575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Services environnementaux/activités de nettoyage</a:t>
                      </a:r>
                    </a:p>
                    <a:p>
                      <a:pPr marL="285750" indent="-285750">
                        <a:spcBef>
                          <a:spcPts val="600"/>
                        </a:spcBef>
                        <a:buFont typeface="Arial" panose="020B0604020202020204" pitchFamily="34" charset="0"/>
                        <a:buChar char="•"/>
                      </a:pPr>
                      <a:r>
                        <a:rPr lang="fr-FR" sz="2000" b="0" i="0" u="none" strike="noStrike" cap="none" baseline="0">
                          <a:solidFill>
                            <a:srgbClr val="000000"/>
                          </a:solidFill>
                          <a:effectLst/>
                          <a:uFill>
                            <a:solidFill>
                              <a:prstClr val="black">
                                <a:alpha val="0"/>
                              </a:prstClr>
                            </a:solidFill>
                          </a:uFill>
                          <a:latin typeface="Calibri"/>
                          <a:ea typeface="Calibri"/>
                          <a:cs typeface="Calibri"/>
                        </a:rPr>
                        <a:t>Manipulation des déchets</a:t>
                      </a:r>
                    </a:p>
                  </a:txBody>
                  <a:tcPr anchor="ctr">
                    <a:solidFill>
                      <a:schemeClr val="accent2">
                        <a:lumMod val="60000"/>
                        <a:lumOff val="40000"/>
                      </a:schemeClr>
                    </a:solidFill>
                  </a:tcPr>
                </a:tc>
                <a:extLst>
                  <a:ext uri="{0D108BD9-81ED-4DB2-BD59-A6C34878D82A}">
                    <a16:rowId xmlns:a16="http://schemas.microsoft.com/office/drawing/2014/main" val="2543551529"/>
                  </a:ext>
                </a:extLst>
              </a:tr>
              <a:tr h="1312247">
                <a:tc>
                  <a:txBody>
                    <a:bodyPr/>
                    <a:lstStyle/>
                    <a:p>
                      <a:r>
                        <a:rPr lang="fr-FR" sz="2000" b="1" i="0" u="none" strike="noStrike" cap="none" baseline="0">
                          <a:solidFill>
                            <a:srgbClr val="000000"/>
                          </a:solidFill>
                          <a:effectLst/>
                          <a:uFill>
                            <a:solidFill>
                              <a:prstClr val="black">
                                <a:alpha val="0"/>
                              </a:prstClr>
                            </a:solidFill>
                          </a:uFill>
                          <a:latin typeface="Myriad Web Pro"/>
                          <a:ea typeface="Myriad Web Pro"/>
                          <a:cs typeface="Myriad Web Pro"/>
                        </a:rPr>
                        <a:t>Activités </a:t>
                      </a:r>
                    </a:p>
                  </a:txBody>
                  <a:tcPr anchor="ctr">
                    <a:solidFill>
                      <a:schemeClr val="accent2">
                        <a:lumMod val="20000"/>
                        <a:lumOff val="80000"/>
                      </a:schemeClr>
                    </a:solidFill>
                  </a:tcPr>
                </a:tc>
                <a:tc>
                  <a:txBody>
                    <a:bodyPr/>
                    <a:lstStyle/>
                    <a:p>
                      <a:pPr marL="342900" marR="0" lvl="0" indent="-342900" algn="l" defTabSz="914400" rtl="0" eaLnBrk="1" fontAlgn="auto" latinLnBrk="0" hangingPunct="1">
                        <a:lnSpc>
                          <a:spcPct val="100000"/>
                        </a:lnSpc>
                        <a:spcBef>
                          <a:spcPts val="600"/>
                        </a:spcBef>
                        <a:spcAft>
                          <a:spcPct val="0"/>
                        </a:spcAft>
                        <a:buClrTx/>
                        <a:buSzTx/>
                        <a:buFont typeface="Arial" panose="020B0604020202020204" pitchFamily="34" charset="0"/>
                        <a:buChar char="•"/>
                        <a:defRPr/>
                      </a:pPr>
                      <a:r>
                        <a:rPr lang="fr-FR" sz="2000" b="0" i="0" u="none" strike="noStrike" cap="none" baseline="0">
                          <a:solidFill>
                            <a:srgbClr val="000000"/>
                          </a:solidFill>
                          <a:effectLst/>
                          <a:uFill>
                            <a:solidFill>
                              <a:prstClr val="black">
                                <a:alpha val="0"/>
                              </a:prstClr>
                            </a:solidFill>
                          </a:uFill>
                          <a:latin typeface="Calibri"/>
                          <a:ea typeface="Calibri"/>
                          <a:cs typeface="Calibri"/>
                        </a:rPr>
                        <a:t>Préparer les aliments ou manger </a:t>
                      </a:r>
                    </a:p>
                  </a:txBody>
                  <a:tcPr anchor="ctr">
                    <a:solidFill>
                      <a:schemeClr val="accent2">
                        <a:lumMod val="40000"/>
                        <a:lumOff val="60000"/>
                      </a:schemeClr>
                    </a:solidFill>
                  </a:tcPr>
                </a:tc>
                <a:tc>
                  <a:txBody>
                    <a:bodyPr/>
                    <a:lstStyle/>
                    <a:p>
                      <a:pPr lvl="0">
                        <a:spcBef>
                          <a:spcPts val="600"/>
                        </a:spcBef>
                        <a:buChar char="•"/>
                      </a:pPr>
                      <a:r>
                        <a:rPr lang="fr-FR" sz="2000" b="0" i="0" u="none" strike="noStrike" cap="none" baseline="0" dirty="0">
                          <a:solidFill>
                            <a:srgbClr val="000000"/>
                          </a:solidFill>
                          <a:effectLst/>
                          <a:uFill>
                            <a:solidFill>
                              <a:prstClr val="black">
                                <a:alpha val="0"/>
                              </a:prstClr>
                            </a:solidFill>
                          </a:uFill>
                          <a:latin typeface="Calibri"/>
                          <a:ea typeface="Calibri"/>
                          <a:cs typeface="Calibri"/>
                        </a:rPr>
                        <a:t>Utilisation des toilettes</a:t>
                      </a:r>
                    </a:p>
                    <a:p>
                      <a:pPr lvl="0">
                        <a:spcBef>
                          <a:spcPts val="600"/>
                        </a:spcBef>
                        <a:buChar char="•"/>
                      </a:pPr>
                      <a:r>
                        <a:rPr lang="fr-FR" sz="2000" b="0" i="0" u="none" strike="noStrike" cap="none" baseline="0" dirty="0">
                          <a:solidFill>
                            <a:srgbClr val="000000"/>
                          </a:solidFill>
                          <a:effectLst/>
                          <a:uFill>
                            <a:solidFill>
                              <a:prstClr val="black">
                                <a:alpha val="0"/>
                              </a:prstClr>
                            </a:solidFill>
                          </a:uFill>
                          <a:latin typeface="Calibri"/>
                          <a:ea typeface="Calibri"/>
                          <a:cs typeface="Calibri"/>
                        </a:rPr>
                        <a:t>Se moucher/tousser</a:t>
                      </a:r>
                    </a:p>
                  </a:txBody>
                  <a:tcPr anchor="ctr">
                    <a:solidFill>
                      <a:schemeClr val="accent2">
                        <a:lumMod val="60000"/>
                        <a:lumOff val="40000"/>
                      </a:schemeClr>
                    </a:solidFill>
                  </a:tcPr>
                </a:tc>
                <a:extLst>
                  <a:ext uri="{0D108BD9-81ED-4DB2-BD59-A6C34878D82A}">
                    <a16:rowId xmlns:a16="http://schemas.microsoft.com/office/drawing/2014/main" val="660983168"/>
                  </a:ext>
                </a:extLst>
              </a:tr>
            </a:tbl>
          </a:graphicData>
        </a:graphic>
      </p:graphicFrame>
    </p:spTree>
    <p:extLst>
      <p:ext uri="{BB962C8B-B14F-4D97-AF65-F5344CB8AC3E}">
        <p14:creationId xmlns:p14="http://schemas.microsoft.com/office/powerpoint/2010/main" val="208404404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64A7A-EA25-43E4-9FA6-A76E9D8383DA}"/>
              </a:ext>
            </a:extLst>
          </p:cNvPr>
          <p:cNvSpPr>
            <a:spLocks noGrp="1"/>
          </p:cNvSpPr>
          <p:nvPr>
            <p:ph type="title"/>
          </p:nvPr>
        </p:nvSpPr>
        <p:spPr>
          <a:xfrm>
            <a:off x="609600" y="274639"/>
            <a:ext cx="10972800" cy="715961"/>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Solution désinfectante hydroalcoolique</a:t>
            </a:r>
          </a:p>
        </p:txBody>
      </p:sp>
      <p:sp>
        <p:nvSpPr>
          <p:cNvPr id="3" name="TextBox 2">
            <a:extLst>
              <a:ext uri="{FF2B5EF4-FFF2-40B4-BE49-F238E27FC236}">
                <a16:creationId xmlns:a16="http://schemas.microsoft.com/office/drawing/2014/main" id="{2E47C106-21F8-4BEF-A239-EE6DAD218C75}"/>
              </a:ext>
            </a:extLst>
          </p:cNvPr>
          <p:cNvSpPr txBox="1"/>
          <p:nvPr/>
        </p:nvSpPr>
        <p:spPr>
          <a:xfrm>
            <a:off x="6720840" y="1142388"/>
            <a:ext cx="5100185" cy="5016758"/>
          </a:xfrm>
          <a:prstGeom prst="rect">
            <a:avLst/>
          </a:prstGeom>
          <a:noFill/>
        </p:spPr>
        <p:txBody>
          <a:bodyPr wrap="square" rtlCol="0">
            <a:spAutoFit/>
          </a:bodyPr>
          <a:lstStyle/>
          <a:p>
            <a:pPr>
              <a:spcBef>
                <a:spcPts val="1200"/>
              </a:spcBef>
            </a:pPr>
            <a:r>
              <a:rPr lang="fr-FR" sz="2600" b="0" i="0" u="none" strike="noStrike" cap="none" baseline="0" dirty="0">
                <a:solidFill>
                  <a:srgbClr val="000000"/>
                </a:solidFill>
                <a:effectLst/>
                <a:uFill>
                  <a:solidFill>
                    <a:prstClr val="black">
                      <a:alpha val="0"/>
                    </a:prstClr>
                  </a:solidFill>
                </a:uFill>
                <a:latin typeface="Calibri"/>
                <a:ea typeface="Calibri"/>
                <a:cs typeface="Calibri"/>
              </a:rPr>
              <a:t>Considérations :</a:t>
            </a:r>
          </a:p>
          <a:p>
            <a:pPr marL="457200" indent="-457200">
              <a:spcBef>
                <a:spcPts val="1200"/>
              </a:spcBef>
              <a:buClr>
                <a:schemeClr val="accent2">
                  <a:lumMod val="40000"/>
                  <a:lumOff val="60000"/>
                </a:schemeClr>
              </a:buClr>
              <a:buFont typeface="Arial" panose="020B0604020202020204" pitchFamily="34" charset="0"/>
              <a:buChar char="•"/>
            </a:pPr>
            <a:r>
              <a:rPr lang="fr-FR" sz="2600" b="0" i="0" u="none" strike="noStrike" cap="none" baseline="0" dirty="0">
                <a:solidFill>
                  <a:srgbClr val="000000"/>
                </a:solidFill>
                <a:effectLst/>
                <a:uFill>
                  <a:solidFill>
                    <a:prstClr val="black">
                      <a:alpha val="0"/>
                    </a:prstClr>
                  </a:solidFill>
                </a:uFill>
                <a:latin typeface="Calibri"/>
                <a:ea typeface="Calibri"/>
                <a:cs typeface="Calibri"/>
              </a:rPr>
              <a:t>Frotter pendant au moins 20 à 30 secondes</a:t>
            </a:r>
          </a:p>
          <a:p>
            <a:pPr marL="457200" indent="-457200">
              <a:buClr>
                <a:schemeClr val="accent2">
                  <a:lumMod val="40000"/>
                  <a:lumOff val="60000"/>
                </a:schemeClr>
              </a:buClr>
              <a:buFont typeface="Arial" panose="020B0604020202020204" pitchFamily="34" charset="0"/>
              <a:buChar char="•"/>
            </a:pPr>
            <a:endParaRPr lang="en-US" sz="2600" dirty="0">
              <a:solidFill>
                <a:srgbClr val="000000"/>
              </a:solidFill>
              <a:latin typeface="Calibri" panose="020F0502020204030204" pitchFamily="34" charset="0"/>
            </a:endParaRPr>
          </a:p>
          <a:p>
            <a:pPr marL="457200" indent="-457200">
              <a:buClr>
                <a:schemeClr val="accent2">
                  <a:lumMod val="40000"/>
                  <a:lumOff val="60000"/>
                </a:schemeClr>
              </a:buClr>
              <a:buFont typeface="Arial" panose="020B0604020202020204" pitchFamily="34" charset="0"/>
              <a:buChar char="•"/>
            </a:pPr>
            <a:r>
              <a:rPr lang="fr-FR" sz="2600" b="0" i="0" u="none" strike="noStrike" cap="none" baseline="0" dirty="0">
                <a:solidFill>
                  <a:srgbClr val="000000"/>
                </a:solidFill>
                <a:effectLst/>
                <a:uFill>
                  <a:solidFill>
                    <a:prstClr val="black">
                      <a:alpha val="0"/>
                    </a:prstClr>
                  </a:solidFill>
                </a:uFill>
                <a:latin typeface="Calibri"/>
                <a:ea typeface="Calibri"/>
                <a:cs typeface="Calibri"/>
              </a:rPr>
              <a:t>Utiliser suffisamment de produit pour que les mains restent humides pendant la friction (généralement 3 à 5 ml)</a:t>
            </a:r>
          </a:p>
          <a:p>
            <a:pPr marL="457200" indent="-457200">
              <a:buClr>
                <a:schemeClr val="accent2">
                  <a:lumMod val="40000"/>
                  <a:lumOff val="60000"/>
                </a:schemeClr>
              </a:buClr>
              <a:buFont typeface="Arial" panose="020B0604020202020204" pitchFamily="34" charset="0"/>
              <a:buChar char="•"/>
            </a:pPr>
            <a:endParaRPr lang="en-US" sz="2600" dirty="0">
              <a:solidFill>
                <a:srgbClr val="000000"/>
              </a:solidFill>
              <a:latin typeface="Calibri" panose="020F0502020204030204" pitchFamily="34" charset="0"/>
            </a:endParaRPr>
          </a:p>
          <a:p>
            <a:pPr marL="457200" indent="-457200">
              <a:buClr>
                <a:schemeClr val="accent2">
                  <a:lumMod val="40000"/>
                  <a:lumOff val="60000"/>
                </a:schemeClr>
              </a:buClr>
              <a:buFont typeface="Arial" panose="020B0604020202020204" pitchFamily="34" charset="0"/>
              <a:buChar char="•"/>
            </a:pPr>
            <a:r>
              <a:rPr lang="fr-FR" sz="2600" b="0" i="0" u="none" strike="noStrike" cap="none" baseline="0" dirty="0">
                <a:solidFill>
                  <a:srgbClr val="000000"/>
                </a:solidFill>
                <a:effectLst/>
                <a:uFill>
                  <a:solidFill>
                    <a:prstClr val="black">
                      <a:alpha val="0"/>
                    </a:prstClr>
                  </a:solidFill>
                </a:uFill>
                <a:latin typeface="Calibri"/>
                <a:ea typeface="Calibri"/>
                <a:cs typeface="Calibri"/>
              </a:rPr>
              <a:t>Utiliser de l’eau et du savon si vos mains sont visiblement sales</a:t>
            </a:r>
          </a:p>
          <a:p>
            <a:pPr marL="285750" indent="-285750">
              <a:buFont typeface="Arial" panose="020B0604020202020204" pitchFamily="34" charset="0"/>
              <a:buChar char="•"/>
            </a:pPr>
            <a:endParaRPr lang="en-US" sz="2400" dirty="0">
              <a:solidFill>
                <a:srgbClr val="000000"/>
              </a:solidFill>
              <a:latin typeface="Calibri" panose="020F0502020204030204" pitchFamily="34" charset="0"/>
            </a:endParaRPr>
          </a:p>
        </p:txBody>
      </p:sp>
      <p:grpSp>
        <p:nvGrpSpPr>
          <p:cNvPr id="13" name="Group 12">
            <a:extLst>
              <a:ext uri="{C183D7F6-B498-43B3-948B-1728B52AA6E4}">
                <adec:decorative xmlns:adec="http://schemas.microsoft.com/office/drawing/2017/decorative" val="1"/>
              </a:ext>
            </a:extLst>
          </p:cNvPr>
          <p:cNvGrpSpPr/>
          <p:nvPr/>
        </p:nvGrpSpPr>
        <p:grpSpPr>
          <a:xfrm>
            <a:off x="609601" y="1102823"/>
            <a:ext cx="5803232" cy="5488291"/>
            <a:chOff x="925085" y="1102823"/>
            <a:chExt cx="5170915" cy="5488291"/>
          </a:xfrm>
        </p:grpSpPr>
        <p:pic>
          <p:nvPicPr>
            <p:cNvPr id="4" name="Picture 3">
              <a:extLst>
                <a:ext uri="{FF2B5EF4-FFF2-40B4-BE49-F238E27FC236}">
                  <a16:creationId xmlns:a16="http://schemas.microsoft.com/office/drawing/2014/main" id="{8DEFA068-1E4F-2CF9-B412-8D3D44D72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085" y="1102823"/>
              <a:ext cx="5170915" cy="5488291"/>
            </a:xfrm>
            <a:prstGeom prst="rect">
              <a:avLst/>
            </a:prstGeom>
          </p:spPr>
        </p:pic>
        <p:sp>
          <p:nvSpPr>
            <p:cNvPr id="5" name="Rectangle 4"/>
            <p:cNvSpPr/>
            <p:nvPr/>
          </p:nvSpPr>
          <p:spPr>
            <a:xfrm>
              <a:off x="992403" y="2382167"/>
              <a:ext cx="3338375" cy="1143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La main en creux, remplissez la paume de produit en couvrant toutes les surfaces</a:t>
              </a:r>
            </a:p>
          </p:txBody>
        </p:sp>
        <p:sp>
          <p:nvSpPr>
            <p:cNvPr id="6" name="Rectangle 5"/>
            <p:cNvSpPr/>
            <p:nvPr/>
          </p:nvSpPr>
          <p:spPr>
            <a:xfrm>
              <a:off x="4470490" y="2382167"/>
              <a:ext cx="1582503" cy="2286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Frotter les paumes des mains l’une contre l’autre</a:t>
              </a:r>
            </a:p>
          </p:txBody>
        </p:sp>
        <p:sp>
          <p:nvSpPr>
            <p:cNvPr id="7" name="Rectangle 6"/>
            <p:cNvSpPr/>
            <p:nvPr/>
          </p:nvSpPr>
          <p:spPr>
            <a:xfrm>
              <a:off x="2719290" y="4283749"/>
              <a:ext cx="1582503" cy="2286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Paume contre paume avec les doigts entrelacés;</a:t>
              </a:r>
            </a:p>
          </p:txBody>
        </p:sp>
        <p:sp>
          <p:nvSpPr>
            <p:cNvPr id="8" name="Rectangle 7"/>
            <p:cNvSpPr/>
            <p:nvPr/>
          </p:nvSpPr>
          <p:spPr>
            <a:xfrm>
              <a:off x="4470488" y="4283749"/>
              <a:ext cx="1582503" cy="3429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Dos des doigts dans la paume de la main opposée avec les doigts imbriqués</a:t>
              </a:r>
            </a:p>
          </p:txBody>
        </p:sp>
        <p:sp>
          <p:nvSpPr>
            <p:cNvPr id="9" name="Rectangle 8"/>
            <p:cNvSpPr/>
            <p:nvPr/>
          </p:nvSpPr>
          <p:spPr>
            <a:xfrm>
              <a:off x="2719289" y="6185331"/>
              <a:ext cx="1582503" cy="5715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Frotter avec un mouvement d'avant en arrière exercé par rotation, les doigts de la main droite réunis contre la paume de la main gauche et vice-versa.</a:t>
              </a:r>
            </a:p>
          </p:txBody>
        </p:sp>
        <p:sp>
          <p:nvSpPr>
            <p:cNvPr id="10" name="Rectangle 9"/>
            <p:cNvSpPr/>
            <p:nvPr/>
          </p:nvSpPr>
          <p:spPr>
            <a:xfrm>
              <a:off x="968092" y="6185331"/>
              <a:ext cx="1582503" cy="3429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Frotter le pouce de la main gauche par rotation dans la paume refermée de la main droite et vice-versa.</a:t>
              </a:r>
            </a:p>
          </p:txBody>
        </p:sp>
        <p:sp>
          <p:nvSpPr>
            <p:cNvPr id="11" name="Rectangle 10"/>
            <p:cNvSpPr/>
            <p:nvPr/>
          </p:nvSpPr>
          <p:spPr>
            <a:xfrm>
              <a:off x="968092" y="4283749"/>
              <a:ext cx="1582503" cy="3429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Paume droite sur le dos de la main gauche en croisant les doigts et vice versa</a:t>
              </a:r>
            </a:p>
          </p:txBody>
        </p:sp>
        <p:sp>
          <p:nvSpPr>
            <p:cNvPr id="12" name="Rectangle 11"/>
            <p:cNvSpPr/>
            <p:nvPr/>
          </p:nvSpPr>
          <p:spPr>
            <a:xfrm>
              <a:off x="4470486" y="6185331"/>
              <a:ext cx="1582503" cy="228600"/>
            </a:xfrm>
            <a:prstGeom prst="rect">
              <a:avLst/>
            </a:prstGeom>
          </p:spPr>
          <p:txBody>
            <a:bodyPr wrap="square" lIns="0" tIns="0" rIns="36000" bIns="0">
              <a:spAutoFit/>
            </a:bodyPr>
            <a:lstStyle/>
            <a:p>
              <a:r>
                <a:rPr lang="fr-FR" sz="750" b="1" i="0" u="none" strike="noStrike" cap="none" baseline="0">
                  <a:solidFill>
                    <a:srgbClr val="000000"/>
                  </a:solidFill>
                  <a:effectLst/>
                  <a:uFill>
                    <a:solidFill>
                      <a:prstClr val="black">
                        <a:alpha val="0"/>
                      </a:prstClr>
                    </a:solidFill>
                  </a:uFill>
                  <a:latin typeface="Calibri"/>
                  <a:ea typeface="Calibri"/>
                  <a:cs typeface="Calibri"/>
                </a:rPr>
                <a:t>Une fois vos mains sèches, elles sont en sécurité.</a:t>
              </a:r>
            </a:p>
          </p:txBody>
        </p:sp>
      </p:grpSp>
    </p:spTree>
    <p:extLst>
      <p:ext uri="{BB962C8B-B14F-4D97-AF65-F5344CB8AC3E}">
        <p14:creationId xmlns:p14="http://schemas.microsoft.com/office/powerpoint/2010/main" val="231042739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45D1BF8-BDBD-41BD-A3B6-26866FD8724E}"/>
              </a:ext>
            </a:extLst>
          </p:cNvPr>
          <p:cNvSpPr>
            <a:spLocks noGrp="1"/>
          </p:cNvSpPr>
          <p:nvPr>
            <p:ph type="body" sz="quarter" idx="10"/>
          </p:nvPr>
        </p:nvSpPr>
        <p:spPr>
          <a:xfrm>
            <a:off x="8499037" y="1038224"/>
            <a:ext cx="3464893" cy="4781551"/>
          </a:xfrm>
        </p:spPr>
        <p:txBody>
          <a:bodyPr/>
          <a:lstStyle/>
          <a:p>
            <a:pPr marL="0" indent="0">
              <a:buNone/>
            </a:pPr>
            <a:r>
              <a:rPr lang="fr-FR" sz="2400" b="0" i="0" u="none" strike="noStrike" cap="none" baseline="0" dirty="0">
                <a:solidFill>
                  <a:srgbClr val="000000"/>
                </a:solidFill>
                <a:effectLst/>
                <a:uFill>
                  <a:solidFill>
                    <a:prstClr val="black">
                      <a:alpha val="0"/>
                    </a:prstClr>
                  </a:solidFill>
                </a:uFill>
                <a:latin typeface="Calibri"/>
                <a:ea typeface="Calibri"/>
                <a:cs typeface="Calibri"/>
              </a:rPr>
              <a:t>Considérations :</a:t>
            </a:r>
          </a:p>
          <a:p>
            <a:pPr>
              <a:spcBef>
                <a:spcPts val="1800"/>
              </a:spcBef>
            </a:pPr>
            <a:r>
              <a:rPr lang="fr-FR" sz="2000" b="0" i="0" u="none" strike="noStrike" cap="none" baseline="0" dirty="0">
                <a:solidFill>
                  <a:srgbClr val="000000"/>
                </a:solidFill>
                <a:effectLst/>
                <a:uFill>
                  <a:solidFill>
                    <a:prstClr val="black">
                      <a:alpha val="0"/>
                    </a:prstClr>
                  </a:solidFill>
                </a:uFill>
                <a:latin typeface="Calibri"/>
                <a:ea typeface="Calibri"/>
                <a:cs typeface="Calibri"/>
              </a:rPr>
              <a:t>lavez suffisamment longtemps pour effectuer toutes les étapes du diagramme (40 secondes et plus)</a:t>
            </a:r>
          </a:p>
          <a:p>
            <a:pPr>
              <a:spcBef>
                <a:spcPts val="1800"/>
              </a:spcBef>
            </a:pPr>
            <a:r>
              <a:rPr lang="fr-FR" sz="2000" b="0" i="0" u="none" strike="noStrike" cap="none" baseline="0" dirty="0">
                <a:solidFill>
                  <a:srgbClr val="000000"/>
                </a:solidFill>
                <a:effectLst/>
                <a:uFill>
                  <a:solidFill>
                    <a:prstClr val="black">
                      <a:alpha val="0"/>
                    </a:prstClr>
                  </a:solidFill>
                </a:uFill>
                <a:latin typeface="Calibri"/>
                <a:ea typeface="Calibri"/>
                <a:cs typeface="Calibri"/>
              </a:rPr>
              <a:t>fermez le robinet sans se contaminer les mains</a:t>
            </a:r>
          </a:p>
          <a:p>
            <a:pPr>
              <a:spcBef>
                <a:spcPts val="1800"/>
              </a:spcBef>
            </a:pPr>
            <a:r>
              <a:rPr lang="fr-FR" sz="2000" b="0" i="0" u="none" strike="noStrike" cap="none" baseline="0" dirty="0">
                <a:solidFill>
                  <a:srgbClr val="000000"/>
                </a:solidFill>
                <a:effectLst/>
                <a:uFill>
                  <a:solidFill>
                    <a:prstClr val="black">
                      <a:alpha val="0"/>
                    </a:prstClr>
                  </a:solidFill>
                </a:uFill>
                <a:latin typeface="Calibri"/>
                <a:ea typeface="Calibri"/>
                <a:cs typeface="Calibri"/>
              </a:rPr>
              <a:t>utilisez des serviettes à usage unique pour le séchage ou sécher à l’air libre</a:t>
            </a:r>
            <a:endParaRPr lang="en-US" sz="2000" dirty="0">
              <a:cs typeface="Calibri" panose="020F0502020204030204" pitchFamily="34" charset="0"/>
            </a:endParaRPr>
          </a:p>
        </p:txBody>
      </p:sp>
      <p:sp>
        <p:nvSpPr>
          <p:cNvPr id="2" name="Title 1">
            <a:extLst>
              <a:ext uri="{FF2B5EF4-FFF2-40B4-BE49-F238E27FC236}">
                <a16:creationId xmlns:a16="http://schemas.microsoft.com/office/drawing/2014/main" id="{61B857CF-7DEE-43E5-9EF9-6AA293C2311A}"/>
              </a:ext>
            </a:extLst>
          </p:cNvPr>
          <p:cNvSpPr>
            <a:spLocks noGrp="1"/>
          </p:cNvSpPr>
          <p:nvPr>
            <p:ph type="title"/>
          </p:nvPr>
        </p:nvSpPr>
        <p:spPr>
          <a:xfrm>
            <a:off x="434705" y="497205"/>
            <a:ext cx="11113827" cy="642973"/>
          </a:xfrm>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Se laver les mains à l’eau et au savon</a:t>
            </a:r>
          </a:p>
        </p:txBody>
      </p:sp>
      <p:grpSp>
        <p:nvGrpSpPr>
          <p:cNvPr id="17" name="Group 16">
            <a:extLst>
              <a:ext uri="{C183D7F6-B498-43B3-948B-1728B52AA6E4}">
                <adec:decorative xmlns:adec="http://schemas.microsoft.com/office/drawing/2017/decorative" val="1"/>
              </a:ext>
            </a:extLst>
          </p:cNvPr>
          <p:cNvGrpSpPr/>
          <p:nvPr/>
        </p:nvGrpSpPr>
        <p:grpSpPr>
          <a:xfrm>
            <a:off x="601066" y="1505628"/>
            <a:ext cx="7701434" cy="4933680"/>
            <a:chOff x="601066" y="1505628"/>
            <a:chExt cx="7701434" cy="4933680"/>
          </a:xfrm>
        </p:grpSpPr>
        <p:pic>
          <p:nvPicPr>
            <p:cNvPr id="3" name="Content Placeholder 5">
              <a:extLst>
                <a:ext uri="{FF2B5EF4-FFF2-40B4-BE49-F238E27FC236}">
                  <a16:creationId xmlns:a16="http://schemas.microsoft.com/office/drawing/2014/main" id="{0ED455BF-3010-CAB3-A769-4D11B0262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505628"/>
              <a:ext cx="7692900" cy="4913215"/>
            </a:xfrm>
            <a:prstGeom prst="rect">
              <a:avLst/>
            </a:prstGeom>
          </p:spPr>
        </p:pic>
        <p:sp>
          <p:nvSpPr>
            <p:cNvPr id="6" name="Rectangle 5"/>
            <p:cNvSpPr/>
            <p:nvPr/>
          </p:nvSpPr>
          <p:spPr>
            <a:xfrm>
              <a:off x="2765522" y="2691319"/>
              <a:ext cx="1369252" cy="41148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Appliquer suffisamment de savon pour recouvrir toutes la surface des mains.</a:t>
              </a:r>
            </a:p>
          </p:txBody>
        </p:sp>
        <p:sp>
          <p:nvSpPr>
            <p:cNvPr id="8" name="Rectangle 7"/>
            <p:cNvSpPr/>
            <p:nvPr/>
          </p:nvSpPr>
          <p:spPr>
            <a:xfrm>
              <a:off x="4647523" y="2700204"/>
              <a:ext cx="1582503" cy="27432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Frottez-vous les mains en formant un cercle.</a:t>
              </a:r>
            </a:p>
          </p:txBody>
        </p:sp>
        <p:sp>
          <p:nvSpPr>
            <p:cNvPr id="9" name="Rectangle 8"/>
            <p:cNvSpPr/>
            <p:nvPr/>
          </p:nvSpPr>
          <p:spPr>
            <a:xfrm>
              <a:off x="6696079" y="2700204"/>
              <a:ext cx="1602046" cy="41148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Placez une paume sur l’autre main et frottez le savon de haut en bas.</a:t>
              </a:r>
            </a:p>
          </p:txBody>
        </p:sp>
        <p:sp>
          <p:nvSpPr>
            <p:cNvPr id="10" name="Rectangle 9"/>
            <p:cNvSpPr/>
            <p:nvPr/>
          </p:nvSpPr>
          <p:spPr>
            <a:xfrm>
              <a:off x="4676776" y="6166879"/>
              <a:ext cx="1524000" cy="27432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Les mains sont maintenant propres.</a:t>
              </a:r>
            </a:p>
          </p:txBody>
        </p:sp>
        <p:sp>
          <p:nvSpPr>
            <p:cNvPr id="11" name="Rectangle 10"/>
            <p:cNvSpPr/>
            <p:nvPr/>
          </p:nvSpPr>
          <p:spPr>
            <a:xfrm>
              <a:off x="4676775" y="4395229"/>
              <a:ext cx="1524000" cy="41148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Nettoyez-vous les pouces en les frottant plusieurs fois avec l’autre paume.</a:t>
              </a:r>
            </a:p>
          </p:txBody>
        </p:sp>
        <p:sp>
          <p:nvSpPr>
            <p:cNvPr id="12" name="Rectangle 11"/>
            <p:cNvSpPr/>
            <p:nvPr/>
          </p:nvSpPr>
          <p:spPr>
            <a:xfrm>
              <a:off x="6696077" y="4380942"/>
              <a:ext cx="1533524" cy="54864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Nettoyez vos deux paumes en frottant du savon autour de chaque paume avec les doigts de l’autre main.</a:t>
              </a:r>
            </a:p>
          </p:txBody>
        </p:sp>
        <p:sp>
          <p:nvSpPr>
            <p:cNvPr id="13" name="Rectangle 12"/>
            <p:cNvSpPr/>
            <p:nvPr/>
          </p:nvSpPr>
          <p:spPr>
            <a:xfrm>
              <a:off x="641019" y="4380942"/>
              <a:ext cx="1582503" cy="41148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Mettez vos paumes et vos doigts ensemble, puis frottez avec du savon de haut en bas.</a:t>
              </a:r>
            </a:p>
          </p:txBody>
        </p:sp>
        <p:sp>
          <p:nvSpPr>
            <p:cNvPr id="14" name="Rectangle 13"/>
            <p:cNvSpPr/>
            <p:nvPr/>
          </p:nvSpPr>
          <p:spPr>
            <a:xfrm>
              <a:off x="601066" y="6162309"/>
              <a:ext cx="1582503" cy="13716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Se rincer les mains à l’eau.</a:t>
              </a:r>
            </a:p>
          </p:txBody>
        </p:sp>
        <p:sp>
          <p:nvSpPr>
            <p:cNvPr id="15" name="Rectangle 14"/>
            <p:cNvSpPr/>
            <p:nvPr/>
          </p:nvSpPr>
          <p:spPr>
            <a:xfrm>
              <a:off x="2638921" y="4380942"/>
              <a:ext cx="1622455" cy="41148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Mettez les doigts des deux mains ensemble, puis frottez avec du savon de haut en bas.</a:t>
              </a:r>
            </a:p>
          </p:txBody>
        </p:sp>
        <p:sp>
          <p:nvSpPr>
            <p:cNvPr id="16" name="Rectangle 15"/>
            <p:cNvSpPr/>
            <p:nvPr/>
          </p:nvSpPr>
          <p:spPr>
            <a:xfrm>
              <a:off x="2638921" y="6162309"/>
              <a:ext cx="1582503" cy="411480"/>
            </a:xfrm>
            <a:prstGeom prst="rect">
              <a:avLst/>
            </a:prstGeom>
          </p:spPr>
          <p:txBody>
            <a:bodyPr wrap="square" lIns="0" tIns="0" rIns="36000" bIns="0">
              <a:spAutoFit/>
            </a:bodyPr>
            <a:lstStyle/>
            <a:p>
              <a:pPr algn="ctr"/>
              <a:r>
                <a:rPr lang="fr-FR" sz="900" b="0" i="0" u="none" strike="noStrike" cap="none" baseline="0">
                  <a:solidFill>
                    <a:srgbClr val="000000"/>
                  </a:solidFill>
                  <a:effectLst/>
                  <a:uFill>
                    <a:solidFill>
                      <a:prstClr val="black">
                        <a:alpha val="0"/>
                      </a:prstClr>
                    </a:solidFill>
                  </a:uFill>
                  <a:latin typeface="Calibri"/>
                  <a:ea typeface="Calibri"/>
                  <a:cs typeface="Calibri"/>
                </a:rPr>
                <a:t>Se sécher complètement les mains à l’aide d’une serviette à usage unique ou à l’air libre.</a:t>
              </a:r>
            </a:p>
          </p:txBody>
        </p:sp>
        <p:sp>
          <p:nvSpPr>
            <p:cNvPr id="4" name="Rectangle 3"/>
            <p:cNvSpPr/>
            <p:nvPr/>
          </p:nvSpPr>
          <p:spPr>
            <a:xfrm>
              <a:off x="806137" y="2644546"/>
              <a:ext cx="1802514" cy="230886"/>
            </a:xfrm>
            <a:prstGeom prst="rect">
              <a:avLst/>
            </a:prstGeom>
          </p:spPr>
          <p:txBody>
            <a:bodyPr wrap="none">
              <a:spAutoFit/>
            </a:bodyPr>
            <a:lstStyle/>
            <a:p>
              <a:r>
                <a:rPr lang="fr-FR" sz="900" b="0" i="0" u="none" strike="noStrike" cap="none" baseline="0">
                  <a:solidFill>
                    <a:srgbClr val="000000"/>
                  </a:solidFill>
                  <a:effectLst/>
                  <a:uFill>
                    <a:solidFill>
                      <a:prstClr val="black">
                        <a:alpha val="0"/>
                      </a:prstClr>
                    </a:solidFill>
                  </a:uFill>
                  <a:latin typeface="Calibri"/>
                  <a:ea typeface="Calibri"/>
                  <a:cs typeface="Calibri"/>
                </a:rPr>
                <a:t>Mouillez les mains abondamment.</a:t>
              </a:r>
            </a:p>
          </p:txBody>
        </p:sp>
      </p:grpSp>
    </p:spTree>
    <p:extLst>
      <p:ext uri="{BB962C8B-B14F-4D97-AF65-F5344CB8AC3E}">
        <p14:creationId xmlns:p14="http://schemas.microsoft.com/office/powerpoint/2010/main" val="2088419673"/>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0176CA5-E962-48C5-ACD0-5599227E80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A4041E-0E8D-4E50-B4EE-BA7499538358}">
  <ds:schemaRefs>
    <ds:schemaRef ds:uri="http://schemas.microsoft.com/sharepoint/v3/contenttype/forms"/>
  </ds:schemaRefs>
</ds:datastoreItem>
</file>

<file path=customXml/itemProps3.xml><?xml version="1.0" encoding="utf-8"?>
<ds:datastoreItem xmlns:ds="http://schemas.openxmlformats.org/officeDocument/2006/customXml" ds:itemID="{ABAB30D8-36BE-4E3E-9428-FEB4C4F293E3}">
  <ds:schemaRefs>
    <ds:schemaRef ds:uri="d9557b21-3a07-4829-8c5e-3740791e0e98"/>
    <ds:schemaRef ds:uri="http://www.w3.org/XML/1998/namespace"/>
    <ds:schemaRef ds:uri="http://schemas.microsoft.com/office/2006/metadata/properties"/>
    <ds:schemaRef ds:uri="http://purl.org/dc/elements/1.1/"/>
    <ds:schemaRef ds:uri="http://schemas.microsoft.com/office/infopath/2007/PartnerControls"/>
    <ds:schemaRef ds:uri="http://purl.org/dc/dcmitype/"/>
    <ds:schemaRef ds:uri="http://schemas.microsoft.com/office/2006/documentManagement/types"/>
    <ds:schemaRef ds:uri="http://purl.org/dc/terms/"/>
    <ds:schemaRef ds:uri="http://schemas.openxmlformats.org/package/2006/metadata/core-properties"/>
    <ds:schemaRef ds:uri="0d643e6b-beed-4993-859b-c9c3c7fee416"/>
  </ds:schemaRefs>
</ds:datastoreItem>
</file>

<file path=docProps/app.xml><?xml version="1.0" encoding="utf-8"?>
<Properties xmlns="http://schemas.openxmlformats.org/officeDocument/2006/extended-properties" xmlns:vt="http://schemas.openxmlformats.org/officeDocument/2006/docPropsVTypes">
  <Template>DHQP_ATSDR Combined</Template>
  <TotalTime>17</TotalTime>
  <Words>3140</Words>
  <Application>Microsoft Office PowerPoint</Application>
  <PresentationFormat>Widescreen</PresentationFormat>
  <Paragraphs>195</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Myriad Web Pro</vt:lpstr>
      <vt:lpstr>Wingdings</vt:lpstr>
      <vt:lpstr>DHQP_ATSDR Combined</vt:lpstr>
      <vt:lpstr>PCI pour la maladie à virus Ebola ou la maladie à virus de Marburg :  hygiène des mains</vt:lpstr>
      <vt:lpstr>Objectifs d’apprentissage</vt:lpstr>
      <vt:lpstr>Mise en train</vt:lpstr>
      <vt:lpstr>Hygiène des mains</vt:lpstr>
      <vt:lpstr>Définition : hygiène des mains</vt:lpstr>
      <vt:lpstr>Pourquoi l’hygiène des mains ?</vt:lpstr>
      <vt:lpstr>Quand se laver les mains</vt:lpstr>
      <vt:lpstr>Solution désinfectante hydroalcoolique</vt:lpstr>
      <vt:lpstr>Se laver les mains à l’eau et au savon</vt:lpstr>
      <vt:lpstr>Utilisation du chlore pour l’hygiène des mains</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Ponder, Marilyn (CDC/DDID/NCEZID/DHQP) (CTR)</dc:creator>
  <cp:lastModifiedBy>Aitor Balado</cp:lastModifiedBy>
  <cp:revision>9</cp:revision>
  <dcterms:created xsi:type="dcterms:W3CDTF">2022-11-21T14:40:26Z</dcterms:created>
  <dcterms:modified xsi:type="dcterms:W3CDTF">2026-07-31T13:55:10Z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30500994-03ff-47fa-876c-9d99df8e9521</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2022-11-21T14:57:18Z</vt:lpwstr>
  </property>
  <property fmtid="{D5CDD505-2E9C-101B-9397-08002B2CF9AE}" pid="10" name="MSIP_Label_7b94a7b8-f06c-4dfe-bdcc-9b548fd58c31_SiteId">
    <vt:lpwstr>9ce70869-60db-44fd-abe8-d2767077fc8f</vt:lpwstr>
  </property>
</Properties>
</file>