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 id="2147483675" r:id="rId5"/>
  </p:sldMasterIdLst>
  <p:notesMasterIdLst>
    <p:notesMasterId r:id="rId23"/>
  </p:notesMasterIdLst>
  <p:sldIdLst>
    <p:sldId id="1832" r:id="rId6"/>
    <p:sldId id="322" r:id="rId7"/>
    <p:sldId id="430" r:id="rId8"/>
    <p:sldId id="600" r:id="rId9"/>
    <p:sldId id="1830" r:id="rId10"/>
    <p:sldId id="1826" r:id="rId11"/>
    <p:sldId id="1825" r:id="rId12"/>
    <p:sldId id="266" r:id="rId13"/>
    <p:sldId id="263" r:id="rId14"/>
    <p:sldId id="269" r:id="rId15"/>
    <p:sldId id="520" r:id="rId16"/>
    <p:sldId id="1828" r:id="rId17"/>
    <p:sldId id="1833" r:id="rId18"/>
    <p:sldId id="1834" r:id="rId19"/>
    <p:sldId id="574" r:id="rId20"/>
    <p:sldId id="573" r:id="rId21"/>
    <p:sldId id="1831" r:id="rId22"/>
  </p:sldIdLst>
  <p:sldSz cx="12192000" cy="6858000"/>
  <p:notesSz cx="6858000" cy="9144000"/>
  <p:custDataLst>
    <p:tags r:id="rId24"/>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Wilson, Katie (CDC/DDID/NCEZID/DHQP)" initials="W(" lastIdx="0" clrIdx="3"/>
  <p:cmAuthor id="3" name="Marilyn Ponder" initials="MP" lastIdx="0" clrIdx="4"/>
  <p:cmAuthor id="4" name="AB" initials="A.B." lastIdx="1" clrIdx="5">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F7C4F0-46F2-4DA6-B226-A608A82B21B6}" v="8" dt="2026-07-01T09:48:10.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52" autoAdjust="0"/>
    <p:restoredTop sz="61558" autoAdjust="0"/>
  </p:normalViewPr>
  <p:slideViewPr>
    <p:cSldViewPr snapToGrid="0">
      <p:cViewPr varScale="1">
        <p:scale>
          <a:sx n="69" d="100"/>
          <a:sy n="69" d="100"/>
        </p:scale>
        <p:origin x="1692" y="72"/>
      </p:cViewPr>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custSel modSld">
      <pc:chgData name="hty hty" userId="75bf7606ac6bfdc8" providerId="LiveId" clId="{79167C53-50A3-48CF-96D9-4AA2F8C244DE}" dt="2026-07-01T09:48:35.631" v="105" actId="20577"/>
      <pc:docMkLst>
        <pc:docMk/>
      </pc:docMkLst>
      <pc:sldChg chg="modSp mod modNotesTx">
        <pc:chgData name="hty hty" userId="75bf7606ac6bfdc8" providerId="LiveId" clId="{79167C53-50A3-48CF-96D9-4AA2F8C244DE}" dt="2026-07-01T09:46:20.167" v="85" actId="20577"/>
        <pc:sldMkLst>
          <pc:docMk/>
          <pc:sldMk cId="1738108300" sldId="322"/>
        </pc:sldMkLst>
        <pc:spChg chg="mod">
          <ac:chgData name="hty hty" userId="75bf7606ac6bfdc8" providerId="LiveId" clId="{79167C53-50A3-48CF-96D9-4AA2F8C244DE}" dt="2026-06-30T22:16:47.762" v="48" actId="20577"/>
          <ac:spMkLst>
            <pc:docMk/>
            <pc:sldMk cId="1738108300" sldId="322"/>
            <ac:spMk id="3" creationId="{00000000-0000-0000-0000-000000000000}"/>
          </ac:spMkLst>
        </pc:spChg>
      </pc:sldChg>
      <pc:sldChg chg="modNotesTx">
        <pc:chgData name="hty hty" userId="75bf7606ac6bfdc8" providerId="LiveId" clId="{79167C53-50A3-48CF-96D9-4AA2F8C244DE}" dt="2026-07-01T09:48:35.631" v="105" actId="20577"/>
        <pc:sldMkLst>
          <pc:docMk/>
          <pc:sldMk cId="1623015930" sldId="573"/>
        </pc:sldMkLst>
      </pc:sldChg>
      <pc:sldChg chg="modSp mod modNotesTx">
        <pc:chgData name="hty hty" userId="75bf7606ac6bfdc8" providerId="LiveId" clId="{79167C53-50A3-48CF-96D9-4AA2F8C244DE}" dt="2026-07-01T09:47:33.680" v="94" actId="20577"/>
        <pc:sldMkLst>
          <pc:docMk/>
          <pc:sldMk cId="1107593599" sldId="600"/>
        </pc:sldMkLst>
        <pc:spChg chg="mod">
          <ac:chgData name="hty hty" userId="75bf7606ac6bfdc8" providerId="LiveId" clId="{79167C53-50A3-48CF-96D9-4AA2F8C244DE}" dt="2026-06-30T22:17:59.031" v="67"/>
          <ac:spMkLst>
            <pc:docMk/>
            <pc:sldMk cId="1107593599" sldId="600"/>
            <ac:spMk id="3" creationId="{9CE16835-6A21-4824-A92A-C56CB31E2206}"/>
          </ac:spMkLst>
        </pc:spChg>
      </pc:sldChg>
      <pc:sldChg chg="modSp mod modNotesTx">
        <pc:chgData name="hty hty" userId="75bf7606ac6bfdc8" providerId="LiveId" clId="{79167C53-50A3-48CF-96D9-4AA2F8C244DE}" dt="2026-07-01T09:45:55.589" v="76" actId="20577"/>
        <pc:sldMkLst>
          <pc:docMk/>
          <pc:sldMk cId="3808661287" sldId="1832"/>
        </pc:sldMkLst>
        <pc:spChg chg="mod">
          <ac:chgData name="hty hty" userId="75bf7606ac6bfdc8" providerId="LiveId" clId="{79167C53-50A3-48CF-96D9-4AA2F8C244DE}" dt="2026-06-30T22:16:52.473" v="50" actId="20577"/>
          <ac:spMkLst>
            <pc:docMk/>
            <pc:sldMk cId="3808661287" sldId="1832"/>
            <ac:spMk id="5" creationId="{024CF2BC-7B58-0341-6704-4CCE9A858F5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CBCCCB-37E0-4FFD-9A4A-734F6AB8D893}"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ECF37-58F2-451B-830D-18D9FC63CA3B}" type="slidenum">
              <a:rPr lang="en-US" smtClean="0"/>
              <a:t>‹#›</a:t>
            </a:fld>
            <a:endParaRPr lang="en-US"/>
          </a:p>
        </p:txBody>
      </p:sp>
    </p:spTree>
    <p:extLst>
      <p:ext uri="{BB962C8B-B14F-4D97-AF65-F5344CB8AC3E}">
        <p14:creationId xmlns:p14="http://schemas.microsoft.com/office/powerpoint/2010/main" val="3170007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les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professionnels de la santé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doivent savoir sur la sécurité liées aux injections pendant une flambée de maladie à virus de Marburg.</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en conséquence.</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allons parler de la sécurité liée aux injections pendant une flambée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Nous parlerons des raisons pour lesquelles il est important de contribuer à la prévention de la transmission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dans les établissements de santé, puis nous parlerons des mesures à prendre pour assurer votre propre sécurité et celle de vos patients lorsque vous administrez des injections.</a:t>
            </a:r>
            <a:endParaRPr lang="en-US" dirty="0"/>
          </a:p>
          <a:p>
            <a:endParaRPr lang="en-US" dirty="0"/>
          </a:p>
        </p:txBody>
      </p:sp>
      <p:sp>
        <p:nvSpPr>
          <p:cNvPr id="4" name="Slide Number Placeholder 3"/>
          <p:cNvSpPr>
            <a:spLocks noGrp="1"/>
          </p:cNvSpPr>
          <p:nvPr>
            <p:ph type="sldNum" sz="quarter" idx="5"/>
          </p:nvPr>
        </p:nvSpPr>
        <p:spPr/>
        <p:txBody>
          <a:bodyPr/>
          <a:lstStyle/>
          <a:p>
            <a:fld id="{013ECF37-58F2-451B-830D-18D9FC63CA3B}" type="slidenum">
              <a:rPr lang="en-US" smtClean="0"/>
              <a:t>1</a:t>
            </a:fld>
            <a:endParaRPr lang="en-US"/>
          </a:p>
        </p:txBody>
      </p:sp>
    </p:spTree>
    <p:extLst>
      <p:ext uri="{BB962C8B-B14F-4D97-AF65-F5344CB8AC3E}">
        <p14:creationId xmlns:p14="http://schemas.microsoft.com/office/powerpoint/2010/main" val="2777672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 dernière étape pour assurer la sécurité avant l’injection consiste à préparer la peau du patient au point d’injection.</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Pour ce faire, appliquez une solution à base d’alcool à 60 à 70 % (comme l’alcool isopropylique, l’éthanol ou tout autre antiseptique disponible) sur un coton-tige ou un tampon à usage unique.</a:t>
            </a:r>
          </a:p>
          <a:p>
            <a:endParaRPr lang="en-US" sz="1200">
              <a:effectLst/>
              <a:latin typeface="Calibri"/>
              <a:ea typeface="Calibri" panose="020F0502020204030204"/>
              <a:cs typeface="Calibri"/>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Essuyez la zone où vous allez faire l’injection en partant du centre du point d’injection vers l’extérieur, mais ne repassez pas par la même zone.</a:t>
            </a:r>
          </a:p>
          <a:p>
            <a:endParaRPr lang="en-US" sz="1200">
              <a:effectLst/>
              <a:latin typeface="Calibri"/>
              <a:ea typeface="Calibri" panose="020F0502020204030204"/>
              <a:cs typeface="Calibri"/>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Appliquez la solution pendant 30 secondes et laissez-la sécher complètement.</a:t>
            </a:r>
          </a:p>
          <a:p>
            <a:endParaRPr lang="en-US" sz="1200">
              <a:effectLst/>
              <a:latin typeface="Calibri"/>
              <a:ea typeface="Calibri" panose="020F0502020204030204"/>
              <a:cs typeface="Calibri"/>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Lors de cette opération, NE PAS utiliser de coton hydrophile stocké dans un récipient humide à usages multiples</a:t>
            </a:r>
          </a:p>
          <a:p>
            <a:endParaRPr lang="en-US" sz="1200">
              <a:solidFill>
                <a:srgbClr val="000000"/>
              </a:solidFill>
              <a:effectLst/>
              <a:latin typeface="Calibri" panose="020F0502020204030204" pitchFamily="34" charset="0"/>
              <a:cs typeface="Calibri" panose="020F0502020204030204" pitchFamily="34" charset="0"/>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À présent que vous avez les mains propres, un espace de travail propre, une aiguille et une seringue stériles, un flacon de médicament stérile et un site d’injection préparé, vous êtes prêt(e) à réaliser l’injection en toute sécurité.</a:t>
            </a:r>
            <a:endParaRPr lang="en-US" sz="1200">
              <a:latin typeface="Calibri" panose="020F0502020204030204" pitchFamily="34" charset="0"/>
              <a:cs typeface="Calibri" panose="020F0502020204030204" pitchFamily="34" charset="0"/>
            </a:endParaRPr>
          </a:p>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ct val="0"/>
              </a:spcBef>
              <a:spcAft>
                <a:spcPct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panose="020F0502020204030204"/>
                <a:cs typeface="Calibri"/>
                <a:sym typeface="Calibri"/>
              </a:rPr>
              <a:t>10</a:t>
            </a:fld>
            <a:endParaRPr lang="en-US" sz="1200" b="0" i="0" u="none" strike="noStrike" cap="none">
              <a:solidFill>
                <a:schemeClr val="dk1"/>
              </a:solidFill>
              <a:latin typeface="Calibri"/>
              <a:ea typeface="Calibri" panose="020F0502020204030204"/>
              <a:cs typeface="Calibri"/>
              <a:sym typeface="Calibri"/>
            </a:endParaRPr>
          </a:p>
        </p:txBody>
      </p:sp>
    </p:spTree>
    <p:extLst>
      <p:ext uri="{BB962C8B-B14F-4D97-AF65-F5344CB8AC3E}">
        <p14:creationId xmlns:p14="http://schemas.microsoft.com/office/powerpoint/2010/main" val="2009342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autant, les pratiques d’injection sûres ne s’arrêtent pas à l’injection. La façon dont vous vous débarrassez des aiguilles et des seringues compte aussi. Idéalement, lors d’une injection, une boîte à objets tranchants doit se trouver à portée de main. Immédiatement après l’injection, vous devez jeter l’aiguille et la seringue dans la boîte à objets tranchants.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Il ne faut jamais détacher l’aiguille de la seringue. Les deux pièces doivent être placées ensemble dans le conteneur pour objets tranchants afin de réduire le risque de blessure par objet tranchant. Vous devez éviter de recapuchonner les aiguilles, comme le montre l’image en bas à gauche, de plier ou de casser les aiguilles, ou de laisser les aiguilles dans un flacon ou dans une poche de perfusion, comme sur les images au centre et en bas à droite. Il ne faut pas non plus trop remplir les conteneurs d’objets tranchants. Ces mauvaises pratiques d’injection peuvent entraîner une contamination ou des piqûres d’aiguille accidentelles, ce qui peut entraîner la transmission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à vous-même ou à vos patients.</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11</a:t>
            </a:fld>
            <a:endParaRPr lang="en-US"/>
          </a:p>
        </p:txBody>
      </p:sp>
    </p:spTree>
    <p:extLst>
      <p:ext uri="{BB962C8B-B14F-4D97-AF65-F5344CB8AC3E}">
        <p14:creationId xmlns:p14="http://schemas.microsoft.com/office/powerpoint/2010/main" val="1953785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Idéalement, des conteneurs pour objets tranchants seront placés dans chaque zone de soins aux patients, à portée de main de l’endroit où vous effectuez l’injection. Il est important de ne pas placer les conteneurs d’objets tranchants sur le sol, là où des enfants pourraient les atteindre ou là où l’exposition répétée à l’humidité du sol pourrait entraîner la dégradation de certains types de conteneurs. Les conteneurs pour objets tranchants peuvent plutôt être placés sur un chariot de médicaments, sur un mur ou sur une surface proche telle qu’une table.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Lors de l’élimination des aiguilles et des seringues, ne pas trop remplir les conteneurs d’objets tranchants.</a:t>
            </a:r>
          </a:p>
        </p:txBody>
      </p:sp>
      <p:sp>
        <p:nvSpPr>
          <p:cNvPr id="4" name="Slide Number Placeholder 3"/>
          <p:cNvSpPr>
            <a:spLocks noGrp="1"/>
          </p:cNvSpPr>
          <p:nvPr>
            <p:ph type="sldNum" sz="quarter" idx="5"/>
          </p:nvPr>
        </p:nvSpPr>
        <p:spPr/>
        <p:txBody>
          <a:bodyPr/>
          <a:lstStyle/>
          <a:p>
            <a:fld id="{013ECF37-58F2-451B-830D-18D9FC63CA3B}" type="slidenum">
              <a:rPr lang="en-US" smtClean="0"/>
              <a:t>12</a:t>
            </a:fld>
            <a:endParaRPr lang="en-US"/>
          </a:p>
        </p:txBody>
      </p:sp>
    </p:spTree>
    <p:extLst>
      <p:ext uri="{BB962C8B-B14F-4D97-AF65-F5344CB8AC3E}">
        <p14:creationId xmlns:p14="http://schemas.microsoft.com/office/powerpoint/2010/main" val="555264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discuté des pratiques idéales en matière de sécurité des injections, discutons de ce à quoi elles pourraient ressembler dans votre/vos établissement(s). Quelles difficultés avez-vous rencontrées dans votre/vos établissement(s) par rapport à la pratique du principe « 1 aiguille, 1 seringue pour 1 patient, 1 fois » ? </a:t>
            </a:r>
          </a:p>
          <a:p>
            <a:r>
              <a:rPr lang="fr-FR" sz="1200" b="0" i="0" u="none" strike="noStrike" cap="none" baseline="0">
                <a:solidFill>
                  <a:srgbClr val="000000"/>
                </a:solidFill>
                <a:effectLst/>
                <a:uFill>
                  <a:solidFill>
                    <a:prstClr val="black">
                      <a:alpha val="0"/>
                    </a:prstClr>
                  </a:solidFill>
                </a:uFill>
                <a:latin typeface="Calibri"/>
                <a:ea typeface="Calibri"/>
                <a:cs typeface="Calibri"/>
              </a:rPr>
              <a:t>[</a:t>
            </a:r>
            <a:r>
              <a:rPr lang="fr-FR" sz="1200" b="0" i="1" u="none" strike="noStrike" cap="none" baseline="0">
                <a:solidFill>
                  <a:srgbClr val="000000"/>
                </a:solidFill>
                <a:effectLst/>
                <a:uFill>
                  <a:solidFill>
                    <a:prstClr val="black">
                      <a:alpha val="0"/>
                    </a:prstClr>
                  </a:solidFill>
                </a:uFill>
                <a:latin typeface="Calibri"/>
                <a:ea typeface="Calibri"/>
                <a:cs typeface="Calibri"/>
              </a:rPr>
              <a:t>Donnez aux participants quelques minutes pour répondre ; vous pourriez écrire leurs réponses sur un tableau noir, un tableau blanc ou une grande feuille de papier si vous disposez de ces supports</a:t>
            </a:r>
            <a:r>
              <a:rPr lang="fr-FR" sz="1200" b="0" i="0" u="none" strike="noStrike" cap="none" baseline="0">
                <a:solidFill>
                  <a:srgbClr val="000000"/>
                </a:solidFill>
                <a:effectLst/>
                <a:uFill>
                  <a:solidFill>
                    <a:prstClr val="black">
                      <a:alpha val="0"/>
                    </a:prstClr>
                  </a:solidFill>
                </a:uFill>
                <a:latin typeface="Calibri"/>
                <a:ea typeface="Calibri"/>
                <a:cs typeface="Calibri"/>
              </a:rPr>
              <a:t>.]</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Pouvez-vous citer quelques moyens de surmonter ces difficultés ? </a:t>
            </a:r>
          </a:p>
          <a:p>
            <a:r>
              <a:rPr lang="fr-FR" sz="1200" b="0" i="0" u="none" strike="noStrike" cap="none" baseline="0">
                <a:solidFill>
                  <a:srgbClr val="000000"/>
                </a:solidFill>
                <a:effectLst/>
                <a:uFill>
                  <a:solidFill>
                    <a:prstClr val="black">
                      <a:alpha val="0"/>
                    </a:prstClr>
                  </a:solidFill>
                </a:uFill>
                <a:latin typeface="Calibri"/>
                <a:ea typeface="Calibri"/>
                <a:cs typeface="Calibri"/>
              </a:rPr>
              <a:t>[</a:t>
            </a:r>
            <a:r>
              <a:rPr lang="fr-FR" sz="1200" b="0" i="1" u="none" strike="noStrike" cap="none" baseline="0">
                <a:solidFill>
                  <a:srgbClr val="000000"/>
                </a:solidFill>
                <a:effectLst/>
                <a:uFill>
                  <a:solidFill>
                    <a:prstClr val="black">
                      <a:alpha val="0"/>
                    </a:prstClr>
                  </a:solidFill>
                </a:uFill>
                <a:latin typeface="Calibri"/>
                <a:ea typeface="Calibri"/>
                <a:cs typeface="Calibri"/>
              </a:rPr>
              <a:t>Les réponses pourront varier. Vous pouvez également faire des propositions qui vous semblent pertinentes.]</a:t>
            </a:r>
          </a:p>
          <a:p>
            <a:endParaRPr lang="en-US" i="1"/>
          </a:p>
          <a:p>
            <a:r>
              <a:rPr lang="fr-FR" sz="1200" b="0" i="0" u="none" strike="noStrike" cap="none" baseline="0">
                <a:solidFill>
                  <a:srgbClr val="000000"/>
                </a:solidFill>
                <a:effectLst/>
                <a:uFill>
                  <a:solidFill>
                    <a:prstClr val="black">
                      <a:alpha val="0"/>
                    </a:prstClr>
                  </a:solidFill>
                </a:uFill>
                <a:latin typeface="Calibri"/>
                <a:ea typeface="Calibri"/>
                <a:cs typeface="Calibri"/>
              </a:rPr>
              <a:t>Quelles sont les difficultés que vous rencontrez dans votre établissement en matière d’élimination sécurisée des aiguilles et autres objets tranchants dans des contenants pour objets tranchants ?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a:t>
            </a:r>
            <a:r>
              <a:rPr lang="fr-FR" sz="1200" b="0" i="1" u="none" strike="noStrike" cap="none" baseline="0">
                <a:solidFill>
                  <a:srgbClr val="000000"/>
                </a:solidFill>
                <a:effectLst/>
                <a:uFill>
                  <a:solidFill>
                    <a:prstClr val="black">
                      <a:alpha val="0"/>
                    </a:prstClr>
                  </a:solidFill>
                </a:uFill>
                <a:latin typeface="Calibri"/>
                <a:ea typeface="Calibri"/>
                <a:cs typeface="Calibri"/>
              </a:rPr>
              <a:t>Donnez aux participants quelques minutes pour répondre ; vous pourriez écrire leurs réponses sur un tableau noir, un tableau blanc ou une grande feuille de papier si vous disposez de ces supports</a:t>
            </a:r>
            <a:r>
              <a:rPr lang="fr-FR" sz="1200" b="0" i="0" u="none" strike="noStrike" cap="none" baseline="0">
                <a:solidFill>
                  <a:srgbClr val="000000"/>
                </a:solidFill>
                <a:effectLst/>
                <a:uFill>
                  <a:solidFill>
                    <a:prstClr val="black">
                      <a:alpha val="0"/>
                    </a:prstClr>
                  </a:solidFill>
                </a:uFill>
                <a:latin typeface="Calibri"/>
                <a:ea typeface="Calibri"/>
                <a:cs typeface="Calibri"/>
              </a:rPr>
              <a:t>.]</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Comment peut-on surmonter ces difficultés ?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a:t>
            </a:r>
            <a:r>
              <a:rPr lang="fr-FR" sz="1200" b="0" i="1" u="none" strike="noStrike" cap="none" baseline="0">
                <a:solidFill>
                  <a:srgbClr val="000000"/>
                </a:solidFill>
                <a:effectLst/>
                <a:uFill>
                  <a:solidFill>
                    <a:prstClr val="black">
                      <a:alpha val="0"/>
                    </a:prstClr>
                  </a:solidFill>
                </a:uFill>
                <a:latin typeface="Calibri"/>
                <a:ea typeface="Calibri"/>
                <a:cs typeface="Calibri"/>
              </a:rPr>
              <a:t>Les réponses pourront varier. Vous pouvez également faire des propositions qui vous semblent pertinentes.]</a:t>
            </a:r>
          </a:p>
          <a:p>
            <a:endParaRPr lang="en-US" i="0"/>
          </a:p>
          <a:p>
            <a:pPr marL="0" marR="0" lvl="0" indent="0" algn="l" defTabSz="914400" rtl="0" eaLnBrk="1" fontAlgn="auto" latinLnBrk="0" hangingPunct="1">
              <a:lnSpc>
                <a:spcPct val="100000"/>
              </a:lnSpc>
              <a:spcBef>
                <a:spcPct val="0"/>
              </a:spcBef>
              <a:spcAft>
                <a:spcPct val="0"/>
              </a:spcAft>
              <a:buClrTx/>
              <a:buSzTx/>
              <a:buFontTx/>
              <a:buNone/>
              <a:defRPr/>
            </a:pPr>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175901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Nous sommes ainsi parvenus à la conclusion de notre session d’aujourd’hui. Avant de nous quitter, je souhaite passer en revue quelques points clés que j’espère vous voir retenir à l’issue du temps que nous avons passé ensemble. Souvenez-vous que la sécurité des injections assure votre propre protection, ainsi que celle de vos collègues et de vos patients.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Étant donné </a:t>
            </a:r>
            <a:r>
              <a:rPr lang="fr-FR" sz="1200" b="0" i="0" u="none" strike="noStrike" cap="none" baseline="0">
                <a:solidFill>
                  <a:srgbClr val="000000"/>
                </a:solidFill>
                <a:effectLst/>
                <a:uFill>
                  <a:solidFill>
                    <a:prstClr val="black">
                      <a:alpha val="0"/>
                    </a:prstClr>
                  </a:solidFill>
                </a:uFill>
                <a:latin typeface="Calibri"/>
                <a:ea typeface="Calibri"/>
                <a:cs typeface="Calibri"/>
              </a:rPr>
              <a:t>qu’Ebola ou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peut potentiellement être propagée par une réutilisation des aiguilles, il est essentiel d’utiliser une seule seringue et une aiguille pour un seul patient une seule fois.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vous protéger des piqûres d’aiguilles accidentelles susceptibles de vous infecter par le virus, il est essentiel d’éliminer correctement les aiguilles et autres objets tranchants.</a:t>
            </a:r>
          </a:p>
        </p:txBody>
      </p:sp>
      <p:sp>
        <p:nvSpPr>
          <p:cNvPr id="4" name="Slide Number Placeholder 3"/>
          <p:cNvSpPr>
            <a:spLocks noGrp="1"/>
          </p:cNvSpPr>
          <p:nvPr>
            <p:ph type="sldNum" sz="quarter" idx="5"/>
          </p:nvPr>
        </p:nvSpPr>
        <p:spPr/>
        <p:txBody>
          <a:bodyPr/>
          <a:lstStyle/>
          <a:p>
            <a:fld id="{013ECF37-58F2-451B-830D-18D9FC63CA3B}" type="slidenum">
              <a:rPr lang="en-US" smtClean="0"/>
              <a:t>16</a:t>
            </a:fld>
            <a:endParaRPr lang="en-US"/>
          </a:p>
        </p:txBody>
      </p:sp>
    </p:spTree>
    <p:extLst>
      <p:ext uri="{BB962C8B-B14F-4D97-AF65-F5344CB8AC3E}">
        <p14:creationId xmlns:p14="http://schemas.microsoft.com/office/powerpoint/2010/main" val="301674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2 objectifs d’apprentissage. Au terme du temps que nous passerons ensemble, vous devrez être en mesure d’expliquer pourquoi le principe « une aiguille et une seringue pour un patient, une fois » est important dans le cadre de la lutte contre Ebola ou Marburg. Vous devez également être en mesure de décrire trois erreurs à éviter lors de l’élimination des aiguilles usagées.</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Activation des connaissances acquises.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Bon nombre d’entre vous pourraient administrer des injections à des patients régulièrement. Plusieurs étapes sont nécessaires pour administrer les injections en toute sécurité. Lors de la préparation ou de l’administration d’injections, quelles sont les 2 choses que vous faites toujours pour préserver votre propre sécurité et/ou celle de votre patient(e) ?</a:t>
            </a: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[Permettez à quelques participants de faire part de leurs réponses. Les réponses peuvent varier.]</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Nous consacrerons l’essentiel de notre temps aujourd’hui à parler des mesures à prendre pour sécuriser les injections dans le cadre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mais d’abord, voyons pourquoi la sécurité des injections est importante.</a:t>
            </a:r>
          </a:p>
          <a:p>
            <a:endParaRPr lang="en-US" i="1" baseline="0" dirty="0"/>
          </a:p>
          <a:p>
            <a:endParaRPr lang="en-US" i="1" baseline="0" dirty="0"/>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L’utilisation de pratiques d’injection dangereuses peut permettre la transmission aux patients et au personnel d’agents pathogènes à diffusion hématogène tels que le virus de Marburg. Certaines pratiques, telles que la réutilisation des aiguilles et des seringues et l’élimination non sécurisée des aiguilles, peuvent entraîner la propagation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aux patients et au personnel.</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En respectant les pratiques d’injection sûres dont nous allons parler aujourd’hui, vous contribuez à vous protéger et à protéger les patients et les collègues de votre établissement. En vous protégeant contre Ebola ou Marburg, vous protégez les personnes avec lesquelles vous êtes en contact au sein de votre communauté, y compris votre famille et vos amis.</a:t>
            </a:r>
          </a:p>
        </p:txBody>
      </p:sp>
      <p:sp>
        <p:nvSpPr>
          <p:cNvPr id="4" name="Slide Number Placeholder 3"/>
          <p:cNvSpPr>
            <a:spLocks noGrp="1"/>
          </p:cNvSpPr>
          <p:nvPr>
            <p:ph type="sldNum" sz="quarter" idx="5"/>
          </p:nvPr>
        </p:nvSpPr>
        <p:spPr/>
        <p:txBody>
          <a:bodyPr/>
          <a:lstStyle/>
          <a:p>
            <a:fld id="{013ECF37-58F2-451B-830D-18D9FC63CA3B}" type="slidenum">
              <a:rPr lang="en-US" smtClean="0"/>
              <a:t>4</a:t>
            </a:fld>
            <a:endParaRPr lang="en-US"/>
          </a:p>
        </p:txBody>
      </p:sp>
    </p:spTree>
    <p:extLst>
      <p:ext uri="{BB962C8B-B14F-4D97-AF65-F5344CB8AC3E}">
        <p14:creationId xmlns:p14="http://schemas.microsoft.com/office/powerpoint/2010/main" val="4198097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Voici les sept étapes pour des injections sûres, telles que définies par l’Organisation mondiale de la santé/ </a:t>
            </a:r>
            <a:r>
              <a:rPr lang="fr-FR" sz="1200" b="0" i="1" u="none" strike="noStrike" cap="none" baseline="0">
                <a:solidFill>
                  <a:srgbClr val="000000"/>
                </a:solidFill>
                <a:effectLst/>
                <a:uFill>
                  <a:solidFill>
                    <a:prstClr val="black">
                      <a:alpha val="0"/>
                    </a:prstClr>
                  </a:solidFill>
                </a:uFill>
                <a:latin typeface="Calibri"/>
                <a:ea typeface="Calibri"/>
                <a:cs typeface="Calibri"/>
              </a:rPr>
              <a:t>[Lisez la liste.]</a:t>
            </a:r>
          </a:p>
          <a:p>
            <a:endParaRPr lang="en-US" i="1"/>
          </a:p>
          <a:p>
            <a:r>
              <a:rPr lang="fr-FR" sz="1200" b="0" i="0" u="none" strike="noStrike" cap="none" baseline="0">
                <a:solidFill>
                  <a:srgbClr val="000000"/>
                </a:solidFill>
                <a:effectLst/>
                <a:uFill>
                  <a:solidFill>
                    <a:prstClr val="black">
                      <a:alpha val="0"/>
                    </a:prstClr>
                  </a:solidFill>
                </a:uFill>
                <a:latin typeface="Calibri"/>
                <a:ea typeface="Calibri"/>
                <a:cs typeface="Calibri"/>
              </a:rPr>
              <a:t>Nous allons regarder chaque étape en détail.</a:t>
            </a:r>
          </a:p>
        </p:txBody>
      </p:sp>
      <p:sp>
        <p:nvSpPr>
          <p:cNvPr id="4" name="Slide Number Placeholder 3"/>
          <p:cNvSpPr>
            <a:spLocks noGrp="1"/>
          </p:cNvSpPr>
          <p:nvPr>
            <p:ph type="sldNum" sz="quarter" idx="5"/>
          </p:nvPr>
        </p:nvSpPr>
        <p:spPr/>
        <p:txBody>
          <a:bodyPr/>
          <a:lstStyle/>
          <a:p>
            <a:fld id="{013ECF37-58F2-451B-830D-18D9FC63CA3B}" type="slidenum">
              <a:rPr lang="en-US" smtClean="0"/>
              <a:t>5</a:t>
            </a:fld>
            <a:endParaRPr lang="en-US"/>
          </a:p>
        </p:txBody>
      </p:sp>
    </p:spTree>
    <p:extLst>
      <p:ext uri="{BB962C8B-B14F-4D97-AF65-F5344CB8AC3E}">
        <p14:creationId xmlns:p14="http://schemas.microsoft.com/office/powerpoint/2010/main" val="1233767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Tout d’abord, avant de préparer une injection, vous devez vous laver les mains. Vous devez également vous laver les mains avant et après l’injection. Bien que vous puissiez utiliser des gants, l’utilisation de gants ne remplace pas l’hygiène des mains.</a:t>
            </a:r>
          </a:p>
        </p:txBody>
      </p:sp>
      <p:sp>
        <p:nvSpPr>
          <p:cNvPr id="4" name="Slide Number Placeholder 3"/>
          <p:cNvSpPr>
            <a:spLocks noGrp="1"/>
          </p:cNvSpPr>
          <p:nvPr>
            <p:ph type="sldNum" sz="quarter" idx="5"/>
          </p:nvPr>
        </p:nvSpPr>
        <p:spPr/>
        <p:txBody>
          <a:bodyPr/>
          <a:lstStyle/>
          <a:p>
            <a:fld id="{013ECF37-58F2-451B-830D-18D9FC63CA3B}" type="slidenum">
              <a:rPr lang="en-US" smtClean="0"/>
              <a:t>6</a:t>
            </a:fld>
            <a:endParaRPr lang="en-US"/>
          </a:p>
        </p:txBody>
      </p:sp>
    </p:spTree>
    <p:extLst>
      <p:ext uri="{BB962C8B-B14F-4D97-AF65-F5344CB8AC3E}">
        <p14:creationId xmlns:p14="http://schemas.microsoft.com/office/powerpoint/2010/main" val="319159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a:solidFill>
                  <a:srgbClr val="000000"/>
                </a:solidFill>
                <a:effectLst/>
                <a:uFill>
                  <a:solidFill>
                    <a:prstClr val="black">
                      <a:alpha val="0"/>
                    </a:prstClr>
                  </a:solidFill>
                </a:uFill>
                <a:latin typeface="Calibri"/>
                <a:ea typeface="Calibri"/>
                <a:cs typeface="Calibri"/>
              </a:rPr>
              <a:t>En plus d’avoir les mains propres, vous devez disposer d’un espace de travail propre. Lorsque vous préparez une injection, faites-le toujours dans un endroit propre et désigné. </a:t>
            </a:r>
          </a:p>
        </p:txBody>
      </p:sp>
      <p:sp>
        <p:nvSpPr>
          <p:cNvPr id="4" name="Slide Number Placeholder 3"/>
          <p:cNvSpPr>
            <a:spLocks noGrp="1"/>
          </p:cNvSpPr>
          <p:nvPr>
            <p:ph type="sldNum" sz="quarter" idx="5"/>
          </p:nvPr>
        </p:nvSpPr>
        <p:spPr/>
        <p:txBody>
          <a:bodyPr/>
          <a:lstStyle/>
          <a:p>
            <a:fld id="{013ECF37-58F2-451B-830D-18D9FC63CA3B}" type="slidenum">
              <a:rPr lang="en-US" smtClean="0"/>
              <a:t>7</a:t>
            </a:fld>
            <a:endParaRPr lang="en-US"/>
          </a:p>
        </p:txBody>
      </p:sp>
    </p:spTree>
    <p:extLst>
      <p:ext uri="{BB962C8B-B14F-4D97-AF65-F5344CB8AC3E}">
        <p14:creationId xmlns:p14="http://schemas.microsoft.com/office/powerpoint/2010/main" val="3020095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Utiliser systématiquement une seringue et une aiguille stériles. Vous ne devez utiliser une aiguille et une seringue qu’une seule fois pour un seul patient. Si possible, utiliser une aiguille et une seringue avec dispositif de prévention de la réutilisation et/ou dispositif de protection contre les blessures</a:t>
            </a:r>
            <a:endParaRPr lang="en-US" dirty="0"/>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l’emballage de l’aiguille ou de la seringue a été perforé, déchiré ou exposé à l’humidité, il peut être contaminé et vous ne devez pas l’utiliser.</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Selon les établissements de santé et les chaînes d’approvisionnement, nous constatons une forte réutilisation des aiguilles et des seringues, et certaines données anecdotiques provenant d’épidémies antérieures indiquent que la réutilisation des aiguilles et des seringues pourrait contribuer à l’amplification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de Marburg dans les établissements de santé, en particulier dans les régions où les injections sont considérées comme une norme thérapeutique par opposition aux médicaments administrés par voie orale. Il est important d’utiliser des aiguilles et des seringues stériles.</a:t>
            </a:r>
          </a:p>
          <a:p>
            <a:endParaRPr lang="en-US" dirty="0"/>
          </a:p>
        </p:txBody>
      </p:sp>
      <p:sp>
        <p:nvSpPr>
          <p:cNvPr id="4" name="Slide Number Placeholder 3"/>
          <p:cNvSpPr>
            <a:spLocks noGrp="1"/>
          </p:cNvSpPr>
          <p:nvPr>
            <p:ph type="sldNum" sz="quarter" idx="5"/>
          </p:nvPr>
        </p:nvSpPr>
        <p:spPr/>
        <p:txBody>
          <a:bodyPr/>
          <a:lstStyle/>
          <a:p>
            <a:fld id="{013ECF37-58F2-451B-830D-18D9FC63CA3B}" type="slidenum">
              <a:rPr lang="en-US" smtClean="0"/>
              <a:t>8</a:t>
            </a:fld>
            <a:endParaRPr lang="en-US"/>
          </a:p>
        </p:txBody>
      </p:sp>
    </p:spTree>
    <p:extLst>
      <p:ext uri="{BB962C8B-B14F-4D97-AF65-F5344CB8AC3E}">
        <p14:creationId xmlns:p14="http://schemas.microsoft.com/office/powerpoint/2010/main" val="3049675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Vous remarquez peut-être un schéma : mains propres, espace de travail propre, aiguille et seringue stériles, et maintenant nous ajoutons un flacon de médicament stérile.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toujours lire les étiquettes des flacons de médicaments et suivre les recommandations spécifiques au produit pour l’utilisation, le stockage et la manipulation. Vous devez également vérifier la voie d’administration. Est-ce en intramusculaire ? Est-ce en intradermique ? Vous devez également vérifier la date de péremption du flacon ou de l’ampoule. Si la date de péremption est dépassée, vous ne devez pas utiliser le médicament.</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Pour éviter toute contamination, avant une injection, essuyez toujours le bouchon ou le diaphragme d’un flacon de médicament avec de l’alcool à 70 % ou un autre antiseptique disponible et laissez-le sécher à l’air. Ensuite, ne pénétrez dans le flacon de médicament qu’à l’aide d’une aiguille stérile.  Les flacons à dose unique sont préférables dans la mesure du possible, mais si vous devez utiliser des flacons multidoses, désinfectez le diaphragme avant chaque utilisation et utilisez une aiguille et une seringue stériles à chaque fois afin d’éviter toute contamination. N'oubliez pas : la taille ou la forme d’un flacon n’indique pas s’il s’agit d’un flacon à dose unique ou à plusieurs doses. Vérifiez toujours l’étiquette et n'utilisez pas les flacons à dose unique plus d’une fois.</a:t>
            </a:r>
          </a:p>
        </p:txBody>
      </p:sp>
      <p:sp>
        <p:nvSpPr>
          <p:cNvPr id="4" name="Slide Number Placeholder 3"/>
          <p:cNvSpPr>
            <a:spLocks noGrp="1"/>
          </p:cNvSpPr>
          <p:nvPr>
            <p:ph type="sldNum" sz="quarter" idx="5"/>
          </p:nvPr>
        </p:nvSpPr>
        <p:spPr/>
        <p:txBody>
          <a:bodyPr/>
          <a:lstStyle/>
          <a:p>
            <a:fld id="{013ECF37-58F2-451B-830D-18D9FC63CA3B}" type="slidenum">
              <a:rPr lang="en-US" smtClean="0"/>
              <a:t>9</a:t>
            </a:fld>
            <a:endParaRPr lang="en-US"/>
          </a:p>
        </p:txBody>
      </p:sp>
    </p:spTree>
    <p:extLst>
      <p:ext uri="{BB962C8B-B14F-4D97-AF65-F5344CB8AC3E}">
        <p14:creationId xmlns:p14="http://schemas.microsoft.com/office/powerpoint/2010/main" val="2371634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a:ea typeface="Calibri"/>
                <a:cs typeface="Calibri"/>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a:ea typeface="Calibri"/>
                <a:cs typeface="Calibri"/>
              </a:rPr>
              <a:t>Centre national des maladies infectieuses émergentes et zoonotiques (National Center for Emerging and Zoonotic Infectious Diseases)</a:t>
            </a:r>
          </a:p>
        </p:txBody>
      </p:sp>
    </p:spTree>
    <p:extLst>
      <p:ext uri="{BB962C8B-B14F-4D97-AF65-F5344CB8AC3E}">
        <p14:creationId xmlns:p14="http://schemas.microsoft.com/office/powerpoint/2010/main" val="168323656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30437-A0B2-4E23-A3A5-5F0A7421E3A9}"/>
              </a:ext>
            </a:extLst>
          </p:cNvPr>
          <p:cNvSpPr>
            <a:spLocks noGrp="1"/>
          </p:cNvSpPr>
          <p:nvPr>
            <p:ph type="title"/>
          </p:nvPr>
        </p:nvSpPr>
        <p:spPr>
          <a:xfrm>
            <a:off x="481263" y="365127"/>
            <a:ext cx="10258927"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1441BC84-AB05-47A7-BBF0-F4B453115707}"/>
              </a:ext>
            </a:extLst>
          </p:cNvPr>
          <p:cNvSpPr>
            <a:spLocks noGrp="1"/>
          </p:cNvSpPr>
          <p:nvPr>
            <p:ph type="dt" idx="10"/>
          </p:nvPr>
        </p:nvSpPr>
        <p:spPr>
          <a:xfrm>
            <a:off x="176464" y="6347999"/>
            <a:ext cx="2743200" cy="365125"/>
          </a:xfrm>
        </p:spPr>
        <p:txBody>
          <a:bodyPr/>
          <a:lstStyle/>
          <a:p>
            <a:r>
              <a:rPr lang="en-US"/>
              <a:t>Version: November 2022</a:t>
            </a:r>
          </a:p>
        </p:txBody>
      </p:sp>
      <p:sp>
        <p:nvSpPr>
          <p:cNvPr id="5" name="Slide Number Placeholder 4">
            <a:extLst>
              <a:ext uri="{FF2B5EF4-FFF2-40B4-BE49-F238E27FC236}">
                <a16:creationId xmlns:a16="http://schemas.microsoft.com/office/drawing/2014/main" id="{4BEB0D59-3E67-4A22-B197-7268A52C792D}"/>
              </a:ext>
            </a:extLst>
          </p:cNvPr>
          <p:cNvSpPr>
            <a:spLocks noGrp="1"/>
          </p:cNvSpPr>
          <p:nvPr>
            <p:ph type="sldNum" idx="12"/>
          </p:nvPr>
        </p:nvSpPr>
        <p:spPr>
          <a:xfrm>
            <a:off x="9188115" y="6347999"/>
            <a:ext cx="2743200" cy="365125"/>
          </a:xfrm>
        </p:spPr>
        <p:txBody>
          <a:bodyPr/>
          <a:lstStyle/>
          <a:p>
            <a:pPr marL="0" lvl="0" indent="0" algn="r" rtl="0">
              <a:spcBef>
                <a:spcPct val="0"/>
              </a:spcBef>
              <a:spcAft>
                <a:spcPct val="0"/>
              </a:spcAft>
              <a:buNone/>
            </a:pPr>
            <a:fld id="{00000000-1234-1234-1234-123412341234}" type="slidenum">
              <a:rPr lang="en-US" smtClean="0"/>
              <a:t>‹#›</a:t>
            </a:fld>
            <a:endParaRPr lang="en-US"/>
          </a:p>
        </p:txBody>
      </p:sp>
      <p:sp>
        <p:nvSpPr>
          <p:cNvPr id="6" name="Google Shape;57;p27">
            <a:extLst>
              <a:ext uri="{FF2B5EF4-FFF2-40B4-BE49-F238E27FC236}">
                <a16:creationId xmlns:a16="http://schemas.microsoft.com/office/drawing/2014/main" id="{72E8AD0A-9B85-474B-BE96-57B07EA7E753}"/>
              </a:ext>
            </a:extLst>
          </p:cNvPr>
          <p:cNvSpPr txBox="1">
            <a:spLocks noGrp="1"/>
          </p:cNvSpPr>
          <p:nvPr>
            <p:ph type="body" idx="1"/>
          </p:nvPr>
        </p:nvSpPr>
        <p:spPr>
          <a:xfrm>
            <a:off x="481264" y="1825625"/>
            <a:ext cx="110690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266173525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9396-77CD-4C76-BB0E-4BCD1DE309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C668E8-3331-4213-B7C0-28FA5F30B4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D920D-D8B2-4DE4-B9B2-9DCF47F5E99F}"/>
              </a:ext>
            </a:extLst>
          </p:cNvPr>
          <p:cNvSpPr>
            <a:spLocks noGrp="1"/>
          </p:cNvSpPr>
          <p:nvPr>
            <p:ph type="dt" sz="half" idx="10"/>
          </p:nvPr>
        </p:nvSpPr>
        <p:spPr/>
        <p:txBody>
          <a:bodyPr/>
          <a:lstStyle/>
          <a:p>
            <a:fld id="{C9D03AC1-E410-437A-9904-46D7E5C589EF}" type="datetimeFigureOut">
              <a:rPr lang="en-US" smtClean="0"/>
              <a:t>7/31/2026</a:t>
            </a:fld>
            <a:endParaRPr lang="en-US"/>
          </a:p>
        </p:txBody>
      </p:sp>
      <p:sp>
        <p:nvSpPr>
          <p:cNvPr id="5" name="Footer Placeholder 4">
            <a:extLst>
              <a:ext uri="{FF2B5EF4-FFF2-40B4-BE49-F238E27FC236}">
                <a16:creationId xmlns:a16="http://schemas.microsoft.com/office/drawing/2014/main" id="{D3EFBD5D-2388-4227-8873-3532357182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A0DBA8-BB3B-434F-81A5-C5F3FF835B0A}"/>
              </a:ext>
            </a:extLst>
          </p:cNvPr>
          <p:cNvSpPr>
            <a:spLocks noGrp="1"/>
          </p:cNvSpPr>
          <p:nvPr>
            <p:ph type="sldNum" sz="quarter" idx="12"/>
          </p:nvPr>
        </p:nvSpPr>
        <p:spPr/>
        <p:txBody>
          <a:bodyPr/>
          <a:lstStyle/>
          <a:p>
            <a:fld id="{CE1CD707-504F-42CE-A1A7-60B3FF0D1DA2}" type="slidenum">
              <a:rPr lang="en-US" smtClean="0"/>
              <a:t>‹#›</a:t>
            </a:fld>
            <a:endParaRPr lang="en-US"/>
          </a:p>
        </p:txBody>
      </p:sp>
    </p:spTree>
    <p:extLst>
      <p:ext uri="{BB962C8B-B14F-4D97-AF65-F5344CB8AC3E}">
        <p14:creationId xmlns:p14="http://schemas.microsoft.com/office/powerpoint/2010/main" val="77411357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51319161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307752"/>
            <a:ext cx="9532471" cy="646331"/>
          </a:xfrm>
          <a:prstGeom prst="rect">
            <a:avLst/>
          </a:prstGeom>
          <a:noFill/>
        </p:spPr>
        <p:txBody>
          <a:bodyPr wrap="square" rtlCol="0">
            <a:spAutoFit/>
          </a:bodyPr>
          <a:lstStyle/>
          <a:p>
            <a:r>
              <a:rPr lang="fr-FR" sz="18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18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189669319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2519864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761337074"/>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165399567"/>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520829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14568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78557625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7339845"/>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86187098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30437-A0B2-4E23-A3A5-5F0A7421E3A9}"/>
              </a:ext>
            </a:extLst>
          </p:cNvPr>
          <p:cNvSpPr>
            <a:spLocks noGrp="1"/>
          </p:cNvSpPr>
          <p:nvPr>
            <p:ph type="title"/>
          </p:nvPr>
        </p:nvSpPr>
        <p:spPr>
          <a:xfrm>
            <a:off x="481263" y="365127"/>
            <a:ext cx="10258927"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1441BC84-AB05-47A7-BBF0-F4B453115707}"/>
              </a:ext>
            </a:extLst>
          </p:cNvPr>
          <p:cNvSpPr>
            <a:spLocks noGrp="1"/>
          </p:cNvSpPr>
          <p:nvPr>
            <p:ph type="dt" idx="10"/>
          </p:nvPr>
        </p:nvSpPr>
        <p:spPr>
          <a:xfrm>
            <a:off x="176464" y="6347999"/>
            <a:ext cx="2743200" cy="365125"/>
          </a:xfrm>
        </p:spPr>
        <p:txBody>
          <a:bodyPr/>
          <a:lstStyle/>
          <a:p>
            <a:r>
              <a:rPr lang="en-US"/>
              <a:t>Version: November 2022</a:t>
            </a:r>
          </a:p>
        </p:txBody>
      </p:sp>
      <p:sp>
        <p:nvSpPr>
          <p:cNvPr id="5" name="Slide Number Placeholder 4">
            <a:extLst>
              <a:ext uri="{FF2B5EF4-FFF2-40B4-BE49-F238E27FC236}">
                <a16:creationId xmlns:a16="http://schemas.microsoft.com/office/drawing/2014/main" id="{4BEB0D59-3E67-4A22-B197-7268A52C792D}"/>
              </a:ext>
            </a:extLst>
          </p:cNvPr>
          <p:cNvSpPr>
            <a:spLocks noGrp="1"/>
          </p:cNvSpPr>
          <p:nvPr>
            <p:ph type="sldNum" idx="12"/>
          </p:nvPr>
        </p:nvSpPr>
        <p:spPr>
          <a:xfrm>
            <a:off x="9188115" y="6347999"/>
            <a:ext cx="2743200" cy="365125"/>
          </a:xfrm>
        </p:spPr>
        <p:txBody>
          <a:bodyPr/>
          <a:lstStyle/>
          <a:p>
            <a:pPr marL="0" lvl="0" indent="0" algn="r" rtl="0">
              <a:spcBef>
                <a:spcPct val="0"/>
              </a:spcBef>
              <a:spcAft>
                <a:spcPct val="0"/>
              </a:spcAft>
              <a:buNone/>
            </a:pPr>
            <a:fld id="{00000000-1234-1234-1234-123412341234}" type="slidenum">
              <a:rPr lang="en-US" smtClean="0"/>
              <a:t>‹#›</a:t>
            </a:fld>
            <a:endParaRPr lang="en-US"/>
          </a:p>
        </p:txBody>
      </p:sp>
      <p:sp>
        <p:nvSpPr>
          <p:cNvPr id="6" name="Google Shape;57;p27">
            <a:extLst>
              <a:ext uri="{FF2B5EF4-FFF2-40B4-BE49-F238E27FC236}">
                <a16:creationId xmlns:a16="http://schemas.microsoft.com/office/drawing/2014/main" id="{72E8AD0A-9B85-474B-BE96-57B07EA7E753}"/>
              </a:ext>
            </a:extLst>
          </p:cNvPr>
          <p:cNvSpPr txBox="1">
            <a:spLocks noGrp="1"/>
          </p:cNvSpPr>
          <p:nvPr>
            <p:ph type="body" idx="1"/>
          </p:nvPr>
        </p:nvSpPr>
        <p:spPr>
          <a:xfrm>
            <a:off x="481264" y="1825625"/>
            <a:ext cx="1106905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813"/>
              </a:spcBef>
              <a:spcAft>
                <a:spcPct val="0"/>
              </a:spcAft>
              <a:buClr>
                <a:schemeClr val="dk1"/>
              </a:buClr>
              <a:buSzPts val="1800"/>
              <a:buChar char="•"/>
              <a:defRPr/>
            </a:lvl1pPr>
            <a:lvl2pPr marL="914400" lvl="1" indent="-342900" algn="l">
              <a:lnSpc>
                <a:spcPct val="90000"/>
              </a:lnSpc>
              <a:spcBef>
                <a:spcPts val="406"/>
              </a:spcBef>
              <a:spcAft>
                <a:spcPct val="0"/>
              </a:spcAft>
              <a:buClr>
                <a:schemeClr val="dk1"/>
              </a:buClr>
              <a:buSzPts val="1800"/>
              <a:buChar char="•"/>
              <a:defRPr/>
            </a:lvl2pPr>
            <a:lvl3pPr marL="1371600" lvl="2" indent="-342900" algn="l">
              <a:lnSpc>
                <a:spcPct val="90000"/>
              </a:lnSpc>
              <a:spcBef>
                <a:spcPts val="406"/>
              </a:spcBef>
              <a:spcAft>
                <a:spcPct val="0"/>
              </a:spcAft>
              <a:buClr>
                <a:schemeClr val="dk1"/>
              </a:buClr>
              <a:buSzPts val="1800"/>
              <a:buChar char="•"/>
              <a:defRPr/>
            </a:lvl3pPr>
            <a:lvl4pPr marL="1828800" lvl="3" indent="-342900" algn="l">
              <a:lnSpc>
                <a:spcPct val="90000"/>
              </a:lnSpc>
              <a:spcBef>
                <a:spcPts val="406"/>
              </a:spcBef>
              <a:spcAft>
                <a:spcPct val="0"/>
              </a:spcAft>
              <a:buClr>
                <a:schemeClr val="dk1"/>
              </a:buClr>
              <a:buSzPts val="1800"/>
              <a:buChar char="•"/>
              <a:defRPr/>
            </a:lvl4pPr>
            <a:lvl5pPr marL="2286000" lvl="4" indent="-342900" algn="l">
              <a:lnSpc>
                <a:spcPct val="90000"/>
              </a:lnSpc>
              <a:spcBef>
                <a:spcPts val="406"/>
              </a:spcBef>
              <a:spcAft>
                <a:spcPct val="0"/>
              </a:spcAft>
              <a:buClr>
                <a:schemeClr val="dk1"/>
              </a:buClr>
              <a:buSzPts val="1800"/>
              <a:buChar char="•"/>
              <a:defRPr/>
            </a:lvl5pPr>
            <a:lvl6pPr marL="2743200" lvl="5" indent="-342900" algn="l">
              <a:lnSpc>
                <a:spcPct val="90000"/>
              </a:lnSpc>
              <a:spcBef>
                <a:spcPts val="406"/>
              </a:spcBef>
              <a:spcAft>
                <a:spcPct val="0"/>
              </a:spcAft>
              <a:buClr>
                <a:schemeClr val="dk1"/>
              </a:buClr>
              <a:buSzPts val="1800"/>
              <a:buChar char="•"/>
              <a:defRPr/>
            </a:lvl6pPr>
            <a:lvl7pPr marL="3200400" lvl="6" indent="-342900" algn="l">
              <a:lnSpc>
                <a:spcPct val="90000"/>
              </a:lnSpc>
              <a:spcBef>
                <a:spcPts val="406"/>
              </a:spcBef>
              <a:spcAft>
                <a:spcPct val="0"/>
              </a:spcAft>
              <a:buClr>
                <a:schemeClr val="dk1"/>
              </a:buClr>
              <a:buSzPts val="1800"/>
              <a:buChar char="•"/>
              <a:defRPr/>
            </a:lvl7pPr>
            <a:lvl8pPr marL="3657600" lvl="7" indent="-342900" algn="l">
              <a:lnSpc>
                <a:spcPct val="90000"/>
              </a:lnSpc>
              <a:spcBef>
                <a:spcPts val="406"/>
              </a:spcBef>
              <a:spcAft>
                <a:spcPct val="0"/>
              </a:spcAft>
              <a:buClr>
                <a:schemeClr val="dk1"/>
              </a:buClr>
              <a:buSzPts val="1800"/>
              <a:buChar char="•"/>
              <a:defRPr/>
            </a:lvl8pPr>
            <a:lvl9pPr marL="4114800" lvl="8" indent="-342900" algn="l">
              <a:lnSpc>
                <a:spcPct val="90000"/>
              </a:lnSpc>
              <a:spcBef>
                <a:spcPts val="406"/>
              </a:spcBef>
              <a:spcAft>
                <a:spcPct val="0"/>
              </a:spcAft>
              <a:buClr>
                <a:schemeClr val="dk1"/>
              </a:buClr>
              <a:buSzPts val="1800"/>
              <a:buChar char="•"/>
              <a:defRPr/>
            </a:lvl9pPr>
          </a:lstStyle>
          <a:p>
            <a:endParaRPr/>
          </a:p>
        </p:txBody>
      </p:sp>
    </p:spTree>
    <p:extLst>
      <p:ext uri="{BB962C8B-B14F-4D97-AF65-F5344CB8AC3E}">
        <p14:creationId xmlns:p14="http://schemas.microsoft.com/office/powerpoint/2010/main" val="206369175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9396-77CD-4C76-BB0E-4BCD1DE309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C668E8-3331-4213-B7C0-28FA5F30B4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D920D-D8B2-4DE4-B9B2-9DCF47F5E99F}"/>
              </a:ext>
            </a:extLst>
          </p:cNvPr>
          <p:cNvSpPr>
            <a:spLocks noGrp="1"/>
          </p:cNvSpPr>
          <p:nvPr>
            <p:ph type="dt" sz="half" idx="10"/>
          </p:nvPr>
        </p:nvSpPr>
        <p:spPr/>
        <p:txBody>
          <a:bodyPr/>
          <a:lstStyle/>
          <a:p>
            <a:fld id="{C9D03AC1-E410-437A-9904-46D7E5C589EF}" type="datetimeFigureOut">
              <a:rPr lang="en-US" smtClean="0"/>
              <a:t>7/31/2026</a:t>
            </a:fld>
            <a:endParaRPr lang="en-US"/>
          </a:p>
        </p:txBody>
      </p:sp>
      <p:sp>
        <p:nvSpPr>
          <p:cNvPr id="5" name="Footer Placeholder 4">
            <a:extLst>
              <a:ext uri="{FF2B5EF4-FFF2-40B4-BE49-F238E27FC236}">
                <a16:creationId xmlns:a16="http://schemas.microsoft.com/office/drawing/2014/main" id="{D3EFBD5D-2388-4227-8873-3532357182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A0DBA8-BB3B-434F-81A5-C5F3FF835B0A}"/>
              </a:ext>
            </a:extLst>
          </p:cNvPr>
          <p:cNvSpPr>
            <a:spLocks noGrp="1"/>
          </p:cNvSpPr>
          <p:nvPr>
            <p:ph type="sldNum" sz="quarter" idx="12"/>
          </p:nvPr>
        </p:nvSpPr>
        <p:spPr/>
        <p:txBody>
          <a:bodyPr/>
          <a:lstStyle/>
          <a:p>
            <a:fld id="{CE1CD707-504F-42CE-A1A7-60B3FF0D1DA2}" type="slidenum">
              <a:rPr lang="en-US" smtClean="0"/>
              <a:t>‹#›</a:t>
            </a:fld>
            <a:endParaRPr lang="en-US"/>
          </a:p>
        </p:txBody>
      </p:sp>
    </p:spTree>
    <p:extLst>
      <p:ext uri="{BB962C8B-B14F-4D97-AF65-F5344CB8AC3E}">
        <p14:creationId xmlns:p14="http://schemas.microsoft.com/office/powerpoint/2010/main" val="22749108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406484479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339062066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139201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3150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28954048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74667379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91392161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52538673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60" r:id="rId12"/>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20874538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5" r:id="rId9"/>
    <p:sldLayoutId id="2147483686" r:id="rId10"/>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24CF2BC-7B58-0341-6704-4CCE9A858F5C}"/>
              </a:ext>
            </a:extLst>
          </p:cNvPr>
          <p:cNvSpPr>
            <a:spLocks noGrp="1"/>
          </p:cNvSpPr>
          <p:nvPr>
            <p:ph type="title"/>
          </p:nvPr>
        </p:nvSpPr>
        <p:spPr>
          <a:xfrm>
            <a:off x="1889760" y="3366175"/>
            <a:ext cx="9406890"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a:t>
            </a:r>
            <a:r>
              <a:rPr lang="fr-FR" sz="4000" b="1" i="0" u="none" strike="noStrike" cap="none" baseline="0" dirty="0">
                <a:solidFill>
                  <a:srgbClr val="002E89"/>
                </a:solidFill>
                <a:effectLst/>
                <a:uFill>
                  <a:solidFill>
                    <a:prstClr val="black">
                      <a:alpha val="0"/>
                    </a:prstClr>
                  </a:solidFill>
                </a:uFill>
                <a:latin typeface="Calibri"/>
                <a:ea typeface="Calibri"/>
                <a:cs typeface="Calibri"/>
              </a:rPr>
              <a:t>maladie à virus Ebola ou la maladie à virus de Marburg : </a:t>
            </a:r>
            <a:br>
              <a:rPr sz="4000" dirty="0"/>
            </a:br>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sécurité des injections</a:t>
            </a:r>
            <a:br>
              <a:rPr sz="4300" dirty="0"/>
            </a:br>
            <a:r>
              <a:rPr lang="fr-FR" sz="4300" b="0" i="0" u="none" strike="noStrike" cap="none" baseline="0" dirty="0">
                <a:solidFill>
                  <a:srgbClr val="005DAB"/>
                </a:solidFill>
                <a:effectLst/>
                <a:uFill>
                  <a:solidFill>
                    <a:prstClr val="black">
                      <a:alpha val="0"/>
                    </a:prstClr>
                  </a:solidFill>
                </a:uFill>
                <a:latin typeface="Calibri Light"/>
                <a:ea typeface="Calibri Light"/>
                <a:cs typeface="Calibri Light"/>
              </a:rPr>
              <a:t> </a:t>
            </a:r>
          </a:p>
        </p:txBody>
      </p:sp>
      <p:cxnSp>
        <p:nvCxnSpPr>
          <p:cNvPr id="6" name="Straight Connector 5">
            <a:extLst>
              <a:ext uri="{FF2B5EF4-FFF2-40B4-BE49-F238E27FC236}">
                <a16:creationId xmlns:a16="http://schemas.microsoft.com/office/drawing/2014/main" id="{CD2CE948-792D-EA93-DF0A-4105C59454F1}"/>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AFFD5CD-87BF-356A-064C-338F1EA9DC1C}"/>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sp>
        <p:nvSpPr>
          <p:cNvPr id="8" name="TextBox 7">
            <a:extLst>
              <a:ext uri="{FF2B5EF4-FFF2-40B4-BE49-F238E27FC236}">
                <a16:creationId xmlns:a16="http://schemas.microsoft.com/office/drawing/2014/main" id="{71803EF9-4A7C-A353-6FDC-FB6280AE36BA}"/>
              </a:ext>
            </a:extLst>
          </p:cNvPr>
          <p:cNvSpPr txBox="1"/>
          <p:nvPr/>
        </p:nvSpPr>
        <p:spPr>
          <a:xfrm>
            <a:off x="9467794" y="6369877"/>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02E89"/>
                </a:solidFill>
                <a:effectLst/>
                <a:uFill>
                  <a:solidFill>
                    <a:prstClr val="black">
                      <a:alpha val="0"/>
                    </a:prstClr>
                  </a:solidFill>
                </a:uFill>
                <a:latin typeface="Calibri"/>
                <a:ea typeface="Calibri"/>
                <a:cs typeface="Calibri"/>
              </a:rPr>
              <a:t>Mise à jour : mars 2023</a:t>
            </a:r>
            <a:endParaRPr lang="en-US">
              <a:solidFill>
                <a:schemeClr val="accent6">
                  <a:lumMod val="90000"/>
                  <a:lumOff val="10000"/>
                </a:schemeClr>
              </a:solidFill>
            </a:endParaRPr>
          </a:p>
        </p:txBody>
      </p:sp>
      <p:sp>
        <p:nvSpPr>
          <p:cNvPr id="2" name="TextBox 1">
            <a:extLst>
              <a:ext uri="{FF2B5EF4-FFF2-40B4-BE49-F238E27FC236}">
                <a16:creationId xmlns:a16="http://schemas.microsoft.com/office/drawing/2014/main" id="{F2E6115E-EDB5-A3F2-AAE6-B494E6BC2E82}"/>
              </a:ext>
              <a:ext uri="{C183D7F6-B498-43B3-948B-1728B52AA6E4}">
                <adec:decorative xmlns:adec="http://schemas.microsoft.com/office/drawing/2017/decorative" val="1"/>
              </a:ext>
            </a:extLst>
          </p:cNvPr>
          <p:cNvSpPr txBox="1"/>
          <p:nvPr/>
        </p:nvSpPr>
        <p:spPr>
          <a:xfrm>
            <a:off x="10979106" y="756745"/>
            <a:ext cx="184731" cy="369332"/>
          </a:xfrm>
          <a:prstGeom prst="rect">
            <a:avLst/>
          </a:prstGeom>
          <a:noFill/>
        </p:spPr>
        <p:txBody>
          <a:bodyPr wrap="none" rtlCol="0">
            <a:spAutoFit/>
          </a:bodyPr>
          <a:lstStyle/>
          <a:p>
            <a:endParaRPr lang="en-US" dirty="0">
              <a:solidFill>
                <a:srgbClr val="000000"/>
              </a:solidFill>
              <a:latin typeface="Calibri" panose="020F0502020204030204" pitchFamily="34" charset="0"/>
            </a:endParaRPr>
          </a:p>
        </p:txBody>
      </p:sp>
      <p:sp>
        <p:nvSpPr>
          <p:cNvPr id="3" name="TextBox 2">
            <a:extLst>
              <a:ext uri="{FF2B5EF4-FFF2-40B4-BE49-F238E27FC236}">
                <a16:creationId xmlns:a16="http://schemas.microsoft.com/office/drawing/2014/main" id="{A844FB0D-62B9-36E7-252B-9393FDFCD9BC}"/>
              </a:ext>
              <a:ext uri="{C183D7F6-B498-43B3-948B-1728B52AA6E4}">
                <adec:decorative xmlns:adec="http://schemas.microsoft.com/office/drawing/2017/decorative" val="1"/>
              </a:ext>
            </a:extLst>
          </p:cNvPr>
          <p:cNvSpPr txBox="1"/>
          <p:nvPr/>
        </p:nvSpPr>
        <p:spPr>
          <a:xfrm>
            <a:off x="8816077" y="901788"/>
            <a:ext cx="184731" cy="369332"/>
          </a:xfrm>
          <a:prstGeom prst="rect">
            <a:avLst/>
          </a:prstGeom>
          <a:noFill/>
        </p:spPr>
        <p:txBody>
          <a:bodyPr wrap="none" rtlCol="0">
            <a:spAutoFit/>
          </a:bodyPr>
          <a:lstStyle/>
          <a:p>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80866128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5 : préparation de la peau</a:t>
            </a:r>
          </a:p>
        </p:txBody>
      </p:sp>
      <p:pic>
        <p:nvPicPr>
          <p:cNvPr id="7" name="Picture 6" descr="Graphic of hands wiping an arm with a cotton swab.">
            <a:extLst>
              <a:ext uri="{FF2B5EF4-FFF2-40B4-BE49-F238E27FC236}">
                <a16:creationId xmlns:a16="http://schemas.microsoft.com/office/drawing/2014/main" id="{08065081-08ED-49F7-B9D6-D01E4E32E776}"/>
              </a:ext>
            </a:extLst>
          </p:cNvPr>
          <p:cNvPicPr>
            <a:picLocks noChangeAspect="1"/>
          </p:cNvPicPr>
          <p:nvPr/>
        </p:nvPicPr>
        <p:blipFill>
          <a:blip r:embed="rId3"/>
          <a:stretch>
            <a:fillRect/>
          </a:stretch>
        </p:blipFill>
        <p:spPr>
          <a:xfrm>
            <a:off x="357973" y="2118072"/>
            <a:ext cx="3113198" cy="2363724"/>
          </a:xfrm>
          <a:prstGeom prst="rect">
            <a:avLst/>
          </a:prstGeom>
        </p:spPr>
      </p:pic>
      <p:sp>
        <p:nvSpPr>
          <p:cNvPr id="11" name="Text Placeholder 10">
            <a:extLst>
              <a:ext uri="{FF2B5EF4-FFF2-40B4-BE49-F238E27FC236}">
                <a16:creationId xmlns:a16="http://schemas.microsoft.com/office/drawing/2014/main" id="{9F3C1060-1F89-4F52-8BBF-16F597A2D6E1}"/>
              </a:ext>
            </a:extLst>
          </p:cNvPr>
          <p:cNvSpPr>
            <a:spLocks noGrp="1"/>
          </p:cNvSpPr>
          <p:nvPr>
            <p:ph sz="quarter" idx="11"/>
          </p:nvPr>
        </p:nvSpPr>
        <p:spPr>
          <a:xfrm>
            <a:off x="3965713" y="1600200"/>
            <a:ext cx="7616686" cy="4400551"/>
          </a:xfrm>
        </p:spPr>
        <p:txBody>
          <a:bodyPr>
            <a:normAutofit/>
          </a:bodyPr>
          <a:lstStyle/>
          <a:p>
            <a:r>
              <a:rPr lang="fr-FR" sz="2400" b="0" i="0" u="none" strike="noStrike" cap="none" baseline="0">
                <a:solidFill>
                  <a:srgbClr val="000000"/>
                </a:solidFill>
                <a:effectLst/>
                <a:uFill>
                  <a:solidFill>
                    <a:prstClr val="black">
                      <a:alpha val="0"/>
                    </a:prstClr>
                  </a:solidFill>
                </a:uFill>
                <a:latin typeface="Calibri"/>
                <a:ea typeface="Calibri"/>
                <a:cs typeface="Calibri"/>
              </a:rPr>
              <a:t>Appliquer une solution à base d’alcool à 60-70 % (alcool isopropylique ou éthanol ou autre antiseptique disponible) sur un coton-tige ou un tampon à usage unique</a:t>
            </a:r>
            <a:endParaRPr lang="en-US" sz="2400">
              <a:latin typeface="Calibri"/>
              <a:ea typeface="Calibri" panose="020F0502020204030204" pitchFamily="34" charset="0"/>
              <a:cs typeface="Calibri"/>
            </a:endParaRPr>
          </a:p>
          <a:p>
            <a:r>
              <a:rPr lang="fr-FR" sz="2400" b="0" i="0" u="none" strike="noStrike" cap="none" baseline="0">
                <a:solidFill>
                  <a:srgbClr val="000000"/>
                </a:solidFill>
                <a:effectLst/>
                <a:uFill>
                  <a:solidFill>
                    <a:prstClr val="black">
                      <a:alpha val="0"/>
                    </a:prstClr>
                  </a:solidFill>
                </a:uFill>
                <a:latin typeface="Calibri"/>
                <a:ea typeface="Calibri"/>
                <a:cs typeface="Calibri"/>
              </a:rPr>
              <a:t>Essuyez la zone depuis le centre du point d’injection vers l’extérieur, mais ne revenez pas sur la même zone.</a:t>
            </a:r>
            <a:endParaRPr lang="en-US" sz="2400">
              <a:effectLst/>
              <a:latin typeface="Calibri"/>
              <a:ea typeface="Calibri" panose="020F0502020204030204"/>
              <a:cs typeface="Calibri"/>
            </a:endParaRPr>
          </a:p>
          <a:p>
            <a:r>
              <a:rPr lang="fr-FR" sz="2400" b="0" i="0" u="none" strike="noStrike" cap="none" baseline="0">
                <a:solidFill>
                  <a:srgbClr val="000000"/>
                </a:solidFill>
                <a:effectLst/>
                <a:uFill>
                  <a:solidFill>
                    <a:prstClr val="black">
                      <a:alpha val="0"/>
                    </a:prstClr>
                  </a:solidFill>
                </a:uFill>
                <a:latin typeface="Calibri"/>
                <a:ea typeface="Calibri"/>
                <a:cs typeface="Calibri"/>
              </a:rPr>
              <a:t>Appliquez la solution pendant 30 secondes et laissez-la sécher complètement.</a:t>
            </a:r>
            <a:endParaRPr lang="en-US" sz="2400">
              <a:effectLst/>
              <a:latin typeface="Calibri"/>
              <a:ea typeface="Calibri" panose="020F0502020204030204"/>
              <a:cs typeface="Calibri"/>
            </a:endParaRPr>
          </a:p>
          <a:p>
            <a:r>
              <a:rPr lang="fr-FR" sz="2400" b="0" i="0" u="none" strike="noStrike" cap="none" baseline="0">
                <a:solidFill>
                  <a:srgbClr val="000000"/>
                </a:solidFill>
                <a:effectLst/>
                <a:uFill>
                  <a:solidFill>
                    <a:prstClr val="black">
                      <a:alpha val="0"/>
                    </a:prstClr>
                  </a:solidFill>
                </a:uFill>
                <a:latin typeface="Calibri"/>
                <a:ea typeface="Calibri"/>
                <a:cs typeface="Calibri"/>
              </a:rPr>
              <a:t>N'UTILISEZ PAS les cotons conservés dans un récipient humide à usages multiples</a:t>
            </a:r>
            <a:endParaRPr lang="en-US" sz="2400">
              <a:latin typeface="Calibri" panose="020F0502020204030204" pitchFamily="34" charset="0"/>
              <a:cs typeface="Calibri" panose="020F0502020204030204" pitchFamily="34" charset="0"/>
            </a:endParaRPr>
          </a:p>
          <a:p>
            <a:endParaRPr lang="en-US" sz="2400">
              <a:latin typeface="Calibri" panose="020F0502020204030204" pitchFamily="34" charset="0"/>
              <a:cs typeface="Calibri" panose="020F0502020204030204" pitchFamily="34" charset="0"/>
            </a:endParaRPr>
          </a:p>
          <a:p>
            <a:pPr marL="342900" marR="0" lvl="0" indent="-342900">
              <a:lnSpc>
                <a:spcPct val="115000"/>
              </a:lnSpc>
              <a:spcBef>
                <a:spcPct val="0"/>
              </a:spcBef>
              <a:spcAft>
                <a:spcPct val="0"/>
              </a:spcAft>
              <a:buFont typeface="Arial" panose="020B0604020202020204" pitchFamily="34" charset="0"/>
              <a:buChar char="●"/>
            </a:pPr>
            <a:endParaRPr lang="en-US" sz="2400">
              <a:solidFill>
                <a:srgbClr val="000000"/>
              </a:solidFill>
              <a:latin typeface="Calibri" panose="020F0502020204030204" pitchFamily="34" charset="0"/>
              <a:ea typeface="Calibri" panose="020F0502020204030204"/>
              <a:cs typeface="Calibri" panose="020F0502020204030204" pitchFamily="34" charset="0"/>
            </a:endParaRPr>
          </a:p>
          <a:p>
            <a:pPr marL="342900" marR="0" lvl="0" indent="-342900">
              <a:lnSpc>
                <a:spcPct val="115000"/>
              </a:lnSpc>
              <a:spcBef>
                <a:spcPct val="0"/>
              </a:spcBef>
              <a:spcAft>
                <a:spcPct val="0"/>
              </a:spcAft>
              <a:buFont typeface="Arial" panose="020B0604020202020204" pitchFamily="34" charset="0"/>
              <a:buChar char="●"/>
            </a:pPr>
            <a:endParaRPr lang="en-US" sz="2400">
              <a:solidFill>
                <a:srgbClr val="000000"/>
              </a:solidFill>
              <a:effectLst/>
              <a:latin typeface="Calibri" panose="020F0502020204030204" pitchFamily="34" charset="0"/>
              <a:ea typeface="Calibri" panose="020F0502020204030204"/>
              <a:cs typeface="Calibri" panose="020F0502020204030204" pitchFamily="34" charset="0"/>
            </a:endParaRPr>
          </a:p>
          <a:p>
            <a:endParaRPr lang="en-US"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921076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877E-2C2A-468B-AD5B-F9F24F335850}"/>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6 : collecte appropriée des objets tranchants</a:t>
            </a:r>
          </a:p>
        </p:txBody>
      </p:sp>
      <p:pic>
        <p:nvPicPr>
          <p:cNvPr id="6" name="Picture 5">
            <a:extLst>
              <a:ext uri="{FF2B5EF4-FFF2-40B4-BE49-F238E27FC236}">
                <a16:creationId xmlns:a16="http://schemas.microsoft.com/office/drawing/2014/main" id="{09CCBF44-7D65-4E4F-AA0A-0ED4DD0D162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0952" y="1827741"/>
            <a:ext cx="160639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11">
            <a:extLst>
              <a:ext uri="{FF2B5EF4-FFF2-40B4-BE49-F238E27FC236}">
                <a16:creationId xmlns:a16="http://schemas.microsoft.com/office/drawing/2014/main" id="{1CD7790A-49C5-4294-B0F4-97711CAAE7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11886" y="2452804"/>
            <a:ext cx="413617" cy="413617"/>
          </a:xfrm>
          <a:prstGeom prst="rect">
            <a:avLst/>
          </a:prstGeom>
        </p:spPr>
      </p:pic>
      <p:sp>
        <p:nvSpPr>
          <p:cNvPr id="3" name="Text Placeholder 2">
            <a:extLst>
              <a:ext uri="{FF2B5EF4-FFF2-40B4-BE49-F238E27FC236}">
                <a16:creationId xmlns:a16="http://schemas.microsoft.com/office/drawing/2014/main" id="{3A83E453-39D8-4631-833A-5B4C334208F1}"/>
              </a:ext>
            </a:extLst>
          </p:cNvPr>
          <p:cNvSpPr>
            <a:spLocks noGrp="1"/>
          </p:cNvSpPr>
          <p:nvPr>
            <p:ph sz="quarter" idx="11"/>
          </p:nvPr>
        </p:nvSpPr>
        <p:spPr>
          <a:xfrm>
            <a:off x="2611886" y="1710347"/>
            <a:ext cx="5815224" cy="4712271"/>
          </a:xfrm>
        </p:spPr>
        <p:txBody>
          <a:bodyPr>
            <a:normAutofit fontScale="85000" lnSpcReduction="20000"/>
          </a:bodyPr>
          <a:lstStyle/>
          <a:p>
            <a:pPr marL="0" indent="0">
              <a:buNone/>
            </a:pPr>
            <a:endParaRPr lang="en-US" sz="2400" b="1" dirty="0">
              <a:solidFill>
                <a:srgbClr val="0039A6"/>
              </a:solidFill>
            </a:endParaRPr>
          </a:p>
          <a:p>
            <a:pPr marL="0" indent="0">
              <a:buNone/>
            </a:pPr>
            <a:r>
              <a:rPr lang="fr-FR" sz="2400" b="1" i="0" u="none" strike="noStrike" cap="none" baseline="0" dirty="0">
                <a:solidFill>
                  <a:srgbClr val="000000"/>
                </a:solidFill>
                <a:effectLst/>
                <a:uFill>
                  <a:solidFill>
                    <a:prstClr val="black">
                      <a:alpha val="0"/>
                    </a:prstClr>
                  </a:solidFill>
                </a:uFill>
                <a:latin typeface="Calibri"/>
                <a:ea typeface="Calibri"/>
                <a:cs typeface="Calibri"/>
              </a:rPr>
              <a:t>À FAIRE</a:t>
            </a:r>
          </a:p>
          <a:p>
            <a:pPr marL="342909" lvl="1" indent="0">
              <a:buNone/>
            </a:pPr>
            <a:r>
              <a:rPr lang="fr-FR" sz="2400" b="0" i="0" u="none" strike="noStrike" cap="none" baseline="0" dirty="0">
                <a:solidFill>
                  <a:srgbClr val="000000"/>
                </a:solidFill>
                <a:effectLst/>
                <a:uFill>
                  <a:solidFill>
                    <a:prstClr val="black">
                      <a:alpha val="0"/>
                    </a:prstClr>
                  </a:solidFill>
                </a:uFill>
                <a:latin typeface="Calibri"/>
                <a:ea typeface="Calibri"/>
                <a:cs typeface="Calibri"/>
              </a:rPr>
              <a:t>Jeter l’aiguille et la seringue immédiatement après utilisation</a:t>
            </a:r>
          </a:p>
          <a:p>
            <a:pPr marL="0" indent="0">
              <a:buNone/>
            </a:pPr>
            <a:endParaRPr lang="en-US" sz="2400" dirty="0">
              <a:solidFill>
                <a:schemeClr val="accent4">
                  <a:lumMod val="50000"/>
                </a:schemeClr>
              </a:solidFill>
            </a:endParaRPr>
          </a:p>
          <a:p>
            <a:pPr marL="0" indent="0">
              <a:buNone/>
            </a:pPr>
            <a:endParaRPr lang="en-US" sz="2400" dirty="0">
              <a:solidFill>
                <a:schemeClr val="accent4">
                  <a:lumMod val="50000"/>
                </a:schemeClr>
              </a:solidFill>
            </a:endParaRPr>
          </a:p>
          <a:p>
            <a:pPr marL="0" indent="0">
              <a:buNone/>
            </a:pPr>
            <a:r>
              <a:rPr lang="fr-FR" sz="2200" b="1" i="0" u="none" strike="noStrike" cap="none" baseline="0" dirty="0">
                <a:solidFill>
                  <a:srgbClr val="000000"/>
                </a:solidFill>
                <a:effectLst/>
                <a:uFill>
                  <a:solidFill>
                    <a:prstClr val="black">
                      <a:alpha val="0"/>
                    </a:prstClr>
                  </a:solidFill>
                </a:uFill>
                <a:latin typeface="Calibri"/>
                <a:ea typeface="Calibri"/>
                <a:cs typeface="Calibri"/>
              </a:rPr>
              <a:t>À NE PAS FAIRE</a:t>
            </a:r>
          </a:p>
          <a:p>
            <a:pPr marL="342909" lvl="1"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Détacher l’aiguille de la seringue </a:t>
            </a:r>
          </a:p>
          <a:p>
            <a:pPr marL="342909" lvl="1"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Replacer une aiguille dans son capuchon</a:t>
            </a:r>
          </a:p>
          <a:p>
            <a:pPr marL="342909" lvl="1"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Plier ou casser l’aiguille </a:t>
            </a:r>
          </a:p>
          <a:p>
            <a:pPr marL="342909" lvl="1"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Laisser une aiguille dans un flacon ou une poche de perfusion</a:t>
            </a:r>
          </a:p>
          <a:p>
            <a:pPr marL="342909" lvl="1" indent="0">
              <a:buNone/>
            </a:pPr>
            <a:r>
              <a:rPr lang="fr-FR" sz="2200" b="0" i="0" u="none" strike="noStrike" cap="none" baseline="0" dirty="0">
                <a:solidFill>
                  <a:srgbClr val="000000"/>
                </a:solidFill>
                <a:effectLst/>
                <a:uFill>
                  <a:solidFill>
                    <a:prstClr val="black">
                      <a:alpha val="0"/>
                    </a:prstClr>
                  </a:solidFill>
                </a:uFill>
                <a:latin typeface="Calibri"/>
                <a:ea typeface="Calibri"/>
                <a:cs typeface="Calibri"/>
              </a:rPr>
              <a:t>Trop remplir les conteneurs d’objets tranchants</a:t>
            </a:r>
          </a:p>
        </p:txBody>
      </p:sp>
      <p:sp>
        <p:nvSpPr>
          <p:cNvPr id="7" name="Multiplication Sign 6">
            <a:extLst>
              <a:ext uri="{FF2B5EF4-FFF2-40B4-BE49-F238E27FC236}">
                <a16:creationId xmlns:a16="http://schemas.microsoft.com/office/drawing/2014/main" id="{730E83EE-E4E4-42A7-BA3C-44F7A02404B9}"/>
              </a:ext>
              <a:ext uri="{C183D7F6-B498-43B3-948B-1728B52AA6E4}">
                <adec:decorative xmlns:adec="http://schemas.microsoft.com/office/drawing/2017/decorative" val="1"/>
              </a:ext>
            </a:extLst>
          </p:cNvPr>
          <p:cNvSpPr/>
          <p:nvPr/>
        </p:nvSpPr>
        <p:spPr>
          <a:xfrm>
            <a:off x="2472977" y="4225643"/>
            <a:ext cx="584836" cy="38638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ultiplication Sign 7">
            <a:extLst>
              <a:ext uri="{FF2B5EF4-FFF2-40B4-BE49-F238E27FC236}">
                <a16:creationId xmlns:a16="http://schemas.microsoft.com/office/drawing/2014/main" id="{05FBC0AA-2C01-45B3-9E20-2C08A225A9A6}"/>
              </a:ext>
              <a:ext uri="{C183D7F6-B498-43B3-948B-1728B52AA6E4}">
                <adec:decorative xmlns:adec="http://schemas.microsoft.com/office/drawing/2017/decorative" val="1"/>
              </a:ext>
            </a:extLst>
          </p:cNvPr>
          <p:cNvSpPr/>
          <p:nvPr/>
        </p:nvSpPr>
        <p:spPr>
          <a:xfrm>
            <a:off x="2472977" y="4602233"/>
            <a:ext cx="584836" cy="38638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ultiplication Sign 8">
            <a:extLst>
              <a:ext uri="{FF2B5EF4-FFF2-40B4-BE49-F238E27FC236}">
                <a16:creationId xmlns:a16="http://schemas.microsoft.com/office/drawing/2014/main" id="{6672B2A0-00F5-47F4-9751-C1752485E7F0}"/>
              </a:ext>
              <a:ext uri="{C183D7F6-B498-43B3-948B-1728B52AA6E4}">
                <adec:decorative xmlns:adec="http://schemas.microsoft.com/office/drawing/2017/decorative" val="1"/>
              </a:ext>
            </a:extLst>
          </p:cNvPr>
          <p:cNvSpPr/>
          <p:nvPr/>
        </p:nvSpPr>
        <p:spPr>
          <a:xfrm>
            <a:off x="2472977" y="4978634"/>
            <a:ext cx="584836" cy="38638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ultiplication Sign 9">
            <a:extLst>
              <a:ext uri="{FF2B5EF4-FFF2-40B4-BE49-F238E27FC236}">
                <a16:creationId xmlns:a16="http://schemas.microsoft.com/office/drawing/2014/main" id="{9821ACED-E394-4D1F-B8D0-BFAAB7D2FB69}"/>
              </a:ext>
              <a:ext uri="{C183D7F6-B498-43B3-948B-1728B52AA6E4}">
                <adec:decorative xmlns:adec="http://schemas.microsoft.com/office/drawing/2017/decorative" val="1"/>
              </a:ext>
            </a:extLst>
          </p:cNvPr>
          <p:cNvSpPr/>
          <p:nvPr/>
        </p:nvSpPr>
        <p:spPr>
          <a:xfrm>
            <a:off x="2472977" y="5383492"/>
            <a:ext cx="584836" cy="38638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Multiplication Sign 13">
            <a:extLst>
              <a:ext uri="{FF2B5EF4-FFF2-40B4-BE49-F238E27FC236}">
                <a16:creationId xmlns:a16="http://schemas.microsoft.com/office/drawing/2014/main" id="{38E20F93-2FCC-4FB5-AAF2-AF35C069D5F9}"/>
              </a:ext>
              <a:ext uri="{C183D7F6-B498-43B3-948B-1728B52AA6E4}">
                <adec:decorative xmlns:adec="http://schemas.microsoft.com/office/drawing/2017/decorative" val="1"/>
              </a:ext>
            </a:extLst>
          </p:cNvPr>
          <p:cNvSpPr/>
          <p:nvPr/>
        </p:nvSpPr>
        <p:spPr>
          <a:xfrm>
            <a:off x="2472977" y="5751190"/>
            <a:ext cx="584836" cy="386382"/>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25" descr="Illustration montrant une aiguille en train d’être recapuchonnée, barrée d’un cercle rouge avec une barre diagonale.">
            <a:extLst>
              <a:ext uri="{FF2B5EF4-FFF2-40B4-BE49-F238E27FC236}">
                <a16:creationId xmlns:a16="http://schemas.microsoft.com/office/drawing/2014/main" id="{05FC1EEA-D7BD-4318-946B-4126F5C7BCA2}"/>
              </a:ext>
            </a:extLst>
          </p:cNvPr>
          <p:cNvSpPr>
            <a:spLocks noChangeArrowheads="1"/>
          </p:cNvSpPr>
          <p:nvPr/>
        </p:nvSpPr>
        <p:spPr bwMode="auto">
          <a:xfrm>
            <a:off x="7353643" y="3391153"/>
            <a:ext cx="1830729" cy="1706348"/>
          </a:xfrm>
          <a:prstGeom prst="ellipse">
            <a:avLst/>
          </a:prstGeom>
          <a:blipFill dpi="0" rotWithShape="1">
            <a:blip r:embed="rId6"/>
            <a:stretch>
              <a:fillRect/>
            </a:stretch>
          </a:blipFill>
          <a:ln w="25400">
            <a:solidFill>
              <a:srgbClr val="FFFFFF"/>
            </a:solidFill>
            <a:round/>
          </a:ln>
        </p:spPr>
        <p:txBody>
          <a:bodyPr/>
          <a:lstStyle>
            <a:lvl1pPr>
              <a:spcBef>
                <a:spcPct val="20000"/>
              </a:spcBef>
              <a:buClr>
                <a:srgbClr val="DE2414"/>
              </a:buClr>
              <a:buFont typeface="Wingdings" panose="05000000000000000000" pitchFamily="2" charset="2"/>
              <a:buChar char="§"/>
              <a:defRPr sz="26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F7941D"/>
              </a:buClr>
              <a:buFont typeface="Arial" panose="020B0604020202020204" pitchFamily="34" charset="0"/>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FF0099"/>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lr>
                <a:srgbClr val="333399"/>
              </a:buClr>
              <a:buSzPct val="49000"/>
              <a:buFont typeface="Wingdings" panose="05000000000000000000" pitchFamily="2" charset="2"/>
              <a:buChar char="v"/>
              <a:defRPr>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fr-FR" altLang="en-US" sz="2000">
              <a:latin typeface="Calibri" panose="020F0502020204030204" pitchFamily="34" charset="0"/>
              <a:ea typeface="ＭＳ Ｐゴシック" panose="020B0600070205080204" pitchFamily="34" charset="-128"/>
            </a:endParaRPr>
          </a:p>
        </p:txBody>
      </p:sp>
      <p:grpSp>
        <p:nvGrpSpPr>
          <p:cNvPr id="11" name="Group 10" descr="Illustration montrant une aiguille dans une poche de perfusion, barrée d’un cercle rouge avec une barre diagonale.">
            <a:extLst>
              <a:ext uri="{FF2B5EF4-FFF2-40B4-BE49-F238E27FC236}">
                <a16:creationId xmlns:a16="http://schemas.microsoft.com/office/drawing/2014/main" id="{0A6FA0A3-0C5C-22C5-9B28-545AAB0C95D4}"/>
              </a:ext>
            </a:extLst>
          </p:cNvPr>
          <p:cNvGrpSpPr/>
          <p:nvPr/>
        </p:nvGrpSpPr>
        <p:grpSpPr>
          <a:xfrm>
            <a:off x="8791649" y="2171299"/>
            <a:ext cx="1764755" cy="2294018"/>
            <a:chOff x="9563917" y="1777508"/>
            <a:chExt cx="1764755" cy="2294018"/>
          </a:xfrm>
        </p:grpSpPr>
        <p:pic>
          <p:nvPicPr>
            <p:cNvPr id="13" name="Picture 12">
              <a:extLst>
                <a:ext uri="{FF2B5EF4-FFF2-40B4-BE49-F238E27FC236}">
                  <a16:creationId xmlns:a16="http://schemas.microsoft.com/office/drawing/2014/main" id="{910F9324-2076-3A0E-D00A-25012F1F212E}"/>
                </a:ext>
              </a:extLst>
            </p:cNvPr>
            <p:cNvPicPr>
              <a:picLocks noChangeAspect="1"/>
            </p:cNvPicPr>
            <p:nvPr/>
          </p:nvPicPr>
          <p:blipFill>
            <a:blip r:embed="rId7"/>
            <a:stretch>
              <a:fillRect/>
            </a:stretch>
          </p:blipFill>
          <p:spPr>
            <a:xfrm>
              <a:off x="9665245" y="1861726"/>
              <a:ext cx="1562100" cy="2209800"/>
            </a:xfrm>
            <a:prstGeom prst="rect">
              <a:avLst/>
            </a:prstGeom>
          </p:spPr>
        </p:pic>
        <p:pic>
          <p:nvPicPr>
            <p:cNvPr id="16" name="Picture 15">
              <a:extLst>
                <a:ext uri="{FF2B5EF4-FFF2-40B4-BE49-F238E27FC236}">
                  <a16:creationId xmlns:a16="http://schemas.microsoft.com/office/drawing/2014/main" id="{2A063808-20A0-BF27-13D7-577AE7169310}"/>
                </a:ext>
              </a:extLst>
            </p:cNvPr>
            <p:cNvPicPr>
              <a:picLocks noChangeAspect="1"/>
            </p:cNvPicPr>
            <p:nvPr/>
          </p:nvPicPr>
          <p:blipFill>
            <a:blip r:embed="rId8"/>
            <a:stretch>
              <a:fillRect/>
            </a:stretch>
          </p:blipFill>
          <p:spPr>
            <a:xfrm rot="5595151">
              <a:off x="10835782" y="2124513"/>
              <a:ext cx="190500" cy="371475"/>
            </a:xfrm>
            <a:prstGeom prst="rect">
              <a:avLst/>
            </a:prstGeom>
          </p:spPr>
        </p:pic>
        <p:sp>
          <p:nvSpPr>
            <p:cNvPr id="17" name="&quot;Not Allowed&quot; Symbol 16">
              <a:extLst>
                <a:ext uri="{FF2B5EF4-FFF2-40B4-BE49-F238E27FC236}">
                  <a16:creationId xmlns:a16="http://schemas.microsoft.com/office/drawing/2014/main" id="{44871BA7-8B40-483F-0B69-5065884DAD02}"/>
                </a:ext>
              </a:extLst>
            </p:cNvPr>
            <p:cNvSpPr/>
            <p:nvPr/>
          </p:nvSpPr>
          <p:spPr>
            <a:xfrm>
              <a:off x="9563917" y="1777508"/>
              <a:ext cx="1764755" cy="1611740"/>
            </a:xfrm>
            <a:prstGeom prst="noSmoking">
              <a:avLst>
                <a:gd name="adj" fmla="val 8010"/>
              </a:avLst>
            </a:prstGeom>
            <a:solidFill>
              <a:srgbClr val="DE0029"/>
            </a:solidFill>
            <a:ln>
              <a:solidFill>
                <a:srgbClr val="DE00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4" name="Picture 2" descr="Illustration d’un flacon de médicament avec une aiguille laissée à l’intérieur, barré d’un cercle rouge avec une barre diagonale.">
            <a:extLst>
              <a:ext uri="{FF2B5EF4-FFF2-40B4-BE49-F238E27FC236}">
                <a16:creationId xmlns:a16="http://schemas.microsoft.com/office/drawing/2014/main" id="{3C9E1BBC-8C87-46CC-9151-D0B61656402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bwMode="auto">
          <a:xfrm>
            <a:off x="10310661" y="3364022"/>
            <a:ext cx="1723242" cy="1723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25570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7 : gestion appropriée des déchets</a:t>
            </a:r>
          </a:p>
        </p:txBody>
      </p:sp>
      <p:sp>
        <p:nvSpPr>
          <p:cNvPr id="16" name="TextBox 15">
            <a:extLst>
              <a:ext uri="{FF2B5EF4-FFF2-40B4-BE49-F238E27FC236}">
                <a16:creationId xmlns:a16="http://schemas.microsoft.com/office/drawing/2014/main" id="{FDF0A4AC-E4B6-4AA9-83D9-A999E1E5B516}"/>
              </a:ext>
            </a:extLst>
          </p:cNvPr>
          <p:cNvSpPr txBox="1"/>
          <p:nvPr/>
        </p:nvSpPr>
        <p:spPr>
          <a:xfrm>
            <a:off x="639534" y="1415019"/>
            <a:ext cx="7908118" cy="5153406"/>
          </a:xfrm>
          <a:prstGeom prst="rect">
            <a:avLst/>
          </a:prstGeom>
          <a:noFill/>
        </p:spPr>
        <p:txBody>
          <a:bodyPr wrap="square">
            <a:spAutoFit/>
          </a:bodyPr>
          <a:lstStyle/>
          <a:p>
            <a:pPr marL="114300" marR="0" lvl="0" indent="0" algn="l" defTabSz="914400" rtl="0" eaLnBrk="1" fontAlgn="auto" latinLnBrk="0" hangingPunct="1">
              <a:lnSpc>
                <a:spcPct val="90000"/>
              </a:lnSpc>
              <a:spcBef>
                <a:spcPts val="813"/>
              </a:spcBef>
              <a:spcAft>
                <a:spcPct val="0"/>
              </a:spcAft>
              <a:buClr>
                <a:srgbClr val="000000"/>
              </a:buClr>
              <a:buSzPts val="1800"/>
              <a:buFont typeface="Arial"/>
              <a:buNone/>
              <a:defRPr/>
            </a:pPr>
            <a:endParaRPr kumimoji="0" lang="en-US" sz="2400" b="1" i="0" u="none" strike="noStrike" kern="0" cap="none" spc="0" normalizeH="0" baseline="0" noProof="0" dirty="0">
              <a:ln>
                <a:noFill/>
              </a:ln>
              <a:solidFill>
                <a:srgbClr val="000000"/>
              </a:solidFill>
              <a:effectLst/>
              <a:uLnTx/>
              <a:uFillTx/>
              <a:latin typeface="Calibri"/>
              <a:cs typeface="Calibri"/>
              <a:sym typeface="Calibri"/>
            </a:endParaRPr>
          </a:p>
          <a:p>
            <a:pPr marL="114300" marR="0" lvl="0" indent="0" algn="l" defTabSz="914400" rtl="0" eaLnBrk="1" fontAlgn="auto" latinLnBrk="0" hangingPunct="1">
              <a:lnSpc>
                <a:spcPct val="90000"/>
              </a:lnSpc>
              <a:spcBef>
                <a:spcPts val="813"/>
              </a:spcBef>
              <a:spcAft>
                <a:spcPct val="0"/>
              </a:spcAft>
              <a:buClr>
                <a:srgbClr val="000000"/>
              </a:buClr>
              <a:buSzPts val="1800"/>
              <a:buFont typeface="Arial"/>
              <a:buNone/>
              <a:defRPr/>
            </a:pPr>
            <a:r>
              <a:rPr lang="fr-FR" sz="2500" b="1" i="0" u="none" strike="noStrike" cap="none" baseline="0" dirty="0">
                <a:solidFill>
                  <a:srgbClr val="000000"/>
                </a:solidFill>
                <a:effectLst/>
                <a:uFill>
                  <a:solidFill>
                    <a:prstClr val="black">
                      <a:alpha val="0"/>
                    </a:prstClr>
                  </a:solidFill>
                </a:uFill>
                <a:latin typeface="Calibri"/>
                <a:ea typeface="Calibri"/>
                <a:cs typeface="Calibri"/>
              </a:rPr>
              <a:t>Conteneur pour objets tranchants</a:t>
            </a:r>
          </a:p>
          <a:p>
            <a:pPr marL="457200" marR="0" lvl="0" indent="-342900" algn="l" defTabSz="914400" rtl="0" eaLnBrk="1" fontAlgn="auto" latinLnBrk="0" hangingPunct="1">
              <a:lnSpc>
                <a:spcPct val="90000"/>
              </a:lnSpc>
              <a:spcBef>
                <a:spcPts val="813"/>
              </a:spcBef>
              <a:spcAft>
                <a:spcPct val="0"/>
              </a:spcAft>
              <a:buClr>
                <a:srgbClr val="000000"/>
              </a:buClr>
              <a:buSzPts val="1800"/>
              <a:buFont typeface="Arial" panose="020B0604020202020204" pitchFamily="34" charset="0"/>
              <a:buChar char="•"/>
              <a:defRPr/>
            </a:pPr>
            <a:r>
              <a:rPr lang="fr-FR" sz="2500" b="0" i="0" u="none" strike="noStrike" cap="none" baseline="0" dirty="0">
                <a:solidFill>
                  <a:srgbClr val="000000"/>
                </a:solidFill>
                <a:effectLst/>
                <a:uFill>
                  <a:solidFill>
                    <a:prstClr val="black">
                      <a:alpha val="0"/>
                    </a:prstClr>
                  </a:solidFill>
                </a:uFill>
                <a:latin typeface="Calibri"/>
                <a:ea typeface="Calibri"/>
                <a:cs typeface="Calibri"/>
              </a:rPr>
              <a:t>Il ne doit PAS être sur-rempli</a:t>
            </a:r>
            <a:endParaRPr kumimoji="0" lang="en-US" sz="2500" b="0" i="0" u="none" strike="noStrike" kern="0" cap="none" spc="0" normalizeH="0" baseline="0" noProof="0" dirty="0">
              <a:ln>
                <a:noFill/>
              </a:ln>
              <a:solidFill>
                <a:srgbClr val="000000"/>
              </a:solidFill>
              <a:effectLst/>
              <a:uLnTx/>
              <a:uFillTx/>
              <a:latin typeface="Calibri"/>
              <a:cs typeface="Calibri"/>
              <a:sym typeface="Calibri"/>
            </a:endParaRPr>
          </a:p>
          <a:p>
            <a:pPr marL="571500" marR="0" lvl="1" algn="l" defTabSz="914400" rtl="0" eaLnBrk="1" fontAlgn="auto" latinLnBrk="0" hangingPunct="1">
              <a:lnSpc>
                <a:spcPct val="90000"/>
              </a:lnSpc>
              <a:spcBef>
                <a:spcPts val="406"/>
              </a:spcBef>
              <a:spcAft>
                <a:spcPct val="0"/>
              </a:spcAft>
              <a:buClr>
                <a:srgbClr val="000000"/>
              </a:buClr>
              <a:buSzPts val="1800"/>
              <a:defRPr/>
            </a:pPr>
            <a:endParaRPr lang="en-US" sz="2500" kern="0" dirty="0">
              <a:solidFill>
                <a:srgbClr val="000000"/>
              </a:solidFill>
              <a:latin typeface="Calibri"/>
              <a:cs typeface="Calibri"/>
              <a:sym typeface="Calibri"/>
            </a:endParaRPr>
          </a:p>
          <a:p>
            <a:pPr marL="571500" marR="0" lvl="1" algn="l" defTabSz="914400" rtl="0" eaLnBrk="1" fontAlgn="auto" latinLnBrk="0" hangingPunct="1">
              <a:lnSpc>
                <a:spcPct val="90000"/>
              </a:lnSpc>
              <a:spcBef>
                <a:spcPts val="406"/>
              </a:spcBef>
              <a:spcAft>
                <a:spcPct val="0"/>
              </a:spcAft>
              <a:buClr>
                <a:srgbClr val="000000"/>
              </a:buClr>
              <a:buSzPts val="1800"/>
              <a:defRPr/>
            </a:pPr>
            <a:endParaRPr kumimoji="0" lang="en-US" sz="1050" b="0" i="0" u="none" strike="noStrike" kern="0" cap="none" spc="0" normalizeH="0" baseline="0" noProof="0" dirty="0">
              <a:ln>
                <a:noFill/>
              </a:ln>
              <a:solidFill>
                <a:srgbClr val="000000"/>
              </a:solidFill>
              <a:effectLst/>
              <a:uLnTx/>
              <a:uFillTx/>
              <a:latin typeface="Calibri"/>
              <a:cs typeface="Calibri"/>
              <a:sym typeface="Calibri"/>
            </a:endParaRPr>
          </a:p>
          <a:p>
            <a:pPr marL="114300" marR="0" lvl="0" indent="0" algn="l" defTabSz="914400" rtl="0" eaLnBrk="1" fontAlgn="auto" latinLnBrk="0" hangingPunct="1">
              <a:lnSpc>
                <a:spcPct val="90000"/>
              </a:lnSpc>
              <a:spcBef>
                <a:spcPts val="813"/>
              </a:spcBef>
              <a:spcAft>
                <a:spcPct val="0"/>
              </a:spcAft>
              <a:buClr>
                <a:srgbClr val="000000"/>
              </a:buClr>
              <a:buSzPts val="1800"/>
              <a:buFont typeface="Arial"/>
              <a:buNone/>
              <a:defRPr/>
            </a:pPr>
            <a:r>
              <a:rPr lang="fr-FR" sz="2500" b="1" i="0" u="none" strike="noStrike" cap="none" baseline="0" dirty="0">
                <a:solidFill>
                  <a:srgbClr val="000000"/>
                </a:solidFill>
                <a:effectLst/>
                <a:uFill>
                  <a:solidFill>
                    <a:prstClr val="black">
                      <a:alpha val="0"/>
                    </a:prstClr>
                  </a:solidFill>
                </a:uFill>
                <a:latin typeface="Calibri"/>
                <a:ea typeface="Calibri"/>
                <a:cs typeface="Calibri"/>
              </a:rPr>
              <a:t>Lieu</a:t>
            </a:r>
          </a:p>
          <a:p>
            <a:pPr marL="457200" indent="-342900">
              <a:lnSpc>
                <a:spcPct val="90000"/>
              </a:lnSpc>
              <a:spcBef>
                <a:spcPts val="406"/>
              </a:spcBef>
              <a:buClr>
                <a:srgbClr val="000000"/>
              </a:buClr>
              <a:buSzPts val="1800"/>
              <a:buFont typeface="Arial"/>
              <a:buChar char="•"/>
              <a:defRPr/>
            </a:pPr>
            <a:r>
              <a:rPr lang="fr-FR" sz="2500" b="0" i="0" u="none" strike="noStrike" cap="none" baseline="0" dirty="0">
                <a:solidFill>
                  <a:srgbClr val="000000"/>
                </a:solidFill>
                <a:effectLst/>
                <a:uFill>
                  <a:solidFill>
                    <a:prstClr val="black">
                      <a:alpha val="0"/>
                    </a:prstClr>
                  </a:solidFill>
                </a:uFill>
                <a:latin typeface="Calibri"/>
                <a:ea typeface="Calibri"/>
                <a:cs typeface="Calibri"/>
              </a:rPr>
              <a:t>Dans chaque zone de soins aux patients </a:t>
            </a:r>
          </a:p>
          <a:p>
            <a:pPr marL="457200" indent="-342900">
              <a:lnSpc>
                <a:spcPct val="90000"/>
              </a:lnSpc>
              <a:spcBef>
                <a:spcPts val="406"/>
              </a:spcBef>
              <a:buClr>
                <a:srgbClr val="000000"/>
              </a:buClr>
              <a:buSzPts val="1800"/>
              <a:buFont typeface="Arial"/>
              <a:buChar char="•"/>
              <a:defRPr/>
            </a:pPr>
            <a:r>
              <a:rPr lang="fr-FR" sz="2500" b="0" i="0" u="none" strike="noStrike" cap="none" baseline="0" dirty="0">
                <a:solidFill>
                  <a:srgbClr val="000000"/>
                </a:solidFill>
                <a:effectLst/>
                <a:uFill>
                  <a:solidFill>
                    <a:prstClr val="black">
                      <a:alpha val="0"/>
                    </a:prstClr>
                  </a:solidFill>
                </a:uFill>
                <a:latin typeface="Calibri"/>
                <a:ea typeface="Calibri"/>
                <a:cs typeface="Calibri"/>
              </a:rPr>
              <a:t>À portée de main lors de l’injection</a:t>
            </a:r>
            <a:endParaRPr kumimoji="0" lang="en-US" sz="2500" b="0" i="0" u="none" strike="noStrike" kern="0" cap="none" spc="0" normalizeH="0" baseline="0" noProof="0" dirty="0">
              <a:ln>
                <a:noFill/>
              </a:ln>
              <a:solidFill>
                <a:srgbClr val="000000"/>
              </a:solidFill>
              <a:effectLst/>
              <a:uLnTx/>
              <a:uFillTx/>
              <a:latin typeface="Calibri"/>
              <a:cs typeface="Calibri"/>
              <a:sym typeface="Calibri"/>
            </a:endParaRPr>
          </a:p>
          <a:p>
            <a:pPr marL="457200" indent="-342900">
              <a:lnSpc>
                <a:spcPct val="90000"/>
              </a:lnSpc>
              <a:spcBef>
                <a:spcPts val="406"/>
              </a:spcBef>
              <a:buClr>
                <a:srgbClr val="000000"/>
              </a:buClr>
              <a:buSzPts val="1800"/>
              <a:buFont typeface="Arial"/>
              <a:buChar char="•"/>
              <a:defRPr/>
            </a:pPr>
            <a:r>
              <a:rPr lang="fr-FR" sz="2500" b="0" i="0" u="none" strike="noStrike" cap="none" baseline="0" dirty="0">
                <a:solidFill>
                  <a:srgbClr val="000000"/>
                </a:solidFill>
                <a:effectLst/>
                <a:uFill>
                  <a:solidFill>
                    <a:prstClr val="black">
                      <a:alpha val="0"/>
                    </a:prstClr>
                  </a:solidFill>
                </a:uFill>
                <a:latin typeface="Calibri"/>
                <a:ea typeface="Calibri"/>
                <a:cs typeface="Calibri"/>
              </a:rPr>
              <a:t>Sur un chariot de médicaments, sur un mur ou sur une table/surface à proximité</a:t>
            </a:r>
          </a:p>
          <a:p>
            <a:pPr marL="457200" indent="-342900">
              <a:lnSpc>
                <a:spcPct val="90000"/>
              </a:lnSpc>
              <a:spcBef>
                <a:spcPts val="406"/>
              </a:spcBef>
              <a:buClr>
                <a:srgbClr val="000000"/>
              </a:buClr>
              <a:buSzPts val="1800"/>
              <a:buFont typeface="Arial"/>
              <a:buChar char="•"/>
              <a:defRPr/>
            </a:pPr>
            <a:r>
              <a:rPr lang="fr-FR" sz="2500" b="0" i="0" u="none" strike="noStrike" cap="none" baseline="0" dirty="0">
                <a:solidFill>
                  <a:srgbClr val="000000"/>
                </a:solidFill>
                <a:effectLst/>
                <a:uFill>
                  <a:solidFill>
                    <a:prstClr val="black">
                      <a:alpha val="0"/>
                    </a:prstClr>
                  </a:solidFill>
                </a:uFill>
                <a:latin typeface="Calibri"/>
                <a:ea typeface="Calibri"/>
                <a:cs typeface="Calibri"/>
              </a:rPr>
              <a:t>PAS sur le sol (dangereux pour les enfants ; de plus, les boîtes en carton peuvent perdre leur forme si le sol est mouillé ou humide)</a:t>
            </a:r>
          </a:p>
        </p:txBody>
      </p:sp>
      <p:pic>
        <p:nvPicPr>
          <p:cNvPr id="17" name="Content Placeholder 3" descr="Illustration d’un conteneur pour objets tranchants rempli aux deux tiers environ, accompagnée du mot « YES » (OUI) et d’une coche verte.">
            <a:extLst>
              <a:ext uri="{FF2B5EF4-FFF2-40B4-BE49-F238E27FC236}">
                <a16:creationId xmlns:a16="http://schemas.microsoft.com/office/drawing/2014/main" id="{DD0C0085-91C9-46B9-B4A8-3DB72AC091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5892" y="1463978"/>
            <a:ext cx="2371806" cy="2170091"/>
          </a:xfrm>
          <a:prstGeom prst="rect">
            <a:avLst/>
          </a:prstGeom>
        </p:spPr>
      </p:pic>
      <p:sp>
        <p:nvSpPr>
          <p:cNvPr id="2" name="Rectangle 1"/>
          <p:cNvSpPr/>
          <p:nvPr/>
        </p:nvSpPr>
        <p:spPr>
          <a:xfrm>
            <a:off x="10280073" y="1551709"/>
            <a:ext cx="1175186" cy="830997"/>
          </a:xfrm>
          <a:prstGeom prst="rect">
            <a:avLst/>
          </a:prstGeom>
          <a:solidFill>
            <a:schemeClr val="bg2"/>
          </a:solidFill>
        </p:spPr>
        <p:txBody>
          <a:bodyPr wrap="square" lIns="36000" tIns="0" rIns="36000" bIns="0">
            <a:spAutoFit/>
          </a:bodyPr>
          <a:lstStyle/>
          <a:p>
            <a:pPr lvl="0" eaLnBrk="1" fontAlgn="auto" hangingPunct="1">
              <a:spcBef>
                <a:spcPts val="813"/>
              </a:spcBef>
              <a:spcAft>
                <a:spcPct val="0"/>
              </a:spcAft>
              <a:buClr>
                <a:srgbClr val="000000"/>
              </a:buClr>
              <a:buSzPts val="1800"/>
              <a:defRPr/>
            </a:pPr>
            <a:r>
              <a:rPr lang="fr-FR" sz="5400" b="1" i="0" u="none" strike="noStrike" cap="none" baseline="0" dirty="0">
                <a:solidFill>
                  <a:srgbClr val="009242"/>
                </a:solidFill>
                <a:effectLst/>
                <a:uFill>
                  <a:solidFill>
                    <a:prstClr val="black">
                      <a:alpha val="0"/>
                    </a:prstClr>
                  </a:solidFill>
                </a:uFill>
                <a:latin typeface="Calibri"/>
                <a:ea typeface="Calibri"/>
                <a:cs typeface="Calibri"/>
              </a:rPr>
              <a:t>OUI</a:t>
            </a:r>
            <a:endParaRPr lang="en-US" sz="5400" b="1" kern="0" dirty="0">
              <a:solidFill>
                <a:srgbClr val="009242"/>
              </a:solidFill>
              <a:latin typeface="Calibri"/>
              <a:cs typeface="Calibri"/>
              <a:sym typeface="Calibri"/>
            </a:endParaRPr>
          </a:p>
        </p:txBody>
      </p:sp>
      <p:pic>
        <p:nvPicPr>
          <p:cNvPr id="18" name="Picture 17" descr="Illustration d’un conteneur pour objets tranchants rempli à ras bord, accompagné du mot « NO » (NON) et d’une croix rouge.">
            <a:extLst>
              <a:ext uri="{FF2B5EF4-FFF2-40B4-BE49-F238E27FC236}">
                <a16:creationId xmlns:a16="http://schemas.microsoft.com/office/drawing/2014/main" id="{3BAE6734-E697-49D5-B56F-D33A85E655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2527" y="3744620"/>
            <a:ext cx="2375171" cy="2173170"/>
          </a:xfrm>
          <a:prstGeom prst="rect">
            <a:avLst/>
          </a:prstGeom>
        </p:spPr>
      </p:pic>
      <p:sp>
        <p:nvSpPr>
          <p:cNvPr id="7" name="Rectangle 6"/>
          <p:cNvSpPr/>
          <p:nvPr/>
        </p:nvSpPr>
        <p:spPr>
          <a:xfrm>
            <a:off x="10326956" y="3833184"/>
            <a:ext cx="1453639" cy="831190"/>
          </a:xfrm>
          <a:prstGeom prst="rect">
            <a:avLst/>
          </a:prstGeom>
          <a:solidFill>
            <a:schemeClr val="bg2"/>
          </a:solidFill>
        </p:spPr>
        <p:txBody>
          <a:bodyPr wrap="none" lIns="36000" tIns="0" rIns="36000" bIns="0">
            <a:spAutoFit/>
          </a:bodyPr>
          <a:lstStyle/>
          <a:p>
            <a:pPr lvl="0" eaLnBrk="1" fontAlgn="auto" hangingPunct="1">
              <a:spcBef>
                <a:spcPts val="813"/>
              </a:spcBef>
              <a:spcAft>
                <a:spcPct val="0"/>
              </a:spcAft>
              <a:buClr>
                <a:srgbClr val="000000"/>
              </a:buClr>
              <a:buSzPts val="1800"/>
              <a:defRPr/>
            </a:pPr>
            <a:r>
              <a:rPr lang="fr-FR" sz="5400" b="1" i="0" u="none" strike="noStrike" cap="none" baseline="0">
                <a:solidFill>
                  <a:srgbClr val="ED2C24"/>
                </a:solidFill>
                <a:effectLst/>
                <a:uFill>
                  <a:solidFill>
                    <a:prstClr val="black">
                      <a:alpha val="0"/>
                    </a:prstClr>
                  </a:solidFill>
                </a:uFill>
                <a:latin typeface="Calibri"/>
                <a:ea typeface="Calibri"/>
                <a:cs typeface="Calibri"/>
              </a:rPr>
              <a:t>NON</a:t>
            </a:r>
            <a:endParaRPr lang="en-US" sz="5400" b="1" kern="0">
              <a:solidFill>
                <a:srgbClr val="ED2C24"/>
              </a:solidFill>
              <a:latin typeface="Calibri"/>
              <a:cs typeface="Calibri"/>
              <a:sym typeface="Calibri"/>
            </a:endParaRPr>
          </a:p>
        </p:txBody>
      </p:sp>
    </p:spTree>
    <p:extLst>
      <p:ext uri="{BB962C8B-B14F-4D97-AF65-F5344CB8AC3E}">
        <p14:creationId xmlns:p14="http://schemas.microsoft.com/office/powerpoint/2010/main" val="411619502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C07940E-4439-6420-E173-C53AA87EAA8D}"/>
              </a:ext>
            </a:extLst>
          </p:cNvPr>
          <p:cNvSpPr txBox="1">
            <a:spLocks noGrp="1"/>
          </p:cNvSpPr>
          <p:nvPr>
            <p:ph type="title" idx="4294967295"/>
          </p:nvPr>
        </p:nvSpPr>
        <p:spPr>
          <a:xfrm>
            <a:off x="324464" y="1152167"/>
            <a:ext cx="5267325" cy="1671637"/>
          </a:xfrm>
          <a:prstGeom prst="rect">
            <a:avLst/>
          </a:prstGeom>
          <a:no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Contrôle des connaissances : sécurité des objets tranchants</a:t>
            </a:r>
          </a:p>
        </p:txBody>
      </p:sp>
      <p:sp>
        <p:nvSpPr>
          <p:cNvPr id="5" name="Text Placeholder 2">
            <a:extLst>
              <a:ext uri="{FF2B5EF4-FFF2-40B4-BE49-F238E27FC236}">
                <a16:creationId xmlns:a16="http://schemas.microsoft.com/office/drawing/2014/main" id="{D7434ADF-6CB4-08D5-2B56-7CA35D1F08FA}"/>
              </a:ext>
            </a:extLst>
          </p:cNvPr>
          <p:cNvSpPr>
            <a:spLocks noGrp="1"/>
          </p:cNvSpPr>
          <p:nvPr>
            <p:ph type="body" idx="1"/>
          </p:nvPr>
        </p:nvSpPr>
        <p:spPr>
          <a:xfrm>
            <a:off x="828068" y="4613957"/>
            <a:ext cx="4615276" cy="426244"/>
          </a:xfrm>
        </p:spPr>
        <p:txBody>
          <a:bodyPr vert="horz" lIns="91440" tIns="45720" rIns="91440" bIns="45720" rtlCol="0">
            <a:noAutofit/>
          </a:bodyPr>
          <a:lstStyle/>
          <a:p>
            <a:pPr marL="0" indent="0">
              <a:lnSpc>
                <a:spcPct val="100000"/>
              </a:lnSpc>
              <a:spcBef>
                <a:spcPts val="1200"/>
              </a:spcBef>
              <a:buNone/>
            </a:pPr>
            <a:r>
              <a:rPr lang="fr-FR" sz="3300" b="1" i="0" u="none" strike="noStrike" cap="none" baseline="0" dirty="0">
                <a:solidFill>
                  <a:srgbClr val="FFFFFF"/>
                </a:solidFill>
                <a:effectLst/>
                <a:uFill>
                  <a:solidFill>
                    <a:prstClr val="black">
                      <a:alpha val="0"/>
                    </a:prstClr>
                  </a:solidFill>
                </a:uFill>
                <a:latin typeface="Calibri"/>
                <a:ea typeface="Calibri"/>
                <a:cs typeface="Calibri"/>
              </a:rPr>
              <a:t>Que faut-il changer pour rendre l’élimination des objets tranchants plus sûre?</a:t>
            </a:r>
          </a:p>
        </p:txBody>
      </p:sp>
      <p:pic>
        <p:nvPicPr>
          <p:cNvPr id="4" name="Content Placeholder 3" descr="Image de trois poubelles posées au sol : une poubelle bleue ouverte, surmontée d’un panneau indiquant « For general waste only » (Déchets courants uniquement) ; une poubelle jaune avec couvercle, sur laquelle sont posées des aiguilles et des seringues, surmontée d’un panneau indiquant « For sharps only » (Déchets piquants et tranchants uniquement) ; et une poubelle grise ouverte contenant des déchets.">
            <a:extLst>
              <a:ext uri="{FF2B5EF4-FFF2-40B4-BE49-F238E27FC236}">
                <a16:creationId xmlns:a16="http://schemas.microsoft.com/office/drawing/2014/main" id="{7AA9D005-5F9F-61CF-3023-8389D020D5D5}"/>
              </a:ext>
            </a:extLst>
          </p:cNvPr>
          <p:cNvPicPr>
            <a:picLocks noChangeAspect="1"/>
          </p:cNvPicPr>
          <p:nvPr/>
        </p:nvPicPr>
        <p:blipFill>
          <a:blip r:embed="rId2">
            <a:extLst>
              <a:ext uri="{28A0092B-C50C-407E-A947-70E740481C1C}">
                <a14:useLocalDpi xmlns:a14="http://schemas.microsoft.com/office/drawing/2010/main" val="0"/>
              </a:ext>
            </a:extLst>
          </a:blip>
          <a:srcRect l="10214" t="32746" r="5447" b="11636"/>
          <a:stretch>
            <a:fillRect/>
          </a:stretch>
        </p:blipFill>
        <p:spPr>
          <a:xfrm>
            <a:off x="5994114" y="858645"/>
            <a:ext cx="5664487" cy="4980512"/>
          </a:xfrm>
          <a:prstGeom prst="rect">
            <a:avLst/>
          </a:prstGeom>
          <a:effectLst/>
        </p:spPr>
      </p:pic>
    </p:spTree>
    <p:extLst>
      <p:ext uri="{BB962C8B-B14F-4D97-AF65-F5344CB8AC3E}">
        <p14:creationId xmlns:p14="http://schemas.microsoft.com/office/powerpoint/2010/main" val="363981763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9BBA7C0-1675-20A2-DA45-CB81F7ABB50C}"/>
              </a:ext>
            </a:extLst>
          </p:cNvPr>
          <p:cNvSpPr txBox="1">
            <a:spLocks noGrp="1"/>
          </p:cNvSpPr>
          <p:nvPr>
            <p:ph type="title" idx="4294967295"/>
          </p:nvPr>
        </p:nvSpPr>
        <p:spPr>
          <a:xfrm>
            <a:off x="228598" y="373063"/>
            <a:ext cx="10949027" cy="857250"/>
          </a:xfrm>
          <a:prstGeom prst="rect">
            <a:avLst/>
          </a:prstGeom>
          <a:no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defRPr/>
            </a:pPr>
            <a:r>
              <a:rPr lang="fr-FR" sz="4000" b="1" i="0" u="none" strike="noStrike" cap="none" baseline="0" dirty="0">
                <a:solidFill>
                  <a:srgbClr val="FFFFFF"/>
                </a:solidFill>
                <a:effectLst/>
                <a:uFill>
                  <a:solidFill>
                    <a:prstClr val="black">
                      <a:alpha val="0"/>
                    </a:prstClr>
                  </a:solidFill>
                </a:uFill>
                <a:latin typeface="Calibri Light"/>
                <a:ea typeface="Calibri Light"/>
                <a:cs typeface="Calibri Light"/>
              </a:rPr>
              <a:t>Retour d’information : sécurité des objets tranchants</a:t>
            </a:r>
          </a:p>
        </p:txBody>
      </p:sp>
      <p:sp>
        <p:nvSpPr>
          <p:cNvPr id="6" name="TextBox 5">
            <a:extLst>
              <a:ext uri="{FF2B5EF4-FFF2-40B4-BE49-F238E27FC236}">
                <a16:creationId xmlns:a16="http://schemas.microsoft.com/office/drawing/2014/main" id="{671EF364-5753-B4F4-1B4E-7DA8659DB60C}"/>
              </a:ext>
            </a:extLst>
          </p:cNvPr>
          <p:cNvSpPr txBox="1"/>
          <p:nvPr/>
        </p:nvSpPr>
        <p:spPr>
          <a:xfrm>
            <a:off x="303943" y="1214642"/>
            <a:ext cx="6211957" cy="6124754"/>
          </a:xfrm>
          <a:prstGeom prst="rect">
            <a:avLst/>
          </a:prstGeom>
          <a:noFill/>
        </p:spPr>
        <p:txBody>
          <a:bodyPr wrap="square">
            <a:spAutoFit/>
          </a:bodyPr>
          <a:lstStyle/>
          <a:p>
            <a:pPr marL="800100" lvl="1" indent="-342900">
              <a:buClr>
                <a:schemeClr val="accent2">
                  <a:lumMod val="60000"/>
                  <a:lumOff val="40000"/>
                </a:schemeClr>
              </a:buClr>
              <a:buFont typeface="Arial" panose="020B0604020202020204" pitchFamily="34" charset="0"/>
              <a:buChar char="•"/>
            </a:pPr>
            <a:endParaRPr lang="en-US" sz="2000" dirty="0">
              <a:solidFill>
                <a:schemeClr val="bg2"/>
              </a:solidFill>
            </a:endParaRPr>
          </a:p>
          <a:p>
            <a:pPr marL="457200" indent="-457200">
              <a:lnSpc>
                <a:spcPct val="100000"/>
              </a:lnSpc>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La boîte à objets tranchants ne doit pas être laissée au sol</a:t>
            </a:r>
          </a:p>
          <a:p>
            <a:pPr marL="914389" lvl="1" indent="-457200">
              <a:spcBef>
                <a:spcPct val="0"/>
              </a:spcBef>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Au sol, il sera facile pour les enfants ou d’autres personnes d’y accéder</a:t>
            </a:r>
          </a:p>
          <a:p>
            <a:pPr marL="914389" lvl="1" indent="-457200">
              <a:spcBef>
                <a:spcPct val="0"/>
              </a:spcBef>
              <a:buClr>
                <a:schemeClr val="bg2"/>
              </a:buClr>
              <a:buFont typeface="Arial" panose="020B0604020202020204" pitchFamily="34" charset="0"/>
              <a:buChar char="•"/>
            </a:pPr>
            <a:endParaRPr lang="en-US" sz="2000" dirty="0">
              <a:solidFill>
                <a:schemeClr val="bg2"/>
              </a:solidFill>
            </a:endParaRPr>
          </a:p>
          <a:p>
            <a:pPr marL="457200" indent="-457200">
              <a:lnSpc>
                <a:spcPct val="100000"/>
              </a:lnSpc>
              <a:spcBef>
                <a:spcPct val="0"/>
              </a:spcBef>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Les déchets d’objets tranchants doivent être </a:t>
            </a:r>
            <a:r>
              <a:rPr lang="fr-FR" sz="2000" b="1" i="0" u="none" strike="noStrike" cap="none" baseline="0" dirty="0">
                <a:solidFill>
                  <a:srgbClr val="FFFFFF"/>
                </a:solidFill>
                <a:effectLst/>
                <a:uFill>
                  <a:solidFill>
                    <a:prstClr val="black">
                      <a:alpha val="0"/>
                    </a:prstClr>
                  </a:solidFill>
                </a:uFill>
                <a:latin typeface="Myriad Web Pro"/>
                <a:ea typeface="Myriad Web Pro"/>
                <a:cs typeface="Myriad Web Pro"/>
              </a:rPr>
              <a:t>dans</a:t>
            </a: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 le conteneur pour objets tranchants, pas juste au-dessus</a:t>
            </a:r>
          </a:p>
          <a:p>
            <a:pPr marL="457200" indent="-457200">
              <a:lnSpc>
                <a:spcPct val="100000"/>
              </a:lnSpc>
              <a:spcBef>
                <a:spcPct val="0"/>
              </a:spcBef>
              <a:buClr>
                <a:schemeClr val="bg2"/>
              </a:buClr>
              <a:buFont typeface="Arial" panose="020B0604020202020204" pitchFamily="34" charset="0"/>
              <a:buChar char="•"/>
            </a:pPr>
            <a:endParaRPr lang="en-US" sz="2000" dirty="0">
              <a:solidFill>
                <a:schemeClr val="bg2"/>
              </a:solidFill>
            </a:endParaRPr>
          </a:p>
          <a:p>
            <a:pPr marL="457200" indent="-457200">
              <a:lnSpc>
                <a:spcPct val="100000"/>
              </a:lnSpc>
              <a:spcBef>
                <a:spcPct val="0"/>
              </a:spcBef>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Les aiguilles ne doivent pas être recapuchonnées ou détachées des seringues</a:t>
            </a:r>
          </a:p>
          <a:p>
            <a:pPr marL="914389" lvl="1" indent="-457200">
              <a:spcBef>
                <a:spcPct val="0"/>
              </a:spcBef>
              <a:buClr>
                <a:schemeClr val="bg2"/>
              </a:buClr>
              <a:buFont typeface="Arial" panose="020B0604020202020204" pitchFamily="34" charset="0"/>
              <a:buChar char="•"/>
            </a:pPr>
            <a:endParaRPr lang="en-US" sz="2000" dirty="0">
              <a:solidFill>
                <a:schemeClr val="bg2"/>
              </a:solidFill>
            </a:endParaRPr>
          </a:p>
          <a:p>
            <a:pPr marL="457200" indent="-457200">
              <a:lnSpc>
                <a:spcPct val="100000"/>
              </a:lnSpc>
              <a:spcBef>
                <a:spcPct val="0"/>
              </a:spcBef>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Des poubelles séparées pour le tri des déchets sont une bonne pratique.</a:t>
            </a:r>
          </a:p>
          <a:p>
            <a:pPr marL="914389" lvl="1" indent="-457200">
              <a:buClr>
                <a:schemeClr val="bg2"/>
              </a:buClr>
              <a:buFont typeface="Arial" panose="020B0604020202020204" pitchFamily="34" charset="0"/>
              <a:buChar char="•"/>
            </a:pPr>
            <a:r>
              <a:rPr lang="fr-FR" sz="2000" b="0" i="0" u="none" strike="noStrike" cap="none" baseline="0" dirty="0">
                <a:solidFill>
                  <a:srgbClr val="FFFFFF"/>
                </a:solidFill>
                <a:effectLst/>
                <a:uFill>
                  <a:solidFill>
                    <a:prstClr val="black">
                      <a:alpha val="0"/>
                    </a:prstClr>
                  </a:solidFill>
                </a:uFill>
                <a:latin typeface="Myriad Web Pro"/>
                <a:ea typeface="Myriad Web Pro"/>
                <a:cs typeface="Myriad Web Pro"/>
              </a:rPr>
              <a:t>Cependant, n’oubliez pas que la boîte grise devrait être étiquetée</a:t>
            </a:r>
          </a:p>
          <a:p>
            <a:pPr marL="914389" lvl="1" indent="-457200">
              <a:buClr>
                <a:schemeClr val="bg2"/>
              </a:buClr>
              <a:buFont typeface="Arial" panose="020B0604020202020204" pitchFamily="34" charset="0"/>
              <a:buChar char="•"/>
            </a:pPr>
            <a:endParaRPr lang="en-US" sz="2000" dirty="0">
              <a:solidFill>
                <a:schemeClr val="bg2"/>
              </a:solidFill>
            </a:endParaRPr>
          </a:p>
          <a:p>
            <a:pPr indent="-228600">
              <a:buClr>
                <a:schemeClr val="accent2">
                  <a:lumMod val="60000"/>
                  <a:lumOff val="40000"/>
                </a:schemeClr>
              </a:buClr>
              <a:buFont typeface="Arial" panose="020B0604020202020204" pitchFamily="34" charset="0"/>
              <a:buChar char="•"/>
            </a:pPr>
            <a:endParaRPr lang="en-US" sz="2000" dirty="0">
              <a:solidFill>
                <a:schemeClr val="bg2"/>
              </a:solidFill>
            </a:endParaRPr>
          </a:p>
        </p:txBody>
      </p:sp>
      <p:pic>
        <p:nvPicPr>
          <p:cNvPr id="4" name="Content Placeholder 3" descr="Même image que la diapositive précédente. Image de trois poubelles posées au sol : une poubelle bleue ouverte, surmontée d’un panneau indiquant « For general waste only » (Déchets courants uniquement) ; une poubelle jaune avec couvercle, sur laquelle sont posées des aiguilles et des seringues, surmontée d’un panneau indiquant « For sharps only » (Déchets piquants et tranchants uniquement) ; et une poubelle grise ouverte contenant des déchets.">
            <a:extLst>
              <a:ext uri="{FF2B5EF4-FFF2-40B4-BE49-F238E27FC236}">
                <a16:creationId xmlns:a16="http://schemas.microsoft.com/office/drawing/2014/main" id="{77E797C0-F210-1EF3-08C7-55B1DF0AE6AF}"/>
              </a:ext>
            </a:extLst>
          </p:cNvPr>
          <p:cNvPicPr>
            <a:picLocks noChangeAspect="1"/>
          </p:cNvPicPr>
          <p:nvPr/>
        </p:nvPicPr>
        <p:blipFill>
          <a:blip r:embed="rId2">
            <a:extLst>
              <a:ext uri="{28A0092B-C50C-407E-A947-70E740481C1C}">
                <a14:useLocalDpi xmlns:a14="http://schemas.microsoft.com/office/drawing/2010/main" val="0"/>
              </a:ext>
            </a:extLst>
          </a:blip>
          <a:srcRect l="8971" t="31544" r="2994" b="3740"/>
          <a:stretch>
            <a:fillRect/>
          </a:stretch>
        </p:blipFill>
        <p:spPr>
          <a:xfrm>
            <a:off x="7069513" y="1407615"/>
            <a:ext cx="4528063" cy="4438185"/>
          </a:xfrm>
          <a:prstGeom prst="rect">
            <a:avLst/>
          </a:prstGeom>
          <a:effectLst/>
        </p:spPr>
      </p:pic>
    </p:spTree>
    <p:extLst>
      <p:ext uri="{BB962C8B-B14F-4D97-AF65-F5344CB8AC3E}">
        <p14:creationId xmlns:p14="http://schemas.microsoft.com/office/powerpoint/2010/main" val="92643387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73628" y="249059"/>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5" name="TextBox 4">
            <a:extLst>
              <a:ext uri="{FF2B5EF4-FFF2-40B4-BE49-F238E27FC236}">
                <a16:creationId xmlns:a16="http://schemas.microsoft.com/office/drawing/2014/main" id="{9747E300-8B85-43B8-8237-F0D7F15BCC92}"/>
              </a:ext>
            </a:extLst>
          </p:cNvPr>
          <p:cNvSpPr txBox="1"/>
          <p:nvPr/>
        </p:nvSpPr>
        <p:spPr>
          <a:xfrm>
            <a:off x="670262" y="1512362"/>
            <a:ext cx="10466615" cy="4968240"/>
          </a:xfrm>
          <a:prstGeom prst="rect">
            <a:avLst/>
          </a:prstGeom>
          <a:noFill/>
        </p:spPr>
        <p:txBody>
          <a:bodyPr wrap="square">
            <a:spAutoFit/>
          </a:bodyPr>
          <a:lstStyle/>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Calibri"/>
                <a:ea typeface="Calibri"/>
                <a:cs typeface="Calibri"/>
              </a:rPr>
              <a:t>Quelles sont les difficultés que vous rencontrez dans votre établissement par rapport à la pratique du principe « 1 aiguille, 1 seringue pour 1 patient, 1 fois » ? Comment peut-on surmonter ces difficultés ?</a:t>
            </a:r>
          </a:p>
          <a:p>
            <a:pPr marL="457200" indent="-457200">
              <a:buClr>
                <a:schemeClr val="bg2"/>
              </a:buClr>
              <a:buFont typeface="Arial" panose="020B0604020202020204" pitchFamily="34" charset="0"/>
              <a:buChar char="•"/>
            </a:pPr>
            <a:endParaRPr lang="en-US" sz="3200" dirty="0">
              <a:solidFill>
                <a:schemeClr val="bg2"/>
              </a:solidFill>
              <a:latin typeface="Calibri" panose="020F0502020204030204" pitchFamily="34" charset="0"/>
              <a:cs typeface="Calibri" panose="020F0502020204030204" pitchFamily="34" charset="0"/>
            </a:endParaRPr>
          </a:p>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Calibri"/>
                <a:ea typeface="Calibri"/>
                <a:cs typeface="Calibri"/>
              </a:rPr>
              <a:t>Quelles sont les difficultés que vous rencontrez dans votre établissement en matière d’élimination sécurisée des aiguilles et autres objets tranchants dans des contenants pour objets tranchants ? Comment peut-on surmonter ces difficultés ?</a:t>
            </a:r>
          </a:p>
        </p:txBody>
      </p:sp>
    </p:spTree>
    <p:extLst>
      <p:ext uri="{BB962C8B-B14F-4D97-AF65-F5344CB8AC3E}">
        <p14:creationId xmlns:p14="http://schemas.microsoft.com/office/powerpoint/2010/main" val="419104698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a:xfrm>
            <a:off x="609600" y="1575806"/>
            <a:ext cx="10972800" cy="4176467"/>
          </a:xfrm>
        </p:spPr>
        <p:txBody>
          <a:bodyPr>
            <a:normAutofit/>
          </a:bodyPr>
          <a:lstStyle/>
          <a:p>
            <a:endParaRPr lang="en-US" sz="1400"/>
          </a:p>
          <a:p>
            <a:pPr marL="0" indent="0">
              <a:buNone/>
            </a:pPr>
            <a:r>
              <a:rPr lang="fr-FR" sz="3400" b="1" i="0" u="none" strike="noStrike" cap="none" baseline="0">
                <a:solidFill>
                  <a:srgbClr val="0B40A5"/>
                </a:solidFill>
                <a:effectLst/>
                <a:uFill>
                  <a:solidFill>
                    <a:prstClr val="black">
                      <a:alpha val="0"/>
                    </a:prstClr>
                  </a:solidFill>
                </a:uFill>
                <a:latin typeface="Calibri"/>
                <a:ea typeface="Calibri"/>
                <a:cs typeface="Calibri"/>
              </a:rPr>
              <a:t>Protégez les patients </a:t>
            </a:r>
            <a:r>
              <a:rPr lang="fr-FR" sz="3400" b="1" i="0" u="none" strike="noStrike" cap="none" baseline="0">
                <a:solidFill>
                  <a:srgbClr val="0B40A5"/>
                </a:solidFill>
                <a:effectLst/>
                <a:uFill>
                  <a:solidFill>
                    <a:prstClr val="black">
                      <a:alpha val="0"/>
                    </a:prstClr>
                  </a:solidFill>
                </a:uFill>
                <a:latin typeface="Wingdings"/>
                <a:ea typeface="Calibri"/>
                <a:cs typeface="Calibri"/>
                <a:sym typeface="Wingdings"/>
              </a:rPr>
              <a:t></a:t>
            </a:r>
            <a:r>
              <a:rPr lang="fr-FR" sz="3400" b="1" i="0" u="none" strike="noStrike" cap="none" baseline="0">
                <a:solidFill>
                  <a:srgbClr val="0B40A5"/>
                </a:solidFill>
                <a:effectLst/>
                <a:uFill>
                  <a:solidFill>
                    <a:prstClr val="black">
                      <a:alpha val="0"/>
                    </a:prstClr>
                  </a:solidFill>
                </a:uFill>
                <a:latin typeface="Calibri"/>
                <a:ea typeface="Calibri"/>
                <a:cs typeface="Calibri"/>
              </a:rPr>
              <a:t> </a:t>
            </a:r>
            <a:r>
              <a:rPr lang="fr-FR" sz="3400" b="0" i="0" u="none" strike="noStrike" cap="none" baseline="0">
                <a:solidFill>
                  <a:srgbClr val="1D1D1D"/>
                </a:solidFill>
                <a:effectLst/>
                <a:uFill>
                  <a:solidFill>
                    <a:prstClr val="black">
                      <a:alpha val="0"/>
                    </a:prstClr>
                  </a:solidFill>
                </a:uFill>
                <a:latin typeface="Calibri"/>
                <a:ea typeface="Calibri"/>
                <a:cs typeface="Calibri"/>
              </a:rPr>
              <a:t>1 aiguille et 1 seringue pour 1 patient 1 fois.</a:t>
            </a:r>
          </a:p>
          <a:p>
            <a:pPr marL="0" indent="0">
              <a:buNone/>
            </a:pPr>
            <a:endParaRPr lang="en-US" sz="3400" b="1">
              <a:solidFill>
                <a:schemeClr val="accent1">
                  <a:lumMod val="75000"/>
                </a:schemeClr>
              </a:solidFill>
            </a:endParaRPr>
          </a:p>
          <a:p>
            <a:pPr marL="0" indent="0">
              <a:buNone/>
            </a:pPr>
            <a:r>
              <a:rPr lang="fr-FR" sz="3400" b="1" i="0" u="none" strike="noStrike" cap="none" baseline="0">
                <a:solidFill>
                  <a:srgbClr val="0B40A5"/>
                </a:solidFill>
                <a:effectLst/>
                <a:uFill>
                  <a:solidFill>
                    <a:prstClr val="black">
                      <a:alpha val="0"/>
                    </a:prstClr>
                  </a:solidFill>
                </a:uFill>
                <a:latin typeface="Calibri"/>
                <a:ea typeface="Calibri"/>
                <a:cs typeface="Calibri"/>
              </a:rPr>
              <a:t>Protégez-vous </a:t>
            </a:r>
            <a:r>
              <a:rPr lang="fr-FR" sz="3400" b="1" i="0" u="none" strike="noStrike" cap="none" baseline="0">
                <a:solidFill>
                  <a:srgbClr val="0B40A5"/>
                </a:solidFill>
                <a:effectLst/>
                <a:uFill>
                  <a:solidFill>
                    <a:prstClr val="black">
                      <a:alpha val="0"/>
                    </a:prstClr>
                  </a:solidFill>
                </a:uFill>
                <a:latin typeface="Wingdings"/>
                <a:ea typeface="Calibri"/>
                <a:cs typeface="Calibri"/>
                <a:sym typeface="Wingdings"/>
              </a:rPr>
              <a:t></a:t>
            </a:r>
            <a:r>
              <a:rPr lang="fr-FR" sz="3400" b="1" i="0" u="none" strike="noStrike" cap="none" baseline="0">
                <a:solidFill>
                  <a:srgbClr val="0B40A5"/>
                </a:solidFill>
                <a:effectLst/>
                <a:uFill>
                  <a:solidFill>
                    <a:prstClr val="black">
                      <a:alpha val="0"/>
                    </a:prstClr>
                  </a:solidFill>
                </a:uFill>
                <a:latin typeface="Calibri"/>
                <a:ea typeface="Calibri"/>
                <a:cs typeface="Calibri"/>
              </a:rPr>
              <a:t> </a:t>
            </a:r>
            <a:r>
              <a:rPr lang="fr-FR" sz="3400" b="0" i="0" u="none" strike="noStrike" cap="none" baseline="0">
                <a:solidFill>
                  <a:srgbClr val="1D1D1D"/>
                </a:solidFill>
                <a:effectLst/>
                <a:uFill>
                  <a:solidFill>
                    <a:prstClr val="black">
                      <a:alpha val="0"/>
                    </a:prstClr>
                  </a:solidFill>
                </a:uFill>
                <a:latin typeface="Calibri"/>
                <a:ea typeface="Calibri"/>
                <a:cs typeface="Calibri"/>
              </a:rPr>
              <a:t>Éliminez correctement les aiguilles et autres objets tranchants</a:t>
            </a: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F93E9-CA3A-01E4-EDA3-81682DD2BE18}"/>
              </a:ext>
            </a:extLst>
          </p:cNvPr>
          <p:cNvSpPr>
            <a:spLocks noGrp="1"/>
          </p:cNvSpPr>
          <p:nvPr>
            <p:ph type="title" idx="4294967295"/>
          </p:nvPr>
        </p:nvSpPr>
        <p:spPr>
          <a:xfrm>
            <a:off x="315686" y="840138"/>
            <a:ext cx="10515600" cy="1325563"/>
          </a:xfrm>
          <a:prstGeom prst="rect">
            <a:avLst/>
          </a:prstGeom>
        </p:spPr>
        <p:txBody>
          <a:bodyPr/>
          <a:lstStyle/>
          <a:p>
            <a:pPr algn="l"/>
            <a:r>
              <a:rPr lang="fr-FR" sz="4000" b="0" i="0" u="none" strike="noStrike" cap="none" baseline="0">
                <a:solidFill>
                  <a:srgbClr val="0B40A5"/>
                </a:solidFill>
                <a:effectLst/>
                <a:uFill>
                  <a:solidFill>
                    <a:prstClr val="black">
                      <a:alpha val="0"/>
                    </a:prstClr>
                  </a:solidFill>
                </a:uFill>
                <a:latin typeface="Myriad Web Pro"/>
                <a:ea typeface="Myriad Web Pro"/>
                <a:cs typeface="Myriad Web Pro"/>
              </a:rPr>
              <a:t>Merci !</a:t>
            </a:r>
          </a:p>
        </p:txBody>
      </p:sp>
    </p:spTree>
    <p:extLst>
      <p:ext uri="{BB962C8B-B14F-4D97-AF65-F5344CB8AC3E}">
        <p14:creationId xmlns:p14="http://schemas.microsoft.com/office/powerpoint/2010/main" val="54945885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sz="quarter" idx="11"/>
          </p:nvPr>
        </p:nvSpPr>
        <p:spPr/>
        <p:txBody>
          <a:bodyPr/>
          <a:lstStyle/>
          <a:p>
            <a:pPr marL="0" indent="0">
              <a:buClrTx/>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d’expliquer pourquoi le principe « une aiguille et une seringue pour un patient une fois » est important dans le cadre d’Ebola ou de Marburg ;</a:t>
            </a:r>
          </a:p>
          <a:p>
            <a:pPr marL="805180" lvl="1" indent="-457200">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 décrire 3 erreurs à éviter lors de l’élimination des aiguilles usagées.</a:t>
            </a: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79518" y="388747"/>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a:ea typeface="Calibri Light"/>
                <a:cs typeface="Calibri Light"/>
              </a:rPr>
              <a:t>Discussion</a:t>
            </a:r>
          </a:p>
        </p:txBody>
      </p:sp>
      <p:sp>
        <p:nvSpPr>
          <p:cNvPr id="5" name="TextBox 4">
            <a:extLst>
              <a:ext uri="{FF2B5EF4-FFF2-40B4-BE49-F238E27FC236}">
                <a16:creationId xmlns:a16="http://schemas.microsoft.com/office/drawing/2014/main" id="{9747E300-8B85-43B8-8237-F0D7F15BCC92}"/>
              </a:ext>
            </a:extLst>
          </p:cNvPr>
          <p:cNvSpPr txBox="1"/>
          <p:nvPr/>
        </p:nvSpPr>
        <p:spPr>
          <a:xfrm>
            <a:off x="823818" y="2044954"/>
            <a:ext cx="10171284" cy="2682240"/>
          </a:xfrm>
          <a:prstGeom prst="rect">
            <a:avLst/>
          </a:prstGeom>
          <a:noFill/>
        </p:spPr>
        <p:txBody>
          <a:bodyPr wrap="square">
            <a:spAutoFit/>
          </a:bodyPr>
          <a:lstStyle/>
          <a:p>
            <a:r>
              <a:rPr lang="fr-FR" sz="3400" b="0" i="0" u="none" strike="noStrike" cap="none" baseline="0">
                <a:solidFill>
                  <a:srgbClr val="FFFFFF"/>
                </a:solidFill>
                <a:effectLst/>
                <a:uFill>
                  <a:solidFill>
                    <a:prstClr val="black">
                      <a:alpha val="0"/>
                    </a:prstClr>
                  </a:solidFill>
                </a:uFill>
                <a:latin typeface="Calibri"/>
                <a:ea typeface="Calibri"/>
                <a:cs typeface="Calibri"/>
              </a:rPr>
              <a:t>Plusieurs étapes sont nécessaires pour administrer les injections en toute sécurité. Lors de la préparation ou de l’administration d’une injection, quelles sont les 2 choses que vous faites toujours pour préserver votre propre sécurité et/ou celle de votre patient(e) ?</a:t>
            </a:r>
            <a:endParaRPr lang="en-US" sz="3400">
              <a:solidFill>
                <a:schemeClr val="bg2"/>
              </a:solidFill>
            </a:endParaRPr>
          </a:p>
        </p:txBody>
      </p:sp>
    </p:spTree>
    <p:extLst>
      <p:ext uri="{BB962C8B-B14F-4D97-AF65-F5344CB8AC3E}">
        <p14:creationId xmlns:p14="http://schemas.microsoft.com/office/powerpoint/2010/main" val="164828435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91392-262F-4EF1-996B-31C9BB012F3B}"/>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la sécurité des injections ?</a:t>
            </a:r>
          </a:p>
        </p:txBody>
      </p:sp>
      <p:sp>
        <p:nvSpPr>
          <p:cNvPr id="3" name="Text Placeholder 2">
            <a:extLst>
              <a:ext uri="{FF2B5EF4-FFF2-40B4-BE49-F238E27FC236}">
                <a16:creationId xmlns:a16="http://schemas.microsoft.com/office/drawing/2014/main" id="{9CE16835-6A21-4824-A92A-C56CB31E2206}"/>
              </a:ext>
            </a:extLst>
          </p:cNvPr>
          <p:cNvSpPr>
            <a:spLocks noGrp="1"/>
          </p:cNvSpPr>
          <p:nvPr>
            <p:ph sz="quarter" idx="11"/>
          </p:nvPr>
        </p:nvSpPr>
        <p:spPr>
          <a:xfrm>
            <a:off x="609600" y="1565867"/>
            <a:ext cx="10972800" cy="4176467"/>
          </a:xfrm>
        </p:spPr>
        <p:txBody>
          <a:bodyPr>
            <a:normAutofit fontScale="90000" lnSpcReduction="10000"/>
          </a:bodyPr>
          <a:lstStyle/>
          <a:p>
            <a:pPr marL="0" indent="0">
              <a:spcBef>
                <a:spcPts val="1800"/>
              </a:spcBef>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Les pratiques d’injection dangereuses peuvent entraîner la transmission d’Ebola ou de Marburg aux patients et au personnel.</a:t>
            </a:r>
          </a:p>
          <a:p>
            <a:pPr>
              <a:spcBef>
                <a:spcPts val="18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La réutilisation des aiguilles et des seringues pourrait contribuer à la propagation </a:t>
            </a:r>
            <a:r>
              <a:rPr lang="fr-FR" sz="2800" dirty="0">
                <a:uFill>
                  <a:solidFill>
                    <a:prstClr val="black">
                      <a:alpha val="0"/>
                    </a:prstClr>
                  </a:solidFill>
                </a:uFill>
                <a:latin typeface="Calibri"/>
                <a:ea typeface="Calibri"/>
                <a:cs typeface="Calibri"/>
              </a:rPr>
              <a:t>d’Ebola ou de Marburg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parmi les patients.</a:t>
            </a:r>
          </a:p>
          <a:p>
            <a:pPr>
              <a:spcBef>
                <a:spcPts val="18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Une élimination non sécurisée entraînant des piqûres d’aiguille accidentelles peut contribuer à la propagation du virus de Marburg parmi les patients et le personnel.</a:t>
            </a:r>
          </a:p>
          <a:p>
            <a:pPr marL="0" indent="0">
              <a:spcBef>
                <a:spcPts val="1800"/>
              </a:spcBef>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Le respect de pratiques d’injection sûres contribue à vous protéger, ainsi que vos patients et collègues, et votre communauté, </a:t>
            </a:r>
            <a:r>
              <a:rPr lang="fr-FR" sz="2800" dirty="0">
                <a:uFill>
                  <a:solidFill>
                    <a:prstClr val="black">
                      <a:alpha val="0"/>
                    </a:prstClr>
                  </a:solidFill>
                </a:uFill>
                <a:latin typeface="Calibri"/>
                <a:ea typeface="Calibri"/>
                <a:cs typeface="Calibri"/>
              </a:rPr>
              <a:t>d’Ebola ou de Marburg</a:t>
            </a:r>
            <a:r>
              <a:rPr lang="fr-FR" sz="2800" b="0" i="0" u="none" strike="noStrike" cap="none" baseline="0" dirty="0">
                <a:solidFill>
                  <a:srgbClr val="000000"/>
                </a:solidFill>
                <a:effectLst/>
                <a:uFill>
                  <a:solidFill>
                    <a:prstClr val="black">
                      <a:alpha val="0"/>
                    </a:prstClr>
                  </a:solidFill>
                </a:uFill>
                <a:latin typeface="Calibri"/>
                <a:ea typeface="Calibri"/>
                <a:cs typeface="Calibri"/>
              </a:rPr>
              <a:t>.</a:t>
            </a:r>
          </a:p>
        </p:txBody>
      </p:sp>
    </p:spTree>
    <p:extLst>
      <p:ext uri="{BB962C8B-B14F-4D97-AF65-F5344CB8AC3E}">
        <p14:creationId xmlns:p14="http://schemas.microsoft.com/office/powerpoint/2010/main" val="110759359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FD671B9-032F-4098-BA27-9CB6F4A9F092}"/>
              </a:ext>
              <a:ext uri="{C183D7F6-B498-43B3-948B-1728B52AA6E4}">
                <adec:decorative xmlns:adec="http://schemas.microsoft.com/office/drawing/2017/decorative" val="1"/>
              </a:ext>
            </a:extLst>
          </p:cNvPr>
          <p:cNvGrpSpPr/>
          <p:nvPr/>
        </p:nvGrpSpPr>
        <p:grpSpPr>
          <a:xfrm>
            <a:off x="0" y="0"/>
            <a:ext cx="3556701" cy="6713538"/>
            <a:chOff x="429994" y="363767"/>
            <a:chExt cx="2859246" cy="5833242"/>
          </a:xfrm>
          <a:solidFill>
            <a:schemeClr val="accent2">
              <a:lumMod val="60000"/>
              <a:lumOff val="40000"/>
            </a:schemeClr>
          </a:solidFill>
        </p:grpSpPr>
        <p:sp>
          <p:nvSpPr>
            <p:cNvPr id="8" name="Rectangle 7">
              <a:extLst>
                <a:ext uri="{FF2B5EF4-FFF2-40B4-BE49-F238E27FC236}">
                  <a16:creationId xmlns:a16="http://schemas.microsoft.com/office/drawing/2014/main" id="{ED1FF2BA-853C-4BC0-8C8D-9552BAA5AFFB}"/>
                </a:ext>
              </a:extLst>
            </p:cNvPr>
            <p:cNvSpPr/>
            <p:nvPr/>
          </p:nvSpPr>
          <p:spPr>
            <a:xfrm>
              <a:off x="429994" y="363767"/>
              <a:ext cx="2859246" cy="5833242"/>
            </a:xfrm>
            <a:prstGeom prst="rect">
              <a:avLst/>
            </a:prstGeom>
            <a:grp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E5FDA35-63BB-41C0-855C-4768C1564F6D}"/>
                </a:ext>
              </a:extLst>
            </p:cNvPr>
            <p:cNvSpPr/>
            <p:nvPr/>
          </p:nvSpPr>
          <p:spPr>
            <a:xfrm>
              <a:off x="810440" y="1840889"/>
              <a:ext cx="2245526" cy="561582"/>
            </a:xfrm>
            <a:prstGeom prst="rect">
              <a:avLst/>
            </a:prstGeom>
            <a:grp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endParaRPr lang="en-US" sz="3600">
                <a:solidFill>
                  <a:schemeClr val="bg2"/>
                </a:solidFill>
                <a:latin typeface="Calibri" panose="020F0502020204030204" pitchFamily="34" charset="0"/>
                <a:cs typeface="Calibri" panose="020F0502020204030204" pitchFamily="34" charset="0"/>
              </a:endParaRPr>
            </a:p>
          </p:txBody>
        </p:sp>
      </p:grpSp>
      <p:sp>
        <p:nvSpPr>
          <p:cNvPr id="6" name="Title 5">
            <a:extLst>
              <a:ext uri="{FF2B5EF4-FFF2-40B4-BE49-F238E27FC236}">
                <a16:creationId xmlns:a16="http://schemas.microsoft.com/office/drawing/2014/main" id="{C736930E-011A-3CB6-C8B5-F621F4EEF66C}"/>
              </a:ext>
            </a:extLst>
          </p:cNvPr>
          <p:cNvSpPr>
            <a:spLocks noGrp="1"/>
          </p:cNvSpPr>
          <p:nvPr>
            <p:ph type="title"/>
          </p:nvPr>
        </p:nvSpPr>
        <p:spPr>
          <a:xfrm>
            <a:off x="126123" y="3005963"/>
            <a:ext cx="3083735" cy="1143000"/>
          </a:xfrm>
        </p:spPr>
        <p:txBody>
          <a:bodyPr/>
          <a:lstStyle/>
          <a:p>
            <a:r>
              <a:rPr lang="fr-FR" sz="8000" b="1" i="0" u="none" strike="noStrike" cap="none" baseline="0" dirty="0">
                <a:solidFill>
                  <a:srgbClr val="FFFFFF"/>
                </a:solidFill>
                <a:effectLst/>
                <a:uFill>
                  <a:solidFill>
                    <a:prstClr val="black">
                      <a:alpha val="0"/>
                    </a:prstClr>
                  </a:solidFill>
                </a:uFill>
                <a:latin typeface="Calibri"/>
                <a:ea typeface="Calibri"/>
                <a:cs typeface="Calibri"/>
              </a:rPr>
              <a:t>7</a:t>
            </a:r>
            <a:r>
              <a:rPr lang="fr-FR" sz="4000" b="1" i="0" u="none" strike="noStrike" cap="none" baseline="0" dirty="0">
                <a:solidFill>
                  <a:srgbClr val="FFFFFF"/>
                </a:solidFill>
                <a:effectLst/>
                <a:uFill>
                  <a:solidFill>
                    <a:prstClr val="black">
                      <a:alpha val="0"/>
                    </a:prstClr>
                  </a:solidFill>
                </a:uFill>
                <a:latin typeface="Calibri"/>
                <a:ea typeface="Calibri"/>
                <a:cs typeface="Calibri"/>
              </a:rPr>
              <a:t> étapes </a:t>
            </a:r>
            <a:br>
              <a:rPr sz="4000" dirty="0"/>
            </a:br>
            <a:r>
              <a:rPr lang="fr-FR" sz="4000" b="1" i="0" u="none" strike="noStrike" cap="none" baseline="0" dirty="0">
                <a:solidFill>
                  <a:srgbClr val="FFFFFF"/>
                </a:solidFill>
                <a:effectLst/>
                <a:uFill>
                  <a:solidFill>
                    <a:prstClr val="black">
                      <a:alpha val="0"/>
                    </a:prstClr>
                  </a:solidFill>
                </a:uFill>
                <a:latin typeface="Calibri"/>
                <a:ea typeface="Calibri"/>
                <a:cs typeface="Calibri"/>
              </a:rPr>
              <a:t>pour des injections sûres</a:t>
            </a:r>
            <a:br>
              <a:rPr sz="4000" dirty="0"/>
            </a:br>
            <a:endParaRPr lang="en-US" dirty="0"/>
          </a:p>
        </p:txBody>
      </p:sp>
      <p:sp>
        <p:nvSpPr>
          <p:cNvPr id="7" name="Rectangle 6">
            <a:extLst>
              <a:ext uri="{FF2B5EF4-FFF2-40B4-BE49-F238E27FC236}">
                <a16:creationId xmlns:a16="http://schemas.microsoft.com/office/drawing/2014/main" id="{25E35C7D-251F-4A40-B599-7569F64D79E1}"/>
              </a:ext>
            </a:extLst>
          </p:cNvPr>
          <p:cNvSpPr/>
          <p:nvPr/>
        </p:nvSpPr>
        <p:spPr>
          <a:xfrm>
            <a:off x="3902960" y="827013"/>
            <a:ext cx="8103791" cy="5141367"/>
          </a:xfrm>
          <a:prstGeom prst="rect">
            <a:avLst/>
          </a:prstGeom>
        </p:spPr>
        <p:txBody>
          <a:bodyPr wrap="square">
            <a:spAutoFit/>
          </a:bodyPr>
          <a:lstStyle/>
          <a:p>
            <a:pPr defTabSz="457200">
              <a:lnSpc>
                <a:spcPct val="150000"/>
              </a:lnSpc>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1 : hygiène des mains</a:t>
            </a:r>
          </a:p>
          <a:p>
            <a:pPr defTabSz="457200">
              <a:lnSpc>
                <a:spcPct val="150000"/>
              </a:lnSpc>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2 : nettoyer l’espace de travail</a:t>
            </a:r>
            <a:endParaRPr lang="en-US" sz="2400" kern="1200">
              <a:solidFill>
                <a:prstClr val="black"/>
              </a:solidFill>
              <a:latin typeface="Calibri"/>
              <a:ea typeface="+mn-ea"/>
              <a:cs typeface="+mn-cs"/>
            </a:endParaRPr>
          </a:p>
          <a:p>
            <a:pPr defTabSz="457200">
              <a:spcBef>
                <a:spcPts val="600"/>
              </a:spcBef>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3 : seringue et aiguille stériles et neuves </a:t>
            </a:r>
          </a:p>
          <a:p>
            <a:pPr defTabSz="457200">
              <a:spcBef>
                <a:spcPts val="600"/>
              </a:spcBef>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4 : flacon stérile de médicament et de diluant</a:t>
            </a:r>
          </a:p>
          <a:p>
            <a:pPr defTabSz="457200">
              <a:lnSpc>
                <a:spcPct val="150000"/>
              </a:lnSpc>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5 : préparation de la peau</a:t>
            </a:r>
          </a:p>
          <a:p>
            <a:pPr defTabSz="457200">
              <a:lnSpc>
                <a:spcPct val="150000"/>
              </a:lnSpc>
              <a:spcAft>
                <a:spcPts val="1200"/>
              </a:spcAft>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6 : collecte appropriée des objets tranchants</a:t>
            </a:r>
          </a:p>
          <a:p>
            <a:pPr defTabSz="457200">
              <a:lnSpc>
                <a:spcPct val="150000"/>
              </a:lnSpc>
              <a:buClrTx/>
              <a:buFontTx/>
              <a:buNone/>
            </a:pPr>
            <a:r>
              <a:rPr lang="fr-FR" sz="2400" b="0" i="0" u="none" strike="noStrike" cap="none" baseline="0">
                <a:solidFill>
                  <a:srgbClr val="000000"/>
                </a:solidFill>
                <a:effectLst/>
                <a:uFill>
                  <a:solidFill>
                    <a:prstClr val="black">
                      <a:alpha val="0"/>
                    </a:prstClr>
                  </a:solidFill>
                </a:uFill>
                <a:latin typeface="Calibri"/>
                <a:ea typeface="Calibri"/>
                <a:cs typeface="Calibri"/>
              </a:rPr>
              <a:t>ÉTAPE 7 : gestion appropriée des déchets</a:t>
            </a:r>
          </a:p>
          <a:p>
            <a:pPr defTabSz="457200">
              <a:lnSpc>
                <a:spcPct val="150000"/>
              </a:lnSpc>
              <a:buClrTx/>
              <a:buFontTx/>
              <a:buNone/>
            </a:pPr>
            <a:endParaRPr lang="en-US" sz="2400" kern="1200">
              <a:solidFill>
                <a:prstClr val="black"/>
              </a:solidFill>
              <a:latin typeface="Calibri"/>
              <a:ea typeface="+mn-ea"/>
              <a:cs typeface="+mn-cs"/>
            </a:endParaRPr>
          </a:p>
        </p:txBody>
      </p:sp>
      <p:sp>
        <p:nvSpPr>
          <p:cNvPr id="5" name="TextBox 4">
            <a:extLst>
              <a:ext uri="{FF2B5EF4-FFF2-40B4-BE49-F238E27FC236}">
                <a16:creationId xmlns:a16="http://schemas.microsoft.com/office/drawing/2014/main" id="{4B957477-5734-4588-8208-C3B197C655A8}"/>
              </a:ext>
            </a:extLst>
          </p:cNvPr>
          <p:cNvSpPr txBox="1"/>
          <p:nvPr/>
        </p:nvSpPr>
        <p:spPr>
          <a:xfrm>
            <a:off x="3717711" y="6030987"/>
            <a:ext cx="8289040" cy="335280"/>
          </a:xfrm>
          <a:prstGeom prst="rect">
            <a:avLst/>
          </a:prstGeom>
          <a:noFill/>
        </p:spPr>
        <p:txBody>
          <a:bodyPr wrap="square">
            <a:spAutoFit/>
          </a:bodyPr>
          <a:lstStyle/>
          <a:p>
            <a:r>
              <a:rPr lang="fr-FR" sz="1600" b="0" i="0" u="none" strike="noStrike" cap="none" baseline="0" dirty="0">
                <a:solidFill>
                  <a:srgbClr val="0F56DC"/>
                </a:solidFill>
                <a:effectLst/>
                <a:uFill>
                  <a:solidFill>
                    <a:prstClr val="black">
                      <a:alpha val="0"/>
                    </a:prstClr>
                  </a:solidFill>
                </a:uFill>
                <a:latin typeface="Calibri"/>
                <a:ea typeface="Calibri"/>
                <a:cs typeface="Calibri"/>
              </a:rPr>
              <a:t>https://</a:t>
            </a:r>
            <a:r>
              <a:rPr lang="fr-FR" sz="1600" b="0" i="0" u="none" strike="noStrike" cap="none" baseline="0" dirty="0" err="1">
                <a:solidFill>
                  <a:srgbClr val="0F56DC"/>
                </a:solidFill>
                <a:effectLst/>
                <a:uFill>
                  <a:solidFill>
                    <a:prstClr val="black">
                      <a:alpha val="0"/>
                    </a:prstClr>
                  </a:solidFill>
                </a:uFill>
                <a:latin typeface="Calibri"/>
                <a:ea typeface="Calibri"/>
                <a:cs typeface="Calibri"/>
              </a:rPr>
              <a:t>www.who.int</a:t>
            </a:r>
            <a:r>
              <a:rPr lang="fr-FR" sz="1600" b="0" i="0" u="none" strike="noStrike" cap="none" baseline="0" dirty="0">
                <a:solidFill>
                  <a:srgbClr val="0F56DC"/>
                </a:solidFill>
                <a:effectLst/>
                <a:uFill>
                  <a:solidFill>
                    <a:prstClr val="black">
                      <a:alpha val="0"/>
                    </a:prstClr>
                  </a:solidFill>
                </a:uFill>
                <a:latin typeface="Calibri"/>
                <a:ea typeface="Calibri"/>
                <a:cs typeface="Calibri"/>
              </a:rPr>
              <a:t>/infection-</a:t>
            </a:r>
            <a:r>
              <a:rPr lang="fr-FR" sz="1600" b="0" i="0" u="none" strike="noStrike" cap="none" baseline="0" dirty="0" err="1">
                <a:solidFill>
                  <a:srgbClr val="0F56DC"/>
                </a:solidFill>
                <a:effectLst/>
                <a:uFill>
                  <a:solidFill>
                    <a:prstClr val="black">
                      <a:alpha val="0"/>
                    </a:prstClr>
                  </a:solidFill>
                </a:uFill>
                <a:latin typeface="Calibri"/>
                <a:ea typeface="Calibri"/>
                <a:cs typeface="Calibri"/>
              </a:rPr>
              <a:t>prevention</a:t>
            </a:r>
            <a:r>
              <a:rPr lang="fr-FR" sz="1600" b="0" i="0" u="none" strike="noStrike" cap="none" baseline="0" dirty="0">
                <a:solidFill>
                  <a:srgbClr val="0F56DC"/>
                </a:solidFill>
                <a:effectLst/>
                <a:uFill>
                  <a:solidFill>
                    <a:prstClr val="black">
                      <a:alpha val="0"/>
                    </a:prstClr>
                  </a:solidFill>
                </a:uFill>
                <a:latin typeface="Calibri"/>
                <a:ea typeface="Calibri"/>
                <a:cs typeface="Calibri"/>
              </a:rPr>
              <a:t>/</a:t>
            </a:r>
            <a:r>
              <a:rPr lang="fr-FR" sz="1600" b="0" i="0" u="none" strike="noStrike" cap="none" baseline="0" dirty="0" err="1">
                <a:solidFill>
                  <a:srgbClr val="0F56DC"/>
                </a:solidFill>
                <a:effectLst/>
                <a:uFill>
                  <a:solidFill>
                    <a:prstClr val="black">
                      <a:alpha val="0"/>
                    </a:prstClr>
                  </a:solidFill>
                </a:uFill>
                <a:latin typeface="Calibri"/>
                <a:ea typeface="Calibri"/>
                <a:cs typeface="Calibri"/>
              </a:rPr>
              <a:t>tools</a:t>
            </a:r>
            <a:r>
              <a:rPr lang="fr-FR" sz="1600" b="0" i="0" u="none" strike="noStrike" cap="none" baseline="0" dirty="0">
                <a:solidFill>
                  <a:srgbClr val="0F56DC"/>
                </a:solidFill>
                <a:effectLst/>
                <a:uFill>
                  <a:solidFill>
                    <a:prstClr val="black">
                      <a:alpha val="0"/>
                    </a:prstClr>
                  </a:solidFill>
                </a:uFill>
                <a:latin typeface="Calibri"/>
                <a:ea typeface="Calibri"/>
                <a:cs typeface="Calibri"/>
              </a:rPr>
              <a:t>/injections/</a:t>
            </a:r>
            <a:r>
              <a:rPr lang="fr-FR" sz="1600" b="0" i="0" u="none" strike="noStrike" cap="none" baseline="0" dirty="0" err="1">
                <a:solidFill>
                  <a:srgbClr val="0F56DC"/>
                </a:solidFill>
                <a:effectLst/>
                <a:uFill>
                  <a:solidFill>
                    <a:prstClr val="black">
                      <a:alpha val="0"/>
                    </a:prstClr>
                  </a:solidFill>
                </a:uFill>
                <a:latin typeface="Calibri"/>
                <a:ea typeface="Calibri"/>
                <a:cs typeface="Calibri"/>
              </a:rPr>
              <a:t>IS_HealthCareProviders_Leaflet.pdf</a:t>
            </a:r>
            <a:endParaRPr lang="fr-FR" sz="1600" b="0" i="0" u="none" strike="noStrike" cap="none" baseline="0" dirty="0">
              <a:solidFill>
                <a:srgbClr val="0F56DC"/>
              </a:solidFill>
              <a:effectLst/>
              <a:uFill>
                <a:solidFill>
                  <a:prstClr val="black">
                    <a:alpha val="0"/>
                  </a:prstClr>
                </a:solidFill>
              </a:uFill>
              <a:latin typeface="Calibri"/>
              <a:ea typeface="Calibri"/>
              <a:cs typeface="Calibri"/>
            </a:endParaRPr>
          </a:p>
        </p:txBody>
      </p:sp>
    </p:spTree>
    <p:extLst>
      <p:ext uri="{BB962C8B-B14F-4D97-AF65-F5344CB8AC3E}">
        <p14:creationId xmlns:p14="http://schemas.microsoft.com/office/powerpoint/2010/main" val="402435027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1 : hygiène des mains</a:t>
            </a:r>
          </a:p>
        </p:txBody>
      </p:sp>
      <p:sp>
        <p:nvSpPr>
          <p:cNvPr id="11" name="Text Placeholder 10">
            <a:extLst>
              <a:ext uri="{FF2B5EF4-FFF2-40B4-BE49-F238E27FC236}">
                <a16:creationId xmlns:a16="http://schemas.microsoft.com/office/drawing/2014/main" id="{9F3C1060-1F89-4F52-8BBF-16F597A2D6E1}"/>
              </a:ext>
            </a:extLst>
          </p:cNvPr>
          <p:cNvSpPr>
            <a:spLocks noGrp="1"/>
          </p:cNvSpPr>
          <p:nvPr>
            <p:ph sz="quarter" idx="11"/>
          </p:nvPr>
        </p:nvSpPr>
        <p:spPr>
          <a:xfrm>
            <a:off x="609600" y="1824285"/>
            <a:ext cx="10972800" cy="2925810"/>
          </a:xfrm>
        </p:spPr>
        <p:txBody>
          <a:bodyPr>
            <a:normAutofit/>
          </a:bodyPr>
          <a:lstStyle/>
          <a:p>
            <a:pPr>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Pratiquer une hygiène des mains </a:t>
            </a:r>
            <a:r>
              <a:rPr lang="fr-FR" sz="2800" b="1" i="0" u="none" strike="noStrike" cap="none" baseline="0" dirty="0">
                <a:solidFill>
                  <a:srgbClr val="000000"/>
                </a:solidFill>
                <a:effectLst/>
                <a:uFill>
                  <a:solidFill>
                    <a:prstClr val="black">
                      <a:alpha val="0"/>
                    </a:prstClr>
                  </a:solidFill>
                </a:uFill>
                <a:latin typeface="Calibri"/>
                <a:ea typeface="Calibri"/>
                <a:cs typeface="Calibri"/>
              </a:rPr>
              <a:t>avant</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la préparation des injections</a:t>
            </a:r>
          </a:p>
          <a:p>
            <a:pPr>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Pratiquer une hygiène des mains </a:t>
            </a:r>
            <a:r>
              <a:rPr lang="fr-FR" sz="2800" b="1" i="0" u="none" strike="noStrike" cap="none" baseline="0" dirty="0">
                <a:solidFill>
                  <a:srgbClr val="000000"/>
                </a:solidFill>
                <a:effectLst/>
                <a:uFill>
                  <a:solidFill>
                    <a:prstClr val="black">
                      <a:alpha val="0"/>
                    </a:prstClr>
                  </a:solidFill>
                </a:uFill>
                <a:latin typeface="Calibri"/>
                <a:ea typeface="Calibri"/>
                <a:cs typeface="Calibri"/>
              </a:rPr>
              <a:t>avant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une procédure propre (injection) et </a:t>
            </a:r>
            <a:r>
              <a:rPr lang="fr-FR" sz="2800" b="1" i="0" u="none" strike="noStrike" cap="none" baseline="0" dirty="0">
                <a:solidFill>
                  <a:srgbClr val="000000"/>
                </a:solidFill>
                <a:effectLst/>
                <a:uFill>
                  <a:solidFill>
                    <a:prstClr val="black">
                      <a:alpha val="0"/>
                    </a:prstClr>
                  </a:solidFill>
                </a:uFill>
                <a:latin typeface="Calibri"/>
                <a:ea typeface="Calibri"/>
                <a:cs typeface="Calibri"/>
              </a:rPr>
              <a:t>après</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une exposition au sang/aux liquides organiques ou à un contact avec le patient (après l’injection)</a:t>
            </a:r>
          </a:p>
          <a:p>
            <a:pPr>
              <a:buClr>
                <a:schemeClr val="accent2">
                  <a:lumMod val="60000"/>
                  <a:lumOff val="40000"/>
                </a:schemeClr>
              </a:buCl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L’utilisation de gants ne remplace pas l’hygiène des mains</a:t>
            </a:r>
          </a:p>
          <a:p>
            <a:endParaRPr lang="en-US" sz="2400" dirty="0"/>
          </a:p>
          <a:p>
            <a:endParaRPr lang="en-US" sz="2400" dirty="0"/>
          </a:p>
        </p:txBody>
      </p:sp>
      <p:grpSp>
        <p:nvGrpSpPr>
          <p:cNvPr id="13" name="Google Shape;121;g16e53436b32_0_91">
            <a:extLst>
              <a:ext uri="{FF2B5EF4-FFF2-40B4-BE49-F238E27FC236}">
                <a16:creationId xmlns:a16="http://schemas.microsoft.com/office/drawing/2014/main" id="{64F5CB92-AD46-4B09-B1CC-3AF346815547}"/>
              </a:ext>
              <a:ext uri="{C183D7F6-B498-43B3-948B-1728B52AA6E4}">
                <adec:decorative xmlns:adec="http://schemas.microsoft.com/office/drawing/2017/decorative" val="1"/>
              </a:ext>
            </a:extLst>
          </p:cNvPr>
          <p:cNvGrpSpPr/>
          <p:nvPr/>
        </p:nvGrpSpPr>
        <p:grpSpPr>
          <a:xfrm>
            <a:off x="2141625" y="4750094"/>
            <a:ext cx="7270003" cy="1097528"/>
            <a:chOff x="5041320" y="5193751"/>
            <a:chExt cx="7943297" cy="737015"/>
          </a:xfrm>
        </p:grpSpPr>
        <p:pic>
          <p:nvPicPr>
            <p:cNvPr id="15" name="Google Shape;122;g16e53436b32_0_91">
              <a:extLst>
                <a:ext uri="{FF2B5EF4-FFF2-40B4-BE49-F238E27FC236}">
                  <a16:creationId xmlns:a16="http://schemas.microsoft.com/office/drawing/2014/main" id="{77220B9D-3F1F-4CC5-A3CF-5EC15E898193}"/>
                </a:ext>
              </a:extLst>
            </p:cNvPr>
            <p:cNvPicPr preferRelativeResize="0"/>
            <p:nvPr/>
          </p:nvPicPr>
          <p:blipFill>
            <a:blip r:embed="rId3">
              <a:alphaModFix/>
            </a:blip>
            <a:stretch>
              <a:fillRect/>
            </a:stretch>
          </p:blipFill>
          <p:spPr>
            <a:xfrm>
              <a:off x="7551179" y="5290263"/>
              <a:ext cx="1091679" cy="596770"/>
            </a:xfrm>
            <a:prstGeom prst="rect">
              <a:avLst/>
            </a:prstGeom>
            <a:noFill/>
            <a:ln>
              <a:noFill/>
            </a:ln>
          </p:spPr>
        </p:pic>
        <p:pic>
          <p:nvPicPr>
            <p:cNvPr id="17" name="Google Shape;123;g16e53436b32_0_91">
              <a:extLst>
                <a:ext uri="{FF2B5EF4-FFF2-40B4-BE49-F238E27FC236}">
                  <a16:creationId xmlns:a16="http://schemas.microsoft.com/office/drawing/2014/main" id="{8626EF05-4C9F-4659-8D97-CE40F7EB4A30}"/>
                </a:ext>
              </a:extLst>
            </p:cNvPr>
            <p:cNvPicPr preferRelativeResize="0"/>
            <p:nvPr/>
          </p:nvPicPr>
          <p:blipFill>
            <a:blip r:embed="rId4">
              <a:alphaModFix/>
            </a:blip>
            <a:stretch>
              <a:fillRect/>
            </a:stretch>
          </p:blipFill>
          <p:spPr>
            <a:xfrm>
              <a:off x="8791298" y="5524655"/>
              <a:ext cx="1091678" cy="373119"/>
            </a:xfrm>
            <a:prstGeom prst="rect">
              <a:avLst/>
            </a:prstGeom>
            <a:noFill/>
            <a:ln>
              <a:noFill/>
            </a:ln>
          </p:spPr>
        </p:pic>
        <p:pic>
          <p:nvPicPr>
            <p:cNvPr id="20" name="Google Shape;124;g16e53436b32_0_91">
              <a:extLst>
                <a:ext uri="{FF2B5EF4-FFF2-40B4-BE49-F238E27FC236}">
                  <a16:creationId xmlns:a16="http://schemas.microsoft.com/office/drawing/2014/main" id="{3A0EC05C-730F-46E9-A8C5-76CB5125224D}"/>
                </a:ext>
              </a:extLst>
            </p:cNvPr>
            <p:cNvPicPr preferRelativeResize="0"/>
            <p:nvPr/>
          </p:nvPicPr>
          <p:blipFill>
            <a:blip r:embed="rId5">
              <a:alphaModFix/>
            </a:blip>
            <a:stretch>
              <a:fillRect/>
            </a:stretch>
          </p:blipFill>
          <p:spPr>
            <a:xfrm>
              <a:off x="10024645" y="5246529"/>
              <a:ext cx="1304258" cy="684237"/>
            </a:xfrm>
            <a:prstGeom prst="rect">
              <a:avLst/>
            </a:prstGeom>
            <a:noFill/>
            <a:ln>
              <a:noFill/>
            </a:ln>
          </p:spPr>
        </p:pic>
        <p:pic>
          <p:nvPicPr>
            <p:cNvPr id="21" name="Google Shape;125;g16e53436b32_0_91">
              <a:extLst>
                <a:ext uri="{FF2B5EF4-FFF2-40B4-BE49-F238E27FC236}">
                  <a16:creationId xmlns:a16="http://schemas.microsoft.com/office/drawing/2014/main" id="{AD68D917-96CD-45AF-848E-014048027EB5}"/>
                </a:ext>
              </a:extLst>
            </p:cNvPr>
            <p:cNvPicPr preferRelativeResize="0"/>
            <p:nvPr/>
          </p:nvPicPr>
          <p:blipFill>
            <a:blip r:embed="rId6">
              <a:alphaModFix/>
            </a:blip>
            <a:stretch>
              <a:fillRect/>
            </a:stretch>
          </p:blipFill>
          <p:spPr>
            <a:xfrm>
              <a:off x="11466675" y="5193751"/>
              <a:ext cx="1517942" cy="687558"/>
            </a:xfrm>
            <a:prstGeom prst="rect">
              <a:avLst/>
            </a:prstGeom>
            <a:noFill/>
            <a:ln>
              <a:noFill/>
            </a:ln>
          </p:spPr>
        </p:pic>
        <p:pic>
          <p:nvPicPr>
            <p:cNvPr id="22" name="Google Shape;126;g16e53436b32_0_91">
              <a:extLst>
                <a:ext uri="{FF2B5EF4-FFF2-40B4-BE49-F238E27FC236}">
                  <a16:creationId xmlns:a16="http://schemas.microsoft.com/office/drawing/2014/main" id="{037D4829-4F3E-4965-A7CB-788633DBE7D7}"/>
                </a:ext>
              </a:extLst>
            </p:cNvPr>
            <p:cNvPicPr preferRelativeResize="0"/>
            <p:nvPr/>
          </p:nvPicPr>
          <p:blipFill>
            <a:blip r:embed="rId7">
              <a:alphaModFix/>
            </a:blip>
            <a:stretch>
              <a:fillRect/>
            </a:stretch>
          </p:blipFill>
          <p:spPr>
            <a:xfrm>
              <a:off x="5041320" y="5277929"/>
              <a:ext cx="1011962" cy="604520"/>
            </a:xfrm>
            <a:prstGeom prst="rect">
              <a:avLst/>
            </a:prstGeom>
            <a:noFill/>
            <a:ln>
              <a:noFill/>
            </a:ln>
          </p:spPr>
        </p:pic>
        <p:pic>
          <p:nvPicPr>
            <p:cNvPr id="23" name="Google Shape;127;g16e53436b32_0_91">
              <a:extLst>
                <a:ext uri="{FF2B5EF4-FFF2-40B4-BE49-F238E27FC236}">
                  <a16:creationId xmlns:a16="http://schemas.microsoft.com/office/drawing/2014/main" id="{3345578E-0D6E-4E45-924B-0D7DDACC46A8}"/>
                </a:ext>
              </a:extLst>
            </p:cNvPr>
            <p:cNvPicPr preferRelativeResize="0"/>
            <p:nvPr/>
          </p:nvPicPr>
          <p:blipFill>
            <a:blip r:embed="rId8">
              <a:alphaModFix/>
            </a:blip>
            <a:stretch>
              <a:fillRect/>
            </a:stretch>
          </p:blipFill>
          <p:spPr>
            <a:xfrm>
              <a:off x="6136960" y="5301004"/>
              <a:ext cx="1277686" cy="596770"/>
            </a:xfrm>
            <a:prstGeom prst="rect">
              <a:avLst/>
            </a:prstGeom>
            <a:noFill/>
            <a:ln>
              <a:noFill/>
            </a:ln>
          </p:spPr>
        </p:pic>
      </p:grpSp>
    </p:spTree>
    <p:extLst>
      <p:ext uri="{BB962C8B-B14F-4D97-AF65-F5344CB8AC3E}">
        <p14:creationId xmlns:p14="http://schemas.microsoft.com/office/powerpoint/2010/main" val="402355766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a:xfrm>
            <a:off x="609600" y="371855"/>
            <a:ext cx="10972800" cy="799631"/>
          </a:xfrm>
        </p:spPr>
        <p:txBody>
          <a:bodyPr/>
          <a:lstStyle/>
          <a:p>
            <a:pPr algn="l"/>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Étape 2 : nettoyer l’espace de travail</a:t>
            </a:r>
          </a:p>
        </p:txBody>
      </p:sp>
      <p:sp>
        <p:nvSpPr>
          <p:cNvPr id="11" name="Text Placeholder 10">
            <a:extLst>
              <a:ext uri="{FF2B5EF4-FFF2-40B4-BE49-F238E27FC236}">
                <a16:creationId xmlns:a16="http://schemas.microsoft.com/office/drawing/2014/main" id="{9F3C1060-1F89-4F52-8BBF-16F597A2D6E1}"/>
              </a:ext>
            </a:extLst>
          </p:cNvPr>
          <p:cNvSpPr>
            <a:spLocks noGrp="1"/>
          </p:cNvSpPr>
          <p:nvPr>
            <p:ph sz="quarter" idx="11"/>
          </p:nvPr>
        </p:nvSpPr>
        <p:spPr>
          <a:xfrm>
            <a:off x="609600" y="1824284"/>
            <a:ext cx="6810458" cy="4176467"/>
          </a:xfrm>
        </p:spPr>
        <p:txBody>
          <a:bodyPr/>
          <a:lstStyle/>
          <a:p>
            <a:pPr>
              <a:buClr>
                <a:schemeClr val="accent2">
                  <a:lumMod val="60000"/>
                  <a:lumOff val="40000"/>
                </a:schemeClr>
              </a:buClr>
            </a:pPr>
            <a:r>
              <a:rPr lang="fr-FR" sz="3600" b="0" i="0" u="none" strike="noStrike" cap="none" baseline="0">
                <a:solidFill>
                  <a:srgbClr val="000000"/>
                </a:solidFill>
                <a:effectLst/>
                <a:uFill>
                  <a:solidFill>
                    <a:prstClr val="black">
                      <a:alpha val="0"/>
                    </a:prstClr>
                  </a:solidFill>
                </a:uFill>
                <a:latin typeface="Calibri"/>
                <a:ea typeface="Calibri"/>
                <a:cs typeface="Calibri"/>
              </a:rPr>
              <a:t>Préparer l’injection dans un </a:t>
            </a:r>
            <a:r>
              <a:rPr lang="fr-FR" sz="3600" b="1" i="0" u="none" strike="noStrike" cap="none" baseline="0">
                <a:solidFill>
                  <a:srgbClr val="000000"/>
                </a:solidFill>
                <a:effectLst/>
                <a:uFill>
                  <a:solidFill>
                    <a:prstClr val="black">
                      <a:alpha val="0"/>
                    </a:prstClr>
                  </a:solidFill>
                </a:uFill>
                <a:latin typeface="Calibri"/>
                <a:ea typeface="Calibri"/>
                <a:cs typeface="Calibri"/>
              </a:rPr>
              <a:t>endroit propre et dédié</a:t>
            </a:r>
          </a:p>
          <a:p>
            <a:endParaRPr lang="en-US" sz="2400"/>
          </a:p>
          <a:p>
            <a:endParaRPr lang="en-US"/>
          </a:p>
          <a:p>
            <a:endParaRPr lang="en-US"/>
          </a:p>
        </p:txBody>
      </p:sp>
      <p:pic>
        <p:nvPicPr>
          <p:cNvPr id="16" name="Picture 15" descr="Image montrant la préparation d’une injection sur un plan de travail propre.">
            <a:extLst>
              <a:ext uri="{FF2B5EF4-FFF2-40B4-BE49-F238E27FC236}">
                <a16:creationId xmlns:a16="http://schemas.microsoft.com/office/drawing/2014/main" id="{FF1A9E53-331F-48C5-86BE-5534C8878BD6}"/>
              </a:ext>
            </a:extLst>
          </p:cNvPr>
          <p:cNvPicPr>
            <a:picLocks noChangeAspect="1"/>
          </p:cNvPicPr>
          <p:nvPr/>
        </p:nvPicPr>
        <p:blipFill>
          <a:blip r:embed="rId3"/>
          <a:stretch>
            <a:fillRect/>
          </a:stretch>
        </p:blipFill>
        <p:spPr>
          <a:xfrm>
            <a:off x="7790652" y="1171486"/>
            <a:ext cx="3771900" cy="2609850"/>
          </a:xfrm>
          <a:prstGeom prst="rect">
            <a:avLst/>
          </a:prstGeom>
        </p:spPr>
      </p:pic>
      <p:grpSp>
        <p:nvGrpSpPr>
          <p:cNvPr id="19" name="Group 18" descr="Image montrant un plan de travail non propre - Interdit">
            <a:extLst>
              <a:ext uri="{FF2B5EF4-FFF2-40B4-BE49-F238E27FC236}">
                <a16:creationId xmlns:a16="http://schemas.microsoft.com/office/drawing/2014/main" id="{95A3A9AB-7002-4A7F-947B-C1DB367A08A1}"/>
              </a:ext>
            </a:extLst>
          </p:cNvPr>
          <p:cNvGrpSpPr/>
          <p:nvPr/>
        </p:nvGrpSpPr>
        <p:grpSpPr>
          <a:xfrm>
            <a:off x="7827491" y="3781336"/>
            <a:ext cx="3683608" cy="2866620"/>
            <a:chOff x="7796494" y="1182868"/>
            <a:chExt cx="3683608" cy="2866620"/>
          </a:xfrm>
        </p:grpSpPr>
        <p:pic>
          <p:nvPicPr>
            <p:cNvPr id="14" name="Picture 13">
              <a:extLst>
                <a:ext uri="{FF2B5EF4-FFF2-40B4-BE49-F238E27FC236}">
                  <a16:creationId xmlns:a16="http://schemas.microsoft.com/office/drawing/2014/main" id="{CDB578F7-6444-4C4A-807C-CF5F435EF4F3}"/>
                </a:ext>
              </a:extLst>
            </p:cNvPr>
            <p:cNvPicPr>
              <a:picLocks noChangeAspect="1"/>
            </p:cNvPicPr>
            <p:nvPr/>
          </p:nvPicPr>
          <p:blipFill>
            <a:blip r:embed="rId4"/>
            <a:stretch>
              <a:fillRect/>
            </a:stretch>
          </p:blipFill>
          <p:spPr>
            <a:xfrm>
              <a:off x="7796494" y="1248036"/>
              <a:ext cx="3683608" cy="2458991"/>
            </a:xfrm>
            <a:prstGeom prst="rect">
              <a:avLst/>
            </a:prstGeom>
          </p:spPr>
        </p:pic>
        <p:sp>
          <p:nvSpPr>
            <p:cNvPr id="18" name="&quot;Not Allowed&quot; Symbol 17">
              <a:extLst>
                <a:ext uri="{FF2B5EF4-FFF2-40B4-BE49-F238E27FC236}">
                  <a16:creationId xmlns:a16="http://schemas.microsoft.com/office/drawing/2014/main" id="{0F002859-0799-41A2-81CD-95F3BC8CF33A}"/>
                </a:ext>
              </a:extLst>
            </p:cNvPr>
            <p:cNvSpPr/>
            <p:nvPr/>
          </p:nvSpPr>
          <p:spPr>
            <a:xfrm>
              <a:off x="8167087" y="1182868"/>
              <a:ext cx="2957035" cy="2866620"/>
            </a:xfrm>
            <a:prstGeom prst="noSmoking">
              <a:avLst>
                <a:gd name="adj" fmla="val 5315"/>
              </a:avLst>
            </a:prstGeom>
            <a:solidFill>
              <a:srgbClr val="C00000">
                <a:alpha val="44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05005702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3 : seringue et aiguille stériles</a:t>
            </a:r>
          </a:p>
        </p:txBody>
      </p:sp>
      <p:grpSp>
        <p:nvGrpSpPr>
          <p:cNvPr id="6" name="Group 5" descr="Image montrant deux aguilles dans un emballage neuf et intact">
            <a:extLst>
              <a:ext uri="{FF2B5EF4-FFF2-40B4-BE49-F238E27FC236}">
                <a16:creationId xmlns:a16="http://schemas.microsoft.com/office/drawing/2014/main" id="{1B86654E-3D7A-4BCB-B9A4-4BE8229CB6EF}"/>
              </a:ext>
            </a:extLst>
          </p:cNvPr>
          <p:cNvGrpSpPr/>
          <p:nvPr/>
        </p:nvGrpSpPr>
        <p:grpSpPr>
          <a:xfrm>
            <a:off x="481264" y="1639975"/>
            <a:ext cx="3326123" cy="4245494"/>
            <a:chOff x="8007014" y="2047874"/>
            <a:chExt cx="3326123" cy="4245494"/>
          </a:xfrm>
        </p:grpSpPr>
        <p:pic>
          <p:nvPicPr>
            <p:cNvPr id="3" name="Picture 2">
              <a:extLst>
                <a:ext uri="{FF2B5EF4-FFF2-40B4-BE49-F238E27FC236}">
                  <a16:creationId xmlns:a16="http://schemas.microsoft.com/office/drawing/2014/main" id="{B99E0B4D-7954-40DC-A1AF-A93F879500EC}"/>
                </a:ext>
              </a:extLst>
            </p:cNvPr>
            <p:cNvPicPr>
              <a:picLocks noChangeAspect="1"/>
            </p:cNvPicPr>
            <p:nvPr/>
          </p:nvPicPr>
          <p:blipFill>
            <a:blip r:embed="rId3"/>
            <a:stretch>
              <a:fillRect/>
            </a:stretch>
          </p:blipFill>
          <p:spPr>
            <a:xfrm>
              <a:off x="8007014" y="2047874"/>
              <a:ext cx="3326123" cy="3599163"/>
            </a:xfrm>
            <a:prstGeom prst="rect">
              <a:avLst/>
            </a:prstGeom>
          </p:spPr>
        </p:pic>
        <p:sp>
          <p:nvSpPr>
            <p:cNvPr id="4" name="TextBox 3">
              <a:extLst>
                <a:ext uri="{FF2B5EF4-FFF2-40B4-BE49-F238E27FC236}">
                  <a16:creationId xmlns:a16="http://schemas.microsoft.com/office/drawing/2014/main" id="{13845D50-67A6-4F22-BA3D-C9AEA1780A15}"/>
                </a:ext>
              </a:extLst>
            </p:cNvPr>
            <p:cNvSpPr txBox="1"/>
            <p:nvPr/>
          </p:nvSpPr>
          <p:spPr>
            <a:xfrm>
              <a:off x="8488928" y="5647037"/>
              <a:ext cx="2595083" cy="365760"/>
            </a:xfrm>
            <a:prstGeom prst="rect">
              <a:avLst/>
            </a:prstGeom>
            <a:noFill/>
          </p:spPr>
          <p:txBody>
            <a:bodyPr wrap="square" rtlCol="0">
              <a:spAutoFit/>
            </a:bodyPr>
            <a:lstStyle/>
            <a:p>
              <a:pPr algn="ctr"/>
              <a:r>
                <a:rPr lang="fr-FR" sz="1800" b="0" i="0" u="none" strike="noStrike" cap="none" baseline="0">
                  <a:solidFill>
                    <a:srgbClr val="0B40A5"/>
                  </a:solidFill>
                  <a:effectLst/>
                  <a:uFill>
                    <a:solidFill>
                      <a:prstClr val="black">
                        <a:alpha val="0"/>
                      </a:prstClr>
                    </a:solidFill>
                  </a:uFill>
                  <a:latin typeface="Calibri"/>
                  <a:ea typeface="Calibri"/>
                  <a:cs typeface="Calibri"/>
                </a:rPr>
                <a:t>Emballage neuf et intact</a:t>
              </a:r>
            </a:p>
          </p:txBody>
        </p:sp>
      </p:grpSp>
      <p:sp>
        <p:nvSpPr>
          <p:cNvPr id="11" name="Text Placeholder 10">
            <a:extLst>
              <a:ext uri="{FF2B5EF4-FFF2-40B4-BE49-F238E27FC236}">
                <a16:creationId xmlns:a16="http://schemas.microsoft.com/office/drawing/2014/main" id="{9F3C1060-1F89-4F52-8BBF-16F597A2D6E1}"/>
              </a:ext>
            </a:extLst>
          </p:cNvPr>
          <p:cNvSpPr>
            <a:spLocks noGrp="1"/>
          </p:cNvSpPr>
          <p:nvPr>
            <p:ph sz="quarter" idx="11"/>
          </p:nvPr>
        </p:nvSpPr>
        <p:spPr>
          <a:xfrm>
            <a:off x="4432852" y="1639975"/>
            <a:ext cx="7149548" cy="4176467"/>
          </a:xfrm>
        </p:spPr>
        <p:txBody>
          <a:bodyPr>
            <a:normAutofit lnSpcReduction="10000"/>
          </a:bodyPr>
          <a:lstStyle/>
          <a:p>
            <a:pPr>
              <a:spcBef>
                <a:spcPts val="1800"/>
              </a:spcBef>
              <a:buClr>
                <a:schemeClr val="accent2">
                  <a:lumMod val="60000"/>
                  <a:lumOff val="40000"/>
                </a:schemeClr>
              </a:buClr>
            </a:pPr>
            <a:r>
              <a:rPr lang="fr-FR" sz="3200" b="0" i="0" u="none" strike="noStrike" cap="none" baseline="0">
                <a:solidFill>
                  <a:srgbClr val="000000"/>
                </a:solidFill>
                <a:effectLst/>
                <a:uFill>
                  <a:solidFill>
                    <a:prstClr val="black">
                      <a:alpha val="0"/>
                    </a:prstClr>
                  </a:solidFill>
                </a:uFill>
                <a:latin typeface="Calibri"/>
                <a:ea typeface="Calibri"/>
                <a:cs typeface="Calibri"/>
              </a:rPr>
              <a:t>Utiliser systématiquement une seringue et une aiguille stériles.</a:t>
            </a:r>
          </a:p>
          <a:p>
            <a:pPr>
              <a:spcBef>
                <a:spcPts val="1800"/>
              </a:spcBef>
              <a:buClr>
                <a:schemeClr val="accent2">
                  <a:lumMod val="60000"/>
                  <a:lumOff val="40000"/>
                </a:schemeClr>
              </a:buClr>
            </a:pPr>
            <a:r>
              <a:rPr lang="fr-FR" sz="3200" b="1" i="0" u="none" strike="noStrike" cap="none" baseline="0">
                <a:solidFill>
                  <a:srgbClr val="000000"/>
                </a:solidFill>
                <a:effectLst/>
                <a:uFill>
                  <a:solidFill>
                    <a:prstClr val="black">
                      <a:alpha val="0"/>
                    </a:prstClr>
                  </a:solidFill>
                </a:uFill>
                <a:latin typeface="Calibri"/>
                <a:ea typeface="Calibri"/>
                <a:cs typeface="Calibri"/>
              </a:rPr>
              <a:t>Une aiguille et une seringue pour un patient, une seule fois</a:t>
            </a:r>
          </a:p>
          <a:p>
            <a:pPr>
              <a:spcBef>
                <a:spcPts val="1800"/>
              </a:spcBef>
              <a:buClr>
                <a:schemeClr val="accent2">
                  <a:lumMod val="60000"/>
                  <a:lumOff val="40000"/>
                </a:schemeClr>
              </a:buClr>
            </a:pPr>
            <a:r>
              <a:rPr lang="fr-FR" sz="3200" b="1" i="0" u="none" strike="noStrike" cap="none" baseline="0">
                <a:solidFill>
                  <a:srgbClr val="000000"/>
                </a:solidFill>
                <a:effectLst/>
                <a:uFill>
                  <a:solidFill>
                    <a:prstClr val="black">
                      <a:alpha val="0"/>
                    </a:prstClr>
                  </a:solidFill>
                </a:uFill>
                <a:latin typeface="Calibri"/>
                <a:ea typeface="Calibri"/>
                <a:cs typeface="Calibri"/>
              </a:rPr>
              <a:t>NE PAS</a:t>
            </a:r>
            <a:r>
              <a:rPr lang="fr-FR" sz="3200" b="0" i="0" u="none" strike="noStrike" cap="none" baseline="0">
                <a:solidFill>
                  <a:srgbClr val="000000"/>
                </a:solidFill>
                <a:effectLst/>
                <a:uFill>
                  <a:solidFill>
                    <a:prstClr val="black">
                      <a:alpha val="0"/>
                    </a:prstClr>
                  </a:solidFill>
                </a:uFill>
                <a:latin typeface="Calibri"/>
                <a:ea typeface="Calibri"/>
                <a:cs typeface="Calibri"/>
              </a:rPr>
              <a:t> utiliser une aiguille ou une seringue si l’emballage a été perforé, déchiré ou exposé à l’humidité</a:t>
            </a:r>
            <a:endParaRPr lang="en-US" sz="3200" b="1"/>
          </a:p>
          <a:p>
            <a:endParaRPr lang="en-US" b="1"/>
          </a:p>
        </p:txBody>
      </p:sp>
    </p:spTree>
    <p:extLst>
      <p:ext uri="{BB962C8B-B14F-4D97-AF65-F5344CB8AC3E}">
        <p14:creationId xmlns:p14="http://schemas.microsoft.com/office/powerpoint/2010/main" val="346835778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D5FCAE-E735-43CA-9EBD-B7B5B97FAFF7}"/>
              </a:ext>
            </a:extLst>
          </p:cNvPr>
          <p:cNvSpPr>
            <a:spLocks noGrp="1"/>
          </p:cNvSpPr>
          <p:nvPr>
            <p:ph type="title"/>
          </p:nvPr>
        </p:nvSpPr>
        <p:spPr>
          <a:xfrm>
            <a:off x="609600" y="274639"/>
            <a:ext cx="10972800" cy="841665"/>
          </a:xfr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Étape 4 : flacon de médicament stérile</a:t>
            </a:r>
          </a:p>
        </p:txBody>
      </p:sp>
      <p:pic>
        <p:nvPicPr>
          <p:cNvPr id="7" name="Picture 6" descr="Image d’un flacon de médicament avec une flèche pointant vers le bouchon/la membrane.">
            <a:extLst>
              <a:ext uri="{FF2B5EF4-FFF2-40B4-BE49-F238E27FC236}">
                <a16:creationId xmlns:a16="http://schemas.microsoft.com/office/drawing/2014/main" id="{8B1D95F9-E25A-47CF-9BE6-0A1E99B8F710}"/>
              </a:ext>
            </a:extLst>
          </p:cNvPr>
          <p:cNvPicPr>
            <a:picLocks noChangeAspect="1"/>
          </p:cNvPicPr>
          <p:nvPr/>
        </p:nvPicPr>
        <p:blipFill>
          <a:blip r:embed="rId3"/>
          <a:stretch>
            <a:fillRect/>
          </a:stretch>
        </p:blipFill>
        <p:spPr>
          <a:xfrm>
            <a:off x="373539" y="1766755"/>
            <a:ext cx="2478678" cy="1750479"/>
          </a:xfrm>
          <a:prstGeom prst="rect">
            <a:avLst/>
          </a:prstGeom>
        </p:spPr>
      </p:pic>
      <p:sp>
        <p:nvSpPr>
          <p:cNvPr id="6" name="Text Placeholder 10">
            <a:extLst>
              <a:ext uri="{FF2B5EF4-FFF2-40B4-BE49-F238E27FC236}">
                <a16:creationId xmlns:a16="http://schemas.microsoft.com/office/drawing/2014/main" id="{DB0ACC2A-58D2-4FA9-9E8E-A02E8FE7BBD9}"/>
              </a:ext>
            </a:extLst>
          </p:cNvPr>
          <p:cNvSpPr txBox="1"/>
          <p:nvPr/>
        </p:nvSpPr>
        <p:spPr>
          <a:xfrm>
            <a:off x="2931565" y="1116304"/>
            <a:ext cx="8579117" cy="3118781"/>
          </a:xfrm>
          <a:prstGeom prst="rect">
            <a:avLst/>
          </a:prstGeom>
          <a:noFill/>
          <a:ln>
            <a:noFill/>
          </a:ln>
        </p:spPr>
        <p:txBody>
          <a:bodyPr spcFirstLastPara="1" wrap="square" lIns="91425" tIns="45700" rIns="91425" bIns="45700" anchor="t" anchorCtr="0">
            <a:normAutofit fontScale="87500" lnSpcReduction="10000"/>
          </a:bodyPr>
          <a:lstStyle>
            <a:defPPr marR="0" lvl="0" algn="l" rtl="0">
              <a:lnSpc>
                <a:spcPct val="100000"/>
              </a:lnSpc>
              <a:spcBef>
                <a:spcPct val="0"/>
              </a:spcBef>
              <a:spcAft>
                <a:spcPct val="0"/>
              </a:spcAft>
            </a:defPPr>
            <a:lvl1pPr marL="457200" marR="0" lvl="0" indent="-342900" algn="l" rtl="0">
              <a:lnSpc>
                <a:spcPct val="90000"/>
              </a:lnSpc>
              <a:spcBef>
                <a:spcPts val="813"/>
              </a:spcBef>
              <a:spcAft>
                <a:spcPct val="0"/>
              </a:spcAft>
              <a:buClr>
                <a:schemeClr val="dk1"/>
              </a:buClr>
              <a:buSzPts val="1800"/>
              <a:buFont typeface="Arial"/>
              <a:buChar char="•"/>
              <a:defRPr sz="2275" b="0" i="0" u="none" strike="noStrike" cap="none">
                <a:solidFill>
                  <a:schemeClr val="dk1"/>
                </a:solidFill>
                <a:latin typeface="Calibri"/>
                <a:ea typeface="Calibri" panose="020F0502020204030204"/>
                <a:cs typeface="Calibri"/>
                <a:sym typeface="Calibri"/>
              </a:defRPr>
            </a:lvl1pPr>
            <a:lvl2pPr marL="914400" marR="0" lvl="1" indent="-342900" algn="l" rtl="0">
              <a:lnSpc>
                <a:spcPct val="90000"/>
              </a:lnSpc>
              <a:spcBef>
                <a:spcPts val="406"/>
              </a:spcBef>
              <a:spcAft>
                <a:spcPct val="0"/>
              </a:spcAft>
              <a:buClr>
                <a:schemeClr val="dk1"/>
              </a:buClr>
              <a:buSzPts val="1800"/>
              <a:buFont typeface="Arial"/>
              <a:buChar char="•"/>
              <a:defRPr sz="1950" b="0" i="0" u="none" strike="noStrike" cap="none">
                <a:solidFill>
                  <a:schemeClr val="dk1"/>
                </a:solidFill>
                <a:latin typeface="Calibri"/>
                <a:ea typeface="Calibri" panose="020F0502020204030204"/>
                <a:cs typeface="Calibri"/>
                <a:sym typeface="Calibri"/>
              </a:defRPr>
            </a:lvl2pPr>
            <a:lvl3pPr marL="1371600" marR="0" lvl="2" indent="-342900" algn="l" rtl="0">
              <a:lnSpc>
                <a:spcPct val="90000"/>
              </a:lnSpc>
              <a:spcBef>
                <a:spcPts val="406"/>
              </a:spcBef>
              <a:spcAft>
                <a:spcPct val="0"/>
              </a:spcAft>
              <a:buClr>
                <a:schemeClr val="dk1"/>
              </a:buClr>
              <a:buSzPts val="1800"/>
              <a:buFont typeface="Arial"/>
              <a:buChar char="•"/>
              <a:defRPr sz="1625" b="0" i="0" u="none" strike="noStrike" cap="none">
                <a:solidFill>
                  <a:schemeClr val="dk1"/>
                </a:solidFill>
                <a:latin typeface="Calibri"/>
                <a:ea typeface="Calibri" panose="020F0502020204030204"/>
                <a:cs typeface="Calibri"/>
                <a:sym typeface="Calibri"/>
              </a:defRPr>
            </a:lvl3pPr>
            <a:lvl4pPr marL="1828800" marR="0" lvl="3"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4pPr>
            <a:lvl5pPr marL="2286000" marR="0" lvl="4"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5pPr>
            <a:lvl6pPr marL="2743200" marR="0" lvl="5"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6pPr>
            <a:lvl7pPr marL="3200400" marR="0" lvl="6"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7pPr>
            <a:lvl8pPr marL="3657600" marR="0" lvl="7"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8pPr>
            <a:lvl9pPr marL="4114800" marR="0" lvl="8"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9pPr>
          </a:lstStyle>
          <a:p>
            <a:pPr marL="114300" indent="0">
              <a:buNone/>
            </a:pPr>
            <a:r>
              <a:rPr lang="fr-FR" sz="2400" b="1" i="0" u="none" strike="noStrike" cap="none" baseline="0">
                <a:solidFill>
                  <a:srgbClr val="000000"/>
                </a:solidFill>
                <a:effectLst/>
                <a:uFill>
                  <a:solidFill>
                    <a:prstClr val="black">
                      <a:alpha val="0"/>
                    </a:prstClr>
                  </a:solidFill>
                </a:uFill>
                <a:latin typeface="Calibri"/>
                <a:ea typeface="Calibri"/>
                <a:cs typeface="Calibri"/>
              </a:rPr>
              <a:t>Flacons de médicament</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Toujours lire les étiquettes des flacons et suivre les recommandations d’utilisation, de stockage et de manipulation spécifiques au produit.</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Vérifier la voie d’administration </a:t>
            </a:r>
            <a:r>
              <a:rPr lang="fr-FR" sz="2400" b="0" i="1" u="none" strike="noStrike" cap="none" baseline="0">
                <a:solidFill>
                  <a:srgbClr val="000000"/>
                </a:solidFill>
                <a:effectLst/>
                <a:uFill>
                  <a:solidFill>
                    <a:prstClr val="black">
                      <a:alpha val="0"/>
                    </a:prstClr>
                  </a:solidFill>
                </a:uFill>
                <a:latin typeface="Calibri"/>
                <a:ea typeface="Calibri"/>
                <a:cs typeface="Calibri"/>
              </a:rPr>
              <a:t>(intramusculaire ? intradermique ?) </a:t>
            </a:r>
            <a:r>
              <a:rPr lang="fr-FR" sz="2400" b="0" i="0" u="none" strike="noStrike" cap="none" baseline="0">
                <a:solidFill>
                  <a:srgbClr val="000000"/>
                </a:solidFill>
                <a:effectLst/>
                <a:uFill>
                  <a:solidFill>
                    <a:prstClr val="black">
                      <a:alpha val="0"/>
                    </a:prstClr>
                  </a:solidFill>
                </a:uFill>
                <a:latin typeface="Calibri"/>
                <a:ea typeface="Calibri"/>
                <a:cs typeface="Calibri"/>
              </a:rPr>
              <a:t>et la date d’expiration. </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Essuyer le bouchon/diaphragme avec de l’alcool à 70 % (ou tout autre antiseptique disponible) et laisser sécher à l’air libre</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Faire pénétrer un flacon de médicament avec une </a:t>
            </a:r>
            <a:r>
              <a:rPr lang="fr-FR" sz="2400" b="1" i="0" u="none" strike="noStrike" cap="none" baseline="0">
                <a:solidFill>
                  <a:srgbClr val="000000"/>
                </a:solidFill>
                <a:effectLst/>
                <a:uFill>
                  <a:solidFill>
                    <a:prstClr val="black">
                      <a:alpha val="0"/>
                    </a:prstClr>
                  </a:solidFill>
                </a:uFill>
                <a:latin typeface="Calibri"/>
                <a:ea typeface="Calibri"/>
                <a:cs typeface="Calibri"/>
              </a:rPr>
              <a:t>aiguille</a:t>
            </a:r>
            <a:r>
              <a:rPr lang="fr-FR" sz="2400" b="0" i="0" u="none" strike="noStrike" cap="none" baseline="0">
                <a:solidFill>
                  <a:srgbClr val="000000"/>
                </a:solidFill>
                <a:effectLst/>
                <a:uFill>
                  <a:solidFill>
                    <a:prstClr val="black">
                      <a:alpha val="0"/>
                    </a:prstClr>
                  </a:solidFill>
                </a:uFill>
                <a:latin typeface="Calibri"/>
                <a:ea typeface="Calibri"/>
                <a:cs typeface="Calibri"/>
              </a:rPr>
              <a:t> </a:t>
            </a:r>
            <a:r>
              <a:rPr lang="fr-FR" sz="2400" b="1" i="0" u="none" strike="noStrike" cap="none" baseline="0">
                <a:solidFill>
                  <a:srgbClr val="000000"/>
                </a:solidFill>
                <a:effectLst/>
                <a:uFill>
                  <a:solidFill>
                    <a:prstClr val="black">
                      <a:alpha val="0"/>
                    </a:prstClr>
                  </a:solidFill>
                </a:uFill>
                <a:latin typeface="Calibri"/>
                <a:ea typeface="Calibri"/>
                <a:cs typeface="Calibri"/>
              </a:rPr>
              <a:t>stérile</a:t>
            </a:r>
            <a:r>
              <a:rPr lang="fr-FR" sz="2400" b="0" i="0" u="none" strike="noStrike" cap="none" baseline="0">
                <a:solidFill>
                  <a:srgbClr val="000000"/>
                </a:solidFill>
                <a:effectLst/>
                <a:uFill>
                  <a:solidFill>
                    <a:prstClr val="black">
                      <a:alpha val="0"/>
                    </a:prstClr>
                  </a:solidFill>
                </a:uFill>
                <a:latin typeface="Calibri"/>
                <a:ea typeface="Calibri"/>
                <a:cs typeface="Calibri"/>
              </a:rPr>
              <a:t> uniquement</a:t>
            </a:r>
          </a:p>
        </p:txBody>
      </p:sp>
      <p:sp>
        <p:nvSpPr>
          <p:cNvPr id="4" name="Rectangle 3"/>
          <p:cNvSpPr/>
          <p:nvPr/>
        </p:nvSpPr>
        <p:spPr>
          <a:xfrm>
            <a:off x="260394" y="4185547"/>
            <a:ext cx="3185193" cy="354025"/>
          </a:xfrm>
          <a:prstGeom prst="rect">
            <a:avLst/>
          </a:prstGeom>
        </p:spPr>
        <p:txBody>
          <a:bodyPr wrap="none">
            <a:spAutoFit/>
          </a:bodyPr>
          <a:lstStyle/>
          <a:p>
            <a:r>
              <a:rPr lang="fr-FR" sz="1700" b="0" i="0" u="none" strike="noStrike" cap="none" baseline="0" dirty="0">
                <a:solidFill>
                  <a:srgbClr val="DA783D"/>
                </a:solidFill>
                <a:effectLst/>
                <a:uFill>
                  <a:solidFill>
                    <a:prstClr val="black">
                      <a:alpha val="0"/>
                    </a:prstClr>
                  </a:solidFill>
                </a:uFill>
                <a:latin typeface="Impact"/>
                <a:ea typeface="Impact"/>
                <a:cs typeface="Impact"/>
              </a:rPr>
              <a:t>LA TAILLE NE COMPTE PAS !</a:t>
            </a:r>
          </a:p>
        </p:txBody>
      </p:sp>
      <p:pic>
        <p:nvPicPr>
          <p:cNvPr id="3" name="Picture 2">
            <a:extLst>
              <a:ext uri="{FF2B5EF4-FFF2-40B4-BE49-F238E27FC236}">
                <a16:creationId xmlns:a16="http://schemas.microsoft.com/office/drawing/2014/main" id="{B8834600-AAA0-4800-820E-E720AE71469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37" y="3869878"/>
            <a:ext cx="3060281" cy="2474165"/>
          </a:xfrm>
          <a:prstGeom prst="rect">
            <a:avLst/>
          </a:prstGeom>
        </p:spPr>
      </p:pic>
      <p:sp>
        <p:nvSpPr>
          <p:cNvPr id="2" name="Rectangle 1"/>
          <p:cNvSpPr/>
          <p:nvPr/>
        </p:nvSpPr>
        <p:spPr>
          <a:xfrm>
            <a:off x="187873" y="5571123"/>
            <a:ext cx="2850011" cy="1143000"/>
          </a:xfrm>
          <a:prstGeom prst="rect">
            <a:avLst/>
          </a:prstGeom>
        </p:spPr>
        <p:txBody>
          <a:bodyPr wrap="square">
            <a:spAutoFit/>
          </a:bodyPr>
          <a:lstStyle/>
          <a:p>
            <a:r>
              <a:rPr lang="fr-FR" sz="1150" b="0" i="0" u="none" strike="noStrike" cap="none" baseline="0" dirty="0">
                <a:solidFill>
                  <a:srgbClr val="675A57"/>
                </a:solidFill>
                <a:effectLst/>
                <a:uFill>
                  <a:solidFill>
                    <a:prstClr val="black">
                      <a:alpha val="0"/>
                    </a:prstClr>
                  </a:solidFill>
                </a:uFill>
                <a:latin typeface="Calibri"/>
                <a:ea typeface="Calibri"/>
                <a:cs typeface="Calibri"/>
              </a:rPr>
              <a:t>Les flacons </a:t>
            </a:r>
            <a:r>
              <a:rPr lang="fr-FR" sz="1150" b="0" i="0" u="none" strike="noStrike" cap="none" baseline="0" dirty="0" err="1">
                <a:solidFill>
                  <a:srgbClr val="675A57"/>
                </a:solidFill>
                <a:effectLst/>
                <a:uFill>
                  <a:solidFill>
                    <a:prstClr val="black">
                      <a:alpha val="0"/>
                    </a:prstClr>
                  </a:solidFill>
                </a:uFill>
                <a:latin typeface="Calibri"/>
                <a:ea typeface="Calibri"/>
                <a:cs typeface="Calibri"/>
              </a:rPr>
              <a:t>monodose</a:t>
            </a:r>
            <a:r>
              <a:rPr lang="fr-FR" sz="1150" b="0" i="0" u="none" strike="noStrike" cap="none" baseline="0" dirty="0">
                <a:solidFill>
                  <a:srgbClr val="675A57"/>
                </a:solidFill>
                <a:effectLst/>
                <a:uFill>
                  <a:solidFill>
                    <a:prstClr val="black">
                      <a:alpha val="0"/>
                    </a:prstClr>
                  </a:solidFill>
                </a:uFill>
                <a:latin typeface="Calibri"/>
                <a:ea typeface="Calibri"/>
                <a:cs typeface="Calibri"/>
              </a:rPr>
              <a:t> et multidose stériles peuvent être de n’importe quelle forme et taille. </a:t>
            </a:r>
            <a:r>
              <a:rPr lang="fr-FR" sz="1150" b="1" i="1" u="none" strike="noStrike" cap="none" baseline="0" dirty="0">
                <a:solidFill>
                  <a:srgbClr val="675A57"/>
                </a:solidFill>
                <a:effectLst/>
                <a:uFill>
                  <a:solidFill>
                    <a:prstClr val="black">
                      <a:alpha val="0"/>
                    </a:prstClr>
                  </a:solidFill>
                </a:uFill>
                <a:latin typeface="Calibri"/>
                <a:ea typeface="Calibri"/>
                <a:cs typeface="Calibri"/>
              </a:rPr>
              <a:t>Ne supposez pas</a:t>
            </a:r>
            <a:r>
              <a:rPr lang="fr-FR" sz="1150" b="0" i="0" u="none" strike="noStrike" cap="none" baseline="0" dirty="0">
                <a:solidFill>
                  <a:srgbClr val="675A57"/>
                </a:solidFill>
                <a:effectLst/>
                <a:uFill>
                  <a:solidFill>
                    <a:prstClr val="black">
                      <a:alpha val="0"/>
                    </a:prstClr>
                  </a:solidFill>
                </a:uFill>
                <a:latin typeface="Calibri"/>
                <a:ea typeface="Calibri"/>
                <a:cs typeface="Calibri"/>
              </a:rPr>
              <a:t> qu’un flacon est </a:t>
            </a:r>
            <a:r>
              <a:rPr lang="fr-FR" sz="1150" b="0" i="0" u="none" strike="noStrike" cap="none" baseline="0" dirty="0" err="1">
                <a:solidFill>
                  <a:srgbClr val="675A57"/>
                </a:solidFill>
                <a:effectLst/>
                <a:uFill>
                  <a:solidFill>
                    <a:prstClr val="black">
                      <a:alpha val="0"/>
                    </a:prstClr>
                  </a:solidFill>
                </a:uFill>
                <a:latin typeface="Calibri"/>
                <a:ea typeface="Calibri"/>
                <a:cs typeface="Calibri"/>
              </a:rPr>
              <a:t>monodose</a:t>
            </a:r>
            <a:r>
              <a:rPr lang="fr-FR" sz="1150" b="0" i="0" u="none" strike="noStrike" cap="none" baseline="0" dirty="0">
                <a:solidFill>
                  <a:srgbClr val="675A57"/>
                </a:solidFill>
                <a:effectLst/>
                <a:uFill>
                  <a:solidFill>
                    <a:prstClr val="black">
                      <a:alpha val="0"/>
                    </a:prstClr>
                  </a:solidFill>
                </a:uFill>
                <a:latin typeface="Calibri"/>
                <a:ea typeface="Calibri"/>
                <a:cs typeface="Calibri"/>
              </a:rPr>
              <a:t> ou multidose de par sa taille ou son volume de médicament. </a:t>
            </a:r>
          </a:p>
          <a:p>
            <a:r>
              <a:rPr lang="fr-FR" sz="1150" b="1" i="1" u="none" strike="noStrike" cap="none" baseline="0" dirty="0">
                <a:solidFill>
                  <a:srgbClr val="675A57"/>
                </a:solidFill>
                <a:effectLst/>
                <a:uFill>
                  <a:solidFill>
                    <a:prstClr val="black">
                      <a:alpha val="0"/>
                    </a:prstClr>
                  </a:solidFill>
                </a:uFill>
                <a:latin typeface="Calibri"/>
                <a:ea typeface="Calibri"/>
                <a:cs typeface="Calibri"/>
              </a:rPr>
              <a:t>Lisez TOUJOURS l’étiquette !</a:t>
            </a:r>
          </a:p>
        </p:txBody>
      </p:sp>
      <p:sp>
        <p:nvSpPr>
          <p:cNvPr id="14" name="Text Placeholder 10">
            <a:extLst>
              <a:ext uri="{FF2B5EF4-FFF2-40B4-BE49-F238E27FC236}">
                <a16:creationId xmlns:a16="http://schemas.microsoft.com/office/drawing/2014/main" id="{DEE1B484-212C-473D-B945-0F21BDEFEDF4}"/>
              </a:ext>
            </a:extLst>
          </p:cNvPr>
          <p:cNvSpPr txBox="1"/>
          <p:nvPr/>
        </p:nvSpPr>
        <p:spPr>
          <a:xfrm>
            <a:off x="2931565" y="4293772"/>
            <a:ext cx="8905531" cy="256422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ct val="0"/>
              </a:spcBef>
              <a:spcAft>
                <a:spcPct val="0"/>
              </a:spcAft>
            </a:defPPr>
            <a:lvl1pPr marL="457200" marR="0" lvl="0" indent="-342900" algn="l" rtl="0">
              <a:lnSpc>
                <a:spcPct val="90000"/>
              </a:lnSpc>
              <a:spcBef>
                <a:spcPts val="813"/>
              </a:spcBef>
              <a:spcAft>
                <a:spcPct val="0"/>
              </a:spcAft>
              <a:buClr>
                <a:schemeClr val="dk1"/>
              </a:buClr>
              <a:buSzPts val="1800"/>
              <a:buFont typeface="Arial"/>
              <a:buChar char="•"/>
              <a:defRPr sz="2275" b="0" i="0" u="none" strike="noStrike" cap="none">
                <a:solidFill>
                  <a:schemeClr val="dk1"/>
                </a:solidFill>
                <a:latin typeface="Calibri"/>
                <a:ea typeface="Calibri" panose="020F0502020204030204"/>
                <a:cs typeface="Calibri"/>
                <a:sym typeface="Calibri"/>
              </a:defRPr>
            </a:lvl1pPr>
            <a:lvl2pPr marL="914400" marR="0" lvl="1" indent="-342900" algn="l" rtl="0">
              <a:lnSpc>
                <a:spcPct val="90000"/>
              </a:lnSpc>
              <a:spcBef>
                <a:spcPts val="406"/>
              </a:spcBef>
              <a:spcAft>
                <a:spcPct val="0"/>
              </a:spcAft>
              <a:buClr>
                <a:schemeClr val="dk1"/>
              </a:buClr>
              <a:buSzPts val="1800"/>
              <a:buFont typeface="Arial"/>
              <a:buChar char="•"/>
              <a:defRPr sz="1950" b="0" i="0" u="none" strike="noStrike" cap="none">
                <a:solidFill>
                  <a:schemeClr val="dk1"/>
                </a:solidFill>
                <a:latin typeface="Calibri"/>
                <a:ea typeface="Calibri" panose="020F0502020204030204"/>
                <a:cs typeface="Calibri"/>
                <a:sym typeface="Calibri"/>
              </a:defRPr>
            </a:lvl2pPr>
            <a:lvl3pPr marL="1371600" marR="0" lvl="2" indent="-342900" algn="l" rtl="0">
              <a:lnSpc>
                <a:spcPct val="90000"/>
              </a:lnSpc>
              <a:spcBef>
                <a:spcPts val="406"/>
              </a:spcBef>
              <a:spcAft>
                <a:spcPct val="0"/>
              </a:spcAft>
              <a:buClr>
                <a:schemeClr val="dk1"/>
              </a:buClr>
              <a:buSzPts val="1800"/>
              <a:buFont typeface="Arial"/>
              <a:buChar char="•"/>
              <a:defRPr sz="1625" b="0" i="0" u="none" strike="noStrike" cap="none">
                <a:solidFill>
                  <a:schemeClr val="dk1"/>
                </a:solidFill>
                <a:latin typeface="Calibri"/>
                <a:ea typeface="Calibri" panose="020F0502020204030204"/>
                <a:cs typeface="Calibri"/>
                <a:sym typeface="Calibri"/>
              </a:defRPr>
            </a:lvl3pPr>
            <a:lvl4pPr marL="1828800" marR="0" lvl="3"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4pPr>
            <a:lvl5pPr marL="2286000" marR="0" lvl="4"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5pPr>
            <a:lvl6pPr marL="2743200" marR="0" lvl="5"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6pPr>
            <a:lvl7pPr marL="3200400" marR="0" lvl="6"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7pPr>
            <a:lvl8pPr marL="3657600" marR="0" lvl="7"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8pPr>
            <a:lvl9pPr marL="4114800" marR="0" lvl="8" indent="-342900" algn="l" rtl="0">
              <a:lnSpc>
                <a:spcPct val="90000"/>
              </a:lnSpc>
              <a:spcBef>
                <a:spcPts val="406"/>
              </a:spcBef>
              <a:spcAft>
                <a:spcPct val="0"/>
              </a:spcAft>
              <a:buClr>
                <a:schemeClr val="dk1"/>
              </a:buClr>
              <a:buSzPts val="1800"/>
              <a:buFont typeface="Arial"/>
              <a:buChar char="•"/>
              <a:defRPr sz="1463" b="0" i="0" u="none" strike="noStrike" cap="none">
                <a:solidFill>
                  <a:schemeClr val="dk1"/>
                </a:solidFill>
                <a:latin typeface="Calibri"/>
                <a:ea typeface="Calibri" panose="020F0502020204030204"/>
                <a:cs typeface="Calibri"/>
                <a:sym typeface="Calibri"/>
              </a:defRPr>
            </a:lvl9pPr>
          </a:lstStyle>
          <a:p>
            <a:pPr marL="114300" indent="0">
              <a:buNone/>
            </a:pPr>
            <a:r>
              <a:rPr lang="fr-FR" sz="2400" b="1" i="0" u="none" strike="noStrike" cap="none" baseline="0">
                <a:solidFill>
                  <a:srgbClr val="000000"/>
                </a:solidFill>
                <a:effectLst/>
                <a:uFill>
                  <a:solidFill>
                    <a:prstClr val="black">
                      <a:alpha val="0"/>
                    </a:prstClr>
                  </a:solidFill>
                </a:uFill>
                <a:latin typeface="Calibri"/>
                <a:ea typeface="Calibri"/>
                <a:cs typeface="Calibri"/>
              </a:rPr>
              <a:t>Flacons de médicaments monodoses et multidoses</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Dans la mesure du possible, utiliser des flacons de médicaments à dose unique</a:t>
            </a:r>
          </a:p>
          <a:p>
            <a:pPr>
              <a:buClr>
                <a:schemeClr val="accent2">
                  <a:lumMod val="60000"/>
                  <a:lumOff val="40000"/>
                </a:schemeClr>
              </a:buClr>
            </a:pPr>
            <a:r>
              <a:rPr lang="fr-FR" sz="2400" b="0" i="0" u="none" strike="noStrike" cap="none" baseline="0">
                <a:solidFill>
                  <a:srgbClr val="000000"/>
                </a:solidFill>
                <a:effectLst/>
                <a:uFill>
                  <a:solidFill>
                    <a:prstClr val="black">
                      <a:alpha val="0"/>
                    </a:prstClr>
                  </a:solidFill>
                </a:uFill>
                <a:latin typeface="Calibri"/>
                <a:ea typeface="Calibri"/>
                <a:cs typeface="Calibri"/>
              </a:rPr>
              <a:t>En cas d’utilisation d’un flacon multidose, désinfecter la membrane avant chaque utilisation et utiliser une aiguille et une seringue stériles à chaque fois pour éviter toute contamination</a:t>
            </a:r>
          </a:p>
        </p:txBody>
      </p:sp>
    </p:spTree>
    <p:extLst>
      <p:ext uri="{BB962C8B-B14F-4D97-AF65-F5344CB8AC3E}">
        <p14:creationId xmlns:p14="http://schemas.microsoft.com/office/powerpoint/2010/main" val="3449784861"/>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1_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6545DE-1219-4FB9-A613-CF80211DF2E1}">
  <ds:schemaRefs>
    <ds:schemaRef ds:uri="http://schemas.microsoft.com/sharepoint/v3/contenttype/forms"/>
  </ds:schemaRefs>
</ds:datastoreItem>
</file>

<file path=customXml/itemProps2.xml><?xml version="1.0" encoding="utf-8"?>
<ds:datastoreItem xmlns:ds="http://schemas.openxmlformats.org/officeDocument/2006/customXml" ds:itemID="{6702CA12-3631-4AF6-B83E-C71EE3733E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A335F-EB21-4E29-8F62-6300B08DB8A3}">
  <ds:schemaRefs>
    <ds:schemaRef ds:uri="http://purl.org/dc/elements/1.1/"/>
    <ds:schemaRef ds:uri="http://purl.org/dc/terms/"/>
    <ds:schemaRef ds:uri="http://schemas.microsoft.com/office/2006/metadata/properties"/>
    <ds:schemaRef ds:uri="0d643e6b-beed-4993-859b-c9c3c7fee416"/>
    <ds:schemaRef ds:uri="http://schemas.microsoft.com/office/2006/documentManagement/types"/>
    <ds:schemaRef ds:uri="http://schemas.openxmlformats.org/package/2006/metadata/core-properties"/>
    <ds:schemaRef ds:uri="http://schemas.microsoft.com/office/infopath/2007/PartnerControls"/>
    <ds:schemaRef ds:uri="d9557b21-3a07-4829-8c5e-3740791e0e9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DHQP_ATSDR Combined</Template>
  <TotalTime>56</TotalTime>
  <Words>3052</Words>
  <Application>Microsoft Office PowerPoint</Application>
  <PresentationFormat>Widescreen</PresentationFormat>
  <Paragraphs>195</Paragraphs>
  <Slides>17</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Calibri Light</vt:lpstr>
      <vt:lpstr>Impact</vt:lpstr>
      <vt:lpstr>Myriad Web Pro</vt:lpstr>
      <vt:lpstr>Wingdings</vt:lpstr>
      <vt:lpstr>DHQP_ATSDR Combined</vt:lpstr>
      <vt:lpstr>1_DHQP_ATSDR Combined</vt:lpstr>
      <vt:lpstr>PCI pour la maladie à virus Ebola ou la maladie à virus de Marburg :  sécurité des injections  </vt:lpstr>
      <vt:lpstr>Objectifs d’apprentissage</vt:lpstr>
      <vt:lpstr>Discussion</vt:lpstr>
      <vt:lpstr>Pourquoi la sécurité des injections ?</vt:lpstr>
      <vt:lpstr>7 étapes  pour des injections sûres </vt:lpstr>
      <vt:lpstr>Étape 1 : hygiène des mains</vt:lpstr>
      <vt:lpstr>Étape 2 : nettoyer l’espace de travail</vt:lpstr>
      <vt:lpstr>Étape 3 : seringue et aiguille stériles</vt:lpstr>
      <vt:lpstr>Étape 4 : flacon de médicament stérile</vt:lpstr>
      <vt:lpstr>Étape 5 : préparation de la peau</vt:lpstr>
      <vt:lpstr>Étape 6 : collecte appropriée des objets tranchants</vt:lpstr>
      <vt:lpstr>Étape 7 : gestion appropriée des déchets</vt:lpstr>
      <vt:lpstr>Contrôle des connaissances : sécurité des objets tranchants</vt:lpstr>
      <vt:lpstr>Retour d’information : sécurité des objets tranchants</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Injection Safety</dc:title>
  <dc:creator>Ponder, Marilyn (CDC/DDID/NCEZID/DHQP) (CTR)</dc:creator>
  <cp:lastModifiedBy>Aitor Balado</cp:lastModifiedBy>
  <cp:revision>10</cp:revision>
  <dcterms:created xsi:type="dcterms:W3CDTF">2022-11-18T21:32:08Z</dcterms:created>
  <dcterms:modified xsi:type="dcterms:W3CDTF">2026-07-31T14:43:23Z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b997f3a3-7fd6-4fcf-b66e-0b05ad9c3794</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2022-11-18T22:04:30Z</vt:lpwstr>
  </property>
  <property fmtid="{D5CDD505-2E9C-101B-9397-08002B2CF9AE}" pid="10" name="MSIP_Label_7b94a7b8-f06c-4dfe-bdcc-9b548fd58c31_SiteId">
    <vt:lpwstr>9ce70869-60db-44fd-abe8-d2767077fc8f</vt:lpwstr>
  </property>
</Properties>
</file>