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25"/>
  </p:notesMasterIdLst>
  <p:sldIdLst>
    <p:sldId id="605" r:id="rId5"/>
    <p:sldId id="322" r:id="rId6"/>
    <p:sldId id="593" r:id="rId7"/>
    <p:sldId id="598" r:id="rId8"/>
    <p:sldId id="430" r:id="rId9"/>
    <p:sldId id="556" r:id="rId10"/>
    <p:sldId id="592" r:id="rId11"/>
    <p:sldId id="535" r:id="rId12"/>
    <p:sldId id="595" r:id="rId13"/>
    <p:sldId id="577" r:id="rId14"/>
    <p:sldId id="600" r:id="rId15"/>
    <p:sldId id="538" r:id="rId16"/>
    <p:sldId id="596" r:id="rId17"/>
    <p:sldId id="590" r:id="rId18"/>
    <p:sldId id="601" r:id="rId19"/>
    <p:sldId id="603" r:id="rId20"/>
    <p:sldId id="602" r:id="rId21"/>
    <p:sldId id="574" r:id="rId22"/>
    <p:sldId id="573" r:id="rId23"/>
    <p:sldId id="604" r:id="rId24"/>
  </p:sldIdLst>
  <p:sldSz cx="12192000" cy="6858000"/>
  <p:notesSz cx="6858000" cy="9144000"/>
  <p:custDataLst>
    <p:tags r:id="rId26"/>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ujar, Ashley (CDC/DDPHSIS/CGH/OD)" initials="AA(" lastIdx="0" clrIdx="1"/>
  <p:cmAuthor id="1" name="Brinsley-Rainisch, Kristin (CDC/DDID/NCEZID/DHQP)" initials="B(" lastIdx="0" clrIdx="2"/>
  <p:cmAuthor id="2" name="Wilson, Katie (CDC/DDID/NCEZID/DHQP)" initials="W(" lastIdx="0" clrIdx="3"/>
  <p:cmAuthor id="3" name="Patrick, Molly (CDC/DDID/NCEZID/DHQP)" initials="P(" lastIdx="0" clrIdx="4"/>
  <p:cmAuthor id="4" name="Ponder, Marilyn (CDC/DDID/NCEZID/DHQP) (CTR)" initials="PM((" lastIdx="0" clrIdx="5"/>
  <p:cmAuthor id="5" name="AB" initials="A.B." lastIdx="1" clrIdx="6">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5B1225-72ED-4FD7-A4E5-B5D4ED5B5096}" v="18" dt="2026-07-01T12:47:03.5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41" autoAdjust="0"/>
    <p:restoredTop sz="72052" autoAdjust="0"/>
  </p:normalViewPr>
  <p:slideViewPr>
    <p:cSldViewPr snapToGrid="0">
      <p:cViewPr varScale="1">
        <p:scale>
          <a:sx n="81" d="100"/>
          <a:sy n="81" d="100"/>
        </p:scale>
        <p:origin x="1236" y="90"/>
      </p:cViewPr>
      <p:guideLst/>
    </p:cSldViewPr>
  </p:slideViewPr>
  <p:outlineViewPr>
    <p:cViewPr>
      <p:scale>
        <a:sx n="33" d="100"/>
        <a:sy n="33" d="100"/>
      </p:scale>
      <p:origin x="0" y="-726"/>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custSel modSld">
      <pc:chgData name="hty hty" userId="75bf7606ac6bfdc8" providerId="LiveId" clId="{79167C53-50A3-48CF-96D9-4AA2F8C244DE}" dt="2026-07-01T12:47:04.900" v="267" actId="20577"/>
      <pc:docMkLst>
        <pc:docMk/>
      </pc:docMkLst>
      <pc:sldChg chg="modSp">
        <pc:chgData name="hty hty" userId="75bf7606ac6bfdc8" providerId="LiveId" clId="{79167C53-50A3-48CF-96D9-4AA2F8C244DE}" dt="2026-07-01T12:42:09.829" v="53"/>
        <pc:sldMkLst>
          <pc:docMk/>
          <pc:sldMk cId="1738108300" sldId="322"/>
        </pc:sldMkLst>
        <pc:spChg chg="mod">
          <ac:chgData name="hty hty" userId="75bf7606ac6bfdc8" providerId="LiveId" clId="{79167C53-50A3-48CF-96D9-4AA2F8C244DE}" dt="2026-07-01T12:42:09.829" v="53"/>
          <ac:spMkLst>
            <pc:docMk/>
            <pc:sldMk cId="1738108300" sldId="322"/>
            <ac:spMk id="3" creationId="{00000000-0000-0000-0000-000000000000}"/>
          </ac:spMkLst>
        </pc:spChg>
      </pc:sldChg>
      <pc:sldChg chg="modSp mod modNotesTx">
        <pc:chgData name="hty hty" userId="75bf7606ac6bfdc8" providerId="LiveId" clId="{79167C53-50A3-48CF-96D9-4AA2F8C244DE}" dt="2026-07-01T12:44:57.325" v="243" actId="20577"/>
        <pc:sldMkLst>
          <pc:docMk/>
          <pc:sldMk cId="3639334396" sldId="535"/>
        </pc:sldMkLst>
        <pc:spChg chg="mod">
          <ac:chgData name="hty hty" userId="75bf7606ac6bfdc8" providerId="LiveId" clId="{79167C53-50A3-48CF-96D9-4AA2F8C244DE}" dt="2026-07-01T12:44:34.132" v="239" actId="113"/>
          <ac:spMkLst>
            <pc:docMk/>
            <pc:sldMk cId="3639334396" sldId="535"/>
            <ac:spMk id="3" creationId="{B22B8D61-B3C6-4405-BC0C-E9C6B8DFA985}"/>
          </ac:spMkLst>
        </pc:spChg>
      </pc:sldChg>
      <pc:sldChg chg="modSp modNotesTx">
        <pc:chgData name="hty hty" userId="75bf7606ac6bfdc8" providerId="LiveId" clId="{79167C53-50A3-48CF-96D9-4AA2F8C244DE}" dt="2026-07-01T12:45:46.655" v="249" actId="20577"/>
        <pc:sldMkLst>
          <pc:docMk/>
          <pc:sldMk cId="717401334" sldId="538"/>
        </pc:sldMkLst>
        <pc:spChg chg="mod">
          <ac:chgData name="hty hty" userId="75bf7606ac6bfdc8" providerId="LiveId" clId="{79167C53-50A3-48CF-96D9-4AA2F8C244DE}" dt="2026-07-01T12:45:39.278" v="248"/>
          <ac:spMkLst>
            <pc:docMk/>
            <pc:sldMk cId="717401334" sldId="538"/>
            <ac:spMk id="4" creationId="{1D7D7495-F169-4A89-BF11-41DEDE4E780E}"/>
          </ac:spMkLst>
        </pc:spChg>
      </pc:sldChg>
      <pc:sldChg chg="modSp modNotesTx">
        <pc:chgData name="hty hty" userId="75bf7606ac6bfdc8" providerId="LiveId" clId="{79167C53-50A3-48CF-96D9-4AA2F8C244DE}" dt="2026-07-01T12:47:04.900" v="267" actId="20577"/>
        <pc:sldMkLst>
          <pc:docMk/>
          <pc:sldMk cId="1623015930" sldId="573"/>
        </pc:sldMkLst>
        <pc:spChg chg="mod">
          <ac:chgData name="hty hty" userId="75bf7606ac6bfdc8" providerId="LiveId" clId="{79167C53-50A3-48CF-96D9-4AA2F8C244DE}" dt="2026-07-01T12:46:58.190" v="266"/>
          <ac:spMkLst>
            <pc:docMk/>
            <pc:sldMk cId="1623015930" sldId="573"/>
            <ac:spMk id="3" creationId="{A811B1FF-F520-40DD-95A1-B911A4657450}"/>
          </ac:spMkLst>
        </pc:spChg>
      </pc:sldChg>
      <pc:sldChg chg="modSp mod modNotesTx">
        <pc:chgData name="hty hty" userId="75bf7606ac6bfdc8" providerId="LiveId" clId="{79167C53-50A3-48CF-96D9-4AA2F8C244DE}" dt="2026-07-01T12:46:51.075" v="265" actId="20577"/>
        <pc:sldMkLst>
          <pc:docMk/>
          <pc:sldMk cId="4191046987" sldId="574"/>
        </pc:sldMkLst>
        <pc:spChg chg="mod">
          <ac:chgData name="hty hty" userId="75bf7606ac6bfdc8" providerId="LiveId" clId="{79167C53-50A3-48CF-96D9-4AA2F8C244DE}" dt="2026-07-01T12:46:35.781" v="256" actId="108"/>
          <ac:spMkLst>
            <pc:docMk/>
            <pc:sldMk cId="4191046987" sldId="574"/>
            <ac:spMk id="3" creationId="{EEE1728F-435E-2386-1871-1F1166A295C2}"/>
          </ac:spMkLst>
        </pc:spChg>
      </pc:sldChg>
      <pc:sldChg chg="modSp mod modNotesTx">
        <pc:chgData name="hty hty" userId="75bf7606ac6bfdc8" providerId="LiveId" clId="{79167C53-50A3-48CF-96D9-4AA2F8C244DE}" dt="2026-07-01T12:45:21.167" v="247" actId="20577"/>
        <pc:sldMkLst>
          <pc:docMk/>
          <pc:sldMk cId="1484467593" sldId="577"/>
        </pc:sldMkLst>
        <pc:spChg chg="mod">
          <ac:chgData name="hty hty" userId="75bf7606ac6bfdc8" providerId="LiveId" clId="{79167C53-50A3-48CF-96D9-4AA2F8C244DE}" dt="2026-07-01T12:45:14.244" v="246" actId="108"/>
          <ac:spMkLst>
            <pc:docMk/>
            <pc:sldMk cId="1484467593" sldId="577"/>
            <ac:spMk id="2" creationId="{517417BC-821E-4DC5-86C9-1C2F4CE5C29F}"/>
          </ac:spMkLst>
        </pc:spChg>
      </pc:sldChg>
      <pc:sldChg chg="modSp mod modNotesTx">
        <pc:chgData name="hty hty" userId="75bf7606ac6bfdc8" providerId="LiveId" clId="{79167C53-50A3-48CF-96D9-4AA2F8C244DE}" dt="2026-07-01T12:44:19.263" v="236" actId="20577"/>
        <pc:sldMkLst>
          <pc:docMk/>
          <pc:sldMk cId="4188394477" sldId="592"/>
        </pc:sldMkLst>
        <pc:spChg chg="mod">
          <ac:chgData name="hty hty" userId="75bf7606ac6bfdc8" providerId="LiveId" clId="{79167C53-50A3-48CF-96D9-4AA2F8C244DE}" dt="2026-07-01T12:43:56.710" v="204"/>
          <ac:spMkLst>
            <pc:docMk/>
            <pc:sldMk cId="4188394477" sldId="592"/>
            <ac:spMk id="3" creationId="{07A93EC3-F83A-45A8-BBEB-B710E9E5B917}"/>
          </ac:spMkLst>
        </pc:spChg>
      </pc:sldChg>
      <pc:sldChg chg="modSp mod modNotesTx">
        <pc:chgData name="hty hty" userId="75bf7606ac6bfdc8" providerId="LiveId" clId="{79167C53-50A3-48CF-96D9-4AA2F8C244DE}" dt="2026-07-01T12:42:41.231" v="99" actId="20577"/>
        <pc:sldMkLst>
          <pc:docMk/>
          <pc:sldMk cId="2240769657" sldId="593"/>
        </pc:sldMkLst>
        <pc:spChg chg="mod">
          <ac:chgData name="hty hty" userId="75bf7606ac6bfdc8" providerId="LiveId" clId="{79167C53-50A3-48CF-96D9-4AA2F8C244DE}" dt="2026-07-01T12:42:24.958" v="76" actId="20577"/>
          <ac:spMkLst>
            <pc:docMk/>
            <pc:sldMk cId="2240769657" sldId="593"/>
            <ac:spMk id="4" creationId="{A1D731A3-FF54-42A2-9E8D-DE7C703113A6}"/>
          </ac:spMkLst>
        </pc:spChg>
      </pc:sldChg>
      <pc:sldChg chg="modSp mod modNotesTx">
        <pc:chgData name="hty hty" userId="75bf7606ac6bfdc8" providerId="LiveId" clId="{79167C53-50A3-48CF-96D9-4AA2F8C244DE}" dt="2026-07-01T12:43:22.092" v="174" actId="20577"/>
        <pc:sldMkLst>
          <pc:docMk/>
          <pc:sldMk cId="3348659109" sldId="598"/>
        </pc:sldMkLst>
        <pc:spChg chg="mod">
          <ac:chgData name="hty hty" userId="75bf7606ac6bfdc8" providerId="LiveId" clId="{79167C53-50A3-48CF-96D9-4AA2F8C244DE}" dt="2026-07-01T12:42:57.106" v="122" actId="20577"/>
          <ac:spMkLst>
            <pc:docMk/>
            <pc:sldMk cId="3348659109" sldId="598"/>
            <ac:spMk id="4" creationId="{A1D731A3-FF54-42A2-9E8D-DE7C703113A6}"/>
          </ac:spMkLst>
        </pc:spChg>
      </pc:sldChg>
      <pc:sldChg chg="modSp mod modNotesTx">
        <pc:chgData name="hty hty" userId="75bf7606ac6bfdc8" providerId="LiveId" clId="{79167C53-50A3-48CF-96D9-4AA2F8C244DE}" dt="2026-07-01T12:42:05.607" v="52" actId="20577"/>
        <pc:sldMkLst>
          <pc:docMk/>
          <pc:sldMk cId="3711892805" sldId="605"/>
        </pc:sldMkLst>
        <pc:spChg chg="mod">
          <ac:chgData name="hty hty" userId="75bf7606ac6bfdc8" providerId="LiveId" clId="{79167C53-50A3-48CF-96D9-4AA2F8C244DE}" dt="2026-07-01T12:41:40.246" v="33" actId="20577"/>
          <ac:spMkLst>
            <pc:docMk/>
            <pc:sldMk cId="3711892805" sldId="605"/>
            <ac:spMk id="5" creationId="{39A8512F-8536-48C0-66FF-1F1EA420FFF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61EA2-A884-4A9D-801D-FC9AA1452D46}"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D63B1-F1C8-482F-A128-3E44990E723D}" type="slidenum">
              <a:rPr lang="en-US" smtClean="0"/>
              <a:t>‹#›</a:t>
            </a:fld>
            <a:endParaRPr lang="en-US"/>
          </a:p>
        </p:txBody>
      </p:sp>
    </p:spTree>
    <p:extLst>
      <p:ext uri="{BB962C8B-B14F-4D97-AF65-F5344CB8AC3E}">
        <p14:creationId xmlns:p14="http://schemas.microsoft.com/office/powerpoint/2010/main" val="132070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ubmed.ncbi.nlm.nih.gov/27895903/"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le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personnel de gestion des établissements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doit savoir à propos du nettoyage de l’environnement et de la désinfection dans le contexte de la lutte contre Ebola ou Marburg.</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pourriez ajuster l’exemple de script ci-dessous en conséquence.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dirty="0">
                <a:solidFill>
                  <a:srgbClr val="000000"/>
                </a:solidFill>
                <a:effectLst/>
                <a:uFill>
                  <a:solidFill>
                    <a:prstClr val="black">
                      <a:alpha val="0"/>
                    </a:prstClr>
                  </a:solidFill>
                </a:uFill>
                <a:latin typeface="Calibri"/>
                <a:ea typeface="Calibri"/>
                <a:cs typeface="Calibri"/>
              </a:rPr>
              <a:t>Durée estimée avec la participation du public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environ 15 à 20 minutes</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traiterons du rôle de la direction dans le nettoyage de l’environnement et la désinfection, ainsi que de la gestion des déchets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p>
          <a:p>
            <a:endParaRPr lang="en-US" dirty="0"/>
          </a:p>
        </p:txBody>
      </p:sp>
      <p:sp>
        <p:nvSpPr>
          <p:cNvPr id="4" name="Slide Number Placeholder 3"/>
          <p:cNvSpPr>
            <a:spLocks noGrp="1"/>
          </p:cNvSpPr>
          <p:nvPr>
            <p:ph type="sldNum" sz="quarter" idx="5"/>
          </p:nvPr>
        </p:nvSpPr>
        <p:spPr/>
        <p:txBody>
          <a:bodyPr/>
          <a:lstStyle/>
          <a:p>
            <a:fld id="{AF8D63B1-F1C8-482F-A128-3E44990E723D}" type="slidenum">
              <a:rPr lang="en-US" smtClean="0"/>
              <a:t>1</a:t>
            </a:fld>
            <a:endParaRPr lang="en-US"/>
          </a:p>
        </p:txBody>
      </p:sp>
    </p:spTree>
    <p:extLst>
      <p:ext uri="{BB962C8B-B14F-4D97-AF65-F5344CB8AC3E}">
        <p14:creationId xmlns:p14="http://schemas.microsoft.com/office/powerpoint/2010/main" val="1530678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procédez au nettoyage de l’environnement dans le cadre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vous devez porter un équipement de protection individuelle approprié, également appelé EPI, pour vous protéger contre l’exposition à des agents infectieux. </a:t>
            </a:r>
            <a:endParaRPr lang="en-US" dirty="0">
              <a:cs typeface="Calibri"/>
            </a:endParaRP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 personnel qui assure le nettoyage de l’environnement doit toujours doubler les gants : une paire de gants extérieurs en caoutchouc épais pour se protéger des produits chimiques utilisés pour le nettoyage et la désinfection, et une paire de gants intérieurs pour vous aider à retirer l’EPI. Pour se protéger, les membres du personnel doivent porter une blouse ou une combinaison ainsi qu’un tablier. Pour protéger leurs yeux, le nez et la bouche, ils doivent porter un masque de protection avec un écran facial ou un masque de protection avec des lunettes de protection. Si le personnel constate que le masque de protection s’affaisse à force d’être imbibé de sueur, il peut porter un respirateur à la place du masque de protection. La structure du respirateur permet d’éviter ce problème et d’assurer une protection adéquate. Il faut également porter des bottes en caoutchouc ou des couvre-chaussures et un couvre-chef.</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Vous pouvez obtenir de plus amples informations sur l’EPI en consultant les sessions portant sur l’EPI sur la page Web des CDC à l’adresse suivante : https://www.cdc.gov/vhf/marburg/non-us/global-ipc.html.</a:t>
            </a:r>
            <a:endParaRPr lang="en-US" dirty="0">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10</a:t>
            </a:fld>
            <a:endParaRPr lang="en-US"/>
          </a:p>
        </p:txBody>
      </p:sp>
    </p:spTree>
    <p:extLst>
      <p:ext uri="{BB962C8B-B14F-4D97-AF65-F5344CB8AC3E}">
        <p14:creationId xmlns:p14="http://schemas.microsoft.com/office/powerpoint/2010/main" val="3028344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Le matériel dont votre établissement devra disposer pour le nettoyage de l’environnement et la désinfection comprend de l’eau propre, du savon et des désinfectants comme Jik ou HTH. Vous aurez besoin d’une solution de chlore à 0,5 %. Vous aurez également besoin </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de petits seaux ou contenants pour les for surfaces ou des seaux et des chariots pour les planchers,</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de chiffons de nettoyage et </a:t>
            </a:r>
          </a:p>
          <a:p>
            <a:pPr marL="171450" indent="-171450">
              <a:buFont typeface="Arial" panose="020B0604020202020204" pitchFamily="34" charset="0"/>
              <a:buChar char="•"/>
            </a:pPr>
            <a:r>
              <a:rPr lang="fr-FR" sz="1200" b="0" i="0" u="none" strike="noStrike" cap="none" baseline="0">
                <a:solidFill>
                  <a:srgbClr val="000000"/>
                </a:solidFill>
                <a:effectLst/>
                <a:uFill>
                  <a:solidFill>
                    <a:prstClr val="black">
                      <a:alpha val="0"/>
                    </a:prstClr>
                  </a:solidFill>
                </a:uFill>
                <a:latin typeface="Calibri"/>
                <a:ea typeface="Calibri"/>
                <a:cs typeface="Calibri"/>
              </a:rPr>
              <a:t>de raclettes avec manche ou des serpillières.</a:t>
            </a: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ct val="0"/>
              </a:spcBef>
              <a:spcAft>
                <a:spcPct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panose="020F0502020204030204"/>
                <a:cs typeface="Calibri"/>
                <a:sym typeface="Calibri"/>
              </a:rPr>
              <a:t>11</a:t>
            </a:fld>
            <a:endParaRPr lang="en-US" sz="1200" b="0" i="0" u="none" strike="noStrike" cap="none">
              <a:solidFill>
                <a:schemeClr val="dk1"/>
              </a:solidFill>
              <a:latin typeface="Calibri"/>
              <a:ea typeface="Calibri" panose="020F0502020204030204"/>
              <a:cs typeface="Calibri"/>
              <a:sym typeface="Calibri"/>
            </a:endParaRPr>
          </a:p>
        </p:txBody>
      </p:sp>
    </p:spTree>
    <p:extLst>
      <p:ext uri="{BB962C8B-B14F-4D97-AF65-F5344CB8AC3E}">
        <p14:creationId xmlns:p14="http://schemas.microsoft.com/office/powerpoint/2010/main" val="2378096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 de l’utilisation de solutions chlorées pour le nettoyage de l’environnement dans les zones d’isolement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une concentration de 0,5 %, parfois appelée « chlore fort », est nécessaire pour les surfaces dures telles que les sols, les comptoirs et les barrières de lit. Le temps de contact du chlore est de 10 minutes. C'est la durée pendant laquelle le chlore doit rester sur une surface pour tuer les micro-organismes. La surface doit être suffisamment mouillée pendant 10 minutes pour s’assurer que la durée de désinfection soit suffisante.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Remarque : l’OMS suggère que le linge souillé soit éliminé en toute sécurité comme un déchet infectieux par incinération (et non par désinfection ou décontamination).</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ne faut surtout pas pulvériser du chlore sur les personnes, notamment en pulvérisation directe, tunnels de désinfection ou toute autre solution « créative » en raison des effets néfastes potentiels sur la santé, que nous aborderons dans une autre diapositive. Lors du nettoyage des surfaces à l’aide du chlore, il est préférable d’essuyer plutôt que de pulvériser.</a:t>
            </a:r>
          </a:p>
          <a:p>
            <a:endParaRPr lang="en-US"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Lectures complémentaires :</a:t>
            </a:r>
          </a:p>
          <a:p>
            <a:r>
              <a:rPr lang="fr-FR" sz="1200" b="0" i="1" u="none" strike="noStrike" cap="none" baseline="0" dirty="0" err="1">
                <a:solidFill>
                  <a:srgbClr val="000000"/>
                </a:solidFill>
                <a:effectLst/>
                <a:uFill>
                  <a:solidFill>
                    <a:prstClr val="black">
                      <a:alpha val="0"/>
                    </a:prstClr>
                  </a:solidFill>
                </a:uFill>
                <a:latin typeface="Calibri"/>
                <a:ea typeface="Calibri"/>
                <a:cs typeface="Calibri"/>
                <a:hlinkClick r:id="rId3" history="0"/>
              </a:rPr>
              <a:t>Deliberate</a:t>
            </a:r>
            <a:r>
              <a:rPr lang="fr-FR" sz="1200" b="0" i="1" u="none" strike="noStrike" cap="none" baseline="0" dirty="0">
                <a:solidFill>
                  <a:srgbClr val="000000"/>
                </a:solidFill>
                <a:effectLst/>
                <a:uFill>
                  <a:solidFill>
                    <a:prstClr val="black">
                      <a:alpha val="0"/>
                    </a:prstClr>
                  </a:solidFill>
                </a:uFill>
                <a:latin typeface="Calibri"/>
                <a:ea typeface="Calibri"/>
                <a:cs typeface="Calibri"/>
                <a:hlinkClick r:id="rId3" history="0"/>
              </a:rPr>
              <a:t> </a:t>
            </a:r>
            <a:r>
              <a:rPr lang="fr-FR" sz="1200" b="0" i="1" u="none" strike="noStrike" cap="none" baseline="0" dirty="0" err="1">
                <a:solidFill>
                  <a:srgbClr val="000000"/>
                </a:solidFill>
                <a:effectLst/>
                <a:uFill>
                  <a:solidFill>
                    <a:prstClr val="black">
                      <a:alpha val="0"/>
                    </a:prstClr>
                  </a:solidFill>
                </a:uFill>
                <a:latin typeface="Calibri"/>
                <a:ea typeface="Calibri"/>
                <a:cs typeface="Calibri"/>
                <a:hlinkClick r:id="rId3" history="0"/>
              </a:rPr>
              <a:t>exposure</a:t>
            </a:r>
            <a:r>
              <a:rPr lang="fr-FR" sz="1200" b="0" i="1" u="none" strike="noStrike" cap="none" baseline="0" dirty="0">
                <a:solidFill>
                  <a:srgbClr val="000000"/>
                </a:solidFill>
                <a:effectLst/>
                <a:uFill>
                  <a:solidFill>
                    <a:prstClr val="black">
                      <a:alpha val="0"/>
                    </a:prstClr>
                  </a:solidFill>
                </a:uFill>
                <a:latin typeface="Calibri"/>
                <a:ea typeface="Calibri"/>
                <a:cs typeface="Calibri"/>
                <a:hlinkClick r:id="rId3" history="0"/>
              </a:rPr>
              <a:t> of </a:t>
            </a:r>
            <a:r>
              <a:rPr lang="fr-FR" sz="1200" b="0" i="1" u="none" strike="noStrike" cap="none" baseline="0" dirty="0" err="1">
                <a:solidFill>
                  <a:srgbClr val="000000"/>
                </a:solidFill>
                <a:effectLst/>
                <a:uFill>
                  <a:solidFill>
                    <a:prstClr val="black">
                      <a:alpha val="0"/>
                    </a:prstClr>
                  </a:solidFill>
                </a:uFill>
                <a:latin typeface="Calibri"/>
                <a:ea typeface="Calibri"/>
                <a:cs typeface="Calibri"/>
                <a:hlinkClick r:id="rId3" history="0"/>
              </a:rPr>
              <a:t>humans</a:t>
            </a:r>
            <a:r>
              <a:rPr lang="fr-FR" sz="1200" b="0" i="1" u="none" strike="noStrike" cap="none" baseline="0" dirty="0">
                <a:solidFill>
                  <a:srgbClr val="000000"/>
                </a:solidFill>
                <a:effectLst/>
                <a:uFill>
                  <a:solidFill>
                    <a:prstClr val="black">
                      <a:alpha val="0"/>
                    </a:prstClr>
                  </a:solidFill>
                </a:uFill>
                <a:latin typeface="Calibri"/>
                <a:ea typeface="Calibri"/>
                <a:cs typeface="Calibri"/>
                <a:hlinkClick r:id="rId3" history="0"/>
              </a:rPr>
              <a:t> to </a:t>
            </a:r>
            <a:r>
              <a:rPr lang="fr-FR" sz="1200" b="0" i="1" u="none" strike="noStrike" cap="none" baseline="0" dirty="0" err="1">
                <a:solidFill>
                  <a:srgbClr val="000000"/>
                </a:solidFill>
                <a:effectLst/>
                <a:uFill>
                  <a:solidFill>
                    <a:prstClr val="black">
                      <a:alpha val="0"/>
                    </a:prstClr>
                  </a:solidFill>
                </a:uFill>
                <a:latin typeface="Calibri"/>
                <a:ea typeface="Calibri"/>
                <a:cs typeface="Calibri"/>
                <a:hlinkClick r:id="rId3" history="0"/>
              </a:rPr>
              <a:t>chlorine</a:t>
            </a:r>
            <a:r>
              <a:rPr lang="fr-FR" sz="1200" b="0" i="1" u="none" strike="noStrike" cap="none" baseline="0" dirty="0">
                <a:solidFill>
                  <a:srgbClr val="000000"/>
                </a:solidFill>
                <a:effectLst/>
                <a:uFill>
                  <a:solidFill>
                    <a:prstClr val="black">
                      <a:alpha val="0"/>
                    </a:prstClr>
                  </a:solidFill>
                </a:uFill>
                <a:latin typeface="Calibri"/>
                <a:ea typeface="Calibri"/>
                <a:cs typeface="Calibri"/>
                <a:hlinkClick r:id="rId3" history="0"/>
              </a:rPr>
              <a:t>-the </a:t>
            </a:r>
            <a:r>
              <a:rPr lang="fr-FR" sz="1200" b="0" i="1" u="none" strike="noStrike" cap="none" baseline="0" dirty="0" err="1">
                <a:solidFill>
                  <a:srgbClr val="000000"/>
                </a:solidFill>
                <a:effectLst/>
                <a:uFill>
                  <a:solidFill>
                    <a:prstClr val="black">
                      <a:alpha val="0"/>
                    </a:prstClr>
                  </a:solidFill>
                </a:uFill>
                <a:latin typeface="Calibri"/>
                <a:ea typeface="Calibri"/>
                <a:cs typeface="Calibri"/>
                <a:hlinkClick r:id="rId3" history="0"/>
              </a:rPr>
              <a:t>aftermath</a:t>
            </a:r>
            <a:r>
              <a:rPr lang="fr-FR" sz="1200" b="0" i="1" u="none" strike="noStrike" cap="none" baseline="0" dirty="0">
                <a:solidFill>
                  <a:srgbClr val="000000"/>
                </a:solidFill>
                <a:effectLst/>
                <a:uFill>
                  <a:solidFill>
                    <a:prstClr val="black">
                      <a:alpha val="0"/>
                    </a:prstClr>
                  </a:solidFill>
                </a:uFill>
                <a:latin typeface="Calibri"/>
                <a:ea typeface="Calibri"/>
                <a:cs typeface="Calibri"/>
                <a:hlinkClick r:id="rId3" history="0"/>
              </a:rPr>
              <a:t> of Ebola in West Africa (Exposition délibérée de l’homme au chlore : les conséquences d’Ebola en Afrique de l’Ouest), PubMed (nih.gov)</a:t>
            </a:r>
            <a:endParaRPr lang="en-US" i="1"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1353880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La puissance de désinfection du chlore diminue au fil du temps, lorsqu’il est exposé à la lumière du soleil ou lorsqu’il est mélangé avec de la matière organique. Le chlore doit donc être rafraîchi chaque jour et conservé dans des seaux hermétiquement fermés, loin de la lumière du soleil. Souvenez-vous qu’avant la désinfection à l’aide du chlore, les objets doivent d’abord être nettoyés avec du savon et de l’eau pour retirer les matières organiques des surfaces. Le linge sale ne doit pas être trempé dans des seaux de chlore</a:t>
            </a:r>
          </a:p>
          <a:p>
            <a:endParaRPr lang="en-US"/>
          </a:p>
        </p:txBody>
      </p:sp>
      <p:sp>
        <p:nvSpPr>
          <p:cNvPr id="4" name="Slide Number Placeholder 3"/>
          <p:cNvSpPr>
            <a:spLocks noGrp="1"/>
          </p:cNvSpPr>
          <p:nvPr>
            <p:ph type="sldNum" sz="quarter" idx="5"/>
          </p:nvPr>
        </p:nvSpPr>
        <p:spPr/>
        <p:txBody>
          <a:bodyPr/>
          <a:lstStyle/>
          <a:p>
            <a:fld id="{AF8D63B1-F1C8-482F-A128-3E44990E723D}" type="slidenum">
              <a:rPr lang="en-US" smtClean="0"/>
              <a:t>13</a:t>
            </a:fld>
            <a:endParaRPr lang="en-US"/>
          </a:p>
        </p:txBody>
      </p:sp>
    </p:spTree>
    <p:extLst>
      <p:ext uri="{BB962C8B-B14F-4D97-AF65-F5344CB8AC3E}">
        <p14:creationId xmlns:p14="http://schemas.microsoft.com/office/powerpoint/2010/main" val="3948532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FR" sz="1700" b="0" i="1" u="none" strike="noStrike" cap="none" baseline="0">
                <a:solidFill>
                  <a:srgbClr val="000000"/>
                </a:solidFill>
                <a:effectLst/>
                <a:uFill>
                  <a:solidFill>
                    <a:prstClr val="black">
                      <a:alpha val="0"/>
                    </a:prstClr>
                  </a:solidFill>
                </a:uFill>
                <a:latin typeface="Calibri"/>
                <a:ea typeface="Calibri"/>
                <a:cs typeface="Calibri"/>
              </a:rPr>
              <a:t>Texte</a:t>
            </a:r>
            <a:r>
              <a:rPr lang="fr-FR" sz="1700" b="0" i="0" u="none" strike="noStrike" cap="none" baseline="0">
                <a:solidFill>
                  <a:srgbClr val="000000"/>
                </a:solidFill>
                <a:effectLst/>
                <a:uFill>
                  <a:solidFill>
                    <a:prstClr val="black">
                      <a:alpha val="0"/>
                    </a:prstClr>
                  </a:solidFill>
                </a:uFill>
                <a:latin typeface="Calibri"/>
                <a:ea typeface="Calibri"/>
                <a:cs typeface="Calibri"/>
              </a:rPr>
              <a:t> :</a:t>
            </a:r>
          </a:p>
          <a:p>
            <a:r>
              <a:rPr lang="fr-FR" sz="1100" b="0" i="0" u="none" strike="noStrike" cap="none" baseline="0">
                <a:solidFill>
                  <a:srgbClr val="000000"/>
                </a:solidFill>
                <a:effectLst/>
                <a:uFill>
                  <a:solidFill>
                    <a:prstClr val="black">
                      <a:alpha val="0"/>
                    </a:prstClr>
                  </a:solidFill>
                </a:uFill>
                <a:latin typeface="Calibri"/>
                <a:ea typeface="Calibri"/>
                <a:cs typeface="Calibri"/>
              </a:rPr>
              <a:t>Le chlore peut avoir des effets néfastes sur la santé, notamment des problèmes respiratoires et des brûlures lorsqu’il est manipulé sans l’EPI approprié. Cette photo montre une brûlure au chlore après avoir plongé les mains dans un seau de chlore. La concentration était inconnue, et le temps que cette personne puisse retirer le reste de son EPI en toute sécurité, soit environ 10 minutes, elle avait des brûlures de chlore sur les bras.</a:t>
            </a:r>
            <a:endParaRPr lang="en-US">
              <a:cs typeface="Calibri"/>
            </a:endParaRPr>
          </a:p>
          <a:p>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fr-FR" sz="1100" b="0" i="0" u="none" strike="noStrike" cap="none" baseline="0">
                <a:solidFill>
                  <a:srgbClr val="000000"/>
                </a:solidFill>
                <a:effectLst/>
                <a:uFill>
                  <a:solidFill>
                    <a:prstClr val="black">
                      <a:alpha val="0"/>
                    </a:prstClr>
                  </a:solidFill>
                </a:uFill>
                <a:latin typeface="Calibri"/>
                <a:ea typeface="Calibri"/>
                <a:cs typeface="Calibri"/>
              </a:rPr>
              <a:t>Le chlore est aussi potentiellement explosif. Mélangé à d’autres types de chlore en poudre, l’hypochlorite de calcium peut devenir combustible. Dans une unité de traitement du virus Ebola, lors d’une précédente épidémie en Afrique de l’Ouest, une explosion s’est produite dans une zone de mélange de chlore qui contenait deux types de chlore différents : HTH en granulés (hypochlorite de calcium) et SDIC en poudre (dichloroisocyanurate de sodium). L’explosion a été suffisamment forte pour être entendue à plusieurs centaines de mètres, a dispersé de la poudre de chlore dans une vaste zone et a fait exploser un mur de bâches situé à proximité. </a:t>
            </a:r>
          </a:p>
          <a:p>
            <a:pPr marL="0" marR="0" lvl="0" indent="0" algn="l" defTabSz="914400" rtl="0" eaLnBrk="1" fontAlgn="auto" latinLnBrk="0" hangingPunct="1">
              <a:lnSpc>
                <a:spcPct val="100000"/>
              </a:lnSpc>
              <a:spcBef>
                <a:spcPct val="0"/>
              </a:spcBef>
              <a:spcAft>
                <a:spcPct val="0"/>
              </a:spcAft>
              <a:buClrTx/>
              <a:buSzTx/>
              <a:buFontTx/>
              <a:buNone/>
              <a:defRPr/>
            </a:pPr>
            <a:endParaRPr lang="en-US" strike="sngStrike">
              <a:cs typeface="Calibri"/>
            </a:endParaRPr>
          </a:p>
          <a:p>
            <a:r>
              <a:rPr lang="fr-FR" sz="1100" b="0" i="0" u="none" strike="noStrike" cap="none" baseline="0">
                <a:solidFill>
                  <a:srgbClr val="000000"/>
                </a:solidFill>
                <a:effectLst/>
                <a:uFill>
                  <a:solidFill>
                    <a:prstClr val="black">
                      <a:alpha val="0"/>
                    </a:prstClr>
                  </a:solidFill>
                </a:uFill>
                <a:latin typeface="Calibri"/>
                <a:ea typeface="Calibri"/>
                <a:cs typeface="Calibri"/>
              </a:rPr>
              <a:t>Enfin, si</a:t>
            </a:r>
            <a:r>
              <a:rPr lang="fr-FR" sz="1100" b="1" i="0" u="none" strike="noStrike" cap="none" baseline="0">
                <a:solidFill>
                  <a:srgbClr val="000000"/>
                </a:solidFill>
                <a:effectLst/>
                <a:uFill>
                  <a:solidFill>
                    <a:prstClr val="black">
                      <a:alpha val="0"/>
                    </a:prstClr>
                  </a:solidFill>
                </a:uFill>
                <a:latin typeface="Calibri"/>
                <a:ea typeface="Calibri"/>
                <a:cs typeface="Calibri"/>
              </a:rPr>
              <a:t> </a:t>
            </a:r>
            <a:r>
              <a:rPr lang="fr-FR" sz="1100" b="0" i="0" u="none" strike="noStrike" cap="none" baseline="0">
                <a:solidFill>
                  <a:srgbClr val="000000"/>
                </a:solidFill>
                <a:effectLst/>
                <a:uFill>
                  <a:solidFill>
                    <a:prstClr val="black">
                      <a:alpha val="0"/>
                    </a:prstClr>
                  </a:solidFill>
                </a:uFill>
                <a:latin typeface="Calibri"/>
                <a:ea typeface="Calibri"/>
                <a:cs typeface="Calibri"/>
              </a:rPr>
              <a:t>le chlore est mélangé à d’autres désinfectants ou produits de nettoyage, en particulier les acides et les produits à base d’ammoniaque, il y a risque de création de gaz toxiques, qui peuvent provoquer une irritation des yeux, du nez et de la gorge, ainsi que d’autres réactions graves.</a:t>
            </a:r>
          </a:p>
          <a:p>
            <a:endParaRPr lang="en-US"/>
          </a:p>
          <a:p>
            <a:r>
              <a:rPr lang="fr-FR" sz="1100" b="0" i="0" u="none" strike="noStrike" cap="none" baseline="0">
                <a:solidFill>
                  <a:srgbClr val="000000"/>
                </a:solidFill>
                <a:effectLst/>
                <a:uFill>
                  <a:solidFill>
                    <a:prstClr val="black">
                      <a:alpha val="0"/>
                    </a:prstClr>
                  </a:solidFill>
                </a:uFill>
                <a:latin typeface="Calibri"/>
                <a:ea typeface="Calibri"/>
                <a:cs typeface="Calibri"/>
              </a:rPr>
              <a:t>En résumé, il faut toujours faire preuve de prudence lors de l’utilisation du chlore.</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4124749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À présent, parlons de la gestion des activités de nettoyage de l’environnement.</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15</a:t>
            </a:fld>
            <a:endParaRPr lang="en-US"/>
          </a:p>
        </p:txBody>
      </p:sp>
    </p:spTree>
    <p:extLst>
      <p:ext uri="{BB962C8B-B14F-4D97-AF65-F5344CB8AC3E}">
        <p14:creationId xmlns:p14="http://schemas.microsoft.com/office/powerpoint/2010/main" val="1037319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Les aide-mémoires peuvent guider le flux de travail du personnel de nettoyage et, en fin de compte, devenir des registres. Ils doivent indiquer le lieu nettoyé, par exemple la chambre ou la salle, la séance de nettoyage, par exemple le nettoyage final, la date, le nom et la signature du personnel assurant le nettoyage.</a:t>
            </a:r>
          </a:p>
        </p:txBody>
      </p:sp>
      <p:sp>
        <p:nvSpPr>
          <p:cNvPr id="4" name="Slide Number Placeholder 3"/>
          <p:cNvSpPr>
            <a:spLocks noGrp="1"/>
          </p:cNvSpPr>
          <p:nvPr>
            <p:ph type="sldNum" idx="12"/>
          </p:nvPr>
        </p:nvSpPr>
        <p:spPr/>
        <p:txBody>
          <a:bodyPr/>
          <a:lstStyle/>
          <a:p>
            <a:pPr marL="0" marR="0" lvl="0" indent="0" algn="r" rtl="0">
              <a:lnSpc>
                <a:spcPct val="100000"/>
              </a:lnSpc>
              <a:spcBef>
                <a:spcPct val="0"/>
              </a:spcBef>
              <a:spcAft>
                <a:spcPct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panose="020F0502020204030204"/>
                <a:cs typeface="Calibri"/>
                <a:sym typeface="Calibri"/>
              </a:rPr>
              <a:t>16</a:t>
            </a:fld>
            <a:endParaRPr lang="en-US" sz="1200" b="0" i="0" u="none" strike="noStrike" cap="none">
              <a:solidFill>
                <a:schemeClr val="dk1"/>
              </a:solidFill>
              <a:latin typeface="Calibri"/>
              <a:ea typeface="Calibri" panose="020F0502020204030204"/>
              <a:cs typeface="Calibri"/>
              <a:sym typeface="Calibri"/>
            </a:endParaRPr>
          </a:p>
        </p:txBody>
      </p:sp>
    </p:spTree>
    <p:extLst>
      <p:ext uri="{BB962C8B-B14F-4D97-AF65-F5344CB8AC3E}">
        <p14:creationId xmlns:p14="http://schemas.microsoft.com/office/powerpoint/2010/main" val="2932091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Le personnel doit être formé avant de travailler à titre indépendant et des formations de recyclage doivent être dispensées au besoin (par exemple tous les six mois) La formation doit être participative et pratique avec un apprentissage interactif, des illustrations et un entraînement, à un niveau d’instruction adapté au public cible, et dispensée par des formateurs expérimentés.</a:t>
            </a:r>
          </a:p>
        </p:txBody>
      </p:sp>
      <p:sp>
        <p:nvSpPr>
          <p:cNvPr id="4" name="Slide Number Placeholder 3"/>
          <p:cNvSpPr>
            <a:spLocks noGrp="1"/>
          </p:cNvSpPr>
          <p:nvPr>
            <p:ph type="sldNum" idx="12"/>
          </p:nvPr>
        </p:nvSpPr>
        <p:spPr/>
        <p:txBody>
          <a:bodyPr/>
          <a:lstStyle/>
          <a:p>
            <a:pPr marL="0" marR="0" lvl="0" indent="0" algn="r" rtl="0">
              <a:lnSpc>
                <a:spcPct val="100000"/>
              </a:lnSpc>
              <a:spcBef>
                <a:spcPct val="0"/>
              </a:spcBef>
              <a:spcAft>
                <a:spcPct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panose="020F0502020204030204"/>
                <a:cs typeface="Calibri"/>
                <a:sym typeface="Calibri"/>
              </a:rPr>
              <a:t>17</a:t>
            </a:fld>
            <a:endParaRPr lang="en-US" sz="1200" b="0" i="0" u="none" strike="noStrike" cap="none">
              <a:solidFill>
                <a:schemeClr val="dk1"/>
              </a:solidFill>
              <a:latin typeface="Calibri"/>
              <a:ea typeface="Calibri" panose="020F0502020204030204"/>
              <a:cs typeface="Calibri"/>
              <a:sym typeface="Calibri"/>
            </a:endParaRPr>
          </a:p>
        </p:txBody>
      </p:sp>
    </p:spTree>
    <p:extLst>
      <p:ext uri="{BB962C8B-B14F-4D97-AF65-F5344CB8AC3E}">
        <p14:creationId xmlns:p14="http://schemas.microsoft.com/office/powerpoint/2010/main" val="1793488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Encourage les participants à appliquer, analyser et/ou évaluer leurs acquis d’apprentissage, les aidant ainsi à approfondir leur compréhension du sujet </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Permet aux participants de réfléchir à la manière dont leur nouvel apprentissage s’applique à leurs connaissances ou expériences antérieures, ce qui les aide à mieux comprendre les idées enseignées et à s’en souvenir</a:t>
            </a:r>
          </a:p>
          <a:p>
            <a:pPr marL="171450" indent="-171450">
              <a:buFont typeface="Arial" panose="020B0604020202020204" pitchFamily="34" charset="0"/>
              <a:buChar cha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Vous permet de vérifier que les participants comprennent l’objet des discussions et de déterminer si certains sujets doivent être abordés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pPr marL="0" indent="0">
              <a:buNone/>
            </a:pPr>
            <a:r>
              <a:rPr lang="fr-FR" sz="1200" b="0" i="0" u="none" strike="noStrike" cap="none" baseline="0" dirty="0">
                <a:solidFill>
                  <a:srgbClr val="FFFFFF"/>
                </a:solidFill>
                <a:effectLst/>
                <a:uFill>
                  <a:solidFill>
                    <a:prstClr val="black">
                      <a:alpha val="0"/>
                    </a:prstClr>
                  </a:solidFill>
                </a:uFill>
                <a:latin typeface="Calibri"/>
                <a:ea typeface="Calibri"/>
                <a:cs typeface="Calibri"/>
              </a:rPr>
              <a:t>Maintenant que nous avons traité du nettoyage de l’environnement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FFFFFF"/>
                </a:solidFill>
                <a:effectLst/>
                <a:uFill>
                  <a:solidFill>
                    <a:prstClr val="black">
                      <a:alpha val="0"/>
                    </a:prstClr>
                  </a:solidFill>
                </a:uFill>
                <a:latin typeface="Calibri"/>
                <a:ea typeface="Calibri"/>
                <a:cs typeface="Calibri"/>
              </a:rPr>
              <a:t>en général, je voudrais vous accorder un peu de temps pour réfléchir à la manière dont ces enseignements s’appliquent spécifiquement à votre établissement. Sur la base de notre discussion d’aujourd’hui, qu’est-ce qui pourrait être modifié dans votre établissement, en ce qui concerne le nettoyage de l’environnement, afin d’améliorer la protection du personnel de nettoyage et d’autres personnes dans votre établissement contre Ebola ou Marburg ? Tenez compte des éléments comme les principes du nettoyage de l’environnement, l’EPI nécessaire, l’utilisation adéquate du chlore et la formation du personnel.</a:t>
            </a:r>
            <a:endParaRPr lang="en-US" sz="1200" dirty="0">
              <a:solidFill>
                <a:schemeClr val="bg1"/>
              </a:solidFill>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Prenez une minute pour noter ou réfléchir à trois choses (ou plus !) que vous feriez différemment sur la base de ce que vous avez appris aujourd’hui.</a:t>
            </a:r>
          </a:p>
          <a:p>
            <a:endParaRPr lang="en-US"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1 à 2 minutes pour noter leurs idées. Lorsque les participants auront terminé, vous pourriez inviter quelques volontaires à faire part de leurs réponses. Cependant, comme il s’agit d’une question personnelle et que certains pourraient éprouver une certaine gêne par rapport à ce qu’ils estiment ne pas avoir fait correctement jusqu’ici, n’obligez personne à répondre devant le groupe.]</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18</a:t>
            </a:fld>
            <a:endParaRPr lang="en-US"/>
          </a:p>
        </p:txBody>
      </p:sp>
    </p:spTree>
    <p:extLst>
      <p:ext uri="{BB962C8B-B14F-4D97-AF65-F5344CB8AC3E}">
        <p14:creationId xmlns:p14="http://schemas.microsoft.com/office/powerpoint/2010/main" val="1759015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conclure, j’espère que vous avez retenu plusieurs idées clés de cette session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D’abord, souvenez-vous que le nettoyage de l’environnement est essentiel pour la prévention de la propagation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Il assure votre propre protection, ainsi que celle de collègues et de vos patients. En vous protégeant, vous protégez également vos amis, votre famille et d’autres personnes dans votre communauté.</a:t>
            </a:r>
            <a:endParaRPr lang="en-US" dirty="0">
              <a:cs typeface="Calibri"/>
            </a:endParaRPr>
          </a:p>
          <a:p>
            <a:endParaRPr lang="en-US" dirty="0"/>
          </a:p>
          <a:p>
            <a:pPr>
              <a:lnSpc>
                <a:spcPct val="100000"/>
              </a:lnSpc>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Souvenez-vous que le nettoyage de l’environnement implique le nettoyage et la désinfection. Un nettoyage avec du savon et de l’eau doit toujours précéder la désinfection à l’aide du chlore.</a:t>
            </a:r>
          </a:p>
          <a:p>
            <a:pPr>
              <a:lnSpc>
                <a:spcPct val="100000"/>
              </a:lnSpc>
              <a:spcBef>
                <a:spcPts val="1800"/>
              </a:spcBef>
            </a:pPr>
            <a:endParaRPr lang="en-US" sz="1200" dirty="0"/>
          </a:p>
          <a:p>
            <a:pPr>
              <a:lnSpc>
                <a:spcPct val="100000"/>
              </a:lnSpc>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 chlore ne doit jamais être pulvérisé sur des personnes.</a:t>
            </a:r>
          </a:p>
          <a:p>
            <a:pPr>
              <a:lnSpc>
                <a:spcPct val="100000"/>
              </a:lnSpc>
              <a:spcBef>
                <a:spcPts val="1800"/>
              </a:spcBef>
            </a:pPr>
            <a:endParaRPr lang="en-US" sz="1200" dirty="0"/>
          </a:p>
          <a:p>
            <a:pPr>
              <a:lnSpc>
                <a:spcPct val="100000"/>
              </a:lnSpc>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Et enfin, la formation du personnel et les journaux de nettoyage peuvent faciliter la gestion des activités de nettoyage de l’environnement.</a:t>
            </a:r>
          </a:p>
          <a:p>
            <a:endParaRPr lang="en-US" dirty="0"/>
          </a:p>
        </p:txBody>
      </p:sp>
      <p:sp>
        <p:nvSpPr>
          <p:cNvPr id="4" name="Slide Number Placeholder 3"/>
          <p:cNvSpPr>
            <a:spLocks noGrp="1"/>
          </p:cNvSpPr>
          <p:nvPr>
            <p:ph type="sldNum" sz="quarter" idx="5"/>
          </p:nvPr>
        </p:nvSpPr>
        <p:spPr/>
        <p:txBody>
          <a:bodyPr/>
          <a:lstStyle/>
          <a:p>
            <a:fld id="{AF8D63B1-F1C8-482F-A128-3E44990E723D}" type="slidenum">
              <a:rPr lang="en-US" smtClean="0"/>
              <a:t>19</a:t>
            </a:fld>
            <a:endParaRPr lang="en-US"/>
          </a:p>
        </p:txBody>
      </p:sp>
    </p:spTree>
    <p:extLst>
      <p:ext uri="{BB962C8B-B14F-4D97-AF65-F5344CB8AC3E}">
        <p14:creationId xmlns:p14="http://schemas.microsoft.com/office/powerpoint/2010/main" val="577070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a:solidFill>
                  <a:srgbClr val="000000"/>
                </a:solidFill>
                <a:effectLst/>
                <a:uFill>
                  <a:solidFill>
                    <a:prstClr val="black">
                      <a:alpha val="0"/>
                    </a:prstClr>
                  </a:solidFill>
                </a:uFill>
                <a:latin typeface="Calibri"/>
                <a:ea typeface="Calibri"/>
                <a:cs typeface="Calibri"/>
              </a:rPr>
              <a:t>Aujourd’hui, nous avons deux objectifs d’apprentissage. Au terme du temps que nous passerons ensemble aujourd’hui, vous devez être en mesure d’expliquer pourquoi le nettoyage de l’environnement est important et de décrire au moins trois principes généraux du nettoyage de l’environnement.</a:t>
            </a:r>
          </a:p>
          <a:p>
            <a:pPr lvl="0"/>
            <a:endParaRPr lang="en-US" baseline="0"/>
          </a:p>
          <a:p>
            <a:pPr lvl="0"/>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participants de 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participants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commencer aujourd’hui, je vais vous poser une question à choix multiples. Où les virus provoquant Ebola ou Marburg peuvent-il vivre ? Vous pouvez choisir entre les surfaces comme les tables et les chaises, le matériel médical comme les thermomètres et les stéthoscopes, et les équipements de protection individuelle tels que les masques, les bottes et les tabliers. Plusieurs réponses peuvent être vraies. Je vous donnerai une minute pour y réfléchir avant de révéler la réponse.</a:t>
            </a:r>
          </a:p>
          <a:p>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[Donnez aux participants 1 à 2 minutes pour réfléchir calmement avant de montrer la réponse dans la diapositive suivante.]</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540450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pPr>
              <a:lnSpc>
                <a:spcPct val="90000"/>
              </a:lnSpc>
              <a:spcBef>
                <a:spcPts val="600"/>
              </a:spcBef>
              <a:spcAft>
                <a:spcPts val="200"/>
              </a:spcAft>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Et la réponse est : toutes ces options. Les virus provoquant Ebola ou Marburg peuvent vivre sur les surfaces, ainsi que dans le matériel médical et l’équipement de protection individuelle. Si vous touchez l’une de ces surfaces, avec les virus provoquant Ebola ou Marburg dessus, puis touchez ensuite des muqueuses comme vos yeux, votre nez ou votre bouche, vous pourriez vous auto-infecter par Ebola ou Marburg.</a:t>
            </a:r>
            <a:endParaRPr lang="en-US" i="0"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927644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C’est pourquoi le nettoyage de l’environnement et la désinfection sont très importants pour arrêter la propagation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les établissements de santé. Commençons notre discussion sur le nettoyage de l’environnement par un aperçu de la définition du nettoyage de l’environnement.</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3953379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806000"/>
                </a:solidFill>
                <a:effectLst/>
                <a:uFill>
                  <a:solidFill>
                    <a:prstClr val="black">
                      <a:alpha val="0"/>
                    </a:prstClr>
                  </a:solidFill>
                </a:uFill>
                <a:latin typeface="Calibri"/>
                <a:ea typeface="Calibri"/>
                <a:cs typeface="Calibri"/>
              </a:rPr>
              <a:t>Texte</a:t>
            </a:r>
            <a:r>
              <a:rPr lang="fr-FR" sz="1200" b="0" i="0" u="none" strike="noStrike" cap="none" baseline="0">
                <a:solidFill>
                  <a:srgbClr val="806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Le nettoyage de l’environnement est le terme général utilisé pour désigner le nettoyage et la désinfection de l’environnement des soins aux patients. </a:t>
            </a:r>
          </a:p>
          <a:p>
            <a:pPr marL="0" marR="0" lvl="0" indent="0" algn="l" defTabSz="914400" rtl="0" eaLnBrk="1" fontAlgn="auto" latinLnBrk="0" hangingPunct="1">
              <a:lnSpc>
                <a:spcPct val="100000"/>
              </a:lnSpc>
              <a:spcBef>
                <a:spcPct val="0"/>
              </a:spcBef>
              <a:spcAft>
                <a:spcPct val="0"/>
              </a:spcAft>
              <a:buClrTx/>
              <a:buSzTx/>
              <a:buFontTx/>
              <a:buNone/>
              <a:defRPr/>
            </a:pPr>
            <a:endParaRPr lang="en-US">
              <a:solidFill>
                <a:schemeClr val="accent4">
                  <a:lumMod val="50000"/>
                </a:schemeClr>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806000"/>
                </a:solidFill>
                <a:effectLst/>
                <a:uFill>
                  <a:solidFill>
                    <a:prstClr val="black">
                      <a:alpha val="0"/>
                    </a:prstClr>
                  </a:solidFill>
                </a:uFill>
                <a:latin typeface="Calibri"/>
                <a:ea typeface="Calibri"/>
                <a:cs typeface="Calibri"/>
              </a:rPr>
              <a:t>Le nettoyage permet d’éliminer la saleté et certains germes. Il s’effectue avec de l’eau et du savon. La désinfection tue les germes à l’aide de produits chimiques tels qu’une solution de chlore à 0,5 %.</a:t>
            </a: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2574904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Pourquoi, alors, est-il si important de nettoyer l’environnement ? Comme nous avons pu le voir, les virus provoquant Ebola ou Marburg peuvent vivre sur des surfaces comme les tables, les chaises et le matériel médical. Si vous touchez des surfaces contaminées ou utilisez du matériel contaminé, vous pouvez vous auto-transmettre Ebola ou Marburg et la transmettre à vos patients. Un nettoyage et une désinfection appropriés permettent de prévenir la propagation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les établissements. ce qui vous protège, vous, vos collègues et les patients. En veillant à votre sécurité, vous protégez également vos amis, votre famille et les autres personnes de votre communauté avec qui vous êtes en contact.</a:t>
            </a:r>
            <a:endParaRPr lang="en-US" dirty="0">
              <a:cs typeface="Calibri"/>
            </a:endParaRPr>
          </a:p>
        </p:txBody>
      </p:sp>
      <p:sp>
        <p:nvSpPr>
          <p:cNvPr id="4" name="Slide Number Placeholder 3"/>
          <p:cNvSpPr>
            <a:spLocks noGrp="1"/>
          </p:cNvSpPr>
          <p:nvPr>
            <p:ph type="sldNum" sz="quarter" idx="5"/>
          </p:nvPr>
        </p:nvSpPr>
        <p:spPr/>
        <p:txBody>
          <a:bodyPr/>
          <a:lstStyle/>
          <a:p>
            <a:fld id="{AF8D63B1-F1C8-482F-A128-3E44990E723D}" type="slidenum">
              <a:rPr lang="en-US" smtClean="0"/>
              <a:t>7</a:t>
            </a:fld>
            <a:endParaRPr lang="en-US"/>
          </a:p>
        </p:txBody>
      </p:sp>
    </p:spTree>
    <p:extLst>
      <p:ext uri="{BB962C8B-B14F-4D97-AF65-F5344CB8AC3E}">
        <p14:creationId xmlns:p14="http://schemas.microsoft.com/office/powerpoint/2010/main" val="1746181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Voici quelques principes généraux de nettoyage de l'environnement. Certains de ces principes peuvent vous sembler familiers, car ils ne s’appliquent pas uniquement au nettoyage en cas de présence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mais contribuent à la prévention générale des infections nosocomiales de toutes sortes.</a:t>
            </a:r>
            <a:endParaRPr lang="en-US" noProof="0" dirty="0">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Vous devez toujours nettoyer avant de désinfecter. Lorsque vous nettoyez, vous devez éliminer les matières organiques laissées sur les surfaces. Si cette matière organique n’est pas éliminée, elle peut diminuer l’efficacité des désinfectants. Vous devez utiliser de l’eau et du savon pour nettoyer et du chlore pour désinfecter. En d’autres termes, vous devez d’abord utiliser de l’eau et du savon pour que le chlore soit efficace.</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 nettoyage doit commencer par la zone la plus propre et progresser vers la zone la plus sale. Les zones d’isolement doivent toujours être nettoyées en dernier et, de préférence, disposer de leur propre personnel de nettoyage et de leurs propres protocoles.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 nettoyage doit toujours se faire de manière systématique (par exemple dans le sens des aiguilles d’une montre) afin d’éviter les zones manquantes.</a:t>
            </a: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 matériel de soins comme les stéthoscopes ou les tensiomètres doit être nettoyé et désinfecté en passant d’un patient à l’autre.</a:t>
            </a:r>
            <a:endParaRPr lang="en-US" noProof="0" dirty="0">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noProof="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Et enfin, dans la mesure du possible, réservez les produits de nettoyage aux zones à plus haut risque, par exemple la zone d’accouchement ou la salle d’opération, afin qu’ils ne soient pas utilisés ailleurs. Dans le cas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toujours</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réserver les produits de nettoyage aux zones d’isolement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afin qu’ils ne soient pas utilisés dans d’autres zones de soins des patients.</a:t>
            </a:r>
            <a:endParaRPr lang="en-US" noProof="0" dirty="0">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3427349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Maintenant, parlons du matériel et de l’équipement nécessaires pour le nettoyage de l’environnement.</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34049465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dirty="0"/>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177018"/>
            <a:ext cx="9724222"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 </a:t>
            </a:r>
          </a:p>
        </p:txBody>
      </p:sp>
    </p:spTree>
    <p:extLst>
      <p:ext uri="{BB962C8B-B14F-4D97-AF65-F5344CB8AC3E}">
        <p14:creationId xmlns:p14="http://schemas.microsoft.com/office/powerpoint/2010/main" val="335757059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4C56-AB64-4069-AAF7-A59C8565CC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26DF37-F9B2-47D4-B086-4A61756453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DD1542-AD66-4867-8E3A-D781E35A3A8A}"/>
              </a:ext>
            </a:extLst>
          </p:cNvPr>
          <p:cNvSpPr>
            <a:spLocks noGrp="1"/>
          </p:cNvSpPr>
          <p:nvPr>
            <p:ph type="dt" sz="half" idx="10"/>
          </p:nvPr>
        </p:nvSpPr>
        <p:spPr/>
        <p:txBody>
          <a:bodyPr/>
          <a:lstStyle/>
          <a:p>
            <a:fld id="{01E6BB04-3919-41C9-975D-BBB921C30444}" type="datetimeFigureOut">
              <a:rPr lang="en-US" smtClean="0"/>
              <a:t>7/31/2026</a:t>
            </a:fld>
            <a:endParaRPr lang="en-US"/>
          </a:p>
        </p:txBody>
      </p:sp>
      <p:sp>
        <p:nvSpPr>
          <p:cNvPr id="5" name="Footer Placeholder 4">
            <a:extLst>
              <a:ext uri="{FF2B5EF4-FFF2-40B4-BE49-F238E27FC236}">
                <a16:creationId xmlns:a16="http://schemas.microsoft.com/office/drawing/2014/main" id="{D9C432EC-2E9D-42E2-945E-F83517695B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105C2A-F9BB-4C71-9B3F-E87CFE9B2408}"/>
              </a:ext>
            </a:extLst>
          </p:cNvPr>
          <p:cNvSpPr>
            <a:spLocks noGrp="1"/>
          </p:cNvSpPr>
          <p:nvPr>
            <p:ph type="sldNum" sz="quarter" idx="12"/>
          </p:nvPr>
        </p:nvSpPr>
        <p:spPr/>
        <p:txBody>
          <a:bodyPr/>
          <a:lstStyle/>
          <a:p>
            <a:fld id="{60D8421D-84D0-463A-BCCA-9878D2D4F7A0}" type="slidenum">
              <a:rPr lang="en-US" smtClean="0"/>
              <a:t>‹#›</a:t>
            </a:fld>
            <a:endParaRPr lang="en-US"/>
          </a:p>
        </p:txBody>
      </p:sp>
    </p:spTree>
    <p:extLst>
      <p:ext uri="{BB962C8B-B14F-4D97-AF65-F5344CB8AC3E}">
        <p14:creationId xmlns:p14="http://schemas.microsoft.com/office/powerpoint/2010/main" val="254266722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233379207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414117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333181735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41429754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2464632"/>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697725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91854616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200118524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30437-A0B2-4E23-A3A5-5F0A7421E3A9}"/>
              </a:ext>
            </a:extLst>
          </p:cNvPr>
          <p:cNvSpPr>
            <a:spLocks noGrp="1"/>
          </p:cNvSpPr>
          <p:nvPr>
            <p:ph type="title"/>
          </p:nvPr>
        </p:nvSpPr>
        <p:spPr>
          <a:xfrm>
            <a:off x="481263" y="365127"/>
            <a:ext cx="10258927"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1441BC84-AB05-47A7-BBF0-F4B453115707}"/>
              </a:ext>
            </a:extLst>
          </p:cNvPr>
          <p:cNvSpPr>
            <a:spLocks noGrp="1"/>
          </p:cNvSpPr>
          <p:nvPr>
            <p:ph type="dt" idx="10"/>
          </p:nvPr>
        </p:nvSpPr>
        <p:spPr>
          <a:xfrm>
            <a:off x="176464" y="6347999"/>
            <a:ext cx="2743200" cy="365125"/>
          </a:xfrm>
        </p:spPr>
        <p:txBody>
          <a:bodyPr/>
          <a:lstStyle/>
          <a:p>
            <a:r>
              <a:rPr lang="en-US"/>
              <a:t>Version: November 2022</a:t>
            </a:r>
          </a:p>
        </p:txBody>
      </p:sp>
      <p:sp>
        <p:nvSpPr>
          <p:cNvPr id="5" name="Slide Number Placeholder 4">
            <a:extLst>
              <a:ext uri="{FF2B5EF4-FFF2-40B4-BE49-F238E27FC236}">
                <a16:creationId xmlns:a16="http://schemas.microsoft.com/office/drawing/2014/main" id="{4BEB0D59-3E67-4A22-B197-7268A52C792D}"/>
              </a:ext>
            </a:extLst>
          </p:cNvPr>
          <p:cNvSpPr>
            <a:spLocks noGrp="1"/>
          </p:cNvSpPr>
          <p:nvPr>
            <p:ph type="sldNum" idx="12"/>
          </p:nvPr>
        </p:nvSpPr>
        <p:spPr>
          <a:xfrm>
            <a:off x="9188115" y="6347999"/>
            <a:ext cx="2743200" cy="365125"/>
          </a:xfrm>
        </p:spPr>
        <p:txBody>
          <a:bodyPr/>
          <a:lstStyle/>
          <a:p>
            <a:pPr marL="0" lvl="0" indent="0" algn="r" rtl="0">
              <a:spcBef>
                <a:spcPct val="0"/>
              </a:spcBef>
              <a:spcAft>
                <a:spcPct val="0"/>
              </a:spcAft>
              <a:buNone/>
            </a:pPr>
            <a:fld id="{00000000-1234-1234-1234-123412341234}" type="slidenum">
              <a:rPr lang="en-US" smtClean="0"/>
              <a:t>‹#›</a:t>
            </a:fld>
            <a:endParaRPr lang="en-US"/>
          </a:p>
        </p:txBody>
      </p:sp>
      <p:sp>
        <p:nvSpPr>
          <p:cNvPr id="6" name="Google Shape;57;p27">
            <a:extLst>
              <a:ext uri="{FF2B5EF4-FFF2-40B4-BE49-F238E27FC236}">
                <a16:creationId xmlns:a16="http://schemas.microsoft.com/office/drawing/2014/main" id="{72E8AD0A-9B85-474B-BE96-57B07EA7E753}"/>
              </a:ext>
            </a:extLst>
          </p:cNvPr>
          <p:cNvSpPr txBox="1">
            <a:spLocks noGrp="1"/>
          </p:cNvSpPr>
          <p:nvPr>
            <p:ph type="body" idx="1"/>
          </p:nvPr>
        </p:nvSpPr>
        <p:spPr>
          <a:xfrm>
            <a:off x="481264" y="1825625"/>
            <a:ext cx="1106905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ct val="0"/>
              </a:spcAft>
              <a:buClr>
                <a:schemeClr val="dk1"/>
              </a:buClr>
              <a:buSzPts val="1800"/>
              <a:buChar char="•"/>
              <a:defRPr/>
            </a:lvl1pPr>
            <a:lvl2pPr marL="914400" lvl="1" indent="-342900" algn="l">
              <a:lnSpc>
                <a:spcPct val="90000"/>
              </a:lnSpc>
              <a:spcBef>
                <a:spcPts val="406"/>
              </a:spcBef>
              <a:spcAft>
                <a:spcPct val="0"/>
              </a:spcAft>
              <a:buClr>
                <a:schemeClr val="dk1"/>
              </a:buClr>
              <a:buSzPts val="1800"/>
              <a:buChar char="•"/>
              <a:defRPr/>
            </a:lvl2pPr>
            <a:lvl3pPr marL="1371600" lvl="2" indent="-342900" algn="l">
              <a:lnSpc>
                <a:spcPct val="90000"/>
              </a:lnSpc>
              <a:spcBef>
                <a:spcPts val="406"/>
              </a:spcBef>
              <a:spcAft>
                <a:spcPct val="0"/>
              </a:spcAft>
              <a:buClr>
                <a:schemeClr val="dk1"/>
              </a:buClr>
              <a:buSzPts val="1800"/>
              <a:buChar char="•"/>
              <a:defRPr/>
            </a:lvl3pPr>
            <a:lvl4pPr marL="1828800" lvl="3" indent="-342900" algn="l">
              <a:lnSpc>
                <a:spcPct val="90000"/>
              </a:lnSpc>
              <a:spcBef>
                <a:spcPts val="406"/>
              </a:spcBef>
              <a:spcAft>
                <a:spcPct val="0"/>
              </a:spcAft>
              <a:buClr>
                <a:schemeClr val="dk1"/>
              </a:buClr>
              <a:buSzPts val="1800"/>
              <a:buChar char="•"/>
              <a:defRPr/>
            </a:lvl4pPr>
            <a:lvl5pPr marL="2286000" lvl="4" indent="-342900" algn="l">
              <a:lnSpc>
                <a:spcPct val="90000"/>
              </a:lnSpc>
              <a:spcBef>
                <a:spcPts val="406"/>
              </a:spcBef>
              <a:spcAft>
                <a:spcPct val="0"/>
              </a:spcAft>
              <a:buClr>
                <a:schemeClr val="dk1"/>
              </a:buClr>
              <a:buSzPts val="1800"/>
              <a:buChar char="•"/>
              <a:defRPr/>
            </a:lvl5pPr>
            <a:lvl6pPr marL="2743200" lvl="5" indent="-342900" algn="l">
              <a:lnSpc>
                <a:spcPct val="90000"/>
              </a:lnSpc>
              <a:spcBef>
                <a:spcPts val="406"/>
              </a:spcBef>
              <a:spcAft>
                <a:spcPct val="0"/>
              </a:spcAft>
              <a:buClr>
                <a:schemeClr val="dk1"/>
              </a:buClr>
              <a:buSzPts val="1800"/>
              <a:buChar char="•"/>
              <a:defRPr/>
            </a:lvl6pPr>
            <a:lvl7pPr marL="3200400" lvl="6" indent="-342900" algn="l">
              <a:lnSpc>
                <a:spcPct val="90000"/>
              </a:lnSpc>
              <a:spcBef>
                <a:spcPts val="406"/>
              </a:spcBef>
              <a:spcAft>
                <a:spcPct val="0"/>
              </a:spcAft>
              <a:buClr>
                <a:schemeClr val="dk1"/>
              </a:buClr>
              <a:buSzPts val="1800"/>
              <a:buChar char="•"/>
              <a:defRPr/>
            </a:lvl7pPr>
            <a:lvl8pPr marL="3657600" lvl="7" indent="-342900" algn="l">
              <a:lnSpc>
                <a:spcPct val="90000"/>
              </a:lnSpc>
              <a:spcBef>
                <a:spcPts val="406"/>
              </a:spcBef>
              <a:spcAft>
                <a:spcPct val="0"/>
              </a:spcAft>
              <a:buClr>
                <a:schemeClr val="dk1"/>
              </a:buClr>
              <a:buSzPts val="1800"/>
              <a:buChar char="•"/>
              <a:defRPr/>
            </a:lvl8pPr>
            <a:lvl9pPr marL="4114800" lvl="8" indent="-342900" algn="l">
              <a:lnSpc>
                <a:spcPct val="90000"/>
              </a:lnSpc>
              <a:spcBef>
                <a:spcPts val="406"/>
              </a:spcBef>
              <a:spcAft>
                <a:spcPct val="0"/>
              </a:spcAft>
              <a:buClr>
                <a:schemeClr val="dk1"/>
              </a:buClr>
              <a:buSzPts val="1800"/>
              <a:buChar char="•"/>
              <a:defRPr/>
            </a:lvl9pPr>
          </a:lstStyle>
          <a:p>
            <a:endParaRPr/>
          </a:p>
        </p:txBody>
      </p:sp>
    </p:spTree>
    <p:extLst>
      <p:ext uri="{BB962C8B-B14F-4D97-AF65-F5344CB8AC3E}">
        <p14:creationId xmlns:p14="http://schemas.microsoft.com/office/powerpoint/2010/main" val="9421388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63355195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3" r:id="rId9"/>
    <p:sldLayoutId id="2147483674" r:id="rId10"/>
    <p:sldLayoutId id="2147483660" r:id="rId11"/>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0.emf"/><Relationship Id="rId5" Type="http://schemas.openxmlformats.org/officeDocument/2006/relationships/image" Target="../media/image9.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9A8512F-8536-48C0-66FF-1F1EA420FFF4}"/>
              </a:ext>
            </a:extLst>
          </p:cNvPr>
          <p:cNvSpPr>
            <a:spLocks noGrp="1"/>
          </p:cNvSpPr>
          <p:nvPr>
            <p:ph type="title"/>
          </p:nvPr>
        </p:nvSpPr>
        <p:spPr>
          <a:xfrm>
            <a:off x="1934095" y="2628666"/>
            <a:ext cx="8557442"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Prévention et contrôle des infections (PCI) pour la maladie à virus Ebola ou la maladie à virus de Marburg : </a:t>
            </a:r>
            <a:br>
              <a:rPr sz="4300" dirty="0"/>
            </a:br>
            <a:r>
              <a:rPr lang="fr-FR" sz="3600" b="0" i="0" u="none" strike="noStrike" cap="none" baseline="0" dirty="0">
                <a:solidFill>
                  <a:srgbClr val="0B40A5"/>
                </a:solidFill>
                <a:effectLst/>
                <a:uFill>
                  <a:solidFill>
                    <a:prstClr val="black">
                      <a:alpha val="0"/>
                    </a:prstClr>
                  </a:solidFill>
                </a:uFill>
                <a:latin typeface="Calibri Light"/>
                <a:ea typeface="Calibri Light"/>
                <a:cs typeface="Calibri Light"/>
              </a:rPr>
              <a:t>nettoyage de l’environnement et désinfection pour la gestion des établissements</a:t>
            </a:r>
          </a:p>
        </p:txBody>
      </p:sp>
      <p:cxnSp>
        <p:nvCxnSpPr>
          <p:cNvPr id="6" name="Straight Connector 5">
            <a:extLst>
              <a:ext uri="{FF2B5EF4-FFF2-40B4-BE49-F238E27FC236}">
                <a16:creationId xmlns:a16="http://schemas.microsoft.com/office/drawing/2014/main" id="{54CA0593-D683-1E3B-07FB-F0087C44576B}"/>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1559F07-024F-28F4-E57A-819EE7B27A43}"/>
              </a:ext>
            </a:extLst>
          </p:cNvPr>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a:latin typeface="Calibri"/>
              <a:cs typeface="Calibri"/>
            </a:endParaRPr>
          </a:p>
        </p:txBody>
      </p:sp>
      <p:sp>
        <p:nvSpPr>
          <p:cNvPr id="8" name="TextBox 7">
            <a:extLst>
              <a:ext uri="{FF2B5EF4-FFF2-40B4-BE49-F238E27FC236}">
                <a16:creationId xmlns:a16="http://schemas.microsoft.com/office/drawing/2014/main" id="{E5FCE88F-2B0B-E724-1722-EE4DF894C15F}"/>
              </a:ext>
            </a:extLst>
          </p:cNvPr>
          <p:cNvSpPr txBox="1"/>
          <p:nvPr/>
        </p:nvSpPr>
        <p:spPr>
          <a:xfrm>
            <a:off x="9357360" y="6231466"/>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Mise à jour : mars 2023</a:t>
            </a:r>
            <a:endParaRPr lang="en-US">
              <a:solidFill>
                <a:schemeClr val="accent5">
                  <a:lumMod val="75000"/>
                </a:schemeClr>
              </a:solidFill>
            </a:endParaRPr>
          </a:p>
        </p:txBody>
      </p:sp>
    </p:spTree>
    <p:extLst>
      <p:ext uri="{BB962C8B-B14F-4D97-AF65-F5344CB8AC3E}">
        <p14:creationId xmlns:p14="http://schemas.microsoft.com/office/powerpoint/2010/main" val="371189280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417BC-821E-4DC5-86C9-1C2F4CE5C29F}"/>
              </a:ext>
            </a:extLst>
          </p:cNvPr>
          <p:cNvSpPr>
            <a:spLocks noGrp="1"/>
          </p:cNvSpPr>
          <p:nvPr>
            <p:ph type="title"/>
          </p:nvPr>
        </p:nvSpPr>
        <p:spPr>
          <a:xfrm>
            <a:off x="609600" y="274639"/>
            <a:ext cx="10972800" cy="959075"/>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EPI pour le nettoyage de l’environnement dans le cadre </a:t>
            </a:r>
            <a:r>
              <a:rPr lang="fr-FR" sz="4000" dirty="0">
                <a:solidFill>
                  <a:srgbClr val="0B40A5"/>
                </a:solidFill>
                <a:uFill>
                  <a:solidFill>
                    <a:prstClr val="black">
                      <a:alpha val="0"/>
                    </a:prstClr>
                  </a:solidFill>
                </a:uFill>
                <a:latin typeface="Calibri Light"/>
                <a:ea typeface="Calibri Light"/>
                <a:cs typeface="Calibri Light"/>
              </a:rPr>
              <a:t>d’Ebola ou de Marburg</a:t>
            </a:r>
            <a:endParaRPr lang="en-US" sz="4000" dirty="0">
              <a:solidFill>
                <a:srgbClr val="0B40A5"/>
              </a:solidFill>
              <a:uFill>
                <a:solidFill>
                  <a:prstClr val="black">
                    <a:alpha val="0"/>
                  </a:prstClr>
                </a:solidFill>
              </a:uFill>
              <a:latin typeface="Calibri Light"/>
              <a:ea typeface="Calibri Light"/>
              <a:cs typeface="Calibri Light"/>
            </a:endParaRPr>
          </a:p>
        </p:txBody>
      </p:sp>
      <p:pic>
        <p:nvPicPr>
          <p:cNvPr id="5" name="Picture 4" descr="Image d’une personne portant un EPI complet pour le nettoyage environnemental dans le contexte de la maladie à virus Marburg, comprenant une coiffe, des lunettes de protection, un masque, une blouse, un tablier, des gants en caoutchouc et des bottes en caoutchouc.">
            <a:extLst>
              <a:ext uri="{FF2B5EF4-FFF2-40B4-BE49-F238E27FC236}">
                <a16:creationId xmlns:a16="http://schemas.microsoft.com/office/drawing/2014/main" id="{FAB45A3C-6835-4013-9489-0BC8C496E01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4009" t="3864" r="21070" b="2885"/>
          <a:stretch>
            <a:fillRect/>
          </a:stretch>
        </p:blipFill>
        <p:spPr bwMode="auto">
          <a:xfrm>
            <a:off x="1428139" y="1618484"/>
            <a:ext cx="1961805" cy="4301835"/>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9BCFAE9A-4C06-483D-9935-DD2C91BB44D8}"/>
              </a:ext>
            </a:extLst>
          </p:cNvPr>
          <p:cNvSpPr>
            <a:spLocks noGrp="1"/>
          </p:cNvSpPr>
          <p:nvPr>
            <p:ph type="body" sz="quarter" idx="10"/>
          </p:nvPr>
        </p:nvSpPr>
        <p:spPr>
          <a:xfrm>
            <a:off x="3753853" y="1313010"/>
            <a:ext cx="7841808" cy="4378709"/>
          </a:xfrm>
        </p:spPr>
        <p:txBody>
          <a:bodyPr/>
          <a:lstStyle/>
          <a:p>
            <a:r>
              <a:rPr lang="fr-FR" sz="2667" b="0" i="0" u="none" strike="noStrike" cap="none" baseline="0" dirty="0">
                <a:solidFill>
                  <a:srgbClr val="000000"/>
                </a:solidFill>
                <a:effectLst/>
                <a:uFill>
                  <a:solidFill>
                    <a:prstClr val="black">
                      <a:alpha val="0"/>
                    </a:prstClr>
                  </a:solidFill>
                </a:uFill>
                <a:latin typeface="Calibri"/>
                <a:ea typeface="Calibri"/>
                <a:cs typeface="Calibri"/>
              </a:rPr>
              <a:t>Gants internes (pour aider à retirer l’EPI)</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Gants externes (gants en caoutchouc épais en raison de l’utilisation de produits chimiques lors du nettoyage et de la désinfection)</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Combinaison ou blouse</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Tablier</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Protection des muqueuses (*masque facial + écran facial) OU (*masque facial + lunettes de protection)</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Bottes en caoutchouc (ou couvre-chaussures)</a:t>
            </a:r>
          </a:p>
          <a:p>
            <a:r>
              <a:rPr lang="fr-FR" sz="2667" b="0" i="0" u="none" strike="noStrike" cap="none" baseline="0" dirty="0">
                <a:solidFill>
                  <a:srgbClr val="000000"/>
                </a:solidFill>
                <a:effectLst/>
                <a:uFill>
                  <a:solidFill>
                    <a:prstClr val="black">
                      <a:alpha val="0"/>
                    </a:prstClr>
                  </a:solidFill>
                </a:uFill>
                <a:latin typeface="Calibri"/>
                <a:ea typeface="Calibri"/>
                <a:cs typeface="Calibri"/>
              </a:rPr>
              <a:t>Protection pour la tête</a:t>
            </a:r>
          </a:p>
        </p:txBody>
      </p:sp>
      <p:sp>
        <p:nvSpPr>
          <p:cNvPr id="3" name="TextBox 2">
            <a:extLst>
              <a:ext uri="{FF2B5EF4-FFF2-40B4-BE49-F238E27FC236}">
                <a16:creationId xmlns:a16="http://schemas.microsoft.com/office/drawing/2014/main" id="{FBA05143-2492-CB91-B268-C2495120221D}"/>
              </a:ext>
            </a:extLst>
          </p:cNvPr>
          <p:cNvSpPr txBox="1"/>
          <p:nvPr/>
        </p:nvSpPr>
        <p:spPr>
          <a:xfrm>
            <a:off x="3753852" y="5629722"/>
            <a:ext cx="7695197" cy="914400"/>
          </a:xfrm>
          <a:prstGeom prst="rect">
            <a:avLst/>
          </a:prstGeom>
          <a:noFill/>
          <a:ln>
            <a:solidFill>
              <a:schemeClr val="accent5">
                <a:lumMod val="75000"/>
              </a:schemeClr>
            </a:solidFill>
          </a:ln>
        </p:spPr>
        <p:txBody>
          <a:bodyPr wrap="square" rtlCol="0">
            <a:spAutoFit/>
          </a:bodyPr>
          <a:lstStyle/>
          <a:p>
            <a:r>
              <a:rPr lang="fr-FR" sz="1800" b="0" i="0" u="none" strike="noStrike" cap="none" baseline="0" dirty="0">
                <a:solidFill>
                  <a:srgbClr val="0B40A5"/>
                </a:solidFill>
                <a:effectLst/>
                <a:uFill>
                  <a:solidFill>
                    <a:prstClr val="black">
                      <a:alpha val="0"/>
                    </a:prstClr>
                  </a:solidFill>
                </a:uFill>
                <a:latin typeface="Calibri"/>
                <a:ea typeface="Calibri"/>
                <a:cs typeface="Calibri"/>
              </a:rPr>
              <a:t>*Le respirateur peut être porté à la place du masque facial (la structure du respirateur l’empêche de s’affaisser lorsqu’il est imbibé de sueur ; il peut être préféré dans les climats chauds et humides)</a:t>
            </a:r>
          </a:p>
        </p:txBody>
      </p:sp>
    </p:spTree>
    <p:extLst>
      <p:ext uri="{BB962C8B-B14F-4D97-AF65-F5344CB8AC3E}">
        <p14:creationId xmlns:p14="http://schemas.microsoft.com/office/powerpoint/2010/main" val="148446759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F3117-6BC9-486F-9356-CFA2694C6BFB}"/>
              </a:ext>
            </a:extLst>
          </p:cNvPr>
          <p:cNvSpPr>
            <a:spLocks noGrp="1"/>
          </p:cNvSpPr>
          <p:nvPr>
            <p:ph type="title"/>
          </p:nvPr>
        </p:nvSpPr>
        <p:spPr>
          <a:xfrm>
            <a:off x="609600" y="274639"/>
            <a:ext cx="10972800" cy="907815"/>
          </a:xfrm>
        </p:spPr>
        <p:txBody>
          <a:bodyPr lIns="91440" tIns="45720" rIns="91440" bIns="45720" anchor="b" anchorCtr="0">
            <a:normAutofit fontScale="90000"/>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Matériel pour le nettoyage de l’environnement et la désinfection</a:t>
            </a:r>
          </a:p>
        </p:txBody>
      </p:sp>
      <p:sp>
        <p:nvSpPr>
          <p:cNvPr id="4" name="Text Placeholder 3">
            <a:extLst>
              <a:ext uri="{FF2B5EF4-FFF2-40B4-BE49-F238E27FC236}">
                <a16:creationId xmlns:a16="http://schemas.microsoft.com/office/drawing/2014/main" id="{996182B2-E7D1-4AAE-AA26-A0495822455F}"/>
              </a:ext>
            </a:extLst>
          </p:cNvPr>
          <p:cNvSpPr>
            <a:spLocks noGrp="1"/>
          </p:cNvSpPr>
          <p:nvPr>
            <p:ph type="body" sz="quarter" idx="10"/>
          </p:nvPr>
        </p:nvSpPr>
        <p:spPr>
          <a:xfrm>
            <a:off x="609600" y="1599250"/>
            <a:ext cx="5751632" cy="4411662"/>
          </a:xfrm>
        </p:spPr>
        <p:txBody>
          <a:bodyPr>
            <a:normAutofit/>
          </a:bodyPr>
          <a:lstStyle/>
          <a:p>
            <a:r>
              <a:rPr lang="fr-FR" sz="2667" b="0" i="0" u="none" strike="noStrike" cap="none" baseline="0">
                <a:solidFill>
                  <a:srgbClr val="1D1D1D"/>
                </a:solidFill>
                <a:effectLst/>
                <a:uFill>
                  <a:solidFill>
                    <a:prstClr val="black">
                      <a:alpha val="0"/>
                    </a:prstClr>
                  </a:solidFill>
                </a:uFill>
                <a:latin typeface="Calibri"/>
                <a:ea typeface="Calibri"/>
                <a:cs typeface="Calibri"/>
              </a:rPr>
              <a:t>Eau claire</a:t>
            </a:r>
          </a:p>
          <a:p>
            <a:r>
              <a:rPr lang="fr-FR" sz="2667" b="0" i="0" u="none" strike="noStrike" cap="none" baseline="0">
                <a:solidFill>
                  <a:srgbClr val="1D1D1D"/>
                </a:solidFill>
                <a:effectLst/>
                <a:uFill>
                  <a:solidFill>
                    <a:prstClr val="black">
                      <a:alpha val="0"/>
                    </a:prstClr>
                  </a:solidFill>
                </a:uFill>
                <a:latin typeface="Calibri"/>
                <a:ea typeface="Calibri"/>
                <a:cs typeface="Calibri"/>
              </a:rPr>
              <a:t>Savon</a:t>
            </a:r>
          </a:p>
          <a:p>
            <a:r>
              <a:rPr lang="fr-FR" sz="2667" b="0" i="0" u="none" strike="noStrike" cap="none" baseline="0">
                <a:solidFill>
                  <a:srgbClr val="1D1D1D"/>
                </a:solidFill>
                <a:effectLst/>
                <a:uFill>
                  <a:solidFill>
                    <a:prstClr val="black">
                      <a:alpha val="0"/>
                    </a:prstClr>
                  </a:solidFill>
                </a:uFill>
                <a:latin typeface="Calibri"/>
                <a:ea typeface="Calibri"/>
                <a:cs typeface="Calibri"/>
              </a:rPr>
              <a:t>Désinfectant (par exemple, Jik, HTH)</a:t>
            </a:r>
          </a:p>
          <a:p>
            <a:pPr lvl="1"/>
            <a:r>
              <a:rPr lang="fr-FR" sz="2800" b="0" i="0" u="none" strike="noStrike" cap="none" baseline="0">
                <a:solidFill>
                  <a:srgbClr val="1D1D1D"/>
                </a:solidFill>
                <a:effectLst/>
                <a:uFill>
                  <a:solidFill>
                    <a:prstClr val="black">
                      <a:alpha val="0"/>
                    </a:prstClr>
                  </a:solidFill>
                </a:uFill>
                <a:latin typeface="Calibri"/>
                <a:ea typeface="Calibri"/>
                <a:cs typeface="Calibri"/>
              </a:rPr>
              <a:t>Solution chlorée à 0,5 % </a:t>
            </a:r>
          </a:p>
          <a:p>
            <a:r>
              <a:rPr lang="fr-FR" sz="2667" b="0" i="0" u="none" strike="noStrike" cap="none" baseline="0">
                <a:solidFill>
                  <a:srgbClr val="1D1D1D"/>
                </a:solidFill>
                <a:effectLst/>
                <a:uFill>
                  <a:solidFill>
                    <a:prstClr val="black">
                      <a:alpha val="0"/>
                    </a:prstClr>
                  </a:solidFill>
                </a:uFill>
                <a:latin typeface="Calibri"/>
                <a:ea typeface="Calibri"/>
                <a:cs typeface="Calibri"/>
              </a:rPr>
              <a:t>Petits seaux / contenants (pour les surfaces)</a:t>
            </a:r>
          </a:p>
          <a:p>
            <a:r>
              <a:rPr lang="fr-FR" sz="2667" b="0" i="0" u="none" strike="noStrike" cap="none" baseline="0">
                <a:solidFill>
                  <a:srgbClr val="1D1D1D"/>
                </a:solidFill>
                <a:effectLst/>
                <a:uFill>
                  <a:solidFill>
                    <a:prstClr val="black">
                      <a:alpha val="0"/>
                    </a:prstClr>
                  </a:solidFill>
                </a:uFill>
                <a:latin typeface="Calibri"/>
                <a:ea typeface="Calibri"/>
                <a:cs typeface="Calibri"/>
              </a:rPr>
              <a:t>Seaux / chariots (pour les planchers)</a:t>
            </a:r>
          </a:p>
          <a:p>
            <a:r>
              <a:rPr lang="fr-FR" sz="2667" b="0" i="0" u="none" strike="noStrike" cap="none" baseline="0">
                <a:solidFill>
                  <a:srgbClr val="1D1D1D"/>
                </a:solidFill>
                <a:effectLst/>
                <a:uFill>
                  <a:solidFill>
                    <a:prstClr val="black">
                      <a:alpha val="0"/>
                    </a:prstClr>
                  </a:solidFill>
                </a:uFill>
                <a:latin typeface="Calibri"/>
                <a:ea typeface="Calibri"/>
                <a:cs typeface="Calibri"/>
              </a:rPr>
              <a:t>Chiffons de nettoyage</a:t>
            </a:r>
          </a:p>
          <a:p>
            <a:r>
              <a:rPr lang="fr-FR" sz="2667" b="0" i="0" u="none" strike="noStrike" cap="none" baseline="0">
                <a:solidFill>
                  <a:srgbClr val="1D1D1D"/>
                </a:solidFill>
                <a:effectLst/>
                <a:uFill>
                  <a:solidFill>
                    <a:prstClr val="black">
                      <a:alpha val="0"/>
                    </a:prstClr>
                  </a:solidFill>
                </a:uFill>
                <a:latin typeface="Calibri"/>
                <a:ea typeface="Calibri"/>
                <a:cs typeface="Calibri"/>
              </a:rPr>
              <a:t>Raclettes avec manche ou serpillières</a:t>
            </a:r>
          </a:p>
          <a:p>
            <a:endParaRPr lang="en-US"/>
          </a:p>
        </p:txBody>
      </p:sp>
      <p:pic>
        <p:nvPicPr>
          <p:cNvPr id="5" name="Picture 4" descr="Photo de chiffons de nettoyage">
            <a:extLst>
              <a:ext uri="{FF2B5EF4-FFF2-40B4-BE49-F238E27FC236}">
                <a16:creationId xmlns:a16="http://schemas.microsoft.com/office/drawing/2014/main" id="{EB966CDD-F3D7-41E2-A4DF-ACF6B2811995}"/>
              </a:ext>
            </a:extLst>
          </p:cNvPr>
          <p:cNvPicPr/>
          <p:nvPr/>
        </p:nvPicPr>
        <p:blipFill>
          <a:blip r:embed="rId3">
            <a:extLst>
              <a:ext uri="{28A0092B-C50C-407E-A947-70E740481C1C}">
                <a14:useLocalDpi xmlns:a14="http://schemas.microsoft.com/office/drawing/2010/main"/>
              </a:ext>
            </a:extLst>
          </a:blip>
          <a:stretch>
            <a:fillRect/>
          </a:stretch>
        </p:blipFill>
        <p:spPr bwMode="auto">
          <a:xfrm>
            <a:off x="6448097" y="2092937"/>
            <a:ext cx="2270018" cy="1998892"/>
          </a:xfrm>
          <a:prstGeom prst="rect">
            <a:avLst/>
          </a:prstGeom>
          <a:ln>
            <a:noFill/>
          </a:ln>
          <a:effectLst>
            <a:outerShdw blurRad="292100" dist="139700" dir="2700000" algn="tl" rotWithShape="0">
              <a:srgbClr val="333333">
                <a:alpha val="65000"/>
              </a:srgbClr>
            </a:outerShdw>
          </a:effectLst>
        </p:spPr>
      </p:pic>
      <p:pic>
        <p:nvPicPr>
          <p:cNvPr id="8" name="Picture 7" descr="Photo d’une serpillière en cours d’utilisation">
            <a:extLst>
              <a:ext uri="{FF2B5EF4-FFF2-40B4-BE49-F238E27FC236}">
                <a16:creationId xmlns:a16="http://schemas.microsoft.com/office/drawing/2014/main" id="{2DE0A7CC-D52E-49AA-A344-AFA71B8735A6}"/>
              </a:ext>
            </a:extLst>
          </p:cNvPr>
          <p:cNvPicPr/>
          <p:nvPr/>
        </p:nvPicPr>
        <p:blipFill>
          <a:blip r:embed="rId4">
            <a:extLst>
              <a:ext uri="{28A0092B-C50C-407E-A947-70E740481C1C}">
                <a14:useLocalDpi xmlns:a14="http://schemas.microsoft.com/office/drawing/2010/main" val="0"/>
              </a:ext>
            </a:extLst>
          </a:blip>
          <a:stretch>
            <a:fillRect/>
          </a:stretch>
        </p:blipFill>
        <p:spPr>
          <a:xfrm>
            <a:off x="6766634" y="4298769"/>
            <a:ext cx="1951481" cy="1712143"/>
          </a:xfrm>
          <a:prstGeom prst="rect">
            <a:avLst/>
          </a:prstGeom>
        </p:spPr>
      </p:pic>
      <p:pic>
        <p:nvPicPr>
          <p:cNvPr id="7" name="Picture 6" descr="Photo d’une serpillière appuyée contre un mur">
            <a:extLst>
              <a:ext uri="{FF2B5EF4-FFF2-40B4-BE49-F238E27FC236}">
                <a16:creationId xmlns:a16="http://schemas.microsoft.com/office/drawing/2014/main" id="{04C23861-4D5C-4204-88F1-5A6AE9B73861}"/>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9206885" y="1555443"/>
            <a:ext cx="1914510" cy="2536386"/>
          </a:xfrm>
          <a:prstGeom prst="rect">
            <a:avLst/>
          </a:prstGeom>
          <a:noFill/>
          <a:ln w="9525">
            <a:noFill/>
            <a:miter lim="800000"/>
          </a:ln>
          <a:effectLst/>
        </p:spPr>
      </p:pic>
      <p:pic>
        <p:nvPicPr>
          <p:cNvPr id="6" name="Picture 5" descr="Photo d’un chariot chargé de bacs ou de seaux vides">
            <a:extLst>
              <a:ext uri="{FF2B5EF4-FFF2-40B4-BE49-F238E27FC236}">
                <a16:creationId xmlns:a16="http://schemas.microsoft.com/office/drawing/2014/main" id="{2AD9D571-EF5B-453E-B480-C269A4BDFAF0}"/>
              </a:ext>
            </a:extLst>
          </p:cNvPr>
          <p:cNvPicPr/>
          <p:nvPr/>
        </p:nvPicPr>
        <p:blipFill>
          <a:blip r:embed="rId6">
            <a:extLst>
              <a:ext uri="{28A0092B-C50C-407E-A947-70E740481C1C}">
                <a14:useLocalDpi xmlns:a14="http://schemas.microsoft.com/office/drawing/2010/main"/>
              </a:ext>
            </a:extLst>
          </a:blip>
          <a:stretch>
            <a:fillRect/>
          </a:stretch>
        </p:blipFill>
        <p:spPr bwMode="auto">
          <a:xfrm>
            <a:off x="9312382" y="4385011"/>
            <a:ext cx="2270018" cy="18350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4102864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3A2C5-BF00-4402-AFD0-4CF2630C79DB}"/>
              </a:ext>
            </a:extLst>
          </p:cNvPr>
          <p:cNvSpPr>
            <a:spLocks noGrp="1"/>
          </p:cNvSpPr>
          <p:nvPr>
            <p:ph type="title"/>
          </p:nvPr>
        </p:nvSpPr>
        <p:spPr>
          <a:xfrm>
            <a:off x="609600" y="274639"/>
            <a:ext cx="10972800" cy="764651"/>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Utilisation d’une solution chlorée</a:t>
            </a:r>
          </a:p>
        </p:txBody>
      </p:sp>
      <p:sp>
        <p:nvSpPr>
          <p:cNvPr id="4" name="Text Placeholder 2">
            <a:extLst>
              <a:ext uri="{FF2B5EF4-FFF2-40B4-BE49-F238E27FC236}">
                <a16:creationId xmlns:a16="http://schemas.microsoft.com/office/drawing/2014/main" id="{1D7D7495-F169-4A89-BF11-41DEDE4E780E}"/>
              </a:ext>
            </a:extLst>
          </p:cNvPr>
          <p:cNvSpPr txBox="1"/>
          <p:nvPr/>
        </p:nvSpPr>
        <p:spPr bwMode="auto">
          <a:xfrm>
            <a:off x="524665" y="1039290"/>
            <a:ext cx="6620144" cy="5544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Utiliser une solution chlorée pour le nettoyage de l’environnement dans les zones d’isolement </a:t>
            </a:r>
            <a:r>
              <a:rPr lang="fr-FR" sz="2800" dirty="0">
                <a:solidFill>
                  <a:srgbClr val="000000"/>
                </a:solidFill>
                <a:uFill>
                  <a:solidFill>
                    <a:prstClr val="black">
                      <a:alpha val="0"/>
                    </a:prstClr>
                  </a:solidFill>
                </a:uFill>
                <a:cs typeface="Calibri"/>
              </a:rPr>
              <a:t>d’Ebola ou de Marburg </a:t>
            </a:r>
            <a:endParaRPr lang="en-US" dirty="0">
              <a:solidFill>
                <a:srgbClr val="000000"/>
              </a:solidFill>
              <a:latin typeface="Calibri"/>
              <a:cs typeface="Calibri"/>
            </a:endParaRPr>
          </a:p>
          <a:p>
            <a:pPr lvl="1">
              <a:buClr>
                <a:schemeClr val="accent2">
                  <a:lumMod val="60000"/>
                  <a:lumOff val="40000"/>
                </a:schemeClr>
              </a:buClr>
              <a:buFont typeface="Calibri" panose="020F0502020204030204" pitchFamily="34" charset="0"/>
              <a:buChar char="—"/>
            </a:pPr>
            <a:r>
              <a:rPr lang="fr-FR" sz="2400" b="1" i="0" u="none" strike="noStrike" cap="none" baseline="0" dirty="0">
                <a:solidFill>
                  <a:srgbClr val="000000"/>
                </a:solidFill>
                <a:effectLst/>
                <a:uFill>
                  <a:solidFill>
                    <a:prstClr val="black">
                      <a:alpha val="0"/>
                    </a:prstClr>
                  </a:solidFill>
                </a:uFill>
                <a:latin typeface="Calibri"/>
                <a:ea typeface="Calibri"/>
                <a:cs typeface="Calibri"/>
              </a:rPr>
              <a:t>0,5 %* </a:t>
            </a:r>
            <a:r>
              <a:rPr lang="fr-FR" sz="2400" b="0" i="0" u="none" strike="noStrike" cap="none" baseline="0" dirty="0">
                <a:solidFill>
                  <a:srgbClr val="000000"/>
                </a:solidFill>
                <a:effectLst/>
                <a:uFill>
                  <a:solidFill>
                    <a:prstClr val="black">
                      <a:alpha val="0"/>
                    </a:prstClr>
                  </a:solidFill>
                </a:uFill>
                <a:latin typeface="Calibri"/>
                <a:ea typeface="Calibri"/>
                <a:cs typeface="Calibri"/>
              </a:rPr>
              <a:t>ou des surfaces dures/non poreuses (planchers, comptoirs, barrières de lit)</a:t>
            </a:r>
          </a:p>
          <a:p>
            <a:pPr marL="1142365" lvl="2" indent="-227965"/>
            <a:r>
              <a:rPr lang="fr-FR" sz="2200" b="0" i="0" u="none" strike="noStrike" cap="none" baseline="0" dirty="0">
                <a:solidFill>
                  <a:srgbClr val="000000"/>
                </a:solidFill>
                <a:effectLst/>
                <a:uFill>
                  <a:solidFill>
                    <a:prstClr val="black">
                      <a:alpha val="0"/>
                    </a:prstClr>
                  </a:solidFill>
                </a:uFill>
                <a:latin typeface="Calibri"/>
                <a:ea typeface="Calibri"/>
                <a:cs typeface="Calibri"/>
              </a:rPr>
              <a:t>Veillez à ce que la surface reste humide pendant 10 minutes</a:t>
            </a:r>
          </a:p>
          <a:p>
            <a:pPr>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Ne PAS pulvériser de chlore</a:t>
            </a:r>
          </a:p>
          <a:p>
            <a:pPr lvl="1">
              <a:buClr>
                <a:schemeClr val="accent2">
                  <a:lumMod val="60000"/>
                  <a:lumOff val="40000"/>
                </a:schemeClr>
              </a:buClr>
              <a:buFont typeface="Calibri" panose="020F0502020204030204" pitchFamily="34" charset="0"/>
              <a:buChar char="—"/>
            </a:pPr>
            <a:r>
              <a:rPr lang="fr-FR" sz="2400" b="1" i="0" u="none" strike="noStrike" cap="none" baseline="0" dirty="0">
                <a:solidFill>
                  <a:srgbClr val="0B40A5"/>
                </a:solidFill>
                <a:effectLst/>
                <a:uFill>
                  <a:solidFill>
                    <a:prstClr val="black">
                      <a:alpha val="0"/>
                    </a:prstClr>
                  </a:solidFill>
                </a:uFill>
                <a:latin typeface="Calibri"/>
                <a:ea typeface="Calibri"/>
                <a:cs typeface="Calibri"/>
              </a:rPr>
              <a:t>Ne jamais pulvériser sur des personnes</a:t>
            </a:r>
          </a:p>
          <a:p>
            <a:pPr lvl="1">
              <a:buClr>
                <a:schemeClr val="accent2">
                  <a:lumMod val="60000"/>
                  <a:lumOff val="40000"/>
                </a:schemeClr>
              </a:buClr>
              <a:buFont typeface="Calibri" panose="020F050202020403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Pour les surfaces, essuyer est recommandé</a:t>
            </a:r>
          </a:p>
          <a:p>
            <a:endParaRPr lang="en-US" dirty="0">
              <a:solidFill>
                <a:schemeClr val="tx1"/>
              </a:solidFill>
            </a:endParaRPr>
          </a:p>
        </p:txBody>
      </p:sp>
      <p:grpSp>
        <p:nvGrpSpPr>
          <p:cNvPr id="5" name="Group 4" descr="Image d'une personne portant un EPI complet pulverisant de chlore sur une personne.">
            <a:extLst>
              <a:ext uri="{FF2B5EF4-FFF2-40B4-BE49-F238E27FC236}">
                <a16:creationId xmlns:a16="http://schemas.microsoft.com/office/drawing/2014/main" id="{E17A76C5-6DDE-27F2-8D8B-C7F3141E6441}"/>
              </a:ext>
            </a:extLst>
          </p:cNvPr>
          <p:cNvGrpSpPr/>
          <p:nvPr/>
        </p:nvGrpSpPr>
        <p:grpSpPr>
          <a:xfrm>
            <a:off x="7027396" y="2068124"/>
            <a:ext cx="4683341" cy="4410926"/>
            <a:chOff x="7027396" y="2068124"/>
            <a:chExt cx="4683341" cy="4410926"/>
          </a:xfrm>
        </p:grpSpPr>
        <p:grpSp>
          <p:nvGrpSpPr>
            <p:cNvPr id="6" name="Group 5">
              <a:extLst>
                <a:ext uri="{FF2B5EF4-FFF2-40B4-BE49-F238E27FC236}">
                  <a16:creationId xmlns:a16="http://schemas.microsoft.com/office/drawing/2014/main" id="{5E2E733F-A32D-4DF4-986E-960BB970F1D0}"/>
                </a:ext>
              </a:extLst>
            </p:cNvPr>
            <p:cNvGrpSpPr/>
            <p:nvPr/>
          </p:nvGrpSpPr>
          <p:grpSpPr>
            <a:xfrm>
              <a:off x="7144809" y="2841960"/>
              <a:ext cx="4565928" cy="2976750"/>
              <a:chOff x="96878" y="3628601"/>
              <a:chExt cx="4553072" cy="3020795"/>
            </a:xfrm>
          </p:grpSpPr>
          <p:pic>
            <p:nvPicPr>
              <p:cNvPr id="7" name="Picture 6">
                <a:extLst>
                  <a:ext uri="{FF2B5EF4-FFF2-40B4-BE49-F238E27FC236}">
                    <a16:creationId xmlns:a16="http://schemas.microsoft.com/office/drawing/2014/main" id="{61708DB8-ECB2-4A59-992C-80D878DB36E0}"/>
                  </a:ext>
                </a:extLst>
              </p:cNvPr>
              <p:cNvPicPr>
                <a:picLocks noChangeAspect="1"/>
              </p:cNvPicPr>
              <p:nvPr/>
            </p:nvPicPr>
            <p:blipFill>
              <a:blip r:embed="rId3"/>
              <a:stretch>
                <a:fillRect/>
              </a:stretch>
            </p:blipFill>
            <p:spPr>
              <a:xfrm>
                <a:off x="181574" y="3628601"/>
                <a:ext cx="4468376" cy="2600241"/>
              </a:xfrm>
              <a:prstGeom prst="rect">
                <a:avLst/>
              </a:prstGeom>
            </p:spPr>
          </p:pic>
          <p:sp>
            <p:nvSpPr>
              <p:cNvPr id="8" name="TextBox 7" descr="https://www.mercycorps.org/blog/ebola-outbreaks-africa-guide/chapter-3&#10;">
                <a:extLst>
                  <a:ext uri="{FF2B5EF4-FFF2-40B4-BE49-F238E27FC236}">
                    <a16:creationId xmlns:a16="http://schemas.microsoft.com/office/drawing/2014/main" id="{0394B140-6EB5-4955-B42E-2C18DC70CEE8}"/>
                  </a:ext>
                </a:extLst>
              </p:cNvPr>
              <p:cNvSpPr txBox="1"/>
              <p:nvPr/>
            </p:nvSpPr>
            <p:spPr>
              <a:xfrm>
                <a:off x="96878" y="6212133"/>
                <a:ext cx="4553072" cy="433034"/>
              </a:xfrm>
              <a:prstGeom prst="rect">
                <a:avLst/>
              </a:prstGeom>
              <a:noFill/>
            </p:spPr>
            <p:txBody>
              <a:bodyPr wrap="square" lIns="91440" tIns="45720" rIns="91440" bIns="45720" anchor="t">
                <a:spAutoFit/>
              </a:bodyPr>
              <a:lstStyle/>
              <a:p>
                <a:r>
                  <a:rPr lang="fr-FR" sz="1100" b="0" i="0" u="none" strike="noStrike" cap="none" baseline="0">
                    <a:solidFill>
                      <a:srgbClr val="000000"/>
                    </a:solidFill>
                    <a:effectLst/>
                    <a:uFill>
                      <a:solidFill>
                        <a:prstClr val="black">
                          <a:alpha val="0"/>
                        </a:prstClr>
                      </a:solidFill>
                    </a:uFill>
                    <a:latin typeface="Calibri"/>
                    <a:ea typeface="Calibri"/>
                    <a:cs typeface="Calibri"/>
                  </a:rPr>
                  <a:t>https://www.mercycorps.org/blog/Marburg-outbreaks-africa-guide/chapter-3</a:t>
                </a:r>
              </a:p>
            </p:txBody>
          </p:sp>
        </p:grpSp>
        <p:pic>
          <p:nvPicPr>
            <p:cNvPr id="10" name="Graphic 9" descr="Contour d’un panneau d’interdiction">
              <a:extLst>
                <a:ext uri="{FF2B5EF4-FFF2-40B4-BE49-F238E27FC236}">
                  <a16:creationId xmlns:a16="http://schemas.microsoft.com/office/drawing/2014/main" id="{AB789636-9D9E-42E8-BA81-5791747964C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27396" y="2068124"/>
              <a:ext cx="4410926" cy="4410926"/>
            </a:xfrm>
            <a:prstGeom prst="rect">
              <a:avLst/>
            </a:prstGeom>
          </p:spPr>
        </p:pic>
      </p:grpSp>
      <p:sp>
        <p:nvSpPr>
          <p:cNvPr id="3" name="TextBox 2">
            <a:extLst>
              <a:ext uri="{FF2B5EF4-FFF2-40B4-BE49-F238E27FC236}">
                <a16:creationId xmlns:a16="http://schemas.microsoft.com/office/drawing/2014/main" id="{6C8DD9D0-A5C5-5729-8C8B-D49BF5C537B8}"/>
              </a:ext>
            </a:extLst>
          </p:cNvPr>
          <p:cNvSpPr txBox="1"/>
          <p:nvPr/>
        </p:nvSpPr>
        <p:spPr>
          <a:xfrm>
            <a:off x="753678" y="6214029"/>
            <a:ext cx="11045371" cy="365760"/>
          </a:xfrm>
          <a:prstGeom prst="rect">
            <a:avLst/>
          </a:prstGeom>
          <a:noFill/>
        </p:spPr>
        <p:txBody>
          <a:bodyPr wrap="square" lIns="91440" tIns="45720" rIns="91440" bIns="45720" rtlCol="0" anchor="t">
            <a:spAutoFit/>
          </a:bodyPr>
          <a:lstStyle/>
          <a:p>
            <a:r>
              <a:rPr lang="fr-FR" sz="1800" b="0" i="0" u="none" strike="noStrike" cap="none" baseline="0">
                <a:solidFill>
                  <a:srgbClr val="000000"/>
                </a:solidFill>
                <a:effectLst/>
                <a:uFill>
                  <a:solidFill>
                    <a:prstClr val="black">
                      <a:alpha val="0"/>
                    </a:prstClr>
                  </a:solidFill>
                </a:uFill>
                <a:latin typeface="Calibri"/>
                <a:ea typeface="Calibri"/>
                <a:cs typeface="Calibri"/>
              </a:rPr>
              <a:t>* Alternatives : alcool à 70 à 90 % (éthanol, isopropyl), peroxyde d’hydrogène amélioré ≥ 0,5 % </a:t>
            </a:r>
            <a:endParaRPr 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71740133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DBF69-7006-4B62-A918-D0052042BC2C}"/>
              </a:ext>
            </a:extLst>
          </p:cNvPr>
          <p:cNvSpPr>
            <a:spLocks noGrp="1"/>
          </p:cNvSpPr>
          <p:nvPr>
            <p:ph type="title"/>
          </p:nvPr>
        </p:nvSpPr>
        <p:spPr>
          <a:xfrm>
            <a:off x="609600" y="274639"/>
            <a:ext cx="10972800" cy="1029228"/>
          </a:xfrm>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S’assurer de la puissance du chlore</a:t>
            </a:r>
          </a:p>
        </p:txBody>
      </p:sp>
      <p:sp>
        <p:nvSpPr>
          <p:cNvPr id="3" name="Content Placeholder 2">
            <a:extLst>
              <a:ext uri="{FF2B5EF4-FFF2-40B4-BE49-F238E27FC236}">
                <a16:creationId xmlns:a16="http://schemas.microsoft.com/office/drawing/2014/main" id="{A5CD59F1-5CE0-4FFB-8352-F02D546D01EA}"/>
              </a:ext>
            </a:extLst>
          </p:cNvPr>
          <p:cNvSpPr>
            <a:spLocks noGrp="1"/>
          </p:cNvSpPr>
          <p:nvPr>
            <p:ph type="body" sz="quarter" idx="10"/>
          </p:nvPr>
        </p:nvSpPr>
        <p:spPr>
          <a:xfrm>
            <a:off x="609600" y="1456268"/>
            <a:ext cx="10972800" cy="4544484"/>
          </a:xfrm>
        </p:spPr>
        <p:txBody>
          <a:bodyPr>
            <a:normAutofit fontScale="80000" lnSpcReduction="10000"/>
          </a:bodyPr>
          <a:lstStyle/>
          <a:p>
            <a:r>
              <a:rPr lang="fr-FR" sz="3000" b="1" i="0" u="none" strike="noStrike" cap="none" baseline="0">
                <a:solidFill>
                  <a:srgbClr val="0B40A5"/>
                </a:solidFill>
                <a:effectLst/>
                <a:uFill>
                  <a:solidFill>
                    <a:prstClr val="black">
                      <a:alpha val="0"/>
                    </a:prstClr>
                  </a:solidFill>
                </a:uFill>
                <a:latin typeface="Calibri"/>
                <a:ea typeface="Calibri"/>
                <a:cs typeface="Calibri"/>
              </a:rPr>
              <a:t>Le chlore perd de sa puissance : </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Au fil du temps</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Lorsqu’il est exposé à la lumière du soleil</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Lorsqu’il est mélangé avec de la matière organique</a:t>
            </a:r>
          </a:p>
          <a:p>
            <a:pPr lvl="1"/>
            <a:endParaRPr lang="en-US" sz="3000"/>
          </a:p>
          <a:p>
            <a:r>
              <a:rPr lang="fr-FR" sz="3000" b="1" i="0" u="none" strike="noStrike" cap="none" baseline="0">
                <a:solidFill>
                  <a:srgbClr val="0B40A5"/>
                </a:solidFill>
                <a:effectLst/>
                <a:uFill>
                  <a:solidFill>
                    <a:prstClr val="black">
                      <a:alpha val="0"/>
                    </a:prstClr>
                  </a:solidFill>
                </a:uFill>
                <a:latin typeface="Calibri"/>
                <a:ea typeface="Calibri"/>
                <a:cs typeface="Calibri"/>
              </a:rPr>
              <a:t>Pour s’assurer de sa puissance :</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Rafraîchir le chlore chaque jour</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Conserver dans des seaux hermétiquement fermés loin de la lumière du soleil </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Utiliser uniquement après le nettoyage avec du savon et de l’eau </a:t>
            </a:r>
          </a:p>
          <a:p>
            <a:pPr lvl="1"/>
            <a:r>
              <a:rPr lang="fr-FR" sz="3000" b="0" i="0" u="none" strike="noStrike" cap="none" baseline="0">
                <a:solidFill>
                  <a:srgbClr val="000000"/>
                </a:solidFill>
                <a:effectLst/>
                <a:uFill>
                  <a:solidFill>
                    <a:prstClr val="black">
                      <a:alpha val="0"/>
                    </a:prstClr>
                  </a:solidFill>
                </a:uFill>
                <a:latin typeface="Calibri"/>
                <a:ea typeface="Calibri"/>
                <a:cs typeface="Calibri"/>
              </a:rPr>
              <a:t>Éviter de tremper du linge sale dans un seau de chlore</a:t>
            </a:r>
          </a:p>
          <a:p>
            <a:pPr lvl="1"/>
            <a:endParaRPr lang="en-US">
              <a:solidFill>
                <a:schemeClr val="tx1"/>
              </a:solidFill>
            </a:endParaRPr>
          </a:p>
          <a:p>
            <a:endParaRPr lang="en-US"/>
          </a:p>
        </p:txBody>
      </p:sp>
    </p:spTree>
    <p:extLst>
      <p:ext uri="{BB962C8B-B14F-4D97-AF65-F5344CB8AC3E}">
        <p14:creationId xmlns:p14="http://schemas.microsoft.com/office/powerpoint/2010/main" val="136404072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A0E31A-9523-4954-ABF8-50C87D703059}"/>
              </a:ext>
            </a:extLst>
          </p:cNvPr>
          <p:cNvSpPr>
            <a:spLocks noGrp="1"/>
          </p:cNvSpPr>
          <p:nvPr>
            <p:ph type="body" sz="quarter" idx="10"/>
          </p:nvPr>
        </p:nvSpPr>
        <p:spPr>
          <a:xfrm>
            <a:off x="607085" y="663375"/>
            <a:ext cx="6859058" cy="4176467"/>
          </a:xfrm>
        </p:spPr>
        <p:txBody>
          <a:bodyPr/>
          <a:lstStyle/>
          <a:p>
            <a:pPr lvl="1"/>
            <a:endParaRPr lang="en-US" sz="2000" dirty="0">
              <a:solidFill>
                <a:schemeClr val="tx1"/>
              </a:solidFill>
              <a:sym typeface="Wingdings" panose="05000000000000000000" pitchFamily="2" charset="2"/>
            </a:endParaRPr>
          </a:p>
          <a:p>
            <a:pPr marL="456565" indent="-456565"/>
            <a:r>
              <a:rPr lang="fr-FR" sz="2400" b="0" i="0" u="none" strike="noStrike" cap="none" baseline="0" dirty="0">
                <a:solidFill>
                  <a:srgbClr val="000000"/>
                </a:solidFill>
                <a:effectLst/>
                <a:uFill>
                  <a:solidFill>
                    <a:prstClr val="black">
                      <a:alpha val="0"/>
                    </a:prstClr>
                  </a:solidFill>
                </a:uFill>
                <a:latin typeface="Calibri"/>
                <a:ea typeface="Calibri"/>
                <a:cs typeface="Calibri"/>
              </a:rPr>
              <a:t>Effets indésirables sur la santé</a:t>
            </a:r>
            <a:endParaRPr lang="en-US" sz="2400" dirty="0">
              <a:solidFill>
                <a:srgbClr val="000000"/>
              </a:solidFill>
              <a:latin typeface="Calibri"/>
              <a:cs typeface="Calibri"/>
            </a:endParaRP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Problèmes respiratoires</a:t>
            </a:r>
            <a:endParaRPr lang="en-US" sz="2000" dirty="0">
              <a:solidFill>
                <a:srgbClr val="000000"/>
              </a:solidFill>
              <a:latin typeface="Calibri"/>
              <a:cs typeface="Calibri"/>
            </a:endParaRP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Brûlures</a:t>
            </a:r>
            <a:endParaRPr lang="en-US" sz="2000" dirty="0">
              <a:solidFill>
                <a:srgbClr val="000000"/>
              </a:solidFill>
              <a:latin typeface="Calibri"/>
              <a:cs typeface="Calibri"/>
            </a:endParaRPr>
          </a:p>
          <a:p>
            <a:pPr lvl="1"/>
            <a:endParaRPr lang="en-US" sz="2000" dirty="0">
              <a:solidFill>
                <a:srgbClr val="000000"/>
              </a:solidFill>
              <a:sym typeface="Wingdings" panose="05000000000000000000" pitchFamily="2" charset="2"/>
            </a:endParaRPr>
          </a:p>
          <a:p>
            <a:pPr marL="456565" indent="-456565"/>
            <a:r>
              <a:rPr lang="fr-FR" sz="2400" b="0" i="0" u="none" strike="noStrike" cap="none" baseline="0" dirty="0">
                <a:solidFill>
                  <a:srgbClr val="000000"/>
                </a:solidFill>
                <a:effectLst/>
                <a:uFill>
                  <a:solidFill>
                    <a:prstClr val="black">
                      <a:alpha val="0"/>
                    </a:prstClr>
                  </a:solidFill>
                </a:uFill>
                <a:latin typeface="Calibri"/>
                <a:ea typeface="Calibri"/>
                <a:cs typeface="Calibri"/>
              </a:rPr>
              <a:t>Potentiellement explosif en cas de mélange</a:t>
            </a:r>
            <a:endParaRPr lang="en-US" sz="2400" dirty="0">
              <a:solidFill>
                <a:srgbClr val="000000"/>
              </a:solidFill>
              <a:latin typeface="Calibri"/>
              <a:cs typeface="Calibri"/>
            </a:endParaRP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Hypochlorite de calcium + </a:t>
            </a:r>
            <a:r>
              <a:rPr lang="fr-FR" sz="2000" b="0" i="0" u="none" strike="noStrike" cap="none" baseline="0" dirty="0" err="1">
                <a:solidFill>
                  <a:srgbClr val="000000"/>
                </a:solidFill>
                <a:effectLst/>
                <a:uFill>
                  <a:solidFill>
                    <a:prstClr val="black">
                      <a:alpha val="0"/>
                    </a:prstClr>
                  </a:solidFill>
                </a:uFill>
                <a:latin typeface="Calibri"/>
                <a:ea typeface="Calibri"/>
                <a:cs typeface="Calibri"/>
              </a:rPr>
              <a:t>dichloroisocyanurate</a:t>
            </a:r>
            <a:r>
              <a:rPr lang="fr-FR" sz="2000" b="0" i="0" u="none" strike="noStrike" cap="none" baseline="0" dirty="0">
                <a:solidFill>
                  <a:srgbClr val="000000"/>
                </a:solidFill>
                <a:effectLst/>
                <a:uFill>
                  <a:solidFill>
                    <a:prstClr val="black">
                      <a:alpha val="0"/>
                    </a:prstClr>
                  </a:solidFill>
                </a:uFill>
                <a:latin typeface="Calibri"/>
                <a:ea typeface="Calibri"/>
                <a:cs typeface="Calibri"/>
              </a:rPr>
              <a:t> de sodium = risque d’explosion</a:t>
            </a:r>
            <a:endParaRPr lang="en-US" sz="2000" dirty="0">
              <a:solidFill>
                <a:srgbClr val="000000"/>
              </a:solidFill>
              <a:latin typeface="Calibri"/>
              <a:cs typeface="Calibri"/>
            </a:endParaRPr>
          </a:p>
          <a:p>
            <a:pPr marL="609585" lvl="1" indent="0">
              <a:buNone/>
            </a:pPr>
            <a:endParaRPr lang="en-US" sz="2000" dirty="0">
              <a:solidFill>
                <a:srgbClr val="000000"/>
              </a:solidFill>
              <a:sym typeface="Wingdings" panose="05000000000000000000" pitchFamily="2" charset="2"/>
            </a:endParaRPr>
          </a:p>
          <a:p>
            <a:pPr marL="456565" indent="-456565"/>
            <a:r>
              <a:rPr lang="fr-FR" sz="2400" b="0" i="0" u="none" strike="noStrike" cap="none" baseline="0" dirty="0">
                <a:solidFill>
                  <a:srgbClr val="000000"/>
                </a:solidFill>
                <a:effectLst/>
                <a:uFill>
                  <a:solidFill>
                    <a:prstClr val="black">
                      <a:alpha val="0"/>
                    </a:prstClr>
                  </a:solidFill>
                </a:uFill>
                <a:latin typeface="Calibri"/>
                <a:ea typeface="Calibri"/>
                <a:cs typeface="Calibri"/>
              </a:rPr>
              <a:t>Potentiel de création de gaz toxiques en cas de mélange avec de l’ammoniaque ou d’autres produits de nettoyage</a:t>
            </a:r>
          </a:p>
          <a:p>
            <a:pPr marL="989965" lvl="1" indent="-380365"/>
            <a:r>
              <a:rPr lang="fr-FR" sz="2000" b="0" i="0" u="none" strike="noStrike" cap="none" baseline="0" dirty="0">
                <a:solidFill>
                  <a:srgbClr val="000000"/>
                </a:solidFill>
                <a:effectLst/>
                <a:uFill>
                  <a:solidFill>
                    <a:prstClr val="black">
                      <a:alpha val="0"/>
                    </a:prstClr>
                  </a:solidFill>
                </a:uFill>
                <a:latin typeface="Calibri"/>
                <a:ea typeface="Calibri"/>
                <a:cs typeface="Calibri"/>
              </a:rPr>
              <a:t>Irritation des yeux, du nez et de la gorge et autres réactions graves</a:t>
            </a:r>
          </a:p>
          <a:p>
            <a:pPr marL="0" indent="0">
              <a:buNone/>
            </a:pPr>
            <a:endParaRPr lang="en-US" sz="2000" dirty="0">
              <a:cs typeface="Calibri" panose="020F0502020204030204" pitchFamily="34" charset="0"/>
            </a:endParaRPr>
          </a:p>
          <a:p>
            <a:endParaRPr lang="en-US" sz="2000" dirty="0">
              <a:cs typeface="Calibri" panose="020F0502020204030204" pitchFamily="34" charset="0"/>
            </a:endParaRPr>
          </a:p>
          <a:p>
            <a:endParaRPr lang="en-US" sz="2000" dirty="0">
              <a:cs typeface="Calibri" panose="020F0502020204030204" pitchFamily="34" charset="0"/>
            </a:endParaRPr>
          </a:p>
        </p:txBody>
      </p:sp>
      <p:sp>
        <p:nvSpPr>
          <p:cNvPr id="2" name="Title 1">
            <a:extLst>
              <a:ext uri="{FF2B5EF4-FFF2-40B4-BE49-F238E27FC236}">
                <a16:creationId xmlns:a16="http://schemas.microsoft.com/office/drawing/2014/main" id="{50B98C7F-78E8-4C50-A311-39BEA0764B30}"/>
              </a:ext>
            </a:extLst>
          </p:cNvPr>
          <p:cNvSpPr>
            <a:spLocks noGrp="1"/>
          </p:cNvSpPr>
          <p:nvPr>
            <p:ph type="title"/>
          </p:nvPr>
        </p:nvSpPr>
        <p:spPr>
          <a:xfrm>
            <a:off x="609600" y="274639"/>
            <a:ext cx="10972800" cy="791302"/>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Le chlore : un mot sur la prudence</a:t>
            </a:r>
          </a:p>
        </p:txBody>
      </p:sp>
      <p:pic>
        <p:nvPicPr>
          <p:cNvPr id="5" name="Picture 4" descr="Image centrée sur les bras d’une personne qui a des brûlures.">
            <a:extLst>
              <a:ext uri="{FF2B5EF4-FFF2-40B4-BE49-F238E27FC236}">
                <a16:creationId xmlns:a16="http://schemas.microsoft.com/office/drawing/2014/main" id="{72FF3924-CBC7-4BA3-9D87-01F24B14A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8056" y="1058925"/>
            <a:ext cx="2944468" cy="3925957"/>
          </a:xfrm>
          <a:prstGeom prst="rect">
            <a:avLst/>
          </a:prstGeom>
        </p:spPr>
      </p:pic>
      <p:sp>
        <p:nvSpPr>
          <p:cNvPr id="8" name="TextBox 7">
            <a:extLst>
              <a:ext uri="{FF2B5EF4-FFF2-40B4-BE49-F238E27FC236}">
                <a16:creationId xmlns:a16="http://schemas.microsoft.com/office/drawing/2014/main" id="{E3770C0D-E959-4B17-A024-E9F11C22E30B}"/>
              </a:ext>
            </a:extLst>
          </p:cNvPr>
          <p:cNvSpPr txBox="1"/>
          <p:nvPr/>
        </p:nvSpPr>
        <p:spPr>
          <a:xfrm>
            <a:off x="7647476" y="5067190"/>
            <a:ext cx="4351867" cy="1463040"/>
          </a:xfrm>
          <a:prstGeom prst="rect">
            <a:avLst/>
          </a:prstGeom>
          <a:noFill/>
          <a:ln>
            <a:solidFill>
              <a:schemeClr val="accent1"/>
            </a:solidFill>
          </a:ln>
        </p:spPr>
        <p:txBody>
          <a:bodyPr wrap="square">
            <a:spAutoFit/>
          </a:bodyPr>
          <a:lstStyle/>
          <a:p>
            <a:r>
              <a:rPr lang="fr-FR" sz="1800" b="0" i="0" u="none" strike="noStrike" cap="none" baseline="0">
                <a:solidFill>
                  <a:srgbClr val="000000"/>
                </a:solidFill>
                <a:effectLst/>
                <a:uFill>
                  <a:solidFill>
                    <a:prstClr val="black">
                      <a:alpha val="0"/>
                    </a:prstClr>
                  </a:solidFill>
                </a:uFill>
                <a:latin typeface="Calibri"/>
                <a:ea typeface="Calibri"/>
                <a:cs typeface="Calibri"/>
              </a:rPr>
              <a:t>Brûlure au chlore après avoir plongé les mains dans un seau avec des gants - concentration inconnue dans le seau (épidémie de maladie à virus Ebola en Sierra Leone en 2014)</a:t>
            </a:r>
          </a:p>
        </p:txBody>
      </p:sp>
    </p:spTree>
    <p:extLst>
      <p:ext uri="{BB962C8B-B14F-4D97-AF65-F5344CB8AC3E}">
        <p14:creationId xmlns:p14="http://schemas.microsoft.com/office/powerpoint/2010/main" val="364794699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308579" y="4659085"/>
            <a:ext cx="11059884" cy="888672"/>
          </a:xfrm>
        </p:spPr>
        <p:txBody>
          <a:bodyPr vert="horz" lIns="91440" tIns="45720" rIns="91440" bIns="45720" rtlCol="0" anchor="b">
            <a:normAutofit fontScale="90000"/>
          </a:bodyPr>
          <a:lstStyle/>
          <a:p>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Gestion des activités de nettoyage de l’environnement</a:t>
            </a:r>
            <a:endParaRPr lang="en-US" sz="440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05518633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9FDAE-58F4-46EF-AAAF-77A9AAB325E7}"/>
              </a:ext>
            </a:extLst>
          </p:cNvPr>
          <p:cNvSpPr>
            <a:spLocks noGrp="1"/>
          </p:cNvSpPr>
          <p:nvPr>
            <p:ph type="title"/>
          </p:nvPr>
        </p:nvSpPr>
        <p:spPr>
          <a:xfrm>
            <a:off x="298902" y="140697"/>
            <a:ext cx="10972800" cy="826028"/>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Calendriers ou journaux de nettoyage</a:t>
            </a:r>
          </a:p>
        </p:txBody>
      </p:sp>
      <p:sp>
        <p:nvSpPr>
          <p:cNvPr id="4" name="Text Placeholder 3">
            <a:extLst>
              <a:ext uri="{FF2B5EF4-FFF2-40B4-BE49-F238E27FC236}">
                <a16:creationId xmlns:a16="http://schemas.microsoft.com/office/drawing/2014/main" id="{00AD39AA-987E-4318-8812-51BFED7076DB}"/>
              </a:ext>
            </a:extLst>
          </p:cNvPr>
          <p:cNvSpPr>
            <a:spLocks noGrp="1"/>
          </p:cNvSpPr>
          <p:nvPr>
            <p:ph sz="quarter" idx="11"/>
          </p:nvPr>
        </p:nvSpPr>
        <p:spPr>
          <a:xfrm>
            <a:off x="124326" y="1100667"/>
            <a:ext cx="5001126" cy="4825999"/>
          </a:xfrm>
        </p:spPr>
        <p:txBody>
          <a:bodyPr>
            <a:noAutofit/>
          </a:bodyPr>
          <a:lstStyle/>
          <a:p>
            <a:r>
              <a:rPr lang="fr-FR" sz="2600" b="0" i="0" u="none" strike="noStrike" cap="none" baseline="0" dirty="0">
                <a:solidFill>
                  <a:srgbClr val="000000"/>
                </a:solidFill>
                <a:effectLst/>
                <a:uFill>
                  <a:solidFill>
                    <a:prstClr val="black">
                      <a:alpha val="0"/>
                    </a:prstClr>
                  </a:solidFill>
                </a:uFill>
                <a:latin typeface="Calibri"/>
                <a:ea typeface="Calibri"/>
                <a:cs typeface="Calibri"/>
              </a:rPr>
              <a:t>Les aide-mémoires peuvent guider le flux de travail du personnel de nettoyage et, en fin de compte, devenir des registres.</a:t>
            </a:r>
          </a:p>
          <a:p>
            <a:r>
              <a:rPr lang="fr-FR" sz="2600" b="0" i="0" u="none" strike="noStrike" cap="none" baseline="0" dirty="0">
                <a:solidFill>
                  <a:srgbClr val="000000"/>
                </a:solidFill>
                <a:effectLst/>
                <a:uFill>
                  <a:solidFill>
                    <a:prstClr val="black">
                      <a:alpha val="0"/>
                    </a:prstClr>
                  </a:solidFill>
                </a:uFill>
                <a:latin typeface="Calibri"/>
                <a:ea typeface="Calibri"/>
                <a:cs typeface="Calibri"/>
              </a:rPr>
              <a:t>Ils précisent les détails suivants :</a:t>
            </a:r>
          </a:p>
          <a:p>
            <a:pPr lvl="1"/>
            <a:r>
              <a:rPr lang="fr-FR" sz="2600" b="0" i="0" u="none" strike="noStrike" cap="none" baseline="0" dirty="0">
                <a:solidFill>
                  <a:srgbClr val="1D1D1D"/>
                </a:solidFill>
                <a:effectLst/>
                <a:uFill>
                  <a:solidFill>
                    <a:prstClr val="black">
                      <a:alpha val="0"/>
                    </a:prstClr>
                  </a:solidFill>
                </a:uFill>
                <a:latin typeface="Calibri"/>
                <a:ea typeface="Calibri"/>
                <a:cs typeface="Calibri"/>
              </a:rPr>
              <a:t>Lieu (par exemple la chambre, la salle)</a:t>
            </a:r>
          </a:p>
          <a:p>
            <a:pPr lvl="1"/>
            <a:r>
              <a:rPr lang="fr-FR" sz="2600" b="0" i="0" u="none" strike="noStrike" cap="none" baseline="0" dirty="0">
                <a:solidFill>
                  <a:srgbClr val="1D1D1D"/>
                </a:solidFill>
                <a:effectLst/>
                <a:uFill>
                  <a:solidFill>
                    <a:prstClr val="black">
                      <a:alpha val="0"/>
                    </a:prstClr>
                  </a:solidFill>
                </a:uFill>
                <a:latin typeface="Calibri"/>
                <a:ea typeface="Calibri"/>
                <a:cs typeface="Calibri"/>
              </a:rPr>
              <a:t>Séance de nettoyage (par exemple nettoyage final)</a:t>
            </a:r>
          </a:p>
          <a:p>
            <a:pPr lvl="1"/>
            <a:r>
              <a:rPr lang="fr-FR" sz="2600" b="0" i="0" u="none" strike="noStrike" cap="none" baseline="0" dirty="0">
                <a:solidFill>
                  <a:srgbClr val="1D1D1D"/>
                </a:solidFill>
                <a:effectLst/>
                <a:uFill>
                  <a:solidFill>
                    <a:prstClr val="black">
                      <a:alpha val="0"/>
                    </a:prstClr>
                  </a:solidFill>
                </a:uFill>
                <a:latin typeface="Calibri"/>
                <a:ea typeface="Calibri"/>
                <a:cs typeface="Calibri"/>
              </a:rPr>
              <a:t>Date</a:t>
            </a:r>
          </a:p>
          <a:p>
            <a:pPr lvl="1"/>
            <a:r>
              <a:rPr lang="fr-FR" sz="2600" b="0" i="0" u="none" strike="noStrike" cap="none" baseline="0" dirty="0">
                <a:solidFill>
                  <a:srgbClr val="1D1D1D"/>
                </a:solidFill>
                <a:effectLst/>
                <a:uFill>
                  <a:solidFill>
                    <a:prstClr val="black">
                      <a:alpha val="0"/>
                    </a:prstClr>
                  </a:solidFill>
                </a:uFill>
                <a:latin typeface="Calibri"/>
                <a:ea typeface="Calibri"/>
                <a:cs typeface="Calibri"/>
              </a:rPr>
              <a:t>Nom/signature du personnel qui assure le nettoyage </a:t>
            </a:r>
          </a:p>
        </p:txBody>
      </p:sp>
      <p:graphicFrame>
        <p:nvGraphicFramePr>
          <p:cNvPr id="5" name="Table 5">
            <a:extLst>
              <a:ext uri="{FF2B5EF4-FFF2-40B4-BE49-F238E27FC236}">
                <a16:creationId xmlns:a16="http://schemas.microsoft.com/office/drawing/2014/main" id="{F934482F-4E37-48CD-9FCE-E89089E7F867}"/>
              </a:ext>
            </a:extLst>
          </p:cNvPr>
          <p:cNvGraphicFramePr>
            <a:graphicFrameLocks noGrp="1"/>
          </p:cNvGraphicFramePr>
          <p:nvPr>
            <p:extLst>
              <p:ext uri="{D42A27DB-BD31-4B8C-83A1-F6EECF244321}">
                <p14:modId xmlns:p14="http://schemas.microsoft.com/office/powerpoint/2010/main" val="4189676115"/>
              </p:ext>
            </p:extLst>
          </p:nvPr>
        </p:nvGraphicFramePr>
        <p:xfrm>
          <a:off x="5149516" y="1100667"/>
          <a:ext cx="6918159" cy="5415280"/>
        </p:xfrm>
        <a:graphic>
          <a:graphicData uri="http://schemas.openxmlformats.org/drawingml/2006/table">
            <a:tbl>
              <a:tblPr firstRow="1" bandRow="1"/>
              <a:tblGrid>
                <a:gridCol w="1744579">
                  <a:extLst>
                    <a:ext uri="{9D8B030D-6E8A-4147-A177-3AD203B41FA5}">
                      <a16:colId xmlns:a16="http://schemas.microsoft.com/office/drawing/2014/main" val="3954818556"/>
                    </a:ext>
                  </a:extLst>
                </a:gridCol>
                <a:gridCol w="2096771">
                  <a:extLst>
                    <a:ext uri="{9D8B030D-6E8A-4147-A177-3AD203B41FA5}">
                      <a16:colId xmlns:a16="http://schemas.microsoft.com/office/drawing/2014/main" val="3944346415"/>
                    </a:ext>
                  </a:extLst>
                </a:gridCol>
                <a:gridCol w="1168318">
                  <a:extLst>
                    <a:ext uri="{9D8B030D-6E8A-4147-A177-3AD203B41FA5}">
                      <a16:colId xmlns:a16="http://schemas.microsoft.com/office/drawing/2014/main" val="2846468761"/>
                    </a:ext>
                  </a:extLst>
                </a:gridCol>
                <a:gridCol w="1908491">
                  <a:extLst>
                    <a:ext uri="{9D8B030D-6E8A-4147-A177-3AD203B41FA5}">
                      <a16:colId xmlns:a16="http://schemas.microsoft.com/office/drawing/2014/main" val="331408674"/>
                    </a:ext>
                  </a:extLst>
                </a:gridCol>
              </a:tblGrid>
              <a:tr h="1235064">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Médecine générale</a:t>
                      </a:r>
                    </a:p>
                  </a:txBody>
                  <a:tcPr/>
                </a:tc>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Nettoyage quotidien</a:t>
                      </a:r>
                    </a:p>
                  </a:txBody>
                  <a:tcPr/>
                </a:tc>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Date</a:t>
                      </a:r>
                    </a:p>
                  </a:txBody>
                  <a:tcPr/>
                </a:tc>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Nom du personnel / Signature</a:t>
                      </a:r>
                    </a:p>
                  </a:txBody>
                  <a:tcPr/>
                </a:tc>
                <a:extLst>
                  <a:ext uri="{0D108BD9-81ED-4DB2-BD59-A6C34878D82A}">
                    <a16:rowId xmlns:a16="http://schemas.microsoft.com/office/drawing/2014/main" val="239018575"/>
                  </a:ext>
                </a:extLst>
              </a:tr>
              <a:tr h="855044">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Chambre de patient 1</a:t>
                      </a:r>
                    </a:p>
                  </a:txBody>
                  <a:tcPr/>
                </a:tc>
                <a:tc>
                  <a:txBody>
                    <a:bodyPr/>
                    <a:lstStyle/>
                    <a:p>
                      <a:endParaRPr lang="en-US">
                        <a:solidFill>
                          <a:schemeClr val="accent5">
                            <a:lumMod val="75000"/>
                          </a:schemeClr>
                        </a:solidFill>
                      </a:endParaRPr>
                    </a:p>
                  </a:txBody>
                  <a:tcPr/>
                </a:tc>
                <a:tc>
                  <a:txBody>
                    <a:bodyPr/>
                    <a:lstStyle/>
                    <a:p>
                      <a:r>
                        <a:rPr lang="fr-FR" sz="1600" b="0" i="0" u="none" strike="noStrike" cap="none" baseline="0">
                          <a:solidFill>
                            <a:srgbClr val="0B40A5"/>
                          </a:solidFill>
                          <a:effectLst/>
                          <a:uFill>
                            <a:solidFill>
                              <a:prstClr val="black">
                                <a:alpha val="0"/>
                              </a:prstClr>
                            </a:solidFill>
                          </a:uFill>
                          <a:latin typeface="Myriad Web Pro"/>
                          <a:ea typeface="Myriad Web Pro"/>
                          <a:cs typeface="Myriad Web Pro"/>
                        </a:rPr>
                        <a:t>17/11/2022</a:t>
                      </a:r>
                    </a:p>
                  </a:txBody>
                  <a:tcPr/>
                </a:tc>
                <a:tc>
                  <a:txBody>
                    <a:bodyPr/>
                    <a:lstStyle/>
                    <a:p>
                      <a:r>
                        <a:rPr lang="fr-FR" sz="2400" b="0" i="0" u="none" strike="noStrike" cap="none" baseline="0">
                          <a:solidFill>
                            <a:srgbClr val="0B40A5"/>
                          </a:solidFill>
                          <a:effectLst/>
                          <a:uFill>
                            <a:solidFill>
                              <a:prstClr val="black">
                                <a:alpha val="0"/>
                              </a:prstClr>
                            </a:solidFill>
                          </a:uFill>
                          <a:latin typeface="Brush Script MT"/>
                          <a:ea typeface="Brush Script MT"/>
                          <a:cs typeface="Brush Script MT"/>
                        </a:rPr>
                        <a:t>Remplir le nom ici </a:t>
                      </a:r>
                      <a:endParaRPr lang="en-US">
                        <a:solidFill>
                          <a:schemeClr val="accent5">
                            <a:lumMod val="75000"/>
                          </a:schemeClr>
                        </a:solidFill>
                        <a:latin typeface="Brush Script MT" panose="03060802040406070304" pitchFamily="66" charset="0"/>
                      </a:endParaRPr>
                    </a:p>
                  </a:txBody>
                  <a:tcPr/>
                </a:tc>
                <a:extLst>
                  <a:ext uri="{0D108BD9-81ED-4DB2-BD59-A6C34878D82A}">
                    <a16:rowId xmlns:a16="http://schemas.microsoft.com/office/drawing/2014/main" val="1000009681"/>
                  </a:ext>
                </a:extLst>
              </a:tr>
              <a:tr h="855044">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Chambre de patient 2</a:t>
                      </a:r>
                    </a:p>
                  </a:txBody>
                  <a:tcPr/>
                </a:tc>
                <a:tc>
                  <a:txBody>
                    <a:bodyPr/>
                    <a:lstStyle/>
                    <a:p>
                      <a:endParaRPr lang="en-US">
                        <a:solidFill>
                          <a:schemeClr val="accent5">
                            <a:lumMod val="75000"/>
                          </a:schemeClr>
                        </a:solidFill>
                      </a:endParaRPr>
                    </a:p>
                  </a:txBody>
                  <a:tcPr/>
                </a:tc>
                <a:tc>
                  <a:txBody>
                    <a:bodyPr/>
                    <a:lstStyle/>
                    <a:p>
                      <a:endParaRPr lang="en-US">
                        <a:solidFill>
                          <a:schemeClr val="accent5">
                            <a:lumMod val="75000"/>
                          </a:schemeClr>
                        </a:solidFill>
                      </a:endParaRPr>
                    </a:p>
                  </a:txBody>
                  <a:tcPr/>
                </a:tc>
                <a:tc>
                  <a:txBody>
                    <a:bodyPr/>
                    <a:lstStyle/>
                    <a:p>
                      <a:endParaRPr lang="en-US">
                        <a:solidFill>
                          <a:schemeClr val="accent5">
                            <a:lumMod val="75000"/>
                          </a:schemeClr>
                        </a:solidFill>
                      </a:endParaRPr>
                    </a:p>
                  </a:txBody>
                  <a:tcPr/>
                </a:tc>
                <a:extLst>
                  <a:ext uri="{0D108BD9-81ED-4DB2-BD59-A6C34878D82A}">
                    <a16:rowId xmlns:a16="http://schemas.microsoft.com/office/drawing/2014/main" val="125703194"/>
                  </a:ext>
                </a:extLst>
              </a:tr>
              <a:tr h="855044">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Chambre de patient 3</a:t>
                      </a:r>
                    </a:p>
                  </a:txBody>
                  <a:tcPr/>
                </a:tc>
                <a:tc>
                  <a:txBody>
                    <a:bodyPr/>
                    <a:lstStyle/>
                    <a:p>
                      <a:endParaRPr lang="en-US">
                        <a:solidFill>
                          <a:schemeClr val="accent5">
                            <a:lumMod val="75000"/>
                          </a:schemeClr>
                        </a:solidFill>
                      </a:endParaRPr>
                    </a:p>
                  </a:txBody>
                  <a:tcPr/>
                </a:tc>
                <a:tc>
                  <a:txBody>
                    <a:bodyPr/>
                    <a:lstStyle/>
                    <a:p>
                      <a:endParaRPr lang="en-US">
                        <a:solidFill>
                          <a:schemeClr val="accent5">
                            <a:lumMod val="75000"/>
                          </a:schemeClr>
                        </a:solidFill>
                      </a:endParaRPr>
                    </a:p>
                  </a:txBody>
                  <a:tcPr/>
                </a:tc>
                <a:tc>
                  <a:txBody>
                    <a:bodyPr/>
                    <a:lstStyle/>
                    <a:p>
                      <a:endParaRPr lang="en-US">
                        <a:solidFill>
                          <a:schemeClr val="accent5">
                            <a:lumMod val="75000"/>
                          </a:schemeClr>
                        </a:solidFill>
                      </a:endParaRPr>
                    </a:p>
                  </a:txBody>
                  <a:tcPr/>
                </a:tc>
                <a:extLst>
                  <a:ext uri="{0D108BD9-81ED-4DB2-BD59-A6C34878D82A}">
                    <a16:rowId xmlns:a16="http://schemas.microsoft.com/office/drawing/2014/main" val="344023761"/>
                  </a:ext>
                </a:extLst>
              </a:tr>
              <a:tr h="1615084">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Toilettes de patient </a:t>
                      </a:r>
                      <a:endParaRPr lang="en-US">
                        <a:solidFill>
                          <a:schemeClr val="accent5">
                            <a:lumMod val="75000"/>
                          </a:schemeClr>
                        </a:solidFill>
                      </a:endParaRPr>
                    </a:p>
                  </a:txBody>
                  <a:tcPr/>
                </a:tc>
                <a:tc>
                  <a:txBody>
                    <a:bodyPr/>
                    <a:lstStyle/>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Quart de travail 1 :</a:t>
                      </a:r>
                    </a:p>
                    <a:p>
                      <a:r>
                        <a:rPr lang="fr-FR" sz="2400" b="0" i="0" u="none" strike="noStrike" cap="none" baseline="0">
                          <a:solidFill>
                            <a:srgbClr val="0B40A5"/>
                          </a:solidFill>
                          <a:effectLst/>
                          <a:uFill>
                            <a:solidFill>
                              <a:prstClr val="black">
                                <a:alpha val="0"/>
                              </a:prstClr>
                            </a:solidFill>
                          </a:uFill>
                          <a:latin typeface="Myriad Web Pro"/>
                          <a:ea typeface="Myriad Web Pro"/>
                          <a:cs typeface="Myriad Web Pro"/>
                        </a:rPr>
                        <a:t>Quart de travail 2 :</a:t>
                      </a:r>
                    </a:p>
                  </a:txBody>
                  <a:tcPr/>
                </a:tc>
                <a:tc>
                  <a:txBody>
                    <a:bodyPr/>
                    <a:lstStyle/>
                    <a:p>
                      <a:endParaRPr lang="en-US" dirty="0">
                        <a:solidFill>
                          <a:schemeClr val="accent5">
                            <a:lumMod val="75000"/>
                          </a:schemeClr>
                        </a:solidFill>
                      </a:endParaRPr>
                    </a:p>
                  </a:txBody>
                  <a:tcPr/>
                </a:tc>
                <a:tc>
                  <a:txBody>
                    <a:bodyPr/>
                    <a:lstStyle/>
                    <a:p>
                      <a:endParaRPr lang="en-US" dirty="0">
                        <a:solidFill>
                          <a:schemeClr val="accent5">
                            <a:lumMod val="75000"/>
                          </a:schemeClr>
                        </a:solidFill>
                      </a:endParaRPr>
                    </a:p>
                  </a:txBody>
                  <a:tcPr/>
                </a:tc>
                <a:extLst>
                  <a:ext uri="{0D108BD9-81ED-4DB2-BD59-A6C34878D82A}">
                    <a16:rowId xmlns:a16="http://schemas.microsoft.com/office/drawing/2014/main" val="1137131034"/>
                  </a:ext>
                </a:extLst>
              </a:tr>
            </a:tbl>
          </a:graphicData>
        </a:graphic>
      </p:graphicFrame>
      <p:pic>
        <p:nvPicPr>
          <p:cNvPr id="7" name="Graphic 6">
            <a:extLst>
              <a:ext uri="{FF2B5EF4-FFF2-40B4-BE49-F238E27FC236}">
                <a16:creationId xmlns:a16="http://schemas.microsoft.com/office/drawing/2014/main" id="{B1F59F2D-FE9F-4BE7-B2C3-454DA8A4B5B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3855" y="2435157"/>
            <a:ext cx="596650" cy="596650"/>
          </a:xfrm>
          <a:prstGeom prst="rect">
            <a:avLst/>
          </a:prstGeom>
        </p:spPr>
      </p:pic>
      <p:pic>
        <p:nvPicPr>
          <p:cNvPr id="10" name="Graphic 9">
            <a:extLst>
              <a:ext uri="{FF2B5EF4-FFF2-40B4-BE49-F238E27FC236}">
                <a16:creationId xmlns:a16="http://schemas.microsoft.com/office/drawing/2014/main" id="{4C4D3AFD-861A-4DC6-8334-B640AC2FBF6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3855" y="3343916"/>
            <a:ext cx="596650" cy="596650"/>
          </a:xfrm>
          <a:prstGeom prst="rect">
            <a:avLst/>
          </a:prstGeom>
        </p:spPr>
      </p:pic>
      <p:pic>
        <p:nvPicPr>
          <p:cNvPr id="11" name="Graphic 10">
            <a:extLst>
              <a:ext uri="{FF2B5EF4-FFF2-40B4-BE49-F238E27FC236}">
                <a16:creationId xmlns:a16="http://schemas.microsoft.com/office/drawing/2014/main" id="{1040C3B4-ECA0-4838-A846-4682A7360AB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3855" y="4242684"/>
            <a:ext cx="596650" cy="596650"/>
          </a:xfrm>
          <a:prstGeom prst="rect">
            <a:avLst/>
          </a:prstGeom>
        </p:spPr>
      </p:pic>
    </p:spTree>
    <p:extLst>
      <p:ext uri="{BB962C8B-B14F-4D97-AF65-F5344CB8AC3E}">
        <p14:creationId xmlns:p14="http://schemas.microsoft.com/office/powerpoint/2010/main" val="45878945"/>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05E263F-A077-C0E9-6D0B-E8164F93C90F}"/>
              </a:ext>
            </a:extLst>
          </p:cNvPr>
          <p:cNvSpPr txBox="1">
            <a:spLocks noGrp="1"/>
          </p:cNvSpPr>
          <p:nvPr>
            <p:ph type="title" idx="4294967295"/>
          </p:nvPr>
        </p:nvSpPr>
        <p:spPr>
          <a:xfrm>
            <a:off x="594110" y="541867"/>
            <a:ext cx="9849880" cy="1310640"/>
          </a:xfrm>
          <a:prstGeom prst="rect">
            <a:avLst/>
          </a:prstGeom>
          <a:solidFill>
            <a:schemeClr val="bg2">
              <a:alpha val="79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Formation du personnel de nettoyage de l’environnement</a:t>
            </a:r>
          </a:p>
        </p:txBody>
      </p:sp>
      <p:sp>
        <p:nvSpPr>
          <p:cNvPr id="4" name="Text Placeholder 3">
            <a:extLst>
              <a:ext uri="{FF2B5EF4-FFF2-40B4-BE49-F238E27FC236}">
                <a16:creationId xmlns:a16="http://schemas.microsoft.com/office/drawing/2014/main" id="{39140815-84FD-435C-98F5-85DA20275BDE}"/>
              </a:ext>
            </a:extLst>
          </p:cNvPr>
          <p:cNvSpPr>
            <a:spLocks noGrp="1"/>
          </p:cNvSpPr>
          <p:nvPr>
            <p:ph type="body" idx="1"/>
          </p:nvPr>
        </p:nvSpPr>
        <p:spPr>
          <a:xfrm>
            <a:off x="523342" y="1785937"/>
            <a:ext cx="5839741" cy="5031252"/>
          </a:xfrm>
          <a:solidFill>
            <a:schemeClr val="bg2">
              <a:alpha val="81000"/>
            </a:schemeClr>
          </a:solidFill>
        </p:spPr>
        <p:txBody>
          <a:bodyPr vert="horz" lIns="91440" tIns="45720" rIns="91440" bIns="45720" rtlCol="0">
            <a:normAutofit fontScale="97500" lnSpcReduction="10000"/>
          </a:bodyPr>
          <a:lstStyle/>
          <a:p>
            <a:pPr indent="-228600">
              <a:lnSpc>
                <a:spcPct val="100000"/>
              </a:lnSpc>
              <a:spcBef>
                <a:spcPts val="1200"/>
              </a:spcBef>
              <a:buClr>
                <a:schemeClr val="accent2">
                  <a:lumMod val="60000"/>
                  <a:lumOff val="40000"/>
                </a:schemeClr>
              </a:buClr>
            </a:pPr>
            <a:r>
              <a:rPr lang="fr-FR" sz="2600" b="0" i="0" u="none" strike="noStrike" cap="none" baseline="0" dirty="0">
                <a:solidFill>
                  <a:srgbClr val="1D1D1D"/>
                </a:solidFill>
                <a:effectLst/>
                <a:uFill>
                  <a:solidFill>
                    <a:prstClr val="black">
                      <a:alpha val="0"/>
                    </a:prstClr>
                  </a:solidFill>
                </a:uFill>
                <a:latin typeface="Calibri"/>
                <a:ea typeface="Calibri"/>
                <a:cs typeface="Calibri"/>
              </a:rPr>
              <a:t>Le personnel doit être formé avant de travailler à titre indépendant et des formations de recyclage doivent être dispensées au besoin (par exemple tous les 6 mois)</a:t>
            </a:r>
          </a:p>
          <a:p>
            <a:pPr indent="-228600">
              <a:lnSpc>
                <a:spcPct val="100000"/>
              </a:lnSpc>
              <a:spcBef>
                <a:spcPts val="1200"/>
              </a:spcBef>
              <a:buClr>
                <a:schemeClr val="accent2">
                  <a:lumMod val="60000"/>
                  <a:lumOff val="40000"/>
                </a:schemeClr>
              </a:buClr>
            </a:pPr>
            <a:r>
              <a:rPr lang="fr-FR" sz="2600" b="0" i="0" u="none" strike="noStrike" cap="none" baseline="0" dirty="0">
                <a:solidFill>
                  <a:srgbClr val="1D1D1D"/>
                </a:solidFill>
                <a:effectLst/>
                <a:uFill>
                  <a:solidFill>
                    <a:prstClr val="black">
                      <a:alpha val="0"/>
                    </a:prstClr>
                  </a:solidFill>
                </a:uFill>
                <a:latin typeface="Calibri"/>
                <a:ea typeface="Calibri"/>
                <a:cs typeface="Calibri"/>
              </a:rPr>
              <a:t>La formation doit être :</a:t>
            </a:r>
          </a:p>
          <a:p>
            <a:pPr marL="1028700" lvl="1">
              <a:lnSpc>
                <a:spcPct val="100000"/>
              </a:lnSpc>
              <a:spcBef>
                <a:spcPts val="600"/>
              </a:spcBef>
              <a:buClr>
                <a:schemeClr val="accent2">
                  <a:lumMod val="60000"/>
                  <a:lumOff val="40000"/>
                </a:schemeClr>
              </a:buClr>
              <a:buFont typeface="Calibri" panose="020F0502020204030204" pitchFamily="34" charset="0"/>
              <a:buChar char="—"/>
            </a:pPr>
            <a:r>
              <a:rPr lang="fr-FR" sz="2400" b="0" i="0" u="none" strike="noStrike" cap="none" baseline="0" dirty="0">
                <a:solidFill>
                  <a:srgbClr val="1D1D1D"/>
                </a:solidFill>
                <a:effectLst/>
                <a:uFill>
                  <a:solidFill>
                    <a:prstClr val="black">
                      <a:alpha val="0"/>
                    </a:prstClr>
                  </a:solidFill>
                </a:uFill>
                <a:latin typeface="Calibri"/>
                <a:ea typeface="Calibri"/>
                <a:cs typeface="Calibri"/>
              </a:rPr>
              <a:t>Participative</a:t>
            </a:r>
          </a:p>
          <a:p>
            <a:pPr marL="1028700" lvl="1">
              <a:lnSpc>
                <a:spcPct val="100000"/>
              </a:lnSpc>
              <a:spcBef>
                <a:spcPts val="600"/>
              </a:spcBef>
              <a:buClr>
                <a:schemeClr val="accent2">
                  <a:lumMod val="60000"/>
                  <a:lumOff val="40000"/>
                </a:schemeClr>
              </a:buClr>
              <a:buFont typeface="Calibri" panose="020F0502020204030204" pitchFamily="34" charset="0"/>
              <a:buChar char="—"/>
            </a:pPr>
            <a:r>
              <a:rPr lang="fr-FR" sz="2400" b="0" i="0" u="none" strike="noStrike" cap="none" baseline="0" dirty="0">
                <a:solidFill>
                  <a:srgbClr val="1D1D1D"/>
                </a:solidFill>
                <a:effectLst/>
                <a:uFill>
                  <a:solidFill>
                    <a:prstClr val="black">
                      <a:alpha val="0"/>
                    </a:prstClr>
                  </a:solidFill>
                </a:uFill>
                <a:latin typeface="Calibri"/>
                <a:ea typeface="Calibri"/>
                <a:cs typeface="Calibri"/>
              </a:rPr>
              <a:t>Pratique (interactivité, illustration, entraînement)</a:t>
            </a:r>
          </a:p>
          <a:p>
            <a:pPr marL="1028700" lvl="1">
              <a:lnSpc>
                <a:spcPct val="100000"/>
              </a:lnSpc>
              <a:spcBef>
                <a:spcPts val="600"/>
              </a:spcBef>
              <a:buClr>
                <a:schemeClr val="accent2">
                  <a:lumMod val="60000"/>
                  <a:lumOff val="40000"/>
                </a:schemeClr>
              </a:buClr>
              <a:buFont typeface="Calibri" panose="020F0502020204030204" pitchFamily="34" charset="0"/>
              <a:buChar char="—"/>
            </a:pPr>
            <a:r>
              <a:rPr lang="fr-FR" sz="2400" b="0" i="0" u="none" strike="noStrike" cap="none" baseline="0" dirty="0">
                <a:solidFill>
                  <a:srgbClr val="1D1D1D"/>
                </a:solidFill>
                <a:effectLst/>
                <a:uFill>
                  <a:solidFill>
                    <a:prstClr val="black">
                      <a:alpha val="0"/>
                    </a:prstClr>
                  </a:solidFill>
                </a:uFill>
                <a:latin typeface="Calibri"/>
                <a:ea typeface="Calibri"/>
                <a:cs typeface="Calibri"/>
              </a:rPr>
              <a:t>Au niveau d’instruction approprié</a:t>
            </a:r>
          </a:p>
          <a:p>
            <a:pPr marL="1028700" lvl="1">
              <a:lnSpc>
                <a:spcPct val="100000"/>
              </a:lnSpc>
              <a:spcBef>
                <a:spcPts val="600"/>
              </a:spcBef>
              <a:buClr>
                <a:schemeClr val="accent2">
                  <a:lumMod val="60000"/>
                  <a:lumOff val="40000"/>
                </a:schemeClr>
              </a:buClr>
              <a:buFont typeface="Calibri" panose="020F0502020204030204" pitchFamily="34" charset="0"/>
              <a:buChar char="—"/>
            </a:pPr>
            <a:r>
              <a:rPr lang="fr-FR" sz="2400" b="0" i="0" u="none" strike="noStrike" cap="none" baseline="0" dirty="0">
                <a:solidFill>
                  <a:srgbClr val="1D1D1D"/>
                </a:solidFill>
                <a:effectLst/>
                <a:uFill>
                  <a:solidFill>
                    <a:prstClr val="black">
                      <a:alpha val="0"/>
                    </a:prstClr>
                  </a:solidFill>
                </a:uFill>
                <a:latin typeface="Calibri"/>
                <a:ea typeface="Calibri"/>
                <a:cs typeface="Calibri"/>
              </a:rPr>
              <a:t>Dispensée par des formateurs expérimentés</a:t>
            </a:r>
          </a:p>
          <a:p>
            <a:pPr lvl="1" indent="-228600"/>
            <a:endParaRPr lang="en-US" sz="2200" dirty="0"/>
          </a:p>
          <a:p>
            <a:pPr indent="-228600"/>
            <a:endParaRPr lang="en-US" sz="2200" dirty="0"/>
          </a:p>
        </p:txBody>
      </p:sp>
      <p:pic>
        <p:nvPicPr>
          <p:cNvPr id="5" name="Picture 4" descr="Photo d’une personne portant une charlotte, un tablier et des gants en caoutchouc, à l’avant d’une pièce, avec un chiffon de nettoyage et un seau d’eau. Un groupe de personnes portant des masques est assis et regarde.">
            <a:extLst>
              <a:ext uri="{FF2B5EF4-FFF2-40B4-BE49-F238E27FC236}">
                <a16:creationId xmlns:a16="http://schemas.microsoft.com/office/drawing/2014/main" id="{21FEB83C-BBE3-05B6-6A53-DF3E14BFB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0843" y="1785937"/>
            <a:ext cx="3791141" cy="4024442"/>
          </a:xfrm>
          <a:prstGeom prst="rect">
            <a:avLst/>
          </a:prstGeom>
        </p:spPr>
      </p:pic>
    </p:spTree>
    <p:extLst>
      <p:ext uri="{BB962C8B-B14F-4D97-AF65-F5344CB8AC3E}">
        <p14:creationId xmlns:p14="http://schemas.microsoft.com/office/powerpoint/2010/main" val="247329369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566058" y="290419"/>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3" name="TextBox 2">
            <a:extLst>
              <a:ext uri="{FF2B5EF4-FFF2-40B4-BE49-F238E27FC236}">
                <a16:creationId xmlns:a16="http://schemas.microsoft.com/office/drawing/2014/main" id="{EEE1728F-435E-2386-1871-1F1166A295C2}"/>
              </a:ext>
            </a:extLst>
          </p:cNvPr>
          <p:cNvSpPr txBox="1"/>
          <p:nvPr/>
        </p:nvSpPr>
        <p:spPr>
          <a:xfrm>
            <a:off x="566058" y="1748135"/>
            <a:ext cx="10830075" cy="4480560"/>
          </a:xfrm>
          <a:prstGeom prst="rect">
            <a:avLst/>
          </a:prstGeom>
          <a:noFill/>
        </p:spPr>
        <p:txBody>
          <a:bodyPr wrap="square" lIns="91440" tIns="45720" rIns="91440" bIns="45720" anchor="t">
            <a:spAutoFit/>
          </a:bodyPr>
          <a:lstStyle/>
          <a:p>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Sur la base de notre discussion d’aujourd’hui, qu’est-ce qui pourrait être modifié dans votre établissement, en ce qui concerne le nettoyage de l’environnement, afin d’améliorer la protection du personnel de nettoyage et d’autres personnes dans votre </a:t>
            </a:r>
            <a:r>
              <a:rPr lang="fr-FR" sz="3200" dirty="0">
                <a:solidFill>
                  <a:srgbClr val="FFFFFF"/>
                </a:solidFill>
                <a:uFill>
                  <a:solidFill>
                    <a:prstClr val="black">
                      <a:alpha val="0"/>
                    </a:prstClr>
                  </a:solidFill>
                </a:uFill>
                <a:latin typeface="Myriad Web Pro"/>
              </a:rPr>
              <a:t>établissement contre Ebola ou Marburg ? </a:t>
            </a:r>
          </a:p>
          <a:p>
            <a:pPr marL="0" indent="0">
              <a:buNone/>
            </a:pPr>
            <a:endParaRPr lang="en-US" sz="3200" dirty="0">
              <a:solidFill>
                <a:schemeClr val="bg2"/>
              </a:solidFill>
            </a:endParaRPr>
          </a:p>
          <a:p>
            <a:pPr marL="0" indent="0">
              <a:buNone/>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Tenez compte des éléments comme les principes du nettoyage de l’environnement, l’EPI nécessaire, l’utilisation adéquate du chlore et la formation du personnel.</a:t>
            </a:r>
          </a:p>
        </p:txBody>
      </p:sp>
    </p:spTree>
    <p:extLst>
      <p:ext uri="{BB962C8B-B14F-4D97-AF65-F5344CB8AC3E}">
        <p14:creationId xmlns:p14="http://schemas.microsoft.com/office/powerpoint/2010/main" val="419104698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sz="quarter" idx="11"/>
          </p:nvPr>
        </p:nvSpPr>
        <p:spPr>
          <a:xfrm>
            <a:off x="609600" y="1734343"/>
            <a:ext cx="10972800" cy="4176467"/>
          </a:xfrm>
        </p:spPr>
        <p:txBody>
          <a:bodyPr vert="horz" lIns="91440" tIns="45720" rIns="91440" bIns="45720" rtlCol="0" anchor="t">
            <a:normAutofit fontScale="87500" lnSpcReduction="10000"/>
          </a:bodyPr>
          <a:lstStyle/>
          <a:p>
            <a:pPr>
              <a:lnSpc>
                <a:spcPct val="100000"/>
              </a:lnSpc>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nettoyage de l’environnement permet de prévenir la propagation </a:t>
            </a:r>
            <a:r>
              <a:rPr lang="fr-FR" sz="3200" dirty="0">
                <a:uFill>
                  <a:solidFill>
                    <a:prstClr val="black">
                      <a:alpha val="0"/>
                    </a:prstClr>
                  </a:solidFill>
                </a:uFill>
                <a:cs typeface="Calibri"/>
              </a:rPr>
              <a:t>d’Ebola ou de Marburg </a:t>
            </a:r>
            <a:r>
              <a:rPr lang="fr-FR" sz="3000" b="0" i="0" u="none" strike="noStrike" cap="none" baseline="0" dirty="0">
                <a:solidFill>
                  <a:srgbClr val="000000"/>
                </a:solidFill>
                <a:effectLst/>
                <a:uFill>
                  <a:solidFill>
                    <a:prstClr val="black">
                      <a:alpha val="0"/>
                    </a:prstClr>
                  </a:solidFill>
                </a:uFill>
                <a:latin typeface="Calibri"/>
                <a:ea typeface="Calibri"/>
                <a:cs typeface="Calibri"/>
              </a:rPr>
              <a:t> et assure votre propre protection ainsi que celle de vos collègues, de vos patients et de votre communauté.</a:t>
            </a:r>
          </a:p>
          <a:p>
            <a:pPr>
              <a:lnSpc>
                <a:spcPct val="100000"/>
              </a:lnSpc>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a:cs typeface="Calibri"/>
              </a:rPr>
              <a:t>Un nettoyage avec du savon et de l’eau doit toujours précéder la désinfection à l’aide du chlore.</a:t>
            </a:r>
          </a:p>
          <a:p>
            <a:pPr>
              <a:lnSpc>
                <a:spcPct val="100000"/>
              </a:lnSpc>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 chlore ne doit jamais être pulvérisé sur des personnes.</a:t>
            </a:r>
          </a:p>
          <a:p>
            <a:pPr>
              <a:lnSpc>
                <a:spcPct val="100000"/>
              </a:lnSpc>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La formation du personnel et les journaux de nettoyage peuvent faciliter la gestion des activités de nettoyage de l’environnement.</a:t>
            </a:r>
          </a:p>
          <a:p>
            <a:endParaRPr lang="en-US" sz="3200" dirty="0"/>
          </a:p>
          <a:p>
            <a:endParaRPr lang="en-US" sz="3200" dirty="0"/>
          </a:p>
          <a:p>
            <a:pPr marL="0" indent="0">
              <a:buNone/>
            </a:pPr>
            <a:endParaRPr lang="en-US" sz="3600" dirty="0">
              <a:solidFill>
                <a:schemeClr val="accent1">
                  <a:lumMod val="75000"/>
                </a:schemeClr>
              </a:solidFill>
            </a:endParaRPr>
          </a:p>
        </p:txBody>
      </p:sp>
    </p:spTree>
    <p:extLst>
      <p:ext uri="{BB962C8B-B14F-4D97-AF65-F5344CB8AC3E}">
        <p14:creationId xmlns:p14="http://schemas.microsoft.com/office/powerpoint/2010/main" val="162301593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type="body" sz="quarter" idx="10"/>
          </p:nvPr>
        </p:nvSpPr>
        <p:spPr/>
        <p:txBody>
          <a:bodyPr vert="horz" lIns="91440" tIns="45720" rIns="91440" bIns="45720" rtlCol="0" anchor="t">
            <a:normAutofit/>
          </a:bodyPr>
          <a:lstStyle/>
          <a:p>
            <a:pPr marL="0" indent="0">
              <a:buClrTx/>
              <a:buNone/>
            </a:pPr>
            <a:r>
              <a:rPr lang="fr-FR" sz="32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d’expliquer pourquoi le nettoyage de l’environnement est important dans le contexte </a:t>
            </a:r>
            <a:r>
              <a:rPr lang="fr-FR" sz="3200" dirty="0">
                <a:solidFill>
                  <a:srgbClr val="000000"/>
                </a:solidFill>
                <a:uFill>
                  <a:solidFill>
                    <a:prstClr val="black">
                      <a:alpha val="0"/>
                    </a:prstClr>
                  </a:solidFill>
                </a:uFill>
                <a:cs typeface="Calibri"/>
              </a:rPr>
              <a:t>d’Ebola ou de Marburg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a:cs typeface="Calibri"/>
              </a:rPr>
              <a:t>de décrire au moins trois principes généraux du nettoyage de l’environnement.</a:t>
            </a:r>
          </a:p>
          <a:p>
            <a:pPr marL="347980" lvl="1" indent="0">
              <a:buClr>
                <a:srgbClr val="005DAA"/>
              </a:buClr>
              <a:buNone/>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A6591-9F4B-11DD-1C14-5F21EBB5A793}"/>
              </a:ext>
            </a:extLst>
          </p:cNvPr>
          <p:cNvSpPr>
            <a:spLocks noGrp="1"/>
          </p:cNvSpPr>
          <p:nvPr>
            <p:ph type="title" idx="4294967295"/>
          </p:nvPr>
        </p:nvSpPr>
        <p:spPr>
          <a:xfrm>
            <a:off x="303810" y="721385"/>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198233398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566058" y="1224715"/>
            <a:ext cx="11625942" cy="1162051"/>
          </a:xfrm>
          <a:prstGeom prst="rect">
            <a:avLst/>
          </a:prstGeom>
        </p:spPr>
        <p:txBody>
          <a:bodyPr vert="horz" lIns="91440" tIns="45720" rIns="91440" bIns="45720" rtlCol="0" anchor="b">
            <a:noAutofit/>
          </a:bodyPr>
          <a:lstStyle/>
          <a:p>
            <a:pPr algn="l"/>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Où les virus provoquant Ebola ou Marburg peuvent-il vivre ? </a:t>
            </a:r>
            <a:br>
              <a:rPr sz="4000" dirty="0"/>
            </a:b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(Plusieurs réponses peuvent s’appliquer). </a:t>
            </a:r>
            <a:br>
              <a:rPr sz="4000" dirty="0"/>
            </a:br>
            <a:endParaRPr lang="en-US" sz="4000" b="0" dirty="0">
              <a:solidFill>
                <a:schemeClr val="bg2"/>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9747E300-8B85-43B8-8237-F0D7F15BCC92}"/>
              </a:ext>
            </a:extLst>
          </p:cNvPr>
          <p:cNvSpPr txBox="1"/>
          <p:nvPr/>
        </p:nvSpPr>
        <p:spPr>
          <a:xfrm>
            <a:off x="566058" y="2499391"/>
            <a:ext cx="8447313" cy="2758440"/>
          </a:xfrm>
          <a:prstGeom prst="rect">
            <a:avLst/>
          </a:prstGeom>
          <a:noFill/>
        </p:spPr>
        <p:txBody>
          <a:bodyPr wrap="square">
            <a:spAutoFit/>
          </a:bodyPr>
          <a:lstStyle/>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Les surfaces (tables, chaises, etc.)  </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Le matériel médical (thermomètre, stéthoscope, etc.)</a:t>
            </a:r>
          </a:p>
          <a:p>
            <a:pPr marL="497840" lvl="1" indent="-457200">
              <a:spcBef>
                <a:spcPts val="1200"/>
              </a:spcBef>
              <a:spcAft>
                <a:spcPts val="300"/>
              </a:spcAft>
              <a:buFont typeface="Wingdings" panose="05000000000000000000" pitchFamily="2" charset="2"/>
              <a:buChar char="q"/>
            </a:pPr>
            <a:r>
              <a:rPr lang="fr-FR" sz="3000" b="0" i="0" u="none" strike="noStrike" cap="none" baseline="0">
                <a:solidFill>
                  <a:srgbClr val="FFFFFF"/>
                </a:solidFill>
                <a:effectLst/>
                <a:uFill>
                  <a:solidFill>
                    <a:prstClr val="black">
                      <a:alpha val="0"/>
                    </a:prstClr>
                  </a:solidFill>
                </a:uFill>
                <a:latin typeface="Myriad Web Pro"/>
                <a:ea typeface="Myriad Web Pro"/>
                <a:cs typeface="Myriad Web Pro"/>
              </a:rPr>
              <a:t>L’équipement de protection individuelle (masques, bottes, tabliers, etc.)</a:t>
            </a:r>
          </a:p>
        </p:txBody>
      </p:sp>
    </p:spTree>
    <p:extLst>
      <p:ext uri="{BB962C8B-B14F-4D97-AF65-F5344CB8AC3E}">
        <p14:creationId xmlns:p14="http://schemas.microsoft.com/office/powerpoint/2010/main" val="224076965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59180" y="1391581"/>
            <a:ext cx="11059884" cy="1162051"/>
          </a:xfrm>
          <a:prstGeom prst="rect">
            <a:avLst/>
          </a:prstGeom>
        </p:spPr>
        <p:txBody>
          <a:bodyPr vert="horz" lIns="91440" tIns="45720" rIns="91440" bIns="45720" rtlCol="0" anchor="b">
            <a:noAutofit/>
          </a:bodyPr>
          <a:lstStyle/>
          <a:p>
            <a:pPr algn="l"/>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Où les virus provoquant Ebola ou Marburg peuvent-il vivre ?</a:t>
            </a:r>
            <a:br>
              <a:rPr sz="4000" dirty="0"/>
            </a:br>
            <a:br>
              <a:rPr sz="4000" dirty="0"/>
            </a:br>
            <a:endParaRPr lang="en-US" sz="4000" b="1" dirty="0">
              <a:solidFill>
                <a:schemeClr val="bg2"/>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9747E300-8B85-43B8-8237-F0D7F15BCC92}"/>
              </a:ext>
            </a:extLst>
          </p:cNvPr>
          <p:cNvSpPr txBox="1"/>
          <p:nvPr/>
        </p:nvSpPr>
        <p:spPr>
          <a:xfrm>
            <a:off x="566058" y="2401764"/>
            <a:ext cx="9168492" cy="2323713"/>
          </a:xfrm>
          <a:prstGeom prst="rect">
            <a:avLst/>
          </a:prstGeom>
          <a:noFill/>
        </p:spPr>
        <p:txBody>
          <a:bodyPr wrap="square">
            <a:spAutoFit/>
          </a:bodyPr>
          <a:lstStyle/>
          <a:p>
            <a:pPr marL="497840" lvl="1" indent="-457200">
              <a:spcBef>
                <a:spcPts val="1200"/>
              </a:spcBef>
              <a:spcAft>
                <a:spcPts val="300"/>
              </a:spcAft>
              <a:buFont typeface="Wingdings" panose="05000000000000000000" pitchFamily="2" charset="2"/>
              <a:buChar char="q"/>
            </a:pPr>
            <a:r>
              <a:rPr lang="fr-FR" sz="3000" b="0" i="0" u="none" strike="noStrike" cap="none" baseline="0" dirty="0">
                <a:solidFill>
                  <a:srgbClr val="FFFFFF"/>
                </a:solidFill>
                <a:effectLst/>
                <a:uFill>
                  <a:solidFill>
                    <a:prstClr val="black">
                      <a:alpha val="0"/>
                    </a:prstClr>
                  </a:solidFill>
                </a:uFill>
                <a:latin typeface="Myriad Web Pro"/>
                <a:ea typeface="Myriad Web Pro"/>
                <a:cs typeface="Myriad Web Pro"/>
              </a:rPr>
              <a:t>Les surfaces (tables, chaises, etc.)  </a:t>
            </a:r>
          </a:p>
          <a:p>
            <a:pPr marL="497840" lvl="1" indent="-457200">
              <a:spcBef>
                <a:spcPts val="1200"/>
              </a:spcBef>
              <a:spcAft>
                <a:spcPts val="300"/>
              </a:spcAft>
              <a:buFont typeface="Wingdings" panose="05000000000000000000" pitchFamily="2" charset="2"/>
              <a:buChar char="q"/>
            </a:pPr>
            <a:r>
              <a:rPr lang="fr-FR" sz="3000" b="0" i="0" u="none" strike="noStrike" cap="none" baseline="0" dirty="0">
                <a:solidFill>
                  <a:srgbClr val="FFFFFF"/>
                </a:solidFill>
                <a:effectLst/>
                <a:uFill>
                  <a:solidFill>
                    <a:prstClr val="black">
                      <a:alpha val="0"/>
                    </a:prstClr>
                  </a:solidFill>
                </a:uFill>
                <a:latin typeface="Myriad Web Pro"/>
                <a:ea typeface="Myriad Web Pro"/>
                <a:cs typeface="Myriad Web Pro"/>
              </a:rPr>
              <a:t>Le matériel médical (thermomètre, stéthoscope, etc.)</a:t>
            </a:r>
          </a:p>
          <a:p>
            <a:pPr marL="497840" lvl="1" indent="-457200">
              <a:spcBef>
                <a:spcPts val="1200"/>
              </a:spcBef>
              <a:spcAft>
                <a:spcPts val="300"/>
              </a:spcAft>
              <a:buFont typeface="Wingdings" panose="05000000000000000000" pitchFamily="2" charset="2"/>
              <a:buChar char="q"/>
            </a:pPr>
            <a:r>
              <a:rPr lang="fr-FR" sz="3000" b="0" i="0" u="none" strike="noStrike" cap="none" baseline="0" dirty="0">
                <a:solidFill>
                  <a:srgbClr val="FFFFFF"/>
                </a:solidFill>
                <a:effectLst/>
                <a:uFill>
                  <a:solidFill>
                    <a:prstClr val="black">
                      <a:alpha val="0"/>
                    </a:prstClr>
                  </a:solidFill>
                </a:uFill>
                <a:latin typeface="Myriad Web Pro"/>
                <a:ea typeface="Myriad Web Pro"/>
                <a:cs typeface="Myriad Web Pro"/>
              </a:rPr>
              <a:t>L’équipement de protection individuelle (masques, bottes, tabliers, etc.)</a:t>
            </a:r>
          </a:p>
        </p:txBody>
      </p:sp>
      <p:pic>
        <p:nvPicPr>
          <p:cNvPr id="3" name="Graphic 2" descr="Coche à remplissage plein">
            <a:extLst>
              <a:ext uri="{FF2B5EF4-FFF2-40B4-BE49-F238E27FC236}">
                <a16:creationId xmlns:a16="http://schemas.microsoft.com/office/drawing/2014/main" id="{6745DD4F-2774-4B83-B3AE-2E8311BC22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2936" y="2298910"/>
            <a:ext cx="548019" cy="548019"/>
          </a:xfrm>
          <a:prstGeom prst="rect">
            <a:avLst/>
          </a:prstGeom>
        </p:spPr>
      </p:pic>
      <p:pic>
        <p:nvPicPr>
          <p:cNvPr id="7" name="Graphic 6" descr="Coche à remplissage plein">
            <a:extLst>
              <a:ext uri="{FF2B5EF4-FFF2-40B4-BE49-F238E27FC236}">
                <a16:creationId xmlns:a16="http://schemas.microsoft.com/office/drawing/2014/main" id="{18F27619-BC5E-4943-9B92-2212A4E060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2935" y="2943743"/>
            <a:ext cx="548019" cy="548019"/>
          </a:xfrm>
          <a:prstGeom prst="rect">
            <a:avLst/>
          </a:prstGeom>
        </p:spPr>
      </p:pic>
      <p:pic>
        <p:nvPicPr>
          <p:cNvPr id="8" name="Graphic 7" descr="Coche à remplissage plein">
            <a:extLst>
              <a:ext uri="{FF2B5EF4-FFF2-40B4-BE49-F238E27FC236}">
                <a16:creationId xmlns:a16="http://schemas.microsoft.com/office/drawing/2014/main" id="{D6CC0531-DAE7-4B58-B1E9-4396B39F8E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2934" y="3607863"/>
            <a:ext cx="548019" cy="548019"/>
          </a:xfrm>
          <a:prstGeom prst="rect">
            <a:avLst/>
          </a:prstGeom>
        </p:spPr>
      </p:pic>
    </p:spTree>
    <p:extLst>
      <p:ext uri="{BB962C8B-B14F-4D97-AF65-F5344CB8AC3E}">
        <p14:creationId xmlns:p14="http://schemas.microsoft.com/office/powerpoint/2010/main" val="334865910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38959" y="4755407"/>
            <a:ext cx="11059884" cy="888672"/>
          </a:xfrm>
        </p:spPr>
        <p:txBody>
          <a:bodyPr vert="horz" lIns="91440" tIns="45720" rIns="91440" bIns="45720" rtlCol="0" anchor="b">
            <a:normAutofit/>
          </a:bodyPr>
          <a:lstStyle/>
          <a:p>
            <a:r>
              <a:rPr lang="fr-FR" sz="4800" b="1" i="0" u="none" strike="noStrike" cap="none" baseline="0">
                <a:solidFill>
                  <a:srgbClr val="FFFFFF"/>
                </a:solidFill>
                <a:effectLst/>
                <a:uFill>
                  <a:solidFill>
                    <a:prstClr val="black">
                      <a:alpha val="0"/>
                    </a:prstClr>
                  </a:solidFill>
                </a:uFill>
                <a:latin typeface="Calibri Light"/>
                <a:ea typeface="Calibri Light"/>
                <a:cs typeface="Calibri Light"/>
              </a:rPr>
              <a:t>Nettoyage de l’environnement : un aperçu</a:t>
            </a:r>
          </a:p>
        </p:txBody>
      </p:sp>
    </p:spTree>
    <p:extLst>
      <p:ext uri="{BB962C8B-B14F-4D97-AF65-F5344CB8AC3E}">
        <p14:creationId xmlns:p14="http://schemas.microsoft.com/office/powerpoint/2010/main" val="164828435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a:xfrm>
            <a:off x="609600" y="274639"/>
            <a:ext cx="10972800" cy="946779"/>
          </a:xfrm>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Définition : nettoyage de l’environnement</a:t>
            </a:r>
          </a:p>
        </p:txBody>
      </p:sp>
      <p:sp>
        <p:nvSpPr>
          <p:cNvPr id="3" name="TextBox 2">
            <a:extLst>
              <a:ext uri="{FF2B5EF4-FFF2-40B4-BE49-F238E27FC236}">
                <a16:creationId xmlns:a16="http://schemas.microsoft.com/office/drawing/2014/main" id="{D25D89A6-3A1B-DDE7-4D8E-62579D0153BC}"/>
              </a:ext>
            </a:extLst>
          </p:cNvPr>
          <p:cNvSpPr txBox="1"/>
          <p:nvPr/>
        </p:nvSpPr>
        <p:spPr>
          <a:xfrm>
            <a:off x="632041" y="2866619"/>
            <a:ext cx="10154745" cy="2026920"/>
          </a:xfrm>
          <a:prstGeom prst="rect">
            <a:avLst/>
          </a:prstGeom>
          <a:noFill/>
        </p:spPr>
        <p:txBody>
          <a:bodyPr wrap="square" lIns="91440" tIns="45720" rIns="91440" bIns="45720" rtlCol="0" anchor="t">
            <a:spAutoFit/>
          </a:bodyPr>
          <a:lstStyle/>
          <a:p>
            <a:pPr marL="342265" indent="-342265">
              <a:spcBef>
                <a:spcPts val="1800"/>
              </a:spcBef>
              <a:buClr>
                <a:schemeClr val="accent2">
                  <a:lumMod val="60000"/>
                  <a:lumOff val="40000"/>
                </a:schemeClr>
              </a:buClr>
              <a:buFont typeface="Arial" panose="020B0604020202020204" pitchFamily="34" charset="0"/>
              <a:buChar char="•"/>
            </a:pPr>
            <a:r>
              <a:rPr lang="fr-FR" sz="2800" b="1" i="0" u="none" strike="noStrike" cap="none" baseline="0">
                <a:solidFill>
                  <a:srgbClr val="0B40A5"/>
                </a:solidFill>
                <a:effectLst/>
                <a:uFill>
                  <a:solidFill>
                    <a:prstClr val="black">
                      <a:alpha val="0"/>
                    </a:prstClr>
                  </a:solidFill>
                </a:uFill>
                <a:latin typeface="Calibri"/>
                <a:ea typeface="Calibri"/>
                <a:cs typeface="Calibri"/>
              </a:rPr>
              <a:t>Nettoyage</a:t>
            </a:r>
            <a:r>
              <a:rPr lang="fr-FR" sz="2800" b="1" i="0" u="none" strike="noStrike" cap="none" baseline="0">
                <a:solidFill>
                  <a:srgbClr val="0F56DC"/>
                </a:solidFill>
                <a:effectLst/>
                <a:uFill>
                  <a:solidFill>
                    <a:prstClr val="black">
                      <a:alpha val="0"/>
                    </a:prstClr>
                  </a:solidFill>
                </a:uFill>
                <a:latin typeface="Calibri"/>
                <a:ea typeface="Calibri"/>
                <a:cs typeface="Calibri"/>
              </a:rPr>
              <a:t> : </a:t>
            </a:r>
            <a:r>
              <a:rPr lang="fr-FR" sz="2800" b="0" i="0" u="none" strike="noStrike" cap="none" baseline="0">
                <a:solidFill>
                  <a:srgbClr val="000000"/>
                </a:solidFill>
                <a:effectLst/>
                <a:uFill>
                  <a:solidFill>
                    <a:prstClr val="black">
                      <a:alpha val="0"/>
                    </a:prstClr>
                  </a:solidFill>
                </a:uFill>
                <a:latin typeface="Calibri"/>
                <a:ea typeface="Calibri"/>
                <a:cs typeface="Calibri"/>
              </a:rPr>
              <a:t>élimine la saleté et certains germes et s’effectue avec du savon et de l’eau</a:t>
            </a:r>
            <a:endParaRPr lang="en-US" sz="2800">
              <a:solidFill>
                <a:srgbClr val="000000"/>
              </a:solidFill>
              <a:latin typeface="Calibri"/>
              <a:cs typeface="Calibri"/>
            </a:endParaRPr>
          </a:p>
          <a:p>
            <a:pPr marL="342265" indent="-342265">
              <a:spcBef>
                <a:spcPts val="1800"/>
              </a:spcBef>
              <a:buClr>
                <a:schemeClr val="accent2">
                  <a:lumMod val="60000"/>
                  <a:lumOff val="40000"/>
                </a:schemeClr>
              </a:buClr>
              <a:buFont typeface="Arial" panose="020B0604020202020204" pitchFamily="34" charset="0"/>
              <a:buChar char="•"/>
            </a:pPr>
            <a:r>
              <a:rPr lang="fr-FR" sz="2800" b="1" i="0" u="none" strike="noStrike" cap="none" baseline="0">
                <a:solidFill>
                  <a:srgbClr val="0B40A5"/>
                </a:solidFill>
                <a:effectLst/>
                <a:uFill>
                  <a:solidFill>
                    <a:prstClr val="black">
                      <a:alpha val="0"/>
                    </a:prstClr>
                  </a:solidFill>
                </a:uFill>
                <a:latin typeface="Calibri"/>
                <a:ea typeface="Calibri"/>
                <a:cs typeface="Calibri"/>
              </a:rPr>
              <a:t>Désinfection :  </a:t>
            </a:r>
            <a:r>
              <a:rPr lang="fr-FR" sz="2800" b="0" i="0" u="none" strike="noStrike" cap="none" baseline="0">
                <a:solidFill>
                  <a:srgbClr val="000000"/>
                </a:solidFill>
                <a:effectLst/>
                <a:uFill>
                  <a:solidFill>
                    <a:prstClr val="black">
                      <a:alpha val="0"/>
                    </a:prstClr>
                  </a:solidFill>
                </a:uFill>
                <a:latin typeface="Calibri"/>
                <a:ea typeface="Calibri"/>
                <a:cs typeface="Calibri"/>
              </a:rPr>
              <a:t>tue les germes à l’aide de produits chimiques tels qu’une solution de chlore à 0,5 %.</a:t>
            </a:r>
            <a:endParaRPr lang="en-US" sz="2800">
              <a:solidFill>
                <a:srgbClr val="000000"/>
              </a:solidFill>
            </a:endParaRPr>
          </a:p>
        </p:txBody>
      </p:sp>
      <p:sp>
        <p:nvSpPr>
          <p:cNvPr id="6" name="TextBox 5">
            <a:extLst>
              <a:ext uri="{FF2B5EF4-FFF2-40B4-BE49-F238E27FC236}">
                <a16:creationId xmlns:a16="http://schemas.microsoft.com/office/drawing/2014/main" id="{61970BE3-A117-3627-9863-DF7FC5AA7B6F}"/>
              </a:ext>
            </a:extLst>
          </p:cNvPr>
          <p:cNvSpPr txBox="1"/>
          <p:nvPr/>
        </p:nvSpPr>
        <p:spPr>
          <a:xfrm>
            <a:off x="767219" y="1566965"/>
            <a:ext cx="9884391" cy="944880"/>
          </a:xfrm>
          <a:prstGeom prst="rect">
            <a:avLst/>
          </a:prstGeom>
          <a:noFill/>
        </p:spPr>
        <p:txBody>
          <a:bodyPr wrap="square">
            <a:spAutoFit/>
          </a:bodyPr>
          <a:lstStyle/>
          <a:p>
            <a:pPr marL="0" indent="0">
              <a:buClr>
                <a:schemeClr val="accent2">
                  <a:lumMod val="60000"/>
                  <a:lumOff val="40000"/>
                </a:schemeClr>
              </a:buClr>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Le nettoyage environnemental est le terme général pour </a:t>
            </a:r>
            <a:r>
              <a:rPr lang="fr-FR" sz="2800" b="1" i="0" u="none" strike="noStrike" cap="none" baseline="0">
                <a:solidFill>
                  <a:srgbClr val="000000"/>
                </a:solidFill>
                <a:effectLst/>
                <a:uFill>
                  <a:solidFill>
                    <a:prstClr val="black">
                      <a:alpha val="0"/>
                    </a:prstClr>
                  </a:solidFill>
                </a:uFill>
                <a:latin typeface="Calibri"/>
                <a:ea typeface="Calibri"/>
                <a:cs typeface="Calibri"/>
              </a:rPr>
              <a:t>nettoyer et désinfecter l’environnement des soins aux patients.</a:t>
            </a:r>
            <a:endParaRPr lang="en-US" sz="2800" b="1">
              <a:solidFill>
                <a:srgbClr val="000000"/>
              </a:solidFill>
            </a:endParaRPr>
          </a:p>
        </p:txBody>
      </p:sp>
    </p:spTree>
    <p:extLst>
      <p:ext uri="{BB962C8B-B14F-4D97-AF65-F5344CB8AC3E}">
        <p14:creationId xmlns:p14="http://schemas.microsoft.com/office/powerpoint/2010/main" val="215467154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11137-4777-4C5E-B08C-993B6935E89F}"/>
              </a:ext>
            </a:extLst>
          </p:cNvPr>
          <p:cNvSpPr>
            <a:spLocks noGrp="1"/>
          </p:cNvSpPr>
          <p:nvPr>
            <p:ph type="title"/>
          </p:nvPr>
        </p:nvSpPr>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nettoyer l’environnement ?</a:t>
            </a:r>
          </a:p>
        </p:txBody>
      </p:sp>
      <p:sp>
        <p:nvSpPr>
          <p:cNvPr id="3" name="Text Placeholder 2">
            <a:extLst>
              <a:ext uri="{FF2B5EF4-FFF2-40B4-BE49-F238E27FC236}">
                <a16:creationId xmlns:a16="http://schemas.microsoft.com/office/drawing/2014/main" id="{07A93EC3-F83A-45A8-BBEB-B710E9E5B917}"/>
              </a:ext>
            </a:extLst>
          </p:cNvPr>
          <p:cNvSpPr>
            <a:spLocks noGrp="1"/>
          </p:cNvSpPr>
          <p:nvPr>
            <p:ph type="body" sz="quarter" idx="10"/>
          </p:nvPr>
        </p:nvSpPr>
        <p:spPr>
          <a:xfrm>
            <a:off x="609600" y="1727200"/>
            <a:ext cx="10972800" cy="4724400"/>
          </a:xfrm>
        </p:spPr>
        <p:txBody>
          <a:bodyPr vert="horz" lIns="91440" tIns="45720" rIns="91440" bIns="45720" rtlCol="0" anchor="t">
            <a:normAutofit fontScale="92500"/>
          </a:bodyPr>
          <a:lstStyle/>
          <a:p>
            <a:pPr marL="342265" indent="-342265">
              <a:lnSpc>
                <a:spcPct val="100000"/>
              </a:lnSpc>
            </a:pPr>
            <a:r>
              <a:rPr lang="fr-FR" sz="2800" b="1" i="0" u="none" strike="noStrike" cap="none" baseline="0" dirty="0">
                <a:solidFill>
                  <a:srgbClr val="000000"/>
                </a:solidFill>
                <a:effectLst/>
                <a:uFill>
                  <a:solidFill>
                    <a:prstClr val="black">
                      <a:alpha val="0"/>
                    </a:prstClr>
                  </a:solidFill>
                </a:uFill>
                <a:latin typeface="Calibri"/>
                <a:ea typeface="Calibri"/>
                <a:cs typeface="Calibri"/>
              </a:rPr>
              <a:t>Les virus provoquant Ebola ou Marburg peuvent vivre/persister sur des surfaces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(tables, chaises, etc.) </a:t>
            </a:r>
            <a:endParaRPr lang="en-US" sz="2800" dirty="0">
              <a:solidFill>
                <a:srgbClr val="000000"/>
              </a:solidFill>
            </a:endParaRPr>
          </a:p>
          <a:p>
            <a:pPr marL="342265" indent="-342265">
              <a:lnSpc>
                <a:spcPct val="100000"/>
              </a:lnSpc>
            </a:pPr>
            <a:r>
              <a:rPr lang="fr-FR" sz="2800" b="0" i="0" u="none" strike="noStrike" cap="none" baseline="0" dirty="0">
                <a:solidFill>
                  <a:srgbClr val="000000"/>
                </a:solidFill>
                <a:effectLst/>
                <a:uFill>
                  <a:solidFill>
                    <a:prstClr val="black">
                      <a:alpha val="0"/>
                    </a:prstClr>
                  </a:solidFill>
                </a:uFill>
                <a:latin typeface="Calibri"/>
                <a:ea typeface="Calibri"/>
                <a:cs typeface="Calibri"/>
              </a:rPr>
              <a:t>Le fait de toucher des surfaces contaminées ou d’utiliser du matériel contaminé peut vous transmettre </a:t>
            </a:r>
            <a:r>
              <a:rPr lang="fr-FR" sz="2800" dirty="0">
                <a:solidFill>
                  <a:srgbClr val="000000"/>
                </a:solidFill>
                <a:uFill>
                  <a:solidFill>
                    <a:prstClr val="black">
                      <a:alpha val="0"/>
                    </a:prstClr>
                  </a:solidFill>
                </a:uFill>
                <a:cs typeface="Calibri"/>
              </a:rPr>
              <a:t>Ebola ou Marburg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ainsi qu’à vos patients.</a:t>
            </a:r>
          </a:p>
          <a:p>
            <a:pPr marL="342265" indent="-342265">
              <a:lnSpc>
                <a:spcPct val="100000"/>
              </a:lnSpc>
            </a:pPr>
            <a:r>
              <a:rPr lang="fr-FR" sz="2800" b="0" i="0" u="none" strike="noStrike" cap="none" baseline="0" dirty="0">
                <a:solidFill>
                  <a:srgbClr val="000000"/>
                </a:solidFill>
                <a:effectLst/>
                <a:uFill>
                  <a:solidFill>
                    <a:prstClr val="black">
                      <a:alpha val="0"/>
                    </a:prstClr>
                  </a:solidFill>
                </a:uFill>
                <a:latin typeface="Calibri"/>
                <a:ea typeface="Calibri"/>
                <a:cs typeface="Calibri"/>
              </a:rPr>
              <a:t>Un nettoyage et une désinfection appropriés permettent de prévenir la propagation </a:t>
            </a:r>
            <a:r>
              <a:rPr lang="fr-FR" sz="2800" dirty="0">
                <a:solidFill>
                  <a:srgbClr val="000000"/>
                </a:solidFill>
                <a:uFill>
                  <a:solidFill>
                    <a:prstClr val="black">
                      <a:alpha val="0"/>
                    </a:prstClr>
                  </a:solidFill>
                </a:uFill>
                <a:cs typeface="Calibri"/>
              </a:rPr>
              <a:t>d’Ebola ou de Marburg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dans les installations. Cela protège :</a:t>
            </a:r>
          </a:p>
          <a:p>
            <a:pPr marL="0" indent="0" algn="ctr">
              <a:buNone/>
            </a:pPr>
            <a:endParaRPr lang="en-US" sz="1400" dirty="0">
              <a:solidFill>
                <a:schemeClr val="tx1"/>
              </a:solidFill>
            </a:endParaRPr>
          </a:p>
          <a:p>
            <a:pPr marL="0" indent="0" algn="ctr">
              <a:buNone/>
            </a:pPr>
            <a:r>
              <a:rPr lang="fr-FR" sz="3200" b="0" i="0" u="none" strike="noStrike" cap="none" baseline="0" dirty="0">
                <a:solidFill>
                  <a:srgbClr val="0B40A5"/>
                </a:solidFill>
                <a:effectLst/>
                <a:uFill>
                  <a:solidFill>
                    <a:prstClr val="black">
                      <a:alpha val="0"/>
                    </a:prstClr>
                  </a:solidFill>
                </a:uFill>
                <a:latin typeface="Calibri"/>
                <a:ea typeface="Calibri"/>
                <a:cs typeface="Calibri"/>
              </a:rPr>
              <a:t>VOUS</a:t>
            </a:r>
          </a:p>
          <a:p>
            <a:pPr marL="0" indent="0" algn="ctr">
              <a:buNone/>
            </a:pPr>
            <a:r>
              <a:rPr lang="fr-FR" sz="3200" b="0" i="0" u="none" strike="noStrike" cap="none" baseline="0" dirty="0">
                <a:solidFill>
                  <a:srgbClr val="0B40A5"/>
                </a:solidFill>
                <a:effectLst/>
                <a:uFill>
                  <a:solidFill>
                    <a:prstClr val="black">
                      <a:alpha val="0"/>
                    </a:prstClr>
                  </a:solidFill>
                </a:uFill>
                <a:latin typeface="Calibri"/>
                <a:ea typeface="Calibri"/>
                <a:cs typeface="Calibri"/>
              </a:rPr>
              <a:t>Vos collègues et patients</a:t>
            </a:r>
          </a:p>
          <a:p>
            <a:pPr marL="0" indent="0" algn="ctr">
              <a:buNone/>
            </a:pPr>
            <a:r>
              <a:rPr lang="fr-FR" sz="3200" b="0" i="0" u="none" strike="noStrike" cap="none" baseline="0" dirty="0">
                <a:solidFill>
                  <a:srgbClr val="0B40A5"/>
                </a:solidFill>
                <a:effectLst/>
                <a:uFill>
                  <a:solidFill>
                    <a:prstClr val="black">
                      <a:alpha val="0"/>
                    </a:prstClr>
                  </a:solidFill>
                </a:uFill>
                <a:latin typeface="Calibri"/>
                <a:ea typeface="Calibri"/>
                <a:cs typeface="Calibri"/>
              </a:rPr>
              <a:t>Votre communauté</a:t>
            </a:r>
          </a:p>
          <a:p>
            <a:pPr lvl="1"/>
            <a:endParaRPr lang="en-US" altLang="ja-JP" dirty="0">
              <a:solidFill>
                <a:schemeClr val="accent4">
                  <a:lumMod val="50000"/>
                </a:schemeClr>
              </a:solidFill>
              <a:latin typeface="Calibri"/>
              <a:ea typeface="ＭＳ Ｐゴシック"/>
              <a:cs typeface="Calibri"/>
            </a:endParaRPr>
          </a:p>
          <a:p>
            <a:endParaRPr lang="en-US" dirty="0"/>
          </a:p>
        </p:txBody>
      </p:sp>
    </p:spTree>
    <p:extLst>
      <p:ext uri="{BB962C8B-B14F-4D97-AF65-F5344CB8AC3E}">
        <p14:creationId xmlns:p14="http://schemas.microsoft.com/office/powerpoint/2010/main" val="418839447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914D5-FDA9-4523-8464-DBA64F667971}"/>
              </a:ext>
            </a:extLst>
          </p:cNvPr>
          <p:cNvSpPr>
            <a:spLocks noGrp="1"/>
          </p:cNvSpPr>
          <p:nvPr>
            <p:ph type="title"/>
          </p:nvPr>
        </p:nvSpPr>
        <p:spPr>
          <a:xfrm>
            <a:off x="504669" y="274639"/>
            <a:ext cx="10972800" cy="939564"/>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Principes du nettoyage de l’environnement</a:t>
            </a:r>
          </a:p>
        </p:txBody>
      </p:sp>
      <p:sp>
        <p:nvSpPr>
          <p:cNvPr id="3" name="Text Placeholder 2">
            <a:extLst>
              <a:ext uri="{FF2B5EF4-FFF2-40B4-BE49-F238E27FC236}">
                <a16:creationId xmlns:a16="http://schemas.microsoft.com/office/drawing/2014/main" id="{B22B8D61-B3C6-4405-BC0C-E9C6B8DFA985}"/>
              </a:ext>
            </a:extLst>
          </p:cNvPr>
          <p:cNvSpPr>
            <a:spLocks noGrp="1"/>
          </p:cNvSpPr>
          <p:nvPr>
            <p:ph type="body" sz="quarter" idx="10"/>
          </p:nvPr>
        </p:nvSpPr>
        <p:spPr>
          <a:xfrm>
            <a:off x="609600" y="1574800"/>
            <a:ext cx="10972800" cy="5008561"/>
          </a:xfrm>
        </p:spPr>
        <p:txBody>
          <a:bodyPr vert="horz" lIns="91440" tIns="45720" rIns="91440" bIns="45720" rtlCol="0" anchor="t">
            <a:normAutofit fontScale="92500" lnSpcReduction="20000"/>
          </a:bodyPr>
          <a:lstStyle/>
          <a:p>
            <a:pPr marL="342265" indent="-342265">
              <a:lnSpc>
                <a:spcPct val="100000"/>
              </a:lnSpc>
              <a:spcBef>
                <a:spcPts val="1200"/>
              </a:spcBef>
            </a:pPr>
            <a:r>
              <a:rPr lang="fr-FR" sz="2600" b="0" i="0" u="none" strike="noStrike" cap="none" baseline="0" dirty="0">
                <a:solidFill>
                  <a:srgbClr val="000000"/>
                </a:solidFill>
                <a:effectLst/>
                <a:uFill>
                  <a:solidFill>
                    <a:prstClr val="black">
                      <a:alpha val="0"/>
                    </a:prstClr>
                  </a:solidFill>
                </a:uFill>
                <a:latin typeface="Calibri"/>
                <a:ea typeface="Calibri"/>
                <a:cs typeface="Calibri"/>
              </a:rPr>
              <a:t>Toujours </a:t>
            </a:r>
            <a:r>
              <a:rPr lang="fr-FR" sz="2600" b="1" i="0" u="none" strike="noStrike" cap="none" baseline="0" dirty="0">
                <a:solidFill>
                  <a:srgbClr val="000000"/>
                </a:solidFill>
                <a:effectLst/>
                <a:uFill>
                  <a:solidFill>
                    <a:prstClr val="black">
                      <a:alpha val="0"/>
                    </a:prstClr>
                  </a:solidFill>
                </a:uFill>
                <a:latin typeface="Calibri"/>
                <a:ea typeface="Calibri"/>
                <a:cs typeface="Calibri"/>
              </a:rPr>
              <a:t>nettoyer </a:t>
            </a:r>
            <a:r>
              <a:rPr lang="fr-FR" sz="2600" b="1" i="1" u="none" strike="noStrike" cap="none" baseline="0" dirty="0">
                <a:solidFill>
                  <a:srgbClr val="000000"/>
                </a:solidFill>
                <a:effectLst/>
                <a:uFill>
                  <a:solidFill>
                    <a:prstClr val="black">
                      <a:alpha val="0"/>
                    </a:prstClr>
                  </a:solidFill>
                </a:uFill>
                <a:latin typeface="Calibri"/>
                <a:ea typeface="Calibri"/>
                <a:cs typeface="Calibri"/>
              </a:rPr>
              <a:t>avant</a:t>
            </a:r>
            <a:r>
              <a:rPr lang="fr-FR" sz="2600" b="1" i="0" u="none" strike="noStrike" cap="none" baseline="0" dirty="0">
                <a:solidFill>
                  <a:srgbClr val="000000"/>
                </a:solidFill>
                <a:effectLst/>
                <a:uFill>
                  <a:solidFill>
                    <a:prstClr val="black">
                      <a:alpha val="0"/>
                    </a:prstClr>
                  </a:solidFill>
                </a:uFill>
                <a:latin typeface="Calibri"/>
                <a:ea typeface="Calibri"/>
                <a:cs typeface="Calibri"/>
              </a:rPr>
              <a:t> de désinfecter</a:t>
            </a:r>
            <a:endParaRPr lang="en-US" sz="2800" dirty="0">
              <a:solidFill>
                <a:srgbClr val="000000"/>
              </a:solidFill>
              <a:ea typeface="+mn-lt"/>
              <a:cs typeface="Calibri"/>
            </a:endParaRPr>
          </a:p>
          <a:p>
            <a:pPr lvl="1">
              <a:lnSpc>
                <a:spcPct val="100000"/>
              </a:lnSpc>
              <a:spcBef>
                <a:spcPts val="1200"/>
              </a:spcBef>
              <a:buFont typeface="Arial" panose="05000000000000000000" pitchFamily="2" charset="2"/>
            </a:pPr>
            <a:r>
              <a:rPr lang="fr-FR" sz="2600" b="0" i="0" u="none" strike="noStrike" cap="none" baseline="0" dirty="0">
                <a:solidFill>
                  <a:srgbClr val="000000"/>
                </a:solidFill>
                <a:effectLst/>
                <a:uFill>
                  <a:solidFill>
                    <a:prstClr val="black">
                      <a:alpha val="0"/>
                    </a:prstClr>
                  </a:solidFill>
                </a:uFill>
                <a:latin typeface="Calibri"/>
                <a:ea typeface="Calibri"/>
                <a:cs typeface="Calibri"/>
              </a:rPr>
              <a:t>Les matières organiques laissées sur les surfaces diminuent l’efficacité des désinfectants</a:t>
            </a:r>
            <a:endParaRPr lang="en-US" sz="2800" dirty="0">
              <a:solidFill>
                <a:srgbClr val="000000"/>
              </a:solidFill>
              <a:ea typeface="+mn-lt"/>
              <a:cs typeface="+mn-lt"/>
            </a:endParaRPr>
          </a:p>
          <a:p>
            <a:pPr marL="342265" indent="-342265">
              <a:lnSpc>
                <a:spcPct val="100000"/>
              </a:lnSpc>
              <a:spcBef>
                <a:spcPts val="1200"/>
              </a:spcBef>
            </a:pPr>
            <a:r>
              <a:rPr lang="fr-FR" sz="2600" b="0" i="0" u="none" strike="noStrike" cap="none" baseline="0" dirty="0">
                <a:solidFill>
                  <a:srgbClr val="000000"/>
                </a:solidFill>
                <a:effectLst/>
                <a:uFill>
                  <a:solidFill>
                    <a:prstClr val="black">
                      <a:alpha val="0"/>
                    </a:prstClr>
                  </a:solidFill>
                </a:uFill>
                <a:latin typeface="Calibri"/>
                <a:ea typeface="Calibri"/>
                <a:cs typeface="Calibri"/>
              </a:rPr>
              <a:t>Progresser toujours </a:t>
            </a:r>
            <a:r>
              <a:rPr lang="fr-FR" sz="2600" b="1" i="0" u="none" strike="noStrike" cap="none" baseline="0" dirty="0">
                <a:solidFill>
                  <a:srgbClr val="000000"/>
                </a:solidFill>
                <a:effectLst/>
                <a:uFill>
                  <a:solidFill>
                    <a:prstClr val="black">
                      <a:alpha val="0"/>
                    </a:prstClr>
                  </a:solidFill>
                </a:uFill>
                <a:latin typeface="Calibri"/>
                <a:ea typeface="Calibri"/>
                <a:cs typeface="Calibri"/>
              </a:rPr>
              <a:t>de l’endroit le plus propre vers l’endroit le plus sale</a:t>
            </a:r>
            <a:endParaRPr lang="en-US" sz="2800" dirty="0">
              <a:solidFill>
                <a:srgbClr val="000000"/>
              </a:solidFill>
              <a:ea typeface="+mn-lt"/>
              <a:cs typeface="+mn-lt"/>
            </a:endParaRPr>
          </a:p>
          <a:p>
            <a:pPr lvl="1">
              <a:lnSpc>
                <a:spcPct val="100000"/>
              </a:lnSpc>
              <a:spcBef>
                <a:spcPts val="1200"/>
              </a:spcBef>
              <a:buFont typeface="Arial" panose="05000000000000000000" pitchFamily="2" charset="2"/>
            </a:pPr>
            <a:r>
              <a:rPr lang="fr-FR" sz="2600" b="0" i="0" u="none" strike="noStrike" cap="none" baseline="0" dirty="0">
                <a:solidFill>
                  <a:srgbClr val="000000"/>
                </a:solidFill>
                <a:effectLst/>
                <a:uFill>
                  <a:solidFill>
                    <a:prstClr val="black">
                      <a:alpha val="0"/>
                    </a:prstClr>
                  </a:solidFill>
                </a:uFill>
                <a:latin typeface="Calibri"/>
                <a:ea typeface="Calibri"/>
                <a:cs typeface="Calibri"/>
              </a:rPr>
              <a:t>La zone d’isolement doit toujours être nettoyée en dernier</a:t>
            </a:r>
            <a:endParaRPr lang="en-US" sz="2800" dirty="0">
              <a:solidFill>
                <a:srgbClr val="000000"/>
              </a:solidFill>
              <a:ea typeface="+mn-lt"/>
              <a:cs typeface="+mn-lt"/>
            </a:endParaRPr>
          </a:p>
          <a:p>
            <a:pPr marL="342265" indent="-342265">
              <a:lnSpc>
                <a:spcPct val="100000"/>
              </a:lnSpc>
              <a:spcBef>
                <a:spcPts val="1200"/>
              </a:spcBef>
            </a:pPr>
            <a:r>
              <a:rPr lang="fr-FR" sz="2600" b="0" i="0" u="none" strike="noStrike" cap="none" baseline="0" dirty="0">
                <a:solidFill>
                  <a:srgbClr val="000000"/>
                </a:solidFill>
                <a:effectLst/>
                <a:uFill>
                  <a:solidFill>
                    <a:prstClr val="black">
                      <a:alpha val="0"/>
                    </a:prstClr>
                  </a:solidFill>
                </a:uFill>
                <a:latin typeface="Calibri"/>
                <a:ea typeface="Calibri"/>
                <a:cs typeface="Calibri"/>
              </a:rPr>
              <a:t>Nettoyez toujours </a:t>
            </a:r>
            <a:r>
              <a:rPr lang="fr-FR" sz="2600" b="1" i="0" u="none" strike="noStrike" cap="none" baseline="0" dirty="0">
                <a:solidFill>
                  <a:srgbClr val="000000"/>
                </a:solidFill>
                <a:effectLst/>
                <a:uFill>
                  <a:solidFill>
                    <a:prstClr val="black">
                      <a:alpha val="0"/>
                    </a:prstClr>
                  </a:solidFill>
                </a:uFill>
                <a:latin typeface="Calibri"/>
                <a:ea typeface="Calibri"/>
                <a:cs typeface="Calibri"/>
              </a:rPr>
              <a:t>de manière systématique (par exemple dans le sens des aiguilles d’une montre)</a:t>
            </a:r>
            <a:r>
              <a:rPr lang="fr-FR" sz="2600" b="0" i="0" u="none" strike="noStrike" cap="none" baseline="0" dirty="0">
                <a:solidFill>
                  <a:srgbClr val="000000"/>
                </a:solidFill>
                <a:effectLst/>
                <a:uFill>
                  <a:solidFill>
                    <a:prstClr val="black">
                      <a:alpha val="0"/>
                    </a:prstClr>
                  </a:solidFill>
                </a:uFill>
                <a:latin typeface="Calibri"/>
                <a:ea typeface="Calibri"/>
                <a:cs typeface="Calibri"/>
              </a:rPr>
              <a:t> afin d’éviter les zones manquantes </a:t>
            </a:r>
            <a:endParaRPr lang="en-US" sz="2800" dirty="0">
              <a:solidFill>
                <a:srgbClr val="000000"/>
              </a:solidFill>
              <a:ea typeface="+mn-lt"/>
              <a:cs typeface="+mn-lt"/>
            </a:endParaRPr>
          </a:p>
          <a:p>
            <a:pPr marL="342265" indent="-342265">
              <a:lnSpc>
                <a:spcPct val="100000"/>
              </a:lnSpc>
              <a:spcBef>
                <a:spcPts val="1200"/>
              </a:spcBef>
            </a:pPr>
            <a:r>
              <a:rPr lang="fr-FR" sz="2600" b="0" i="0" u="none" strike="noStrike" cap="none" baseline="0" dirty="0">
                <a:solidFill>
                  <a:srgbClr val="000000"/>
                </a:solidFill>
                <a:effectLst/>
                <a:uFill>
                  <a:solidFill>
                    <a:prstClr val="black">
                      <a:alpha val="0"/>
                    </a:prstClr>
                  </a:solidFill>
                </a:uFill>
                <a:latin typeface="Calibri"/>
                <a:ea typeface="Calibri"/>
                <a:cs typeface="Calibri"/>
              </a:rPr>
              <a:t>Veillez toujours à </a:t>
            </a:r>
            <a:r>
              <a:rPr lang="fr-FR" sz="2600" b="1" i="0" u="none" strike="noStrike" cap="none" baseline="0" dirty="0">
                <a:solidFill>
                  <a:srgbClr val="000000"/>
                </a:solidFill>
                <a:effectLst/>
                <a:uFill>
                  <a:solidFill>
                    <a:prstClr val="black">
                      <a:alpha val="0"/>
                    </a:prstClr>
                  </a:solidFill>
                </a:uFill>
                <a:latin typeface="Calibri"/>
                <a:ea typeface="Calibri"/>
                <a:cs typeface="Calibri"/>
              </a:rPr>
              <a:t>nettoyer et désinfecter le matériel de soins entre chaque patient</a:t>
            </a:r>
            <a:endParaRPr lang="en-US" sz="2800" dirty="0">
              <a:solidFill>
                <a:srgbClr val="000000"/>
              </a:solidFill>
              <a:ea typeface="+mn-lt"/>
              <a:cs typeface="+mn-lt"/>
            </a:endParaRPr>
          </a:p>
          <a:p>
            <a:pPr marL="342265" indent="-342265">
              <a:lnSpc>
                <a:spcPct val="100000"/>
              </a:lnSpc>
              <a:spcBef>
                <a:spcPts val="1200"/>
              </a:spcBef>
            </a:pPr>
            <a:r>
              <a:rPr lang="fr-FR" sz="2600" b="0" i="0" u="none" strike="noStrike" cap="none" baseline="0" dirty="0">
                <a:solidFill>
                  <a:srgbClr val="000000"/>
                </a:solidFill>
                <a:effectLst/>
                <a:uFill>
                  <a:solidFill>
                    <a:prstClr val="black">
                      <a:alpha val="0"/>
                    </a:prstClr>
                  </a:solidFill>
                </a:uFill>
                <a:latin typeface="Calibri"/>
                <a:ea typeface="Calibri"/>
                <a:cs typeface="Calibri"/>
              </a:rPr>
              <a:t>Dans la mesure du possible, </a:t>
            </a:r>
            <a:r>
              <a:rPr lang="fr-FR" sz="2600" b="1" i="0" u="none" strike="noStrike" cap="none" baseline="0" dirty="0">
                <a:solidFill>
                  <a:srgbClr val="000000"/>
                </a:solidFill>
                <a:effectLst/>
                <a:uFill>
                  <a:solidFill>
                    <a:prstClr val="black">
                      <a:alpha val="0"/>
                    </a:prstClr>
                  </a:solidFill>
                </a:uFill>
                <a:latin typeface="Calibri"/>
                <a:ea typeface="Calibri"/>
                <a:cs typeface="Calibri"/>
              </a:rPr>
              <a:t>réservez les produits de nettoyage </a:t>
            </a:r>
            <a:r>
              <a:rPr lang="fr-FR" sz="2600" b="0" i="0" u="none" strike="noStrike" cap="none" baseline="0" dirty="0">
                <a:solidFill>
                  <a:srgbClr val="000000"/>
                </a:solidFill>
                <a:effectLst/>
                <a:uFill>
                  <a:solidFill>
                    <a:prstClr val="black">
                      <a:alpha val="0"/>
                    </a:prstClr>
                  </a:solidFill>
                </a:uFill>
                <a:latin typeface="Calibri"/>
                <a:ea typeface="Calibri"/>
                <a:cs typeface="Calibri"/>
              </a:rPr>
              <a:t>aux zones à haut risque (par exemple salle d’accouchement, salle d’opération)</a:t>
            </a:r>
            <a:endParaRPr lang="en-US" sz="2800" dirty="0">
              <a:solidFill>
                <a:srgbClr val="000000"/>
              </a:solidFill>
              <a:ea typeface="+mn-lt"/>
              <a:cs typeface="+mn-lt"/>
            </a:endParaRPr>
          </a:p>
          <a:p>
            <a:pPr lvl="1">
              <a:lnSpc>
                <a:spcPct val="100000"/>
              </a:lnSpc>
              <a:spcBef>
                <a:spcPts val="1200"/>
              </a:spcBef>
              <a:buFont typeface="Arial" panose="05000000000000000000" pitchFamily="2" charset="2"/>
            </a:pPr>
            <a:r>
              <a:rPr lang="fr-FR" sz="2600" b="1" i="0" u="none" strike="noStrike" cap="none" baseline="0" dirty="0">
                <a:solidFill>
                  <a:srgbClr val="000000"/>
                </a:solidFill>
                <a:effectLst/>
                <a:uFill>
                  <a:solidFill>
                    <a:prstClr val="black">
                      <a:alpha val="0"/>
                    </a:prstClr>
                  </a:solidFill>
                </a:uFill>
                <a:latin typeface="Calibri"/>
                <a:ea typeface="Calibri"/>
                <a:cs typeface="Calibri"/>
              </a:rPr>
              <a:t>Toujours réserver les produits de nettoyage aux zones d’isolement </a:t>
            </a:r>
            <a:r>
              <a:rPr lang="fr-FR" sz="2800" b="1" dirty="0">
                <a:solidFill>
                  <a:srgbClr val="000000"/>
                </a:solidFill>
                <a:uFill>
                  <a:solidFill>
                    <a:prstClr val="black">
                      <a:alpha val="0"/>
                    </a:prstClr>
                  </a:solidFill>
                </a:uFill>
                <a:cs typeface="Calibri"/>
              </a:rPr>
              <a:t>d’Ebola ou de Marburg </a:t>
            </a:r>
            <a:endParaRPr lang="en-US" sz="2800" b="1" dirty="0">
              <a:solidFill>
                <a:srgbClr val="000000"/>
              </a:solidFill>
            </a:endParaRPr>
          </a:p>
        </p:txBody>
      </p:sp>
    </p:spTree>
    <p:extLst>
      <p:ext uri="{BB962C8B-B14F-4D97-AF65-F5344CB8AC3E}">
        <p14:creationId xmlns:p14="http://schemas.microsoft.com/office/powerpoint/2010/main" val="363933439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337903" y="4827980"/>
            <a:ext cx="11059884" cy="888672"/>
          </a:xfrm>
        </p:spPr>
        <p:txBody>
          <a:bodyPr vert="horz" lIns="91440" tIns="45720" rIns="91440" bIns="45720" rtlCol="0" anchor="b">
            <a:normAutofit fontScale="90000"/>
          </a:bodyPr>
          <a:lstStyle/>
          <a:p>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Fournitures et équipement pour le nettoyage de l’environnement</a:t>
            </a:r>
            <a:endParaRPr lang="en-US" sz="440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6999824"/>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SharedWithUsers xmlns="0d643e6b-beed-4993-859b-c9c3c7fee416">
      <UserInfo>
        <DisplayName/>
        <AccountId xsi:nil="true"/>
        <AccountType/>
      </UserInfo>
    </SharedWithUsers>
    <lcf76f155ced4ddcb4097134ff3c332f xmlns="d9557b21-3a07-4829-8c5e-3740791e0e9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9A85F78-9E09-466E-B2CE-553F4BE238A1}">
  <ds:schemaRefs>
    <ds:schemaRef ds:uri="http://schemas.microsoft.com/sharepoint/v3/contenttype/forms"/>
  </ds:schemaRefs>
</ds:datastoreItem>
</file>

<file path=customXml/itemProps2.xml><?xml version="1.0" encoding="utf-8"?>
<ds:datastoreItem xmlns:ds="http://schemas.openxmlformats.org/officeDocument/2006/customXml" ds:itemID="{08BA1C81-FBE5-43D2-8074-E069C00F1B64}">
  <ds:schemaRefs>
    <ds:schemaRef ds:uri="http://purl.org/dc/elements/1.1/"/>
    <ds:schemaRef ds:uri="http://schemas.openxmlformats.org/package/2006/metadata/core-properties"/>
    <ds:schemaRef ds:uri="http://schemas.microsoft.com/office/2006/documentManagement/types"/>
    <ds:schemaRef ds:uri="d9557b21-3a07-4829-8c5e-3740791e0e98"/>
    <ds:schemaRef ds:uri="http://purl.org/dc/dcmitype/"/>
    <ds:schemaRef ds:uri="http://schemas.microsoft.com/office/2006/metadata/properties"/>
    <ds:schemaRef ds:uri="0d643e6b-beed-4993-859b-c9c3c7fee416"/>
    <ds:schemaRef ds:uri="http://www.w3.org/XML/1998/namespace"/>
    <ds:schemaRef ds:uri="http://purl.org/dc/terms/"/>
    <ds:schemaRef ds:uri="http://schemas.microsoft.com/office/infopath/2007/PartnerControls"/>
  </ds:schemaRefs>
</ds:datastoreItem>
</file>

<file path=customXml/itemProps3.xml><?xml version="1.0" encoding="utf-8"?>
<ds:datastoreItem xmlns:ds="http://schemas.openxmlformats.org/officeDocument/2006/customXml" ds:itemID="{0824FA9D-EAC1-497B-87EC-E7CB5765F831}">
  <ds:schemaRefs>
    <ds:schemaRef ds:uri="0d643e6b-beed-4993-859b-c9c3c7fee416"/>
    <ds:schemaRef ds:uri="d9557b21-3a07-4829-8c5e-3740791e0e9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DHQP_ATSDR Combined</Template>
  <TotalTime>84</TotalTime>
  <Words>3773</Words>
  <Application>Microsoft Office PowerPoint</Application>
  <PresentationFormat>Widescreen</PresentationFormat>
  <Paragraphs>244</Paragraphs>
  <Slides>20</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Brush Script MT</vt:lpstr>
      <vt:lpstr>Calibri</vt:lpstr>
      <vt:lpstr>Calibri Light</vt:lpstr>
      <vt:lpstr>Myriad Web Pro</vt:lpstr>
      <vt:lpstr>Wingdings</vt:lpstr>
      <vt:lpstr>DHQP_ATSDR Combined</vt:lpstr>
      <vt:lpstr>Prévention et contrôle des infections (PCI) pour la maladie à virus Ebola ou la maladie à virus de Marburg :  nettoyage de l’environnement et désinfection pour la gestion des établissements</vt:lpstr>
      <vt:lpstr>Objectifs d’apprentissage</vt:lpstr>
      <vt:lpstr>Où les virus provoquant Ebola ou Marburg peuvent-il vivre ?  (Plusieurs réponses peuvent s’appliquer).  </vt:lpstr>
      <vt:lpstr>Où les virus provoquant Ebola ou Marburg peuvent-il vivre ?  </vt:lpstr>
      <vt:lpstr>Nettoyage de l’environnement : un aperçu</vt:lpstr>
      <vt:lpstr>Définition : nettoyage de l’environnement</vt:lpstr>
      <vt:lpstr>Pourquoi nettoyer l’environnement ?</vt:lpstr>
      <vt:lpstr>Principes du nettoyage de l’environnement</vt:lpstr>
      <vt:lpstr>Fournitures et équipement pour le nettoyage de l’environnement</vt:lpstr>
      <vt:lpstr>EPI pour le nettoyage de l’environnement dans le cadre d’Ebola ou de Marburg</vt:lpstr>
      <vt:lpstr>Matériel pour le nettoyage de l’environnement et la désinfection</vt:lpstr>
      <vt:lpstr>Utilisation d’une solution chlorée</vt:lpstr>
      <vt:lpstr>S’assurer de la puissance du chlore</vt:lpstr>
      <vt:lpstr>Le chlore : un mot sur la prudence</vt:lpstr>
      <vt:lpstr>Gestion des activités de nettoyage de l’environnement</vt:lpstr>
      <vt:lpstr>Calendriers ou journaux de nettoyage</vt:lpstr>
      <vt:lpstr>Formation du personnel de nettoyage de l’environnement</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Cleaning and Disinfection</dc:title>
  <dc:creator>Ponder, Marilyn (CDC/DDID/NCEZID/DHQP) (CTR)</dc:creator>
  <cp:lastModifiedBy>Aitor Balado</cp:lastModifiedBy>
  <cp:revision>19</cp:revision>
  <dcterms:created xsi:type="dcterms:W3CDTF">2022-11-21T17:54:40Z</dcterms:created>
  <dcterms:modified xsi:type="dcterms:W3CDTF">2026-07-31T15:58:28Z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0x010100C1F1D77B3D37B44DAC62FD0B407B00D1</vt:lpwstr>
  </property>
  <property fmtid="{D5CDD505-2E9C-101B-9397-08002B2CF9AE}" pid="5" name="MediaServiceImageTags">
    <vt:lpwstr/>
  </property>
  <property fmtid="{D5CDD505-2E9C-101B-9397-08002B2CF9AE}" pid="6" name="MSIP_Label_7b94a7b8-f06c-4dfe-bdcc-9b548fd58c31_ActionId">
    <vt:lpwstr>6830d91d-e159-4046-bd85-0ba3088202fe</vt:lpwstr>
  </property>
  <property fmtid="{D5CDD505-2E9C-101B-9397-08002B2CF9AE}" pid="7" name="MSIP_Label_7b94a7b8-f06c-4dfe-bdcc-9b548fd58c31_ContentBits">
    <vt:lpwstr>0</vt:lpwstr>
  </property>
  <property fmtid="{D5CDD505-2E9C-101B-9397-08002B2CF9AE}" pid="8" name="MSIP_Label_7b94a7b8-f06c-4dfe-bdcc-9b548fd58c31_Enabled">
    <vt:lpwstr>true</vt:lpwstr>
  </property>
  <property fmtid="{D5CDD505-2E9C-101B-9397-08002B2CF9AE}" pid="9" name="MSIP_Label_7b94a7b8-f06c-4dfe-bdcc-9b548fd58c31_Method">
    <vt:lpwstr>Privileged</vt:lpwstr>
  </property>
  <property fmtid="{D5CDD505-2E9C-101B-9397-08002B2CF9AE}" pid="10" name="MSIP_Label_7b94a7b8-f06c-4dfe-bdcc-9b548fd58c31_Name">
    <vt:lpwstr>7b94a7b8-f06c-4dfe-bdcc-9b548fd58c31</vt:lpwstr>
  </property>
  <property fmtid="{D5CDD505-2E9C-101B-9397-08002B2CF9AE}" pid="11" name="MSIP_Label_7b94a7b8-f06c-4dfe-bdcc-9b548fd58c31_SetDate">
    <vt:lpwstr>2022-11-21T17:55:32Z</vt:lpwstr>
  </property>
  <property fmtid="{D5CDD505-2E9C-101B-9397-08002B2CF9AE}" pid="12" name="MSIP_Label_7b94a7b8-f06c-4dfe-bdcc-9b548fd58c31_SiteId">
    <vt:lpwstr>9ce70869-60db-44fd-abe8-d2767077fc8f</vt:lpwstr>
  </property>
  <property fmtid="{D5CDD505-2E9C-101B-9397-08002B2CF9AE}" pid="13" name="Order">
    <vt:r8>185900</vt:r8>
  </property>
  <property fmtid="{D5CDD505-2E9C-101B-9397-08002B2CF9AE}" pid="14" name="TemplateUrl">
    <vt:lpwstr/>
  </property>
  <property fmtid="{D5CDD505-2E9C-101B-9397-08002B2CF9AE}" pid="15" name="TriggerFlowInfo">
    <vt:lpwstr/>
  </property>
  <property fmtid="{D5CDD505-2E9C-101B-9397-08002B2CF9AE}" pid="16" name="xd_ProgID">
    <vt:lpwstr/>
  </property>
  <property fmtid="{D5CDD505-2E9C-101B-9397-08002B2CF9AE}" pid="17" name="xd_Signature">
    <vt:bool>false</vt:bool>
  </property>
</Properties>
</file>