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62_87947C23.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20"/>
  </p:notesMasterIdLst>
  <p:sldIdLst>
    <p:sldId id="301" r:id="rId5"/>
    <p:sldId id="325" r:id="rId6"/>
    <p:sldId id="611" r:id="rId7"/>
    <p:sldId id="610" r:id="rId8"/>
    <p:sldId id="612" r:id="rId9"/>
    <p:sldId id="613" r:id="rId10"/>
    <p:sldId id="614" r:id="rId11"/>
    <p:sldId id="609" r:id="rId12"/>
    <p:sldId id="615" r:id="rId13"/>
    <p:sldId id="616" r:id="rId14"/>
    <p:sldId id="617" r:id="rId15"/>
    <p:sldId id="618" r:id="rId16"/>
    <p:sldId id="608" r:id="rId17"/>
    <p:sldId id="324" r:id="rId18"/>
    <p:sldId id="321" r:id="rId19"/>
  </p:sldIdLst>
  <p:sldSz cx="12192000" cy="6858000"/>
  <p:notesSz cx="6858000" cy="9144000"/>
  <p:custDataLst>
    <p:tags r:id="rId21"/>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5031C6-3A20-B974-00C4-8CBD8003F6AE}" name="CTourneur" initials="CT" userId="CTourneu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essa, Fernanda (CDC/DDID/NCEZID/DHQP)" initials="LF(" lastIdx="0" clrIdx="1"/>
  <p:cmAuthor id="1" name="Wilson, Katie (CDC/DDID/NCEZID/DHQP)" initials="KW" lastIdx="0" clrIdx="2"/>
  <p:cmAuthor id="2" name="Brinsley-Rainisch, Kristin (CDC/DDID/NCEZID/DHQP)" initials="B(" lastIdx="0" clrIdx="3"/>
  <p:cmAuthor id="3" name="Wilson, Katie (CDC/DDID/NCEZID/DHQP)" initials="W(" lastIdx="0" clrIdx="4"/>
  <p:cmAuthor id="4" name="Ponder, Marilyn (CDC/DDID/NCEZID/DHQP) (CTR)" initials="PM((" lastIdx="0" clrIdx="5"/>
  <p:cmAuthor id="5" name="AB" initials="A.B." lastIdx="1" clrIdx="6">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50267D-5052-4003-BE1A-0421817AFAD3}" v="31" dt="2026-07-01T10:11:15.7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13" autoAdjust="0"/>
    <p:restoredTop sz="65066" autoAdjust="0"/>
  </p:normalViewPr>
  <p:slideViewPr>
    <p:cSldViewPr snapToGrid="0">
      <p:cViewPr varScale="1">
        <p:scale>
          <a:sx n="73" d="100"/>
          <a:sy n="73" d="100"/>
        </p:scale>
        <p:origin x="1680"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undo custSel modSld">
      <pc:chgData name="hty hty" userId="75bf7606ac6bfdc8" providerId="LiveId" clId="{79167C53-50A3-48CF-96D9-4AA2F8C244DE}" dt="2026-07-01T10:11:16.471" v="138" actId="20577"/>
      <pc:docMkLst>
        <pc:docMk/>
      </pc:docMkLst>
      <pc:sldChg chg="modSp mod modNotesTx">
        <pc:chgData name="hty hty" userId="75bf7606ac6bfdc8" providerId="LiveId" clId="{79167C53-50A3-48CF-96D9-4AA2F8C244DE}" dt="2026-07-01T10:07:51.932" v="101" actId="20577"/>
        <pc:sldMkLst>
          <pc:docMk/>
          <pc:sldMk cId="2017858724" sldId="301"/>
        </pc:sldMkLst>
        <pc:spChg chg="mod">
          <ac:chgData name="hty hty" userId="75bf7606ac6bfdc8" providerId="LiveId" clId="{79167C53-50A3-48CF-96D9-4AA2F8C244DE}" dt="2026-07-01T10:05:26.432" v="49" actId="20577"/>
          <ac:spMkLst>
            <pc:docMk/>
            <pc:sldMk cId="2017858724" sldId="301"/>
            <ac:spMk id="2" creationId="{4306881D-17FE-7FE4-D05E-C20CC62049D4}"/>
          </ac:spMkLst>
        </pc:spChg>
      </pc:sldChg>
      <pc:sldChg chg="modSp mod modNotesTx">
        <pc:chgData name="hty hty" userId="75bf7606ac6bfdc8" providerId="LiveId" clId="{79167C53-50A3-48CF-96D9-4AA2F8C244DE}" dt="2026-07-01T10:11:16.471" v="138" actId="20577"/>
        <pc:sldMkLst>
          <pc:docMk/>
          <pc:sldMk cId="3308319090" sldId="324"/>
        </pc:sldMkLst>
        <pc:spChg chg="mod">
          <ac:chgData name="hty hty" userId="75bf7606ac6bfdc8" providerId="LiveId" clId="{79167C53-50A3-48CF-96D9-4AA2F8C244DE}" dt="2026-07-01T10:11:07.868" v="137" actId="20577"/>
          <ac:spMkLst>
            <pc:docMk/>
            <pc:sldMk cId="3308319090" sldId="324"/>
            <ac:spMk id="3" creationId="{44C13A9E-D823-2F14-8583-32E65876D57F}"/>
          </ac:spMkLst>
        </pc:spChg>
      </pc:sldChg>
      <pc:sldChg chg="modSp mod modNotesTx">
        <pc:chgData name="hty hty" userId="75bf7606ac6bfdc8" providerId="LiveId" clId="{79167C53-50A3-48CF-96D9-4AA2F8C244DE}" dt="2026-07-01T10:08:15.211" v="105" actId="20577"/>
        <pc:sldMkLst>
          <pc:docMk/>
          <pc:sldMk cId="3263399716" sldId="325"/>
        </pc:sldMkLst>
        <pc:spChg chg="mod">
          <ac:chgData name="hty hty" userId="75bf7606ac6bfdc8" providerId="LiveId" clId="{79167C53-50A3-48CF-96D9-4AA2F8C244DE}" dt="2026-07-01T10:08:03.112" v="104"/>
          <ac:spMkLst>
            <pc:docMk/>
            <pc:sldMk cId="3263399716" sldId="325"/>
            <ac:spMk id="3" creationId="{00000000-0000-0000-0000-000000000000}"/>
          </ac:spMkLst>
        </pc:spChg>
      </pc:sldChg>
      <pc:sldChg chg="modSp modNotesTx">
        <pc:chgData name="hty hty" userId="75bf7606ac6bfdc8" providerId="LiveId" clId="{79167C53-50A3-48CF-96D9-4AA2F8C244DE}" dt="2026-07-01T10:10:57.566" v="135" actId="20577"/>
        <pc:sldMkLst>
          <pc:docMk/>
          <pc:sldMk cId="62253458" sldId="608"/>
        </pc:sldMkLst>
        <pc:spChg chg="mod">
          <ac:chgData name="hty hty" userId="75bf7606ac6bfdc8" providerId="LiveId" clId="{79167C53-50A3-48CF-96D9-4AA2F8C244DE}" dt="2026-07-01T10:10:40.453" v="126" actId="108"/>
          <ac:spMkLst>
            <pc:docMk/>
            <pc:sldMk cId="62253458" sldId="608"/>
            <ac:spMk id="7" creationId="{6E676FC5-0D1D-D2FA-333F-22033BFBCF82}"/>
          </ac:spMkLst>
        </pc:spChg>
      </pc:sldChg>
      <pc:sldChg chg="modSp mod">
        <pc:chgData name="hty hty" userId="75bf7606ac6bfdc8" providerId="LiveId" clId="{79167C53-50A3-48CF-96D9-4AA2F8C244DE}" dt="2026-07-01T10:06:47.801" v="65" actId="20577"/>
        <pc:sldMkLst>
          <pc:docMk/>
          <pc:sldMk cId="3220095681" sldId="609"/>
        </pc:sldMkLst>
        <pc:spChg chg="mod">
          <ac:chgData name="hty hty" userId="75bf7606ac6bfdc8" providerId="LiveId" clId="{79167C53-50A3-48CF-96D9-4AA2F8C244DE}" dt="2026-07-01T10:06:47.801" v="65" actId="20577"/>
          <ac:spMkLst>
            <pc:docMk/>
            <pc:sldMk cId="3220095681" sldId="609"/>
            <ac:spMk id="2" creationId="{566038A1-8E0B-4E14-0E0E-551F3616403A}"/>
          </ac:spMkLst>
        </pc:spChg>
      </pc:sldChg>
      <pc:sldChg chg="modSp modNotesTx">
        <pc:chgData name="hty hty" userId="75bf7606ac6bfdc8" providerId="LiveId" clId="{79167C53-50A3-48CF-96D9-4AA2F8C244DE}" dt="2026-07-01T10:09:10.086" v="120" actId="108"/>
        <pc:sldMkLst>
          <pc:docMk/>
          <pc:sldMk cId="2274655267" sldId="610"/>
        </pc:sldMkLst>
        <pc:spChg chg="mod">
          <ac:chgData name="hty hty" userId="75bf7606ac6bfdc8" providerId="LiveId" clId="{79167C53-50A3-48CF-96D9-4AA2F8C244DE}" dt="2026-07-01T10:05:58.702" v="57" actId="20577"/>
          <ac:spMkLst>
            <pc:docMk/>
            <pc:sldMk cId="2274655267" sldId="610"/>
            <ac:spMk id="7" creationId="{4F27517A-BA65-7A36-114A-7BBA1CB6A2B0}"/>
          </ac:spMkLst>
        </pc:spChg>
      </pc:sldChg>
      <pc:sldChg chg="modSp mod modNotesTx">
        <pc:chgData name="hty hty" userId="75bf7606ac6bfdc8" providerId="LiveId" clId="{79167C53-50A3-48CF-96D9-4AA2F8C244DE}" dt="2026-07-01T10:08:29.705" v="106" actId="20577"/>
        <pc:sldMkLst>
          <pc:docMk/>
          <pc:sldMk cId="3919921302" sldId="611"/>
        </pc:sldMkLst>
        <pc:spChg chg="mod">
          <ac:chgData name="hty hty" userId="75bf7606ac6bfdc8" providerId="LiveId" clId="{79167C53-50A3-48CF-96D9-4AA2F8C244DE}" dt="2026-07-01T10:05:44.708" v="52" actId="108"/>
          <ac:spMkLst>
            <pc:docMk/>
            <pc:sldMk cId="3919921302" sldId="611"/>
            <ac:spMk id="4" creationId="{C6DA4EE8-B2CB-326E-0F59-8442C002C006}"/>
          </ac:spMkLst>
        </pc:spChg>
      </pc:sldChg>
      <pc:sldChg chg="modSp mod modNotesTx">
        <pc:chgData name="hty hty" userId="75bf7606ac6bfdc8" providerId="LiveId" clId="{79167C53-50A3-48CF-96D9-4AA2F8C244DE}" dt="2026-07-01T10:09:18.759" v="121" actId="20577"/>
        <pc:sldMkLst>
          <pc:docMk/>
          <pc:sldMk cId="3212186435" sldId="612"/>
        </pc:sldMkLst>
        <pc:spChg chg="mod">
          <ac:chgData name="hty hty" userId="75bf7606ac6bfdc8" providerId="LiveId" clId="{79167C53-50A3-48CF-96D9-4AA2F8C244DE}" dt="2026-07-01T10:06:24.906" v="59" actId="108"/>
          <ac:spMkLst>
            <pc:docMk/>
            <pc:sldMk cId="3212186435" sldId="612"/>
            <ac:spMk id="2" creationId="{00000000-0000-0000-0000-000000000000}"/>
          </ac:spMkLst>
        </pc:spChg>
      </pc:sldChg>
      <pc:sldChg chg="modNotesTx">
        <pc:chgData name="hty hty" userId="75bf7606ac6bfdc8" providerId="LiveId" clId="{79167C53-50A3-48CF-96D9-4AA2F8C244DE}" dt="2026-07-01T10:09:34.908" v="122" actId="20577"/>
        <pc:sldMkLst>
          <pc:docMk/>
          <pc:sldMk cId="3505325363" sldId="614"/>
        </pc:sldMkLst>
      </pc:sldChg>
      <pc:sldChg chg="modNotesTx">
        <pc:chgData name="hty hty" userId="75bf7606ac6bfdc8" providerId="LiveId" clId="{79167C53-50A3-48CF-96D9-4AA2F8C244DE}" dt="2026-07-01T10:10:28.730" v="123" actId="20577"/>
        <pc:sldMkLst>
          <pc:docMk/>
          <pc:sldMk cId="1454356418" sldId="618"/>
        </pc:sldMkLst>
      </pc:sldChg>
    </pc:docChg>
  </pc:docChgLst>
</pc:chgInfo>
</file>

<file path=ppt/comments/modernComment_262_87947C23.xml><?xml version="1.0" encoding="utf-8"?>
<p188:cmLst xmlns:a="http://schemas.openxmlformats.org/drawingml/2006/main" xmlns:r="http://schemas.openxmlformats.org/officeDocument/2006/relationships" xmlns:p188="http://schemas.microsoft.com/office/powerpoint/2018/8/main">
  <p188:cm id="{3A80C616-4345-4CE6-985D-C98163F4CA79}" authorId="{CB5031C6-3A20-B974-00C4-8CBD8003F6AE}" created="2026-07-01T10:06:14.186">
    <ac:txMkLst xmlns:ac="http://schemas.microsoft.com/office/drawing/2013/main/command">
      <pc:docMk xmlns:pc="http://schemas.microsoft.com/office/powerpoint/2013/main/command"/>
      <pc:sldMk xmlns:pc="http://schemas.microsoft.com/office/powerpoint/2013/main/command" cId="2274655267" sldId="610"/>
      <ac:spMk id="7" creationId="{4F27517A-BA65-7A36-114A-7BBA1CB6A2B0}"/>
      <ac:txMk cp="138" len="8">
        <ac:context len="246" hash="152608696"/>
      </ac:txMk>
    </ac:txMkLst>
    <p188:pos x="9679536" y="1344185"/>
    <p188:txBody>
      <a:bodyPr/>
      <a:lstStyle/>
      <a:p>
        <a:r>
          <a:rPr lang="fr-FR"/>
          <a:t>Typo, 3 ‘n’: was corrected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7CE269-891F-4AA7-BF40-5A6DFD0518C7}"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D3BCD5-A6F1-40D4-B1BF-DAC367EA2FA9}" type="slidenum">
              <a:rPr lang="en-US" smtClean="0"/>
              <a:t>‹#›</a:t>
            </a:fld>
            <a:endParaRPr lang="en-US"/>
          </a:p>
        </p:txBody>
      </p:sp>
    </p:spTree>
    <p:extLst>
      <p:ext uri="{BB962C8B-B14F-4D97-AF65-F5344CB8AC3E}">
        <p14:creationId xmlns:p14="http://schemas.microsoft.com/office/powerpoint/2010/main" val="2207767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dirty="0">
                <a:solidFill>
                  <a:srgbClr val="000000"/>
                </a:solidFill>
                <a:effectLst/>
                <a:uFill>
                  <a:solidFill>
                    <a:prstClr val="black">
                      <a:alpha val="0"/>
                    </a:prstClr>
                  </a:solidFill>
                </a:uFill>
                <a:latin typeface="Calibri"/>
                <a:ea typeface="Calibri"/>
                <a:cs typeface="Calibri"/>
              </a:rPr>
              <a:t>Public visé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cette présentation porte sur ce que le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personnel de gestion des établissements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doit savoir pour empêcher Ebola ou Marburg d’entrer dans les établissements de santé. Veuillez consulter la page Web des CDC à l’adresse https://www.cdc.gov/vhf/marburg/non-us/global-ipc.html pour de plus amples informations sur ce que les professionnels de la santé doivent savoir pour faciliter le processus d’identification et d’isolement des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cas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publiés de manière séquentielle, étant entendu que les participants progresseront tout au long de la série. Cependant, vous pouvez mélanger et combiner des contenus pour répondre aux besoins des participants, et vous devrez peut-être ajuster l’exemple de script ci-dessous en conséquence.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dirty="0">
                <a:solidFill>
                  <a:srgbClr val="000000"/>
                </a:solidFill>
                <a:effectLst/>
                <a:uFill>
                  <a:solidFill>
                    <a:prstClr val="black">
                      <a:alpha val="0"/>
                    </a:prstClr>
                  </a:solidFill>
                </a:uFill>
                <a:latin typeface="Calibri"/>
                <a:ea typeface="Calibri"/>
                <a:cs typeface="Calibri"/>
              </a:rPr>
              <a:t>Durée estimée avec la participation du public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environ 20 à 25 minutes</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1"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traiterons des modalités de préparation de votre établissement pour l’identification ou le dépistage de patients potentiellement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Le dépistage est une stratégie clé pour empêcher Ebola ou Marburg d’entrer dans votre établissement de santé. Il revêt un caractère essentiel pour assurer votre propre protection et celle des autres dans votre établissement, ainsi que celle de vos amis et de votre famille, contre Ebola ou Marburg. </a:t>
            </a:r>
            <a:endParaRPr lang="en-US" dirty="0"/>
          </a:p>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extLst>
      <p:ext uri="{BB962C8B-B14F-4D97-AF65-F5344CB8AC3E}">
        <p14:creationId xmlns:p14="http://schemas.microsoft.com/office/powerpoint/2010/main" val="3554512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Comme indiqué sur la diapositive précédente, selon la recommandation de l’Organisation mondiale de la Santé, pour la sécurité pendant les activités de dépistage, les professionnels de santé doivent pouvoir maintenir une distance d’au moins un mètre entre eux-même et la personne faisant l’objet du dépistage. Si l’établissement ne peut pas s’assurer du maintien de cette distance, les professionnels de santé devront porter un équipement de protection individuelle, ou EPI, pendant le dépistage.</a:t>
            </a:r>
            <a:endParaRPr lang="en-US" altLang="fr-FR" sz="1200" b="0">
              <a:solidFill>
                <a:srgbClr val="000000"/>
              </a:solidFill>
              <a:cs typeface="Calibri" panose="020F0502020204030204" pitchFamily="34" charset="0"/>
            </a:endParaRPr>
          </a:p>
          <a:p>
            <a:endParaRPr lang="en-US" b="0"/>
          </a:p>
          <a:p>
            <a:r>
              <a:rPr lang="fr-FR" sz="1200" b="0" i="0" u="none" strike="noStrike" cap="none" baseline="0">
                <a:solidFill>
                  <a:srgbClr val="000000"/>
                </a:solidFill>
                <a:effectLst/>
                <a:uFill>
                  <a:solidFill>
                    <a:prstClr val="black">
                      <a:alpha val="0"/>
                    </a:prstClr>
                  </a:solidFill>
                </a:uFill>
                <a:latin typeface="Calibri"/>
                <a:ea typeface="Calibri"/>
                <a:cs typeface="Calibri"/>
              </a:rPr>
              <a:t>Pour la protection des professionnels de la santé, toute interaction directe face à face avec des personnes faisant l’objet du dépistage doit également être évitée pour protéger les muqueuses (les yeux, le nez et la bouche). Votre établissement peut placer un plexiglas au poste de contrôle entre l’agent de contrôle et la personne contrôlée. Si cela n’est pas possible dans votre établissement, vous pouvez éloigner les chaises les unes des autres, comme sur cette image : vous pourrez ainsi assurer une protection de façon simple et efficace.</a:t>
            </a:r>
          </a:p>
          <a:p>
            <a:endParaRPr lang="en-US"/>
          </a:p>
        </p:txBody>
      </p:sp>
      <p:sp>
        <p:nvSpPr>
          <p:cNvPr id="4" name="Slide Number Placeholder 3"/>
          <p:cNvSpPr>
            <a:spLocks noGrp="1"/>
          </p:cNvSpPr>
          <p:nvPr>
            <p:ph type="sldNum" sz="quarter" idx="5"/>
          </p:nvPr>
        </p:nvSpPr>
        <p:spPr/>
        <p:txBody>
          <a:bodyPr/>
          <a:lstStyle/>
          <a:p>
            <a:fld id="{3AD3BCD5-A6F1-40D4-B1BF-DAC367EA2FA9}" type="slidenum">
              <a:rPr lang="en-US" smtClean="0"/>
              <a:t>10</a:t>
            </a:fld>
            <a:endParaRPr lang="en-US"/>
          </a:p>
        </p:txBody>
      </p:sp>
    </p:spTree>
    <p:extLst>
      <p:ext uri="{BB962C8B-B14F-4D97-AF65-F5344CB8AC3E}">
        <p14:creationId xmlns:p14="http://schemas.microsoft.com/office/powerpoint/2010/main" val="2152592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indent="0">
              <a:buNone/>
            </a:pPr>
            <a:r>
              <a:rPr lang="fr-FR" sz="1200" b="0" i="0" u="none" strike="noStrike" cap="none" baseline="0">
                <a:solidFill>
                  <a:srgbClr val="000000"/>
                </a:solidFill>
                <a:effectLst/>
                <a:uFill>
                  <a:solidFill>
                    <a:prstClr val="black">
                      <a:alpha val="0"/>
                    </a:prstClr>
                  </a:solidFill>
                </a:uFill>
                <a:latin typeface="Calibri"/>
                <a:ea typeface="Calibri"/>
                <a:cs typeface="Calibri"/>
              </a:rPr>
              <a:t>Les personnes qui procèdent au dépistage devront pratiquer l’hygiène des mains fréquemment. Chaque zone de dépistage doit disposer d’une s</a:t>
            </a:r>
            <a:r>
              <a:rPr lang="fr-FR" sz="1200" b="0" i="0" u="none" strike="noStrike" cap="none" baseline="0">
                <a:solidFill>
                  <a:srgbClr val="2F5597"/>
                </a:solidFill>
                <a:effectLst/>
                <a:uFill>
                  <a:solidFill>
                    <a:prstClr val="black">
                      <a:alpha val="0"/>
                    </a:prstClr>
                  </a:solidFill>
                </a:uFill>
                <a:latin typeface="Calibri"/>
                <a:ea typeface="Calibri"/>
                <a:cs typeface="Calibri"/>
              </a:rPr>
              <a:t>tation d’hygiène des mains </a:t>
            </a:r>
            <a:r>
              <a:rPr lang="fr-FR" sz="1200" b="0" i="0" u="none" strike="noStrike" cap="none" baseline="0">
                <a:solidFill>
                  <a:srgbClr val="000000"/>
                </a:solidFill>
                <a:effectLst/>
                <a:uFill>
                  <a:solidFill>
                    <a:prstClr val="black">
                      <a:alpha val="0"/>
                    </a:prstClr>
                  </a:solidFill>
                </a:uFill>
                <a:latin typeface="Calibri"/>
                <a:ea typeface="Calibri"/>
                <a:cs typeface="Calibri"/>
              </a:rPr>
              <a:t>avec du savon et de l’eau pour le lavage des mains et de serviettes en papier ou en tissu pour le séchage des mains. Sinon, une solution hydroalcoolique pour les mains peut être utilisée.</a:t>
            </a:r>
          </a:p>
          <a:p>
            <a:pPr marL="0" indent="0">
              <a:buNone/>
            </a:pPr>
            <a:endParaRPr lang="en-US" sz="1200">
              <a:solidFill>
                <a:schemeClr val="tx1"/>
              </a:solidFill>
            </a:endParaRPr>
          </a:p>
          <a:p>
            <a:pPr marL="342265" indent="-342265"/>
            <a:r>
              <a:rPr lang="fr-FR" sz="1200" b="0" i="0" u="none" strike="noStrike" cap="none" baseline="0">
                <a:solidFill>
                  <a:srgbClr val="2F5597"/>
                </a:solidFill>
                <a:effectLst/>
                <a:uFill>
                  <a:solidFill>
                    <a:prstClr val="black">
                      <a:alpha val="0"/>
                    </a:prstClr>
                  </a:solidFill>
                </a:uFill>
                <a:latin typeface="Calibri"/>
                <a:ea typeface="Calibri"/>
                <a:cs typeface="Calibri"/>
              </a:rPr>
              <a:t>La zone de dépistage doit également disposer d’un bac</a:t>
            </a:r>
            <a:r>
              <a:rPr lang="fr-FR" sz="1200" b="0" i="0" u="none" strike="noStrike" cap="none" baseline="0">
                <a:solidFill>
                  <a:srgbClr val="000000"/>
                </a:solidFill>
                <a:effectLst/>
                <a:uFill>
                  <a:solidFill>
                    <a:prstClr val="black">
                      <a:alpha val="0"/>
                    </a:prstClr>
                  </a:solidFill>
                </a:uFill>
                <a:latin typeface="Calibri"/>
                <a:ea typeface="Calibri"/>
                <a:cs typeface="Calibri"/>
              </a:rPr>
              <a:t> pour déchets généraux, qui ne présentent pas de risques biologiques.</a:t>
            </a:r>
            <a:endParaRPr lang="en-US" sz="1200">
              <a:solidFill>
                <a:schemeClr val="tx1"/>
              </a:solidFill>
              <a:cs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3AD3BCD5-A6F1-40D4-B1BF-DAC367EA2FA9}" type="slidenum">
              <a:rPr lang="en-US" smtClean="0"/>
              <a:t>11</a:t>
            </a:fld>
            <a:endParaRPr lang="en-US"/>
          </a:p>
        </p:txBody>
      </p:sp>
    </p:spTree>
    <p:extLst>
      <p:ext uri="{BB962C8B-B14F-4D97-AF65-F5344CB8AC3E}">
        <p14:creationId xmlns:p14="http://schemas.microsoft.com/office/powerpoint/2010/main" val="2477727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Voici un exemple de ce à quoi pourrait ressembler la configuration de l’établissement. Portons notre attention maintenant sur la zone de dépistage en bas à droite. Souvenez-vous que votre zone de dépistage pourrait être différente de celle-ci, parce qu’elle sera adaptée à la conception de votre établissement et aux ressources disponibles.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convient de noter que l’on ne peut accéder à cet établissement qu’en passant par la zone de dépistage, afin que tous les visiteurs puissent faire l’objet d’un dépistage.</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convient également de noter que la personne qui effectue le dépistage peut être séparée de celle faisant l’objet du dépistage par une table afin que de maintenir une distance appropriée.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En outre, il convient de noter la présence de la station d’hygiène des mains.</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Enfin, il convient de noter qu’une fois dépistées, les personnes qui franchissent l’étape du dépistage peuvent avoir accès à la zone de soins généraux, tandis que celles suspectées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sont directement envoyées dans une zone d’isolement séparée.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comme dans cet établissement, des gens doivent sortir en traversant la zone de dépistage vers la zone de soins généraux, vous devrez peut-être démarquer cette zone à l’aide d’une clôture ou d’un ruban pour tenir à l’écart les personnes n’ayant pas encore été dépistées.</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notre prochaine session, nous discuterons davantage de la mise en place d’une zone d’isolement dans votre établissement.</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4178998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Encourage les participants à appliquer, analyser et/ou évaluer leurs acquis d’apprentissage, les aidant ainsi à approfondir leur compréhension du sujet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Permet aux participants de réfléchir à la manière dont leur nouvel apprentissage s’applique à leurs connaissances ou expériences antérieures, ce qui les aide à mieux comprendre les idées enseignées et à s’en souvenir</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Vous permet de vérifier que les participants comprennent l’objet des discussions et de déterminer si certains sujets doivent être abordés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Maintenant que vous savez comment procéder à la mise en place d’une zone de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réfléchissons à la manière dont elle pourrait fonctionner dans votre établissement.</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avez déjà dû procéder au dépistage de personnes qui entrent dans votre établissement, quelles sont les similitudes ou les différences entre la configuration pour Ebola ou Marburg et celle des autres zones de dépistage (par exemple, celle de la COVID-19)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quelques minutes pour en discuter en petits groupes ou tous ensemble.]</a:t>
            </a:r>
            <a:endParaRPr lang="en-US" sz="1200" dirty="0"/>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Quelles difficultés votre établissement a-t-il rencontrées par le passé avec la création des zones de dépistage ? Si vous n’avez jamais vécu cette expérience auparavant, quelles difficultés imaginez-vous que l’établissement pourrait rencontrer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[Citez les difficultés au fur et à mesure que les participants les mentionnent. Ensuite, demandez au groupe de proposer des moyens de surmonter ces difficultés. Les réponses pourront varier. Vous pouvez également faire des propositions qui vous semblent pertinentes. La durée recommandée pour cette discussion est de 7 à 10 minutes. Vous pouvez choisir de raccourcir cette conversation en raison des contraintes de temps ou de la prolonger si le temps le permet.]</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13</a:t>
            </a:fld>
            <a:endParaRPr lang="en-US"/>
          </a:p>
        </p:txBody>
      </p:sp>
    </p:spTree>
    <p:extLst>
      <p:ext uri="{BB962C8B-B14F-4D97-AF65-F5344CB8AC3E}">
        <p14:creationId xmlns:p14="http://schemas.microsoft.com/office/powerpoint/2010/main" val="2102786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conclure la session d’aujourd’hui, passons en revue quelques points clés. D’abord, un dépistage adéquat constitue l’une des mesures les plus importantes que vous puissiez prendre dans votre établissement de santé pour assurer votre propre protection et celle de votre communauté. Le dépistage empêche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non reconnue dans un établissement de santé. </a:t>
            </a:r>
            <a:r>
              <a:rPr lang="fr-FR" sz="1200" b="1" i="0" u="none" strike="noStrike" cap="none" baseline="0" dirty="0">
                <a:solidFill>
                  <a:srgbClr val="2F5597"/>
                </a:solidFill>
                <a:effectLst/>
                <a:uFill>
                  <a:solidFill>
                    <a:prstClr val="black">
                      <a:alpha val="0"/>
                    </a:prstClr>
                  </a:solidFill>
                </a:uFill>
                <a:latin typeface="Calibri"/>
                <a:ea typeface="Calibri"/>
                <a:cs typeface="Calibri"/>
              </a:rPr>
              <a:t>Cette mesure vous protège, ainsi que vos patients et votre communauté.</a:t>
            </a:r>
          </a:p>
          <a:p>
            <a:endParaRPr lang="en-US" sz="1200" dirty="0">
              <a:latin typeface="Calibri" panose="020F0502020204030204" pitchFamily="34" charset="0"/>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 dépistage doit avoir lieu au </a:t>
            </a:r>
            <a:r>
              <a:rPr lang="fr-FR" sz="1200" b="1" i="0" u="none" strike="noStrike" cap="none" baseline="0" dirty="0">
                <a:solidFill>
                  <a:srgbClr val="2F5597"/>
                </a:solidFill>
                <a:effectLst/>
                <a:uFill>
                  <a:solidFill>
                    <a:prstClr val="black">
                      <a:alpha val="0"/>
                    </a:prstClr>
                  </a:solidFill>
                </a:uFill>
                <a:latin typeface="Calibri"/>
                <a:ea typeface="Calibri"/>
                <a:cs typeface="Calibri"/>
              </a:rPr>
              <a:t>point d’entrée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d’un établissement de santé.</a:t>
            </a:r>
          </a:p>
          <a:p>
            <a:endParaRPr lang="en-US" sz="1200" dirty="0">
              <a:latin typeface="Calibri" panose="020F0502020204030204" pitchFamily="34" charset="0"/>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La zone de dépistage doit être mise en place de manière à ce que </a:t>
            </a:r>
            <a:r>
              <a:rPr lang="fr-FR" sz="1200" b="1" i="0" u="none" strike="noStrike" cap="none" baseline="0" dirty="0">
                <a:solidFill>
                  <a:srgbClr val="2F5597"/>
                </a:solidFill>
                <a:effectLst/>
                <a:uFill>
                  <a:solidFill>
                    <a:prstClr val="black">
                      <a:alpha val="0"/>
                    </a:prstClr>
                  </a:solidFill>
                </a:uFill>
                <a:latin typeface="Calibri"/>
                <a:ea typeface="Calibri"/>
                <a:cs typeface="Calibri"/>
              </a:rPr>
              <a:t>TOUTES</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les personnes puissent faire l’objet d’un dépistage avant d’entrer </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2509958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deux objectifs d’apprentissage. À l’issue de cette session, vous devrez être en mesure d’expliquer pourquoi le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est important pour tous les visiteurs de votre établissement. Vous devrez aussi pouvoir décrire les meilleures pratiques en matière de mise en place d’une zone de dépistage pour identifier les patients susceptibles d’être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u="none" strike="noStrike" cap="none" baseline="0" dirty="0">
                <a:solidFill>
                  <a:srgbClr val="000000"/>
                </a:solidFill>
                <a:effectLst/>
                <a:uFill>
                  <a:solidFill>
                    <a:prstClr val="black">
                      <a:alpha val="0"/>
                    </a:prstClr>
                  </a:solidFill>
                </a:uFill>
                <a:latin typeface="Calibri"/>
                <a:ea typeface="Calibri"/>
                <a:cs typeface="Calibri"/>
              </a:rPr>
              <a:t>Activation des connaissances acquises.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participants de lier le nouvel apprentissage à ce qu’ils savent déjà, et peut les aider à mieux comprendre et se souvenir des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participants de faire part de ce qu’ils savent déjà. </a:t>
            </a:r>
          </a:p>
          <a:p>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1"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Commençons par une question. Pourquoi est-il important de séparer les personnes suspectées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des autres patients dans un établissement de santé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[Accordez aux participants 2 à 3 minutes pour discuter tous ensemble ou en petits groupes.]</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830483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[Vous pourriez adapter le script de cette diapositive en fonction de ce que les participants ont dit pour répondre à la question de la diapositive précédente.]</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une personne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non diagnostiquée devait être admise dans un établissement de santé, elle pourrait propager Ebola ou Marburg aux patients à proximité et au personnel qui les soigne. L’identification précoce et la séparation des patients suspectés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empêchent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non reconnue dans l’établissement de santé, permettant ainsi d’assurer votre propre protection, ainsi que celle de vos collègues et de vos patients. En préservant votre propre santé, vous évitez également la propagation de la maladie à votre famille et à vos amis. Ainsi,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le maintien à l’écart des patients </a:t>
            </a:r>
            <a:r>
              <a:rPr lang="fr-FR" sz="1200" b="1" i="0" u="none" strike="noStrike" kern="1200" cap="none" baseline="0" dirty="0">
                <a:solidFill>
                  <a:srgbClr val="000000"/>
                </a:solidFill>
                <a:effectLst/>
                <a:uFill>
                  <a:solidFill>
                    <a:prstClr val="black">
                      <a:alpha val="0"/>
                    </a:prstClr>
                  </a:solidFill>
                </a:uFill>
                <a:latin typeface="Calibri"/>
                <a:ea typeface="Calibri"/>
                <a:cs typeface="Calibri"/>
              </a:rPr>
              <a:t>atteints d’Ebola ou de Marburg dans un établissement de santé permet de vous protéger, vous, vos collègues, vos patients et votre communauté.</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4153318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Il existe trois stratégies clés pour prévenir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les établissements de soins de santé :</a:t>
            </a:r>
          </a:p>
          <a:p>
            <a:pPr marL="171450" marR="0" lvl="0" indent="-171450" algn="l" defTabSz="914400" rtl="0" eaLnBrk="1" fontAlgn="base" latinLnBrk="0" hangingPunct="1">
              <a:lnSpc>
                <a:spcPct val="100000"/>
              </a:lnSpc>
              <a:spcBef>
                <a:spcPct val="30000"/>
              </a:spcBef>
              <a:spcAft>
                <a:spcPct val="0"/>
              </a:spcAft>
              <a:buClrTx/>
              <a:buSzTx/>
              <a:buFontTx/>
              <a:buChar char="-"/>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identifier les personnes susceptibles d’être atteintes du virus de Marburg avant qu’elles ne pénètrent dans l’établissement ;</a:t>
            </a:r>
          </a:p>
          <a:p>
            <a:pPr marL="171450" marR="0" lvl="0" indent="-171450" algn="l" defTabSz="914400" rtl="0" eaLnBrk="1" fontAlgn="base" latinLnBrk="0" hangingPunct="1">
              <a:lnSpc>
                <a:spcPct val="100000"/>
              </a:lnSpc>
              <a:spcBef>
                <a:spcPct val="30000"/>
              </a:spcBef>
              <a:spcAft>
                <a:spcPct val="0"/>
              </a:spcAft>
              <a:buClrTx/>
              <a:buSzTx/>
              <a:buFontTx/>
              <a:buChar char="-"/>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isoler des patients suspectés d’être atteints de la maladie à virus de Marburg par rapport à d’autres personnes ;</a:t>
            </a:r>
          </a:p>
          <a:p>
            <a:pPr marL="171450" marR="0" lvl="0" indent="-171450" algn="l" defTabSz="914400" rtl="0" eaLnBrk="1" fontAlgn="base" latinLnBrk="0" hangingPunct="1">
              <a:lnSpc>
                <a:spcPct val="100000"/>
              </a:lnSpc>
              <a:spcBef>
                <a:spcPct val="30000"/>
              </a:spcBef>
              <a:spcAft>
                <a:spcPct val="0"/>
              </a:spcAft>
              <a:buClrTx/>
              <a:buSzTx/>
              <a:buFontTx/>
              <a:buChar char="-"/>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et informer les autorités compétentes de votre établissement.</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s’agit des mesures les plus importantes que vous puissiez prendre dans votre établissement de santé pour assurer votre propre protection et celle de votre communauté</a:t>
            </a:r>
            <a:endParaRPr lang="en-US" dirty="0"/>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mettrons l’accent sur la manière dont les établissements peuvent se préparer pour la première stratégie mentionnée ici, à savoir : l’identification des personnes susceptibles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14913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D’abord, nous verrons ce qu’un dépistage signifie exactement, puis nous entrerons dans les détails relatifs à la mise en place d’une zone de dépistage.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410471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1" i="0" u="none" strike="noStrike" cap="none" baseline="0" dirty="0">
                <a:solidFill>
                  <a:srgbClr val="2E75B6"/>
                </a:solidFill>
                <a:effectLst/>
                <a:uFill>
                  <a:solidFill>
                    <a:prstClr val="black">
                      <a:alpha val="0"/>
                    </a:prstClr>
                  </a:solidFill>
                </a:uFill>
                <a:latin typeface="Myriad Web Pro"/>
                <a:ea typeface="Myriad Web Pro"/>
                <a:cs typeface="Myriad Web Pro"/>
              </a:rPr>
              <a:t>Le dépistage</a:t>
            </a:r>
            <a:r>
              <a:rPr lang="fr-FR" sz="1200" b="0" i="0" u="none" strike="noStrike" cap="none" baseline="0" dirty="0">
                <a:solidFill>
                  <a:srgbClr val="843C0B"/>
                </a:solidFill>
                <a:effectLst/>
                <a:uFill>
                  <a:solidFill>
                    <a:prstClr val="black">
                      <a:alpha val="0"/>
                    </a:prstClr>
                  </a:solidFill>
                </a:uFill>
                <a:latin typeface="Myriad Web Pro"/>
                <a:ea typeface="Myriad Web Pro"/>
                <a:cs typeface="Myriad Web Pro"/>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est le processus d’évaluation permettant de savoir si un patient répond à une définition de cas standardisée.  Le dépistage est comme un processus de tri. Il fonctionne comme une passoire : il vise à séparer les personnes probablement atteintes d’une maladie de celles qui ne le sont probablement pas. Le dépistage permet d’isoler rapidement les patients suspectés d’être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et de les orienter vers des analyses et des soins dans un établissement prévu à cet effet.</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Dans des régions où sévit la transmission </a:t>
            </a:r>
            <a:r>
              <a:rPr lang="fr-FR" sz="18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800" b="0" i="0" u="none" strike="noStrike" cap="none" baseline="0" dirty="0">
                <a:solidFill>
                  <a:srgbClr val="000000"/>
                </a:solidFill>
                <a:effectLst/>
                <a:uFill>
                  <a:solidFill>
                    <a:prstClr val="black">
                      <a:alpha val="0"/>
                    </a:prstClr>
                  </a:solidFill>
                </a:uFill>
                <a:latin typeface="Calibri"/>
                <a:ea typeface="Calibri"/>
                <a:cs typeface="Calibri"/>
              </a:rPr>
              <a:t>, le d</a:t>
            </a:r>
            <a:r>
              <a:rPr lang="fr-FR" sz="1200" b="0" i="0" u="none" strike="noStrike" cap="none" baseline="0" dirty="0">
                <a:solidFill>
                  <a:srgbClr val="000000"/>
                </a:solidFill>
                <a:effectLst/>
                <a:uFill>
                  <a:solidFill>
                    <a:prstClr val="black">
                      <a:alpha val="0"/>
                    </a:prstClr>
                  </a:solidFill>
                </a:uFill>
                <a:latin typeface="Calibri"/>
                <a:ea typeface="Calibri"/>
                <a:cs typeface="Calibri"/>
              </a:rPr>
              <a:t>épistage implique la recherche de symptômes de ladite maladie et la détermination des facteurs de risque dès le début du processus de soins. Il peut se faire à l’aide d’un thermomètre sans contact et d’un questionnaire.</a:t>
            </a:r>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7</a:t>
            </a:fld>
            <a:endParaRPr lang="en-US"/>
          </a:p>
        </p:txBody>
      </p:sp>
    </p:spTree>
    <p:extLst>
      <p:ext uri="{BB962C8B-B14F-4D97-AF65-F5344CB8AC3E}">
        <p14:creationId xmlns:p14="http://schemas.microsoft.com/office/powerpoint/2010/main" val="31025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Lors de la création d’une zone de dépistage dans votre établissement, gardez à l’esprit que le </a:t>
            </a:r>
            <a:r>
              <a:rPr lang="fr-FR" sz="1200" b="1" i="0" u="none" strike="noStrike" cap="none" baseline="0">
                <a:solidFill>
                  <a:srgbClr val="000000"/>
                </a:solidFill>
                <a:effectLst/>
                <a:uFill>
                  <a:solidFill>
                    <a:prstClr val="black">
                      <a:alpha val="0"/>
                    </a:prstClr>
                  </a:solidFill>
                </a:uFill>
                <a:latin typeface="Calibri"/>
                <a:ea typeface="Calibri"/>
                <a:cs typeface="Calibri"/>
              </a:rPr>
              <a:t>dépistage doit avoir lieu au point d’entrée </a:t>
            </a:r>
            <a:r>
              <a:rPr lang="fr-FR" sz="1200" b="0" i="0" u="none" strike="noStrike" cap="none" baseline="0">
                <a:solidFill>
                  <a:srgbClr val="000000"/>
                </a:solidFill>
                <a:effectLst/>
                <a:uFill>
                  <a:solidFill>
                    <a:prstClr val="black">
                      <a:alpha val="0"/>
                    </a:prstClr>
                  </a:solidFill>
                </a:uFill>
                <a:latin typeface="Calibri"/>
                <a:ea typeface="Calibri"/>
                <a:cs typeface="Calibri"/>
              </a:rPr>
              <a:t>de votre établissement de santé et que </a:t>
            </a:r>
            <a:r>
              <a:rPr lang="fr-FR" sz="1200" b="1" i="0" u="none" strike="noStrike" cap="none" baseline="0">
                <a:solidFill>
                  <a:srgbClr val="000000"/>
                </a:solidFill>
                <a:effectLst/>
                <a:uFill>
                  <a:solidFill>
                    <a:prstClr val="black">
                      <a:alpha val="0"/>
                    </a:prstClr>
                  </a:solidFill>
                </a:uFill>
                <a:latin typeface="Calibri"/>
                <a:ea typeface="Calibri"/>
                <a:cs typeface="Calibri"/>
              </a:rPr>
              <a:t>TOUTES les personnes devront faire l’objet d’un dépistage</a:t>
            </a:r>
            <a:r>
              <a:rPr lang="fr-FR" sz="1200" b="0" i="0" u="none" strike="noStrike" cap="none" baseline="0">
                <a:solidFill>
                  <a:srgbClr val="000000"/>
                </a:solidFill>
                <a:effectLst/>
                <a:uFill>
                  <a:solidFill>
                    <a:prstClr val="black">
                      <a:alpha val="0"/>
                    </a:prstClr>
                  </a:solidFill>
                </a:uFill>
                <a:latin typeface="Calibri"/>
                <a:ea typeface="Calibri"/>
                <a:cs typeface="Calibri"/>
              </a:rPr>
              <a:t>, y compris les patients, les professionnels de la santé et les membres de la famille qui accompagnent les patients. Si votre établissement a plusieurs entrées, vous devrez peut-être fermer certaines entrées afin que les gens passent uniquement par celle où ils feront l’objet d’un dépistage.</a:t>
            </a: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2611758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La zone de dépistage doit être adaptée à la conception de l’établissement et aux ressources disponibles. En d’autres termes, les zones de dépistage pourraient varier selon les établissements</a:t>
            </a:r>
            <a:r>
              <a:rPr lang="fr-FR" sz="1200" b="1" i="0" u="none" strike="noStrike" cap="none" baseline="0">
                <a:solidFill>
                  <a:srgbClr val="000000"/>
                </a:solidFill>
                <a:effectLst/>
                <a:uFill>
                  <a:solidFill>
                    <a:prstClr val="black">
                      <a:alpha val="0"/>
                    </a:prstClr>
                  </a:solidFill>
                </a:uFill>
                <a:latin typeface="Calibri"/>
                <a:ea typeface="Calibri"/>
                <a:cs typeface="Calibri"/>
              </a:rPr>
              <a:t>. </a:t>
            </a:r>
            <a:r>
              <a:rPr lang="fr-FR" sz="1200" b="0" i="0" u="none" strike="noStrike" cap="none" baseline="0">
                <a:solidFill>
                  <a:srgbClr val="000000"/>
                </a:solidFill>
                <a:effectLst/>
                <a:uFill>
                  <a:solidFill>
                    <a:prstClr val="black">
                      <a:alpha val="0"/>
                    </a:prstClr>
                  </a:solidFill>
                </a:uFill>
                <a:latin typeface="Calibri"/>
                <a:ea typeface="Calibri"/>
                <a:cs typeface="Calibri"/>
              </a:rPr>
              <a:t>La création d’une zone de dépistage peut s’avérer simple. </a:t>
            </a:r>
            <a:r>
              <a:rPr lang="fr-FR" sz="1200" b="1" i="0" u="none" strike="noStrike" cap="none" baseline="0">
                <a:solidFill>
                  <a:srgbClr val="000000"/>
                </a:solidFill>
                <a:effectLst/>
                <a:uFill>
                  <a:solidFill>
                    <a:prstClr val="black">
                      <a:alpha val="0"/>
                    </a:prstClr>
                  </a:solidFill>
                </a:uFill>
                <a:latin typeface="Calibri"/>
                <a:ea typeface="Calibri"/>
                <a:cs typeface="Calibri"/>
              </a:rPr>
              <a:t>Elle ne nécessite PAS de construction d’infrastructures.</a:t>
            </a:r>
            <a:r>
              <a:rPr lang="fr-FR" sz="1200" b="0" i="0" u="none" strike="noStrike" cap="none" baseline="0">
                <a:solidFill>
                  <a:srgbClr val="000000"/>
                </a:solidFill>
                <a:effectLst/>
                <a:uFill>
                  <a:solidFill>
                    <a:prstClr val="black">
                      <a:alpha val="0"/>
                    </a:prstClr>
                  </a:solidFill>
                </a:uFill>
                <a:latin typeface="Calibri"/>
                <a:ea typeface="Calibri"/>
                <a:cs typeface="Calibri"/>
              </a:rPr>
              <a:t> Elle peut se réduire à deux chaises séparées par une table tant que la personne qui effectue le dépistage peut maintenir une distance d’au moins 1 mètre (à peu près la longueur du bras) entre elle-même et la personne faisant l’objet du dépistage. </a:t>
            </a: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Les photos de cette diapositive illustrent deux exemples de ce à quoi devrait ressembler une zone de dépistage. La première présente une zone construite spécifiquement pour le dépistage, tandis que la deuxième présente des chaises séparées par une table à l’entrée d’un établissement. Ces zones de dépistage sont certes très différentes, mais elles peuvent fonctionner tout aussi bien pour le dépistage des patients.</a:t>
            </a: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Il est essentiel de prévoir une zone de dépistage pour TOUTE PERSONNE qui entre dans votre établissement. Toutefois, le processus de dépistage efficace et la prise de précautions appropriées revêtent une plus grande importance que le lieu où se déroule le dépistage. </a:t>
            </a:r>
          </a:p>
          <a:p>
            <a:pPr marL="0" marR="0" lvl="0" indent="0" algn="l" defTabSz="914400" rtl="0" eaLnBrk="1" fontAlgn="auto" latinLnBrk="0" hangingPunct="1">
              <a:lnSpc>
                <a:spcPct val="100000"/>
              </a:lnSpc>
              <a:spcBef>
                <a:spcPct val="0"/>
              </a:spcBef>
              <a:spcAft>
                <a:spcPct val="0"/>
              </a:spcAft>
              <a:buClrTx/>
              <a:buSzTx/>
              <a:buFontTx/>
              <a:buNone/>
              <a:defRPr/>
            </a:pPr>
            <a:endParaRPr lang="en-US"/>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20210725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1554480"/>
          </a:xfrm>
          <a:prstGeom prst="rect">
            <a:avLst/>
          </a:prstGeom>
          <a:noFill/>
        </p:spPr>
        <p:txBody>
          <a:bodyPr wrap="square" rtlCol="0">
            <a:spAutoFit/>
          </a:bodyPr>
          <a:lstStyle/>
          <a:p>
            <a:r>
              <a:rPr lang="fr-FR" sz="2400" b="1" i="0" u="none" strike="noStrike" cap="none" baseline="0">
                <a:solidFill>
                  <a:srgbClr val="FFFFFF"/>
                </a:solidFill>
                <a:effectLst/>
                <a:uFill>
                  <a:solidFill>
                    <a:prstClr val="black">
                      <a:alpha val="0"/>
                    </a:prstClr>
                  </a:solidFill>
                </a:uFill>
                <a:latin typeface="Calibri"/>
                <a:ea typeface="Calibri"/>
                <a:cs typeface="Calibri"/>
              </a:rPr>
              <a:t>Centers for Disease Control and Prevention (Centres pour le contrôle et la prévention des maladies)</a:t>
            </a:r>
          </a:p>
          <a:p>
            <a:r>
              <a:rPr lang="fr-FR" sz="2400" b="0" i="0" u="none" strike="noStrike" cap="none" baseline="0">
                <a:solidFill>
                  <a:srgbClr val="FFFFFF"/>
                </a:solidFill>
                <a:effectLst/>
                <a:uFill>
                  <a:solidFill>
                    <a:prstClr val="black">
                      <a:alpha val="0"/>
                    </a:prstClr>
                  </a:solidFill>
                </a:uFill>
                <a:latin typeface="Calibri"/>
                <a:ea typeface="Calibri"/>
                <a:cs typeface="Calibri"/>
              </a:rPr>
              <a:t>Centre national des maladies infectieuses émergentes et zoonotiques (National Center for Emerging and Zoonotic Infectious Diseases)</a:t>
            </a:r>
          </a:p>
        </p:txBody>
      </p:sp>
      <p:pic>
        <p:nvPicPr>
          <p:cNvPr id="2" name="Picture 1" descr="Logos of the U.S. Department of Health and Human Services and the Centers for Disease control and Prevention" title="logos">
            <a:extLst>
              <a:ext uri="{FF2B5EF4-FFF2-40B4-BE49-F238E27FC236}">
                <a16:creationId xmlns:a16="http://schemas.microsoft.com/office/drawing/2014/main" id="{689694DF-31D9-0C83-68A5-10C382899F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4" name="TextBox 3">
            <a:extLst>
              <a:ext uri="{FF2B5EF4-FFF2-40B4-BE49-F238E27FC236}">
                <a16:creationId xmlns:a16="http://schemas.microsoft.com/office/drawing/2014/main" id="{34F0A5EE-6CA3-4A37-489C-BAC5D27FF194}"/>
              </a:ext>
            </a:extLst>
          </p:cNvPr>
          <p:cNvSpPr txBox="1"/>
          <p:nvPr userDrawn="1"/>
        </p:nvSpPr>
        <p:spPr>
          <a:xfrm>
            <a:off x="609600" y="204583"/>
            <a:ext cx="9496425"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br>
              <a:rPr lang="fr-FR" sz="2400" b="1" i="0" u="none" strike="noStrike" cap="none" baseline="0" dirty="0">
                <a:solidFill>
                  <a:srgbClr val="FFFFFF"/>
                </a:solidFill>
                <a:effectLst/>
                <a:uFill>
                  <a:solidFill>
                    <a:prstClr val="black">
                      <a:alpha val="0"/>
                    </a:prstClr>
                  </a:solidFill>
                </a:uFill>
                <a:latin typeface="Calibri"/>
                <a:ea typeface="Calibri"/>
                <a:cs typeface="Calibri"/>
              </a:rPr>
            </a:br>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12408262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userDrawn="1">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332359256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141042188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0" y="204583"/>
            <a:ext cx="9204101" cy="1554480"/>
          </a:xfrm>
          <a:prstGeom prst="rect">
            <a:avLst/>
          </a:prstGeom>
          <a:noFill/>
        </p:spPr>
        <p:txBody>
          <a:bodyPr wrap="square" rtlCol="0">
            <a:spAutoFit/>
          </a:bodyPr>
          <a:lstStyle/>
          <a:p>
            <a:r>
              <a:rPr lang="fr-FR" sz="2400" b="1" i="0" u="none" strike="noStrike" cap="none" baseline="0">
                <a:solidFill>
                  <a:srgbClr val="FFFFFF"/>
                </a:solidFill>
                <a:effectLst/>
                <a:uFill>
                  <a:solidFill>
                    <a:prstClr val="black">
                      <a:alpha val="0"/>
                    </a:prstClr>
                  </a:solidFill>
                </a:uFill>
                <a:latin typeface="Calibri"/>
                <a:ea typeface="Calibri"/>
                <a:cs typeface="Calibri"/>
              </a:rPr>
              <a:t>Centers for Disease Control and Prevention (Centres pour le contrôle et la prévention des maladies)</a:t>
            </a:r>
          </a:p>
          <a:p>
            <a:r>
              <a:rPr lang="fr-FR" sz="2400" b="0" i="0" u="none" strike="noStrike" cap="none" baseline="0">
                <a:solidFill>
                  <a:srgbClr val="FFFFFF"/>
                </a:solidFill>
                <a:effectLst/>
                <a:uFill>
                  <a:solidFill>
                    <a:prstClr val="black">
                      <a:alpha val="0"/>
                    </a:prstClr>
                  </a:solidFill>
                </a:uFill>
                <a:latin typeface="Calibri"/>
                <a:ea typeface="Calibri"/>
                <a:cs typeface="Calibri"/>
              </a:rPr>
              <a:t>Centre national des maladies infectieuses émergentes et zoonotiques (National Center for Emerging and Zoonotic Infectious Diseases)</a:t>
            </a:r>
          </a:p>
        </p:txBody>
      </p:sp>
    </p:spTree>
    <p:extLst>
      <p:ext uri="{BB962C8B-B14F-4D97-AF65-F5344CB8AC3E}">
        <p14:creationId xmlns:p14="http://schemas.microsoft.com/office/powerpoint/2010/main" val="342133300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endParaRPr lang="en-US"/>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3"/>
            <a:r>
              <a:rPr lang="en-US"/>
              <a:t>Third level</a:t>
            </a:r>
          </a:p>
          <a:p>
            <a:pPr lvl="4"/>
            <a:r>
              <a:rPr lang="en-US"/>
              <a:t>Fourth level</a:t>
            </a:r>
          </a:p>
          <a:p>
            <a:pPr lvl="5"/>
            <a:r>
              <a:rPr lang="en-US"/>
              <a:t>Fifth level</a:t>
            </a:r>
          </a:p>
          <a:p>
            <a:pPr lvl="0"/>
            <a:endParaRPr lang="en-US"/>
          </a:p>
        </p:txBody>
      </p:sp>
    </p:spTree>
    <p:extLst>
      <p:ext uri="{BB962C8B-B14F-4D97-AF65-F5344CB8AC3E}">
        <p14:creationId xmlns:p14="http://schemas.microsoft.com/office/powerpoint/2010/main" val="398207157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LOSING_OD">
    <p:spTree>
      <p:nvGrpSpPr>
        <p:cNvPr id="1" name=""/>
        <p:cNvGrpSpPr/>
        <p:nvPr/>
      </p:nvGrpSpPr>
      <p:grpSpPr>
        <a:xfrm>
          <a:off x="0" y="0"/>
          <a:ext cx="0" cy="0"/>
          <a:chOff x="0" y="0"/>
          <a:chExt cx="0" cy="0"/>
        </a:xfrm>
      </p:grpSpPr>
      <p:sp>
        <p:nvSpPr>
          <p:cNvPr id="3" name="TextBox 2"/>
          <p:cNvSpPr txBox="1"/>
          <p:nvPr userDrawn="1"/>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20294361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3204893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2" name="Content Placeholder 18">
            <a:extLst>
              <a:ext uri="{FF2B5EF4-FFF2-40B4-BE49-F238E27FC236}">
                <a16:creationId xmlns:a16="http://schemas.microsoft.com/office/drawing/2014/main" id="{F7BF03A4-18B1-0B35-239F-7DC8B2A9CEE7}"/>
              </a:ext>
            </a:extLst>
          </p:cNvPr>
          <p:cNvSpPr>
            <a:spLocks noGrp="1"/>
          </p:cNvSpPr>
          <p:nvPr>
            <p:ph sz="quarter" idx="2"/>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pic>
        <p:nvPicPr>
          <p:cNvPr id="3" name="Picture 2">
            <a:extLst>
              <a:ext uri="{FF2B5EF4-FFF2-40B4-BE49-F238E27FC236}">
                <a16:creationId xmlns:a16="http://schemas.microsoft.com/office/drawing/2014/main" id="{CB2AA364-9DDE-7C72-E30C-5275AE63F9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28757180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7759479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322305F7-6787-64AB-99FC-DDAF65D05F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168161674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62579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56555720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
        <p:nvSpPr>
          <p:cNvPr id="4" name="TextBox 3">
            <a:extLst>
              <a:ext uri="{FF2B5EF4-FFF2-40B4-BE49-F238E27FC236}">
                <a16:creationId xmlns:a16="http://schemas.microsoft.com/office/drawing/2014/main" id="{1B25035E-CD1E-98E5-FFAC-BF5F938648DF}"/>
              </a:ext>
            </a:extLst>
          </p:cNvPr>
          <p:cNvSpPr txBox="1"/>
          <p:nvPr userDrawn="1"/>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5" name="Picture 4" descr="Logos of the U.S. Department of Health and Human Services and the Centers for Disease control and Prevention" title="logos">
            <a:extLst>
              <a:ext uri="{FF2B5EF4-FFF2-40B4-BE49-F238E27FC236}">
                <a16:creationId xmlns:a16="http://schemas.microsoft.com/office/drawing/2014/main" id="{C2BA27AD-262B-D360-408F-177C91427F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84790964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49031338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03601336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61" r:id="rId11"/>
    <p:sldLayoutId id="2147483662" r:id="rId12"/>
    <p:sldLayoutId id="2147483664" r:id="rId13"/>
    <p:sldLayoutId id="2147483665" r:id="rId14"/>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62_87947C23.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6881D-17FE-7FE4-D05E-C20CC62049D4}"/>
              </a:ext>
            </a:extLst>
          </p:cNvPr>
          <p:cNvSpPr txBox="1">
            <a:spLocks noGrp="1"/>
          </p:cNvSpPr>
          <p:nvPr>
            <p:ph type="title" idx="4294967295"/>
          </p:nvPr>
        </p:nvSpPr>
        <p:spPr>
          <a:xfrm>
            <a:off x="1552755" y="2565985"/>
            <a:ext cx="8822963" cy="2266931"/>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rtl="0" eaLnBrk="0" fontAlgn="base" hangingPunct="0">
              <a:lnSpc>
                <a:spcPts val="3000"/>
              </a:lnSpc>
              <a:spcBef>
                <a:spcPct val="0"/>
              </a:spcBef>
              <a:spcAft>
                <a:spcPct val="0"/>
              </a:spcAft>
              <a:defRPr sz="2800" b="1" kern="1200" baseline="0">
                <a:solidFill>
                  <a:srgbClr val="005DAB"/>
                </a:solidFill>
                <a:effectLst/>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a:lnSpc>
                <a:spcPct val="100000"/>
              </a:lnSpc>
              <a:defRPr/>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Prévention et contrôle des infections (PCI) pour la maladie à virus Ebola et la maladie à virus de Marburg (MVM) : </a:t>
            </a:r>
            <a:br>
              <a:rPr sz="4300" dirty="0"/>
            </a:br>
            <a:r>
              <a:rPr lang="fr-FR" sz="3600" b="1" i="0" u="none" strike="noStrike" cap="none" baseline="0" dirty="0">
                <a:solidFill>
                  <a:srgbClr val="0B40A5"/>
                </a:solidFill>
                <a:effectLst/>
                <a:uFill>
                  <a:solidFill>
                    <a:prstClr val="black">
                      <a:alpha val="0"/>
                    </a:prstClr>
                  </a:solidFill>
                </a:uFill>
                <a:latin typeface="Calibri Light"/>
                <a:ea typeface="Calibri Light"/>
                <a:cs typeface="Calibri Light"/>
              </a:rPr>
              <a:t>préparation de votre établissement pour l’identification de patients potentiellement atteints d’Ebola ou de Marburg</a:t>
            </a:r>
            <a:endParaRPr kumimoji="0" lang="en-US" sz="4000" b="0" i="0" u="none" strike="noStrike" kern="1200" cap="none" spc="0" normalizeH="0" baseline="0" noProof="0" dirty="0">
              <a:ln>
                <a:noFill/>
              </a:ln>
              <a:solidFill>
                <a:schemeClr val="tx1">
                  <a:lumMod val="75000"/>
                </a:schemeClr>
              </a:solidFill>
              <a:effectLst/>
              <a:uLnTx/>
              <a:uFillTx/>
              <a:latin typeface="Calibri Light" panose="020F0302020204030204"/>
              <a:cs typeface="Calibri Light"/>
            </a:endParaRPr>
          </a:p>
        </p:txBody>
      </p:sp>
      <p:cxnSp>
        <p:nvCxnSpPr>
          <p:cNvPr id="9" name="Straight Connector 8">
            <a:extLst>
              <a:ext uri="{FF2B5EF4-FFF2-40B4-BE49-F238E27FC236}">
                <a16:creationId xmlns:a16="http://schemas.microsoft.com/office/drawing/2014/main" id="{508E0AF2-AEF5-42BB-01FA-963B03D518AD}"/>
              </a:ext>
              <a:ext uri="{C183D7F6-B498-43B3-948B-1728B52AA6E4}">
                <adec:decorative xmlns:adec="http://schemas.microsoft.com/office/drawing/2017/decorative" val="1"/>
              </a:ext>
            </a:extLst>
          </p:cNvPr>
          <p:cNvCxnSpPr/>
          <p:nvPr/>
        </p:nvCxnSpPr>
        <p:spPr>
          <a:xfrm>
            <a:off x="1552755" y="5053712"/>
            <a:ext cx="9201509"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1922D81-7C6A-B544-2047-F28B1CF72535}"/>
              </a:ext>
            </a:extLst>
          </p:cNvPr>
          <p:cNvSpPr txBox="1"/>
          <p:nvPr/>
        </p:nvSpPr>
        <p:spPr>
          <a:xfrm>
            <a:off x="1552755" y="5171442"/>
            <a:ext cx="8048445" cy="426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200">
              <a:latin typeface="Calibri"/>
              <a:cs typeface="Calibri"/>
            </a:endParaRPr>
          </a:p>
        </p:txBody>
      </p:sp>
      <p:sp>
        <p:nvSpPr>
          <p:cNvPr id="14" name="TextBox 13">
            <a:extLst>
              <a:ext uri="{FF2B5EF4-FFF2-40B4-BE49-F238E27FC236}">
                <a16:creationId xmlns:a16="http://schemas.microsoft.com/office/drawing/2014/main" id="{A486CB21-5206-CB6C-094E-2822D57F1EBB}"/>
              </a:ext>
            </a:extLst>
          </p:cNvPr>
          <p:cNvSpPr txBox="1"/>
          <p:nvPr/>
        </p:nvSpPr>
        <p:spPr>
          <a:xfrm>
            <a:off x="8591561" y="6016488"/>
            <a:ext cx="2923979" cy="43088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fr-FR" sz="2000" b="1" i="0" u="none" strike="noStrike" cap="none" baseline="0">
                <a:solidFill>
                  <a:srgbClr val="0039A6"/>
                </a:solidFill>
                <a:effectLst/>
                <a:uFill>
                  <a:solidFill>
                    <a:prstClr val="black">
                      <a:alpha val="0"/>
                    </a:prstClr>
                  </a:solidFill>
                </a:uFill>
                <a:latin typeface="Calibri"/>
                <a:ea typeface="Calibri"/>
                <a:cs typeface="Calibri"/>
              </a:rPr>
              <a:t>Mise à jour : mars 2023</a:t>
            </a:r>
            <a:endParaRPr lang="en-US" sz="2000"/>
          </a:p>
        </p:txBody>
      </p:sp>
    </p:spTree>
    <p:extLst>
      <p:ext uri="{BB962C8B-B14F-4D97-AF65-F5344CB8AC3E}">
        <p14:creationId xmlns:p14="http://schemas.microsoft.com/office/powerpoint/2010/main" val="201785872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FECC-70BB-459B-8615-60E02FEA1504}"/>
              </a:ext>
            </a:extLst>
          </p:cNvPr>
          <p:cNvSpPr>
            <a:spLocks noGrp="1"/>
          </p:cNvSpPr>
          <p:nvPr>
            <p:ph type="title"/>
          </p:nvPr>
        </p:nvSpPr>
        <p:spPr/>
        <p:txBody>
          <a:bodyPr vert="horz" lIns="91440" tIns="45720" rIns="91440" bIns="45720" rtlCol="0" anchor="b" anchorCtr="0">
            <a:normAutofit/>
          </a:bodyPr>
          <a:lstStyle/>
          <a:p>
            <a:r>
              <a:rPr lang="fr-FR" sz="4400" b="1" i="0" u="none" strike="noStrike" cap="none" baseline="0">
                <a:solidFill>
                  <a:srgbClr val="0B40A5"/>
                </a:solidFill>
                <a:effectLst/>
                <a:uFill>
                  <a:solidFill>
                    <a:prstClr val="black">
                      <a:alpha val="0"/>
                    </a:prstClr>
                  </a:solidFill>
                </a:uFill>
                <a:latin typeface="Calibri Light"/>
                <a:ea typeface="Calibri Light"/>
                <a:cs typeface="Calibri Light"/>
              </a:rPr>
              <a:t>Configuration des zones de dépistage</a:t>
            </a:r>
          </a:p>
        </p:txBody>
      </p:sp>
      <p:sp>
        <p:nvSpPr>
          <p:cNvPr id="3" name="Text Placeholder 2">
            <a:extLst>
              <a:ext uri="{FF2B5EF4-FFF2-40B4-BE49-F238E27FC236}">
                <a16:creationId xmlns:a16="http://schemas.microsoft.com/office/drawing/2014/main" id="{A6B9DEEB-3BE6-42F0-AC2B-DCA947DCC6AC}"/>
              </a:ext>
            </a:extLst>
          </p:cNvPr>
          <p:cNvSpPr>
            <a:spLocks noGrp="1"/>
          </p:cNvSpPr>
          <p:nvPr>
            <p:ph sz="quarter" idx="11"/>
          </p:nvPr>
        </p:nvSpPr>
        <p:spPr>
          <a:xfrm>
            <a:off x="609600" y="1417639"/>
            <a:ext cx="7064188" cy="4570687"/>
          </a:xfrm>
        </p:spPr>
        <p:txBody>
          <a:bodyPr>
            <a:normAutofit fontScale="87500" lnSpcReduction="20000"/>
          </a:bodyPr>
          <a:lstStyle/>
          <a:p>
            <a:pPr marL="0" indent="0">
              <a:buNone/>
            </a:pPr>
            <a:r>
              <a:rPr lang="fr-FR" sz="3000" b="0" i="0" u="none" strike="noStrike" cap="none" baseline="0">
                <a:solidFill>
                  <a:srgbClr val="000000"/>
                </a:solidFill>
                <a:effectLst/>
                <a:uFill>
                  <a:solidFill>
                    <a:prstClr val="black">
                      <a:alpha val="0"/>
                    </a:prstClr>
                  </a:solidFill>
                </a:uFill>
                <a:latin typeface="Calibri"/>
                <a:ea typeface="Calibri"/>
                <a:cs typeface="Calibri"/>
              </a:rPr>
              <a:t>Pour leur propre sécurité, les personnes qui effectuent le dépistage doivent pouvoir :</a:t>
            </a:r>
          </a:p>
          <a:p>
            <a:pPr>
              <a:buClr>
                <a:schemeClr val="accent2">
                  <a:lumMod val="60000"/>
                  <a:lumOff val="40000"/>
                </a:schemeClr>
              </a:buClr>
              <a:buFont typeface="Arial" panose="020B0604020202020204" pitchFamily="34" charset="0"/>
              <a:buChar char="•"/>
            </a:pPr>
            <a:r>
              <a:rPr lang="fr-FR" sz="2800" b="0" i="0" u="none" strike="noStrike" cap="none" baseline="0">
                <a:solidFill>
                  <a:srgbClr val="000000"/>
                </a:solidFill>
                <a:effectLst/>
                <a:uFill>
                  <a:solidFill>
                    <a:prstClr val="black">
                      <a:alpha val="0"/>
                    </a:prstClr>
                  </a:solidFill>
                </a:uFill>
                <a:latin typeface="Calibri"/>
                <a:ea typeface="Calibri"/>
                <a:cs typeface="Calibri"/>
              </a:rPr>
              <a:t>Maintenir une distance (au moins 1 mètre selon la recommandation de l’OMS, soit la longueur d’un bras) par rapport à la personne faisant l’objet du dépistage</a:t>
            </a:r>
            <a:endParaRPr lang="en-US" sz="2800">
              <a:solidFill>
                <a:srgbClr val="000000"/>
              </a:solidFill>
              <a:latin typeface="Calibri"/>
              <a:cs typeface="Calibri"/>
            </a:endParaRPr>
          </a:p>
          <a:p>
            <a:pPr>
              <a:buClr>
                <a:schemeClr val="accent2">
                  <a:lumMod val="60000"/>
                  <a:lumOff val="40000"/>
                </a:schemeClr>
              </a:buClr>
              <a:buFont typeface="Arial" panose="020B0604020202020204" pitchFamily="34" charset="0"/>
              <a:buChar char="•"/>
            </a:pPr>
            <a:r>
              <a:rPr lang="fr-FR" sz="2800" b="0" i="0" u="none" strike="noStrike" cap="none" baseline="0">
                <a:solidFill>
                  <a:srgbClr val="000000"/>
                </a:solidFill>
                <a:effectLst/>
                <a:uFill>
                  <a:solidFill>
                    <a:prstClr val="black">
                      <a:alpha val="0"/>
                    </a:prstClr>
                  </a:solidFill>
                </a:uFill>
                <a:latin typeface="Calibri"/>
                <a:ea typeface="Calibri"/>
                <a:cs typeface="Calibri"/>
              </a:rPr>
              <a:t>Éviter les interactions directes en face à face</a:t>
            </a:r>
          </a:p>
          <a:p>
            <a:pPr marL="723891" lvl="1">
              <a:buClr>
                <a:schemeClr val="accent2">
                  <a:lumMod val="60000"/>
                  <a:lumOff val="40000"/>
                </a:schemeClr>
              </a:buClr>
              <a:buFontTx/>
              <a:buChar char="-"/>
            </a:pPr>
            <a:r>
              <a:rPr lang="fr-FR" sz="2800" b="0" i="0" u="none" strike="noStrike" cap="none" baseline="0">
                <a:solidFill>
                  <a:srgbClr val="000000"/>
                </a:solidFill>
                <a:effectLst/>
                <a:uFill>
                  <a:solidFill>
                    <a:prstClr val="black">
                      <a:alpha val="0"/>
                    </a:prstClr>
                  </a:solidFill>
                </a:uFill>
                <a:latin typeface="Calibri"/>
                <a:ea typeface="Calibri"/>
                <a:cs typeface="Calibri"/>
              </a:rPr>
              <a:t>Si possible, placer du plexiglas entre la personne qui effectue le dépistage et la personne faisant l’objet du dépistage</a:t>
            </a:r>
          </a:p>
          <a:p>
            <a:pPr marL="723891" lvl="1">
              <a:buClr>
                <a:schemeClr val="accent2">
                  <a:lumMod val="60000"/>
                  <a:lumOff val="40000"/>
                </a:schemeClr>
              </a:buClr>
              <a:buFontTx/>
              <a:buChar char="-"/>
            </a:pPr>
            <a:r>
              <a:rPr lang="fr-FR" sz="2800" b="0" i="0" u="none" strike="noStrike" cap="none" baseline="0">
                <a:solidFill>
                  <a:srgbClr val="000000"/>
                </a:solidFill>
                <a:effectLst/>
                <a:uFill>
                  <a:solidFill>
                    <a:prstClr val="black">
                      <a:alpha val="0"/>
                    </a:prstClr>
                  </a:solidFill>
                </a:uFill>
                <a:latin typeface="Calibri"/>
                <a:ea typeface="Calibri"/>
                <a:cs typeface="Calibri"/>
              </a:rPr>
              <a:t>Placer les chaises aux angles les unes par rapport aux autres</a:t>
            </a:r>
          </a:p>
          <a:p>
            <a:pPr marL="342257" indent="-342257"/>
            <a:endParaRPr lang="en-US">
              <a:cs typeface="Calibri" panose="020F0502020204030204" pitchFamily="34" charset="0"/>
            </a:endParaRPr>
          </a:p>
          <a:p>
            <a:pPr marL="0" indent="0">
              <a:buNone/>
            </a:pPr>
            <a:endParaRPr lang="en-US"/>
          </a:p>
        </p:txBody>
      </p:sp>
      <p:pic>
        <p:nvPicPr>
          <p:cNvPr id="6" name="Picture 5" descr="Illustration de deux chaises placées l’une en face de l’autre avec une table entre elles. Le mot « NO » (NON), accompagné d’une croix rouge, se trouve à côté de l’illustration.">
            <a:extLst>
              <a:ext uri="{FF2B5EF4-FFF2-40B4-BE49-F238E27FC236}">
                <a16:creationId xmlns:a16="http://schemas.microsoft.com/office/drawing/2014/main" id="{CE087DE5-4A50-07F2-DCFD-2E27BE9B3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0016" y="403721"/>
            <a:ext cx="2474047" cy="2474047"/>
          </a:xfrm>
          <a:prstGeom prst="rect">
            <a:avLst/>
          </a:prstGeom>
          <a:ln>
            <a:solidFill>
              <a:schemeClr val="accent1"/>
            </a:solidFill>
          </a:ln>
        </p:spPr>
      </p:pic>
      <p:sp>
        <p:nvSpPr>
          <p:cNvPr id="8" name="TextBox 7">
            <a:extLst>
              <a:ext uri="{FF2B5EF4-FFF2-40B4-BE49-F238E27FC236}">
                <a16:creationId xmlns:a16="http://schemas.microsoft.com/office/drawing/2014/main" id="{F47F653C-0F78-3E0E-2B7A-C4ABDCBC7418}"/>
              </a:ext>
            </a:extLst>
          </p:cNvPr>
          <p:cNvSpPr txBox="1"/>
          <p:nvPr/>
        </p:nvSpPr>
        <p:spPr>
          <a:xfrm>
            <a:off x="7673788" y="2877768"/>
            <a:ext cx="3780275" cy="1188720"/>
          </a:xfrm>
          <a:prstGeom prst="rect">
            <a:avLst/>
          </a:prstGeom>
          <a:noFill/>
        </p:spPr>
        <p:txBody>
          <a:bodyPr wrap="square" rtlCol="0">
            <a:spAutoFit/>
          </a:bodyPr>
          <a:lstStyle/>
          <a:p>
            <a:r>
              <a:rPr lang="fr-FR" sz="1800" b="0" i="1" u="none" strike="noStrike" cap="none" baseline="0" dirty="0">
                <a:solidFill>
                  <a:srgbClr val="000000"/>
                </a:solidFill>
                <a:effectLst/>
                <a:uFill>
                  <a:solidFill>
                    <a:prstClr val="black">
                      <a:alpha val="0"/>
                    </a:prstClr>
                  </a:solidFill>
                </a:uFill>
                <a:latin typeface="Calibri"/>
                <a:ea typeface="Calibri"/>
                <a:cs typeface="Calibri"/>
              </a:rPr>
              <a:t>Placez les chaises aux angles pour éviter d’être face à face. Vous pouvez maintenir une distance appropriée en plaçant une table entre les chaises.</a:t>
            </a:r>
          </a:p>
        </p:txBody>
      </p:sp>
      <p:pic>
        <p:nvPicPr>
          <p:cNvPr id="7" name="Picture 6" descr="Illustration de deux chaises placées l’une en face de l’autre, mais qui ne se font pas directement face ; elles sont orientées vers des angles opposés. Une table les sépare. Le mot YES (OUI) avec une coche verte apparaît à côté des chaises et de la table.">
            <a:extLst>
              <a:ext uri="{FF2B5EF4-FFF2-40B4-BE49-F238E27FC236}">
                <a16:creationId xmlns:a16="http://schemas.microsoft.com/office/drawing/2014/main" id="{49862FB5-D21C-35F4-71A0-3057824AAC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0980" y="4076325"/>
            <a:ext cx="2474046" cy="2474046"/>
          </a:xfrm>
          <a:prstGeom prst="rect">
            <a:avLst/>
          </a:prstGeom>
          <a:ln>
            <a:solidFill>
              <a:schemeClr val="accent1"/>
            </a:solidFill>
          </a:ln>
        </p:spPr>
      </p:pic>
      <p:sp>
        <p:nvSpPr>
          <p:cNvPr id="9" name="Rectangle 8"/>
          <p:cNvSpPr/>
          <p:nvPr/>
        </p:nvSpPr>
        <p:spPr>
          <a:xfrm>
            <a:off x="10363911" y="905295"/>
            <a:ext cx="988057" cy="522181"/>
          </a:xfrm>
          <a:prstGeom prst="rect">
            <a:avLst/>
          </a:prstGeom>
          <a:solidFill>
            <a:schemeClr val="bg2"/>
          </a:solidFill>
        </p:spPr>
        <p:txBody>
          <a:bodyPr wrap="square" lIns="0" tIns="0" rIns="0" bIns="0">
            <a:noAutofit/>
          </a:bodyPr>
          <a:lstStyle/>
          <a:p>
            <a:pPr algn="ctr"/>
            <a:r>
              <a:rPr lang="fr-FR" sz="3600" b="1" i="0" u="none" strike="noStrike" cap="none" baseline="0" dirty="0">
                <a:solidFill>
                  <a:srgbClr val="FF0000"/>
                </a:solidFill>
                <a:effectLst/>
                <a:uFill>
                  <a:solidFill>
                    <a:prstClr val="black">
                      <a:alpha val="0"/>
                    </a:prstClr>
                  </a:solidFill>
                </a:uFill>
                <a:latin typeface="Calibri"/>
                <a:ea typeface="Calibri"/>
                <a:cs typeface="Calibri"/>
              </a:rPr>
              <a:t>NON</a:t>
            </a:r>
            <a:endParaRPr lang="en-US" sz="3600" b="1" dirty="0">
              <a:solidFill>
                <a:srgbClr val="FF0000"/>
              </a:solidFill>
              <a:latin typeface="Calibri" panose="020F0502020204030204" pitchFamily="34" charset="0"/>
              <a:cs typeface="Calibri" panose="020F0502020204030204" pitchFamily="34" charset="0"/>
            </a:endParaRPr>
          </a:p>
        </p:txBody>
      </p:sp>
      <p:sp>
        <p:nvSpPr>
          <p:cNvPr id="10" name="Rectangle 9"/>
          <p:cNvSpPr/>
          <p:nvPr/>
        </p:nvSpPr>
        <p:spPr>
          <a:xfrm>
            <a:off x="9563925" y="4637988"/>
            <a:ext cx="965815" cy="527410"/>
          </a:xfrm>
          <a:prstGeom prst="rect">
            <a:avLst/>
          </a:prstGeom>
          <a:solidFill>
            <a:schemeClr val="bg2"/>
          </a:solidFill>
        </p:spPr>
        <p:txBody>
          <a:bodyPr wrap="square" lIns="0" tIns="0" rIns="0" bIns="0">
            <a:normAutofit/>
          </a:bodyPr>
          <a:lstStyle/>
          <a:p>
            <a:pPr algn="ctr">
              <a:lnSpc>
                <a:spcPct val="110000"/>
              </a:lnSpc>
            </a:pPr>
            <a:r>
              <a:rPr lang="fr-FR" sz="3300" b="1" i="0" u="none" strike="noStrike" cap="none" baseline="0">
                <a:solidFill>
                  <a:srgbClr val="009242"/>
                </a:solidFill>
                <a:effectLst/>
                <a:uFill>
                  <a:solidFill>
                    <a:prstClr val="black">
                      <a:alpha val="0"/>
                    </a:prstClr>
                  </a:solidFill>
                </a:uFill>
                <a:latin typeface="Calibri"/>
                <a:ea typeface="Calibri"/>
                <a:cs typeface="Calibri"/>
              </a:rPr>
              <a:t>OUI</a:t>
            </a:r>
            <a:endParaRPr lang="en-US" sz="3600" b="1">
              <a:solidFill>
                <a:srgbClr val="00924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205936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FECC-70BB-459B-8615-60E02FEA1504}"/>
              </a:ext>
            </a:extLst>
          </p:cNvPr>
          <p:cNvSpPr>
            <a:spLocks noGrp="1"/>
          </p:cNvSpPr>
          <p:nvPr>
            <p:ph type="title"/>
          </p:nvPr>
        </p:nvSpPr>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Matériel des zones de dépistage</a:t>
            </a:r>
          </a:p>
        </p:txBody>
      </p:sp>
      <p:sp>
        <p:nvSpPr>
          <p:cNvPr id="3" name="Text Placeholder 2">
            <a:extLst>
              <a:ext uri="{FF2B5EF4-FFF2-40B4-BE49-F238E27FC236}">
                <a16:creationId xmlns:a16="http://schemas.microsoft.com/office/drawing/2014/main" id="{A6B9DEEB-3BE6-42F0-AC2B-DCA947DCC6AC}"/>
              </a:ext>
            </a:extLst>
          </p:cNvPr>
          <p:cNvSpPr>
            <a:spLocks noGrp="1"/>
          </p:cNvSpPr>
          <p:nvPr>
            <p:ph sz="quarter" idx="11"/>
          </p:nvPr>
        </p:nvSpPr>
        <p:spPr/>
        <p:txBody>
          <a:bodyPr>
            <a:normAutofit/>
          </a:bodyPr>
          <a:lstStyle/>
          <a:p>
            <a:pPr marL="0" indent="0">
              <a:spcBef>
                <a:spcPts val="1800"/>
              </a:spcBef>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La zone de dépistage doit disposer du matériel suivant :</a:t>
            </a:r>
          </a:p>
          <a:p>
            <a:pPr marL="342257" indent="-342257">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a:cs typeface="Calibri"/>
              </a:rPr>
              <a:t>Station d’hygiène des mains avec du savon liquide pour le lavage des mains (l’autre option consiste en une solution hydroalcoolique pour les mains) et des serviettes en papier ou en tissu </a:t>
            </a:r>
          </a:p>
          <a:p>
            <a:pPr marL="0" indent="0">
              <a:buNone/>
            </a:pPr>
            <a:endParaRPr lang="en-US" sz="1400" dirty="0">
              <a:solidFill>
                <a:srgbClr val="000000"/>
              </a:solidFill>
            </a:endParaRPr>
          </a:p>
          <a:p>
            <a:pPr marL="342257" indent="-342257"/>
            <a:r>
              <a:rPr lang="fr-FR" sz="3000" b="0" i="0" u="none" strike="noStrike" cap="none" baseline="0" dirty="0">
                <a:solidFill>
                  <a:srgbClr val="000000"/>
                </a:solidFill>
                <a:effectLst/>
                <a:uFill>
                  <a:solidFill>
                    <a:prstClr val="black">
                      <a:alpha val="0"/>
                    </a:prstClr>
                  </a:solidFill>
                </a:uFill>
                <a:latin typeface="Calibri"/>
                <a:ea typeface="Calibri"/>
                <a:cs typeface="Calibri"/>
              </a:rPr>
              <a:t>Bacs à déchets : un bac à déchets généraux (qui ne présentent pas de risques biologiques)</a:t>
            </a:r>
            <a:endParaRPr lang="en-US" sz="3000" dirty="0">
              <a:solidFill>
                <a:srgbClr val="000000"/>
              </a:solidFill>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168300632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80387187-3857-1CAE-A35A-98A5A9DB1D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880" y="373070"/>
            <a:ext cx="11166389" cy="4406822"/>
          </a:xfrm>
          <a:prstGeom prst="rect">
            <a:avLst/>
          </a:prstGeom>
        </p:spPr>
      </p:pic>
      <p:sp>
        <p:nvSpPr>
          <p:cNvPr id="2" name="Title 1"/>
          <p:cNvSpPr>
            <a:spLocks noGrp="1"/>
          </p:cNvSpPr>
          <p:nvPr>
            <p:ph type="title"/>
          </p:nvPr>
        </p:nvSpPr>
        <p:spPr>
          <a:xfrm>
            <a:off x="356852" y="104743"/>
            <a:ext cx="10972800" cy="879032"/>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Exemple de configuration de l’établissement</a:t>
            </a:r>
          </a:p>
        </p:txBody>
      </p:sp>
      <p:grpSp>
        <p:nvGrpSpPr>
          <p:cNvPr id="30" name="Group 29" descr="Vue d'un exemple de Station de dépistage installé dans un établissement pour la détection de la Marburg. L'installation comprend une entrée, des stations d'hygiène des mains à l'intérieur et deux sorties : l'une vers la zone de soins généraux et l'autre vers la zone d'isolement de l'établissement.">
            <a:extLst>
              <a:ext uri="{FF2B5EF4-FFF2-40B4-BE49-F238E27FC236}">
                <a16:creationId xmlns:a16="http://schemas.microsoft.com/office/drawing/2014/main" id="{D54D4C0B-C0B1-1F0E-110A-D289E4771D39}"/>
              </a:ext>
            </a:extLst>
          </p:cNvPr>
          <p:cNvGrpSpPr/>
          <p:nvPr/>
        </p:nvGrpSpPr>
        <p:grpSpPr>
          <a:xfrm>
            <a:off x="4015946" y="4053984"/>
            <a:ext cx="7646174" cy="2755011"/>
            <a:chOff x="4015945" y="3921502"/>
            <a:chExt cx="7646173" cy="2755010"/>
          </a:xfrm>
        </p:grpSpPr>
        <p:grpSp>
          <p:nvGrpSpPr>
            <p:cNvPr id="9" name="Group 8">
              <a:extLst>
                <a:ext uri="{FF2B5EF4-FFF2-40B4-BE49-F238E27FC236}">
                  <a16:creationId xmlns:a16="http://schemas.microsoft.com/office/drawing/2014/main" id="{F3928039-4D90-9375-27FA-75F502C8BAA8}"/>
                </a:ext>
              </a:extLst>
            </p:cNvPr>
            <p:cNvGrpSpPr/>
            <p:nvPr/>
          </p:nvGrpSpPr>
          <p:grpSpPr>
            <a:xfrm>
              <a:off x="6834801" y="3921502"/>
              <a:ext cx="4827317" cy="2755010"/>
              <a:chOff x="3228111" y="1872931"/>
              <a:chExt cx="5735779" cy="3682666"/>
            </a:xfrm>
          </p:grpSpPr>
          <p:grpSp>
            <p:nvGrpSpPr>
              <p:cNvPr id="10" name="Group 9">
                <a:extLst>
                  <a:ext uri="{FF2B5EF4-FFF2-40B4-BE49-F238E27FC236}">
                    <a16:creationId xmlns:a16="http://schemas.microsoft.com/office/drawing/2014/main" id="{1EC94ECA-1F8B-E418-AD71-702E6B3B1D74}"/>
                  </a:ext>
                </a:extLst>
              </p:cNvPr>
              <p:cNvGrpSpPr/>
              <p:nvPr/>
            </p:nvGrpSpPr>
            <p:grpSpPr>
              <a:xfrm>
                <a:off x="3228111" y="1872931"/>
                <a:ext cx="5735779" cy="3682666"/>
                <a:chOff x="3241966" y="1874986"/>
                <a:chExt cx="5735779" cy="3682666"/>
              </a:xfrm>
            </p:grpSpPr>
            <p:grpSp>
              <p:nvGrpSpPr>
                <p:cNvPr id="23" name="Group 22">
                  <a:extLst>
                    <a:ext uri="{FF2B5EF4-FFF2-40B4-BE49-F238E27FC236}">
                      <a16:creationId xmlns:a16="http://schemas.microsoft.com/office/drawing/2014/main" id="{D4CFAFD7-C858-AA32-A55A-2882CC2578DD}"/>
                    </a:ext>
                  </a:extLst>
                </p:cNvPr>
                <p:cNvGrpSpPr/>
                <p:nvPr/>
              </p:nvGrpSpPr>
              <p:grpSpPr>
                <a:xfrm>
                  <a:off x="3467595" y="1874986"/>
                  <a:ext cx="5510150" cy="3682666"/>
                  <a:chOff x="3467595" y="1874986"/>
                  <a:chExt cx="5510150" cy="3682666"/>
                </a:xfrm>
              </p:grpSpPr>
              <p:sp>
                <p:nvSpPr>
                  <p:cNvPr id="26" name="Rectangle 25">
                    <a:extLst>
                      <a:ext uri="{FF2B5EF4-FFF2-40B4-BE49-F238E27FC236}">
                        <a16:creationId xmlns:a16="http://schemas.microsoft.com/office/drawing/2014/main" id="{472AC4E6-6393-4DAC-C9A7-BB58B5D759E7}"/>
                      </a:ext>
                    </a:extLst>
                  </p:cNvPr>
                  <p:cNvSpPr/>
                  <p:nvPr/>
                </p:nvSpPr>
                <p:spPr>
                  <a:xfrm>
                    <a:off x="3467595" y="1874986"/>
                    <a:ext cx="5510150" cy="3348841"/>
                  </a:xfrm>
                  <a:prstGeom prst="rect">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27" name="Rectangle 26">
                    <a:extLst>
                      <a:ext uri="{FF2B5EF4-FFF2-40B4-BE49-F238E27FC236}">
                        <a16:creationId xmlns:a16="http://schemas.microsoft.com/office/drawing/2014/main" id="{A583B6BF-E540-6A7B-394A-9CD0009E4437}"/>
                      </a:ext>
                    </a:extLst>
                  </p:cNvPr>
                  <p:cNvSpPr/>
                  <p:nvPr/>
                </p:nvSpPr>
                <p:spPr>
                  <a:xfrm>
                    <a:off x="7695210" y="5106390"/>
                    <a:ext cx="950026" cy="45126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grpSp>
            <p:sp>
              <p:nvSpPr>
                <p:cNvPr id="25" name="Rectangle 24">
                  <a:extLst>
                    <a:ext uri="{FF2B5EF4-FFF2-40B4-BE49-F238E27FC236}">
                      <a16:creationId xmlns:a16="http://schemas.microsoft.com/office/drawing/2014/main" id="{1397B1D2-ECD8-D2E2-7A76-A9C374403C6F}"/>
                    </a:ext>
                  </a:extLst>
                </p:cNvPr>
                <p:cNvSpPr/>
                <p:nvPr/>
              </p:nvSpPr>
              <p:spPr>
                <a:xfrm rot="5764819">
                  <a:off x="2992584" y="2825774"/>
                  <a:ext cx="950025" cy="45126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grpSp>
          <p:grpSp>
            <p:nvGrpSpPr>
              <p:cNvPr id="11" name="Group 10">
                <a:extLst>
                  <a:ext uri="{FF2B5EF4-FFF2-40B4-BE49-F238E27FC236}">
                    <a16:creationId xmlns:a16="http://schemas.microsoft.com/office/drawing/2014/main" id="{8353F609-5F71-7A57-9CF3-9290CAB7003F}"/>
                  </a:ext>
                </a:extLst>
              </p:cNvPr>
              <p:cNvGrpSpPr/>
              <p:nvPr/>
            </p:nvGrpSpPr>
            <p:grpSpPr>
              <a:xfrm>
                <a:off x="5845335" y="4238096"/>
                <a:ext cx="1677129" cy="987384"/>
                <a:chOff x="5845335" y="4238096"/>
                <a:chExt cx="1677129" cy="987384"/>
              </a:xfrm>
            </p:grpSpPr>
            <p:sp>
              <p:nvSpPr>
                <p:cNvPr id="18" name="Oval 17">
                  <a:extLst>
                    <a:ext uri="{FF2B5EF4-FFF2-40B4-BE49-F238E27FC236}">
                      <a16:creationId xmlns:a16="http://schemas.microsoft.com/office/drawing/2014/main" id="{CA1D4EB5-67AF-32CA-F729-4668E4DB8229}"/>
                    </a:ext>
                  </a:extLst>
                </p:cNvPr>
                <p:cNvSpPr/>
                <p:nvPr/>
              </p:nvSpPr>
              <p:spPr>
                <a:xfrm>
                  <a:off x="7193280" y="4388590"/>
                  <a:ext cx="329184" cy="30533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19" name="Oval 18">
                  <a:extLst>
                    <a:ext uri="{FF2B5EF4-FFF2-40B4-BE49-F238E27FC236}">
                      <a16:creationId xmlns:a16="http://schemas.microsoft.com/office/drawing/2014/main" id="{7197FC7D-3272-1257-EE36-6C73858BF685}"/>
                    </a:ext>
                  </a:extLst>
                </p:cNvPr>
                <p:cNvSpPr/>
                <p:nvPr/>
              </p:nvSpPr>
              <p:spPr>
                <a:xfrm>
                  <a:off x="7193280" y="4854221"/>
                  <a:ext cx="329184" cy="30533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p:sp>
              <p:nvSpPr>
                <p:cNvPr id="20" name="TextBox 19">
                  <a:extLst>
                    <a:ext uri="{FF2B5EF4-FFF2-40B4-BE49-F238E27FC236}">
                      <a16:creationId xmlns:a16="http://schemas.microsoft.com/office/drawing/2014/main" id="{272C1B8C-6371-0120-5300-17F278D5B8F3}"/>
                    </a:ext>
                  </a:extLst>
                </p:cNvPr>
                <p:cNvSpPr txBox="1"/>
                <p:nvPr/>
              </p:nvSpPr>
              <p:spPr>
                <a:xfrm>
                  <a:off x="5845335" y="4238096"/>
                  <a:ext cx="1333411" cy="1263036"/>
                </a:xfrm>
                <a:prstGeom prst="rect">
                  <a:avLst/>
                </a:prstGeom>
                <a:noFill/>
              </p:spPr>
              <p:txBody>
                <a:bodyPr wrap="square" rtlCol="0">
                  <a:spAutoFit/>
                </a:bodyPr>
                <a:lstStyle/>
                <a:p>
                  <a:pPr algn="ctr"/>
                  <a:r>
                    <a:rPr lang="fr-FR" sz="1400" b="0" i="0" u="none" strike="noStrike" cap="none" baseline="0">
                      <a:solidFill>
                        <a:srgbClr val="0F56DC"/>
                      </a:solidFill>
                      <a:effectLst/>
                      <a:uFill>
                        <a:solidFill>
                          <a:prstClr val="black">
                            <a:alpha val="0"/>
                          </a:prstClr>
                        </a:solidFill>
                      </a:uFill>
                      <a:latin typeface="Myriad Web Pro"/>
                      <a:ea typeface="Myriad Web Pro"/>
                      <a:cs typeface="Myriad Web Pro"/>
                    </a:rPr>
                    <a:t>Des stations d’hygiène des mains</a:t>
                  </a:r>
                </a:p>
              </p:txBody>
            </p:sp>
            <p:cxnSp>
              <p:nvCxnSpPr>
                <p:cNvPr id="21" name="Straight Connector 20">
                  <a:extLst>
                    <a:ext uri="{FF2B5EF4-FFF2-40B4-BE49-F238E27FC236}">
                      <a16:creationId xmlns:a16="http://schemas.microsoft.com/office/drawing/2014/main" id="{C553F612-4957-BD2F-78D9-C53E9CEC68A8}"/>
                    </a:ext>
                  </a:extLst>
                </p:cNvPr>
                <p:cNvCxnSpPr/>
                <p:nvPr/>
              </p:nvCxnSpPr>
              <p:spPr>
                <a:xfrm flipV="1">
                  <a:off x="6961632" y="4510645"/>
                  <a:ext cx="195072" cy="1832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45326B4-3FE3-A842-666F-C34440E19779}"/>
                    </a:ext>
                  </a:extLst>
                </p:cNvPr>
                <p:cNvCxnSpPr/>
                <p:nvPr/>
              </p:nvCxnSpPr>
              <p:spPr>
                <a:xfrm>
                  <a:off x="6949440" y="4880573"/>
                  <a:ext cx="176784" cy="21543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EBBC8C17-5F2C-5415-C1A2-4E56C52E9D5C}"/>
                  </a:ext>
                </a:extLst>
              </p:cNvPr>
              <p:cNvGrpSpPr/>
              <p:nvPr/>
            </p:nvGrpSpPr>
            <p:grpSpPr>
              <a:xfrm>
                <a:off x="4698670" y="1908795"/>
                <a:ext cx="3527397" cy="3518742"/>
                <a:chOff x="4698670" y="1908795"/>
                <a:chExt cx="3527397" cy="3518742"/>
              </a:xfrm>
            </p:grpSpPr>
            <p:sp>
              <p:nvSpPr>
                <p:cNvPr id="14" name="Arrow: Up 13">
                  <a:extLst>
                    <a:ext uri="{FF2B5EF4-FFF2-40B4-BE49-F238E27FC236}">
                      <a16:creationId xmlns:a16="http://schemas.microsoft.com/office/drawing/2014/main" id="{F3C050E6-6B5D-333E-C769-EBFA5229434B}"/>
                    </a:ext>
                  </a:extLst>
                </p:cNvPr>
                <p:cNvSpPr/>
                <p:nvPr/>
              </p:nvSpPr>
              <p:spPr>
                <a:xfrm>
                  <a:off x="7950441" y="4429081"/>
                  <a:ext cx="275626" cy="9984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Rounded Corners 14">
                  <a:extLst>
                    <a:ext uri="{FF2B5EF4-FFF2-40B4-BE49-F238E27FC236}">
                      <a16:creationId xmlns:a16="http://schemas.microsoft.com/office/drawing/2014/main" id="{D9439F11-E67F-7BB0-4BEE-4DA731A7A58E}"/>
                    </a:ext>
                  </a:extLst>
                </p:cNvPr>
                <p:cNvSpPr/>
                <p:nvPr/>
              </p:nvSpPr>
              <p:spPr>
                <a:xfrm>
                  <a:off x="4698670" y="2645454"/>
                  <a:ext cx="3048000" cy="836271"/>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2000" b="1" i="0" u="none" strike="noStrike" cap="none" baseline="0" dirty="0">
                      <a:solidFill>
                        <a:srgbClr val="0F56DC"/>
                      </a:solidFill>
                      <a:effectLst/>
                      <a:uFill>
                        <a:solidFill>
                          <a:prstClr val="black">
                            <a:alpha val="0"/>
                          </a:prstClr>
                        </a:solidFill>
                      </a:uFill>
                      <a:latin typeface="Myriad Web Pro"/>
                      <a:ea typeface="Myriad Web Pro"/>
                      <a:cs typeface="Myriad Web Pro"/>
                    </a:rPr>
                    <a:t>Station de dépistage</a:t>
                  </a:r>
                </a:p>
              </p:txBody>
            </p:sp>
            <p:sp>
              <p:nvSpPr>
                <p:cNvPr id="16" name="Arrow: Bent-Up 15">
                  <a:extLst>
                    <a:ext uri="{FF2B5EF4-FFF2-40B4-BE49-F238E27FC236}">
                      <a16:creationId xmlns:a16="http://schemas.microsoft.com/office/drawing/2014/main" id="{8A2B9547-A2CA-F7AE-E2CE-2C718E0E3390}"/>
                    </a:ext>
                  </a:extLst>
                </p:cNvPr>
                <p:cNvSpPr/>
                <p:nvPr/>
              </p:nvSpPr>
              <p:spPr>
                <a:xfrm rot="16200000">
                  <a:off x="7536731" y="3567153"/>
                  <a:ext cx="635567" cy="4727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7" name="Graphic 16" descr="Médecin femme avec remplissage plein">
                  <a:extLst>
                    <a:ext uri="{FF2B5EF4-FFF2-40B4-BE49-F238E27FC236}">
                      <a16:creationId xmlns:a16="http://schemas.microsoft.com/office/drawing/2014/main" id="{22E75C42-8B20-3D65-8FFF-DDB965F401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6544" y="1908795"/>
                  <a:ext cx="789514" cy="789514"/>
                </a:xfrm>
                <a:prstGeom prst="rect">
                  <a:avLst/>
                </a:prstGeom>
              </p:spPr>
            </p:pic>
          </p:grpSp>
        </p:grpSp>
        <p:sp>
          <p:nvSpPr>
            <p:cNvPr id="28" name="Arrow: Bent-Up 27">
              <a:extLst>
                <a:ext uri="{FF2B5EF4-FFF2-40B4-BE49-F238E27FC236}">
                  <a16:creationId xmlns:a16="http://schemas.microsoft.com/office/drawing/2014/main" id="{852CACB3-F060-A7D4-CA91-BD9290BE1F59}"/>
                </a:ext>
              </a:extLst>
            </p:cNvPr>
            <p:cNvSpPr/>
            <p:nvPr/>
          </p:nvSpPr>
          <p:spPr>
            <a:xfrm flipH="1">
              <a:off x="6414486" y="4673138"/>
              <a:ext cx="576059" cy="545876"/>
            </a:xfrm>
            <a:prstGeom prst="ben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Arrow: Bent-Up 28">
              <a:extLst>
                <a:ext uri="{FF2B5EF4-FFF2-40B4-BE49-F238E27FC236}">
                  <a16:creationId xmlns:a16="http://schemas.microsoft.com/office/drawing/2014/main" id="{34DD9C89-45A2-15AA-B24C-B99D579A7297}"/>
                </a:ext>
              </a:extLst>
            </p:cNvPr>
            <p:cNvSpPr/>
            <p:nvPr/>
          </p:nvSpPr>
          <p:spPr>
            <a:xfrm flipH="1">
              <a:off x="4015945" y="4860858"/>
              <a:ext cx="2974600" cy="626706"/>
            </a:xfrm>
            <a:prstGeom prst="bentUpArrow">
              <a:avLst>
                <a:gd name="adj1" fmla="val 15736"/>
                <a:gd name="adj2" fmla="val 25000"/>
                <a:gd name="adj3" fmla="val 3113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400"/>
            </a:p>
          </p:txBody>
        </p:sp>
      </p:grpSp>
      <p:sp>
        <p:nvSpPr>
          <p:cNvPr id="31" name="TextBox 30">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2278659" y="2825134"/>
            <a:ext cx="2819737" cy="169277"/>
          </a:xfrm>
          <a:prstGeom prst="rect">
            <a:avLst/>
          </a:prstGeom>
          <a:noFill/>
        </p:spPr>
        <p:txBody>
          <a:bodyPr wrap="square" lIns="0" tIns="0" rIns="0" bIns="0">
            <a:spAutoFit/>
          </a:bodyPr>
          <a:lstStyle/>
          <a:p>
            <a:r>
              <a:rPr lang="fr-FR" sz="1100" b="1" i="0" u="none" strike="noStrike" cap="none" baseline="0" dirty="0">
                <a:solidFill>
                  <a:srgbClr val="CCD7B6"/>
                </a:solidFill>
                <a:effectLst/>
                <a:uFill>
                  <a:solidFill>
                    <a:prstClr val="black">
                      <a:alpha val="0"/>
                    </a:prstClr>
                  </a:solidFill>
                </a:uFill>
                <a:latin typeface="Arial Narrow"/>
                <a:ea typeface="Arial Narrow"/>
                <a:cs typeface="Arial Narrow"/>
              </a:rPr>
              <a:t>Zone de soins des patients non suspectés de MVM</a:t>
            </a:r>
          </a:p>
        </p:txBody>
      </p:sp>
      <p:sp>
        <p:nvSpPr>
          <p:cNvPr id="32" name="TextBox 31">
            <a:extLst>
              <a:ext uri="{FF2B5EF4-FFF2-40B4-BE49-F238E27FC236}">
                <a16:creationId xmlns:a16="http://schemas.microsoft.com/office/drawing/2014/main" id="{9758BEC8-31C5-E453-7B35-37FCFF1DA4A9}"/>
              </a:ext>
              <a:ext uri="{C183D7F6-B498-43B3-948B-1728B52AA6E4}">
                <adec:decorative xmlns:adec="http://schemas.microsoft.com/office/drawing/2017/decorative" val="1"/>
              </a:ext>
            </a:extLst>
          </p:cNvPr>
          <p:cNvSpPr txBox="1"/>
          <p:nvPr/>
        </p:nvSpPr>
        <p:spPr>
          <a:xfrm>
            <a:off x="5481826" y="2746392"/>
            <a:ext cx="2221143" cy="335280"/>
          </a:xfrm>
          <a:prstGeom prst="rect">
            <a:avLst/>
          </a:prstGeom>
          <a:noFill/>
        </p:spPr>
        <p:txBody>
          <a:bodyPr wrap="square" lIns="0" tIns="0" rIns="0" bIns="0" rtlCol="0">
            <a:spAutoFit/>
          </a:bodyPr>
          <a:lstStyle/>
          <a:p>
            <a:pPr algn="ctr"/>
            <a:r>
              <a:rPr lang="fr-FR" sz="1100" b="1" i="0" u="none" strike="noStrike" cap="none" baseline="0" dirty="0">
                <a:solidFill>
                  <a:srgbClr val="E5918B"/>
                </a:solidFill>
                <a:effectLst/>
                <a:uFill>
                  <a:solidFill>
                    <a:prstClr val="black">
                      <a:alpha val="0"/>
                    </a:prstClr>
                  </a:solidFill>
                </a:uFill>
                <a:latin typeface="Arial Narrow"/>
                <a:ea typeface="Arial Narrow"/>
                <a:cs typeface="Arial Narrow"/>
              </a:rPr>
              <a:t>Zone réservée aux patients suspectés de </a:t>
            </a:r>
            <a:r>
              <a:rPr lang="fr-FR" sz="1100" b="1" i="0" u="none" strike="noStrike" cap="none" baseline="0" dirty="0" err="1">
                <a:solidFill>
                  <a:srgbClr val="E5918B"/>
                </a:solidFill>
                <a:effectLst/>
                <a:uFill>
                  <a:solidFill>
                    <a:prstClr val="black">
                      <a:alpha val="0"/>
                    </a:prstClr>
                  </a:solidFill>
                </a:uFill>
                <a:latin typeface="Arial Narrow"/>
                <a:ea typeface="Arial Narrow"/>
                <a:cs typeface="Arial Narrow"/>
              </a:rPr>
              <a:t>MVM</a:t>
            </a:r>
            <a:endParaRPr lang="fr-FR" sz="1100" b="1" i="0" u="none" strike="noStrike" cap="none" baseline="0" dirty="0">
              <a:solidFill>
                <a:srgbClr val="E5918B"/>
              </a:solidFill>
              <a:effectLst/>
              <a:uFill>
                <a:solidFill>
                  <a:prstClr val="black">
                    <a:alpha val="0"/>
                  </a:prstClr>
                </a:solidFill>
              </a:uFill>
              <a:latin typeface="Arial Narrow"/>
              <a:ea typeface="Arial Narrow"/>
              <a:cs typeface="Arial Narrow"/>
            </a:endParaRPr>
          </a:p>
        </p:txBody>
      </p:sp>
      <p:sp>
        <p:nvSpPr>
          <p:cNvPr id="33" name="TextBox 32">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1659599" y="4297605"/>
            <a:ext cx="1336304" cy="502920"/>
          </a:xfrm>
          <a:prstGeom prst="rect">
            <a:avLst/>
          </a:prstGeom>
          <a:noFill/>
        </p:spPr>
        <p:txBody>
          <a:bodyPr wrap="square" lIns="0" tIns="0" rIns="0" bIns="0">
            <a:spAutoFit/>
          </a:bodyPr>
          <a:lstStyle/>
          <a:p>
            <a:r>
              <a:rPr lang="fr-FR" sz="1100" b="1" i="0" u="none" strike="noStrike" cap="none" baseline="0">
                <a:solidFill>
                  <a:srgbClr val="CCD7B6"/>
                </a:solidFill>
                <a:effectLst/>
                <a:uFill>
                  <a:solidFill>
                    <a:prstClr val="black">
                      <a:alpha val="0"/>
                    </a:prstClr>
                  </a:solidFill>
                </a:uFill>
                <a:latin typeface="Arial Narrow"/>
                <a:ea typeface="Arial Narrow"/>
                <a:cs typeface="Arial Narrow"/>
              </a:rPr>
              <a:t>Latrines ou toilettes pour patients non suspects de MVM</a:t>
            </a:r>
            <a:endParaRPr lang="en-US" sz="1100" b="1">
              <a:solidFill>
                <a:srgbClr val="CCD7B6"/>
              </a:solidFill>
              <a:latin typeface="Arial Narrow" panose="020B0606020202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5481826" y="2487682"/>
            <a:ext cx="2221143" cy="274320"/>
          </a:xfrm>
          <a:prstGeom prst="rect">
            <a:avLst/>
          </a:prstGeom>
          <a:noFill/>
        </p:spPr>
        <p:txBody>
          <a:bodyPr wrap="square" lIns="0" tIns="0" rIns="0" bIns="0">
            <a:spAutoFit/>
          </a:bodyPr>
          <a:lstStyle/>
          <a:p>
            <a:pPr algn="ctr"/>
            <a:r>
              <a:rPr lang="fr-FR" sz="1800" b="1" i="0" u="none" strike="noStrike" cap="none" baseline="0" dirty="0">
                <a:solidFill>
                  <a:srgbClr val="E5918B"/>
                </a:solidFill>
                <a:effectLst/>
                <a:uFill>
                  <a:solidFill>
                    <a:prstClr val="black">
                      <a:alpha val="0"/>
                    </a:prstClr>
                  </a:solidFill>
                </a:uFill>
                <a:latin typeface="Arial Narrow"/>
                <a:ea typeface="Arial Narrow"/>
                <a:cs typeface="Arial Narrow"/>
              </a:rPr>
              <a:t>ZONE D’ISOLEMENT</a:t>
            </a:r>
            <a:endParaRPr lang="en-US" b="1" dirty="0">
              <a:solidFill>
                <a:srgbClr val="E5918B"/>
              </a:solidFill>
              <a:latin typeface="Arial Narrow" panose="020B0606020202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778246" y="3579621"/>
            <a:ext cx="1336304" cy="182880"/>
          </a:xfrm>
          <a:prstGeom prst="rect">
            <a:avLst/>
          </a:prstGeom>
          <a:noFill/>
        </p:spPr>
        <p:txBody>
          <a:bodyPr wrap="square" lIns="0" tIns="0" rIns="0" bIns="0">
            <a:spAutoFit/>
          </a:bodyPr>
          <a:lstStyle/>
          <a:p>
            <a:pPr algn="r"/>
            <a:r>
              <a:rPr lang="fr-FR" sz="1200" b="1" i="0" u="none" strike="noStrike" cap="none" baseline="0">
                <a:solidFill>
                  <a:srgbClr val="8F8F8F"/>
                </a:solidFill>
                <a:effectLst/>
                <a:uFill>
                  <a:solidFill>
                    <a:prstClr val="black">
                      <a:alpha val="0"/>
                    </a:prstClr>
                  </a:solidFill>
                </a:uFill>
                <a:latin typeface="Arial Narrow"/>
                <a:ea typeface="Arial Narrow"/>
                <a:cs typeface="Arial Narrow"/>
              </a:rPr>
              <a:t>Sortie à sens unique</a:t>
            </a:r>
            <a:endParaRPr lang="en-US" sz="1200" b="1">
              <a:solidFill>
                <a:srgbClr val="8F8F8F"/>
              </a:solidFill>
              <a:latin typeface="Arial Narrow" panose="020B0606020202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8283312" y="3184959"/>
            <a:ext cx="1336304" cy="182880"/>
          </a:xfrm>
          <a:prstGeom prst="rect">
            <a:avLst/>
          </a:prstGeom>
          <a:noFill/>
        </p:spPr>
        <p:txBody>
          <a:bodyPr wrap="square" lIns="0" tIns="0" rIns="0" bIns="0">
            <a:spAutoFit/>
          </a:bodyPr>
          <a:lstStyle/>
          <a:p>
            <a:pPr algn="r"/>
            <a:r>
              <a:rPr lang="fr-FR" sz="1200" b="1" i="0" u="none" strike="noStrike" cap="none" baseline="0" dirty="0">
                <a:solidFill>
                  <a:srgbClr val="8F8F8F"/>
                </a:solidFill>
                <a:effectLst/>
                <a:uFill>
                  <a:solidFill>
                    <a:prstClr val="black">
                      <a:alpha val="0"/>
                    </a:prstClr>
                  </a:solidFill>
                </a:uFill>
                <a:latin typeface="Arial Narrow"/>
                <a:ea typeface="Arial Narrow"/>
                <a:cs typeface="Arial Narrow"/>
              </a:rPr>
              <a:t>Sortie à sens unique</a:t>
            </a:r>
            <a:endParaRPr lang="en-US" sz="1200" b="1" dirty="0">
              <a:solidFill>
                <a:srgbClr val="8F8F8F"/>
              </a:solidFill>
              <a:latin typeface="Arial Narrow" panose="020B0606020202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6008458" y="1020079"/>
            <a:ext cx="1797888" cy="182880"/>
          </a:xfrm>
          <a:prstGeom prst="rect">
            <a:avLst/>
          </a:prstGeom>
          <a:noFill/>
        </p:spPr>
        <p:txBody>
          <a:bodyPr wrap="square" lIns="0" tIns="0" rIns="0" bIns="0">
            <a:spAutoFit/>
          </a:bodyPr>
          <a:lstStyle/>
          <a:p>
            <a:r>
              <a:rPr lang="fr-FR" sz="1200" b="1" i="0" u="none" strike="noStrike" cap="none" baseline="0">
                <a:solidFill>
                  <a:srgbClr val="8F8F8F"/>
                </a:solidFill>
                <a:effectLst/>
                <a:uFill>
                  <a:solidFill>
                    <a:prstClr val="black">
                      <a:alpha val="0"/>
                    </a:prstClr>
                  </a:solidFill>
                </a:uFill>
                <a:latin typeface="Arial Narrow"/>
                <a:ea typeface="Arial Narrow"/>
                <a:cs typeface="Arial Narrow"/>
              </a:rPr>
              <a:t>Sortie vers l’ambulance</a:t>
            </a:r>
            <a:endParaRPr lang="en-US" sz="1200" b="1">
              <a:solidFill>
                <a:srgbClr val="8F8F8F"/>
              </a:solidFill>
              <a:latin typeface="Arial Narrow" panose="020B0606020202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2832100" y="907101"/>
            <a:ext cx="2489201" cy="274320"/>
          </a:xfrm>
          <a:prstGeom prst="rect">
            <a:avLst/>
          </a:prstGeom>
          <a:noFill/>
        </p:spPr>
        <p:txBody>
          <a:bodyPr wrap="square" lIns="0" tIns="0" rIns="0" bIns="0">
            <a:spAutoFit/>
          </a:bodyPr>
          <a:lstStyle/>
          <a:p>
            <a:pPr algn="r"/>
            <a:r>
              <a:rPr lang="fr-FR" sz="1800" b="1" i="0" u="none" strike="noStrike" cap="none" baseline="0">
                <a:solidFill>
                  <a:srgbClr val="CCD7B6"/>
                </a:solidFill>
                <a:effectLst/>
                <a:uFill>
                  <a:solidFill>
                    <a:prstClr val="black">
                      <a:alpha val="0"/>
                    </a:prstClr>
                  </a:solidFill>
                </a:uFill>
                <a:latin typeface="Arial Narrow"/>
                <a:ea typeface="Arial Narrow"/>
                <a:cs typeface="Arial Narrow"/>
              </a:rPr>
              <a:t>Zone d’habillage pour l’EPI</a:t>
            </a:r>
          </a:p>
        </p:txBody>
      </p:sp>
      <p:sp>
        <p:nvSpPr>
          <p:cNvPr id="39" name="TextBox 38">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4518905" y="3613570"/>
            <a:ext cx="1641187" cy="548640"/>
          </a:xfrm>
          <a:prstGeom prst="rect">
            <a:avLst/>
          </a:prstGeom>
          <a:noFill/>
        </p:spPr>
        <p:txBody>
          <a:bodyPr wrap="square" lIns="0" tIns="0" rIns="0" bIns="0">
            <a:spAutoFit/>
          </a:bodyPr>
          <a:lstStyle/>
          <a:p>
            <a:r>
              <a:rPr lang="fr-FR" sz="1800" b="1" i="0" u="none" strike="noStrike" cap="none" baseline="0" dirty="0">
                <a:solidFill>
                  <a:srgbClr val="8F8F8F"/>
                </a:solidFill>
                <a:effectLst/>
                <a:uFill>
                  <a:solidFill>
                    <a:prstClr val="black">
                      <a:alpha val="0"/>
                    </a:prstClr>
                  </a:solidFill>
                </a:uFill>
                <a:latin typeface="Arial Narrow"/>
                <a:ea typeface="Arial Narrow"/>
                <a:cs typeface="Arial Narrow"/>
              </a:rPr>
              <a:t>Établissement de santé</a:t>
            </a:r>
            <a:endParaRPr lang="en-US" b="1" dirty="0">
              <a:solidFill>
                <a:srgbClr val="8F8F8F"/>
              </a:solidFill>
              <a:latin typeface="Arial Narrow" panose="020B0606020202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8724856" y="1253022"/>
            <a:ext cx="2483743" cy="274320"/>
          </a:xfrm>
          <a:prstGeom prst="rect">
            <a:avLst/>
          </a:prstGeom>
          <a:noFill/>
        </p:spPr>
        <p:txBody>
          <a:bodyPr wrap="square" lIns="0" tIns="0" rIns="0" bIns="0">
            <a:spAutoFit/>
          </a:bodyPr>
          <a:lstStyle/>
          <a:p>
            <a:pPr algn="ctr"/>
            <a:r>
              <a:rPr lang="fr-FR" sz="1800" b="1" i="0" u="none" strike="noStrike" cap="none" baseline="0">
                <a:solidFill>
                  <a:srgbClr val="E5918B"/>
                </a:solidFill>
                <a:effectLst/>
                <a:uFill>
                  <a:solidFill>
                    <a:prstClr val="black">
                      <a:alpha val="0"/>
                    </a:prstClr>
                  </a:solidFill>
                </a:uFill>
                <a:latin typeface="Arial Narrow"/>
                <a:ea typeface="Arial Narrow"/>
                <a:cs typeface="Arial Narrow"/>
              </a:rPr>
              <a:t>Zone d’enlèvement de l’EPI</a:t>
            </a:r>
            <a:endParaRPr lang="en-US" b="1">
              <a:solidFill>
                <a:srgbClr val="E5918B"/>
              </a:solidFill>
              <a:latin typeface="Arial Narrow" panose="020B0606020202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2570847" y="2986881"/>
            <a:ext cx="593815" cy="457200"/>
          </a:xfrm>
          <a:prstGeom prst="rect">
            <a:avLst/>
          </a:prstGeom>
          <a:noFill/>
        </p:spPr>
        <p:txBody>
          <a:bodyPr wrap="square" lIns="0" tIns="0" rIns="0" bIns="0">
            <a:spAutoFit/>
          </a:bodyPr>
          <a:lstStyle/>
          <a:p>
            <a:pPr algn="ctr"/>
            <a:r>
              <a:rPr lang="fr-FR" sz="1000" b="1" i="0" u="none" strike="noStrike" cap="none" baseline="0" dirty="0">
                <a:solidFill>
                  <a:srgbClr val="8F8F8F"/>
                </a:solidFill>
                <a:effectLst/>
                <a:uFill>
                  <a:solidFill>
                    <a:prstClr val="black">
                      <a:alpha val="0"/>
                    </a:prstClr>
                  </a:solidFill>
                </a:uFill>
                <a:latin typeface="Arial Narrow"/>
                <a:ea typeface="Arial Narrow"/>
                <a:cs typeface="Arial Narrow"/>
              </a:rPr>
              <a:t>Station d’hygiène des mains</a:t>
            </a:r>
            <a:endParaRPr lang="en-US" sz="1000" b="1" dirty="0">
              <a:solidFill>
                <a:srgbClr val="8F8F8F"/>
              </a:solidFill>
              <a:latin typeface="Arial Narrow" panose="020B0606020202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4187178" y="1462833"/>
            <a:ext cx="1216672" cy="304800"/>
          </a:xfrm>
          <a:prstGeom prst="rect">
            <a:avLst/>
          </a:prstGeom>
          <a:noFill/>
        </p:spPr>
        <p:txBody>
          <a:bodyPr wrap="square" lIns="0" tIns="0" rIns="0" bIns="0">
            <a:spAutoFit/>
          </a:bodyPr>
          <a:lstStyle/>
          <a:p>
            <a:r>
              <a:rPr lang="fr-FR" sz="1000" b="1" i="0" u="none" strike="noStrike" cap="none" baseline="0">
                <a:solidFill>
                  <a:srgbClr val="8F8F8F"/>
                </a:solidFill>
                <a:effectLst/>
                <a:uFill>
                  <a:solidFill>
                    <a:prstClr val="black">
                      <a:alpha val="0"/>
                    </a:prstClr>
                  </a:solidFill>
                </a:uFill>
                <a:latin typeface="Arial Narrow"/>
                <a:ea typeface="Arial Narrow"/>
                <a:cs typeface="Arial Narrow"/>
              </a:rPr>
              <a:t>station d’hygiène des mains</a:t>
            </a:r>
            <a:endParaRPr lang="en-US" sz="1000" b="1">
              <a:solidFill>
                <a:srgbClr val="8F8F8F"/>
              </a:solidFill>
              <a:latin typeface="Arial Narrow" panose="020B0606020202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4250240" y="1927757"/>
            <a:ext cx="486095" cy="304800"/>
          </a:xfrm>
          <a:prstGeom prst="rect">
            <a:avLst/>
          </a:prstGeom>
          <a:noFill/>
        </p:spPr>
        <p:txBody>
          <a:bodyPr wrap="square" lIns="0" tIns="0" rIns="0" bIns="0">
            <a:spAutoFit/>
          </a:bodyPr>
          <a:lstStyle/>
          <a:p>
            <a:r>
              <a:rPr lang="fr-FR" sz="1000" b="1" i="0" u="none" strike="noStrike" cap="none" baseline="0">
                <a:solidFill>
                  <a:srgbClr val="8F8F8F"/>
                </a:solidFill>
                <a:effectLst/>
                <a:uFill>
                  <a:solidFill>
                    <a:prstClr val="black">
                      <a:alpha val="0"/>
                    </a:prstClr>
                  </a:solidFill>
                </a:uFill>
                <a:latin typeface="Arial Narrow"/>
                <a:ea typeface="Arial Narrow"/>
                <a:cs typeface="Arial Narrow"/>
              </a:rPr>
              <a:t>Fournitures d’EPI</a:t>
            </a:r>
            <a:endParaRPr lang="en-US" sz="1000" b="1">
              <a:solidFill>
                <a:srgbClr val="8F8F8F"/>
              </a:solidFill>
              <a:latin typeface="Arial Narrow" panose="020B0606020202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5612526" y="2991145"/>
            <a:ext cx="746136" cy="304800"/>
          </a:xfrm>
          <a:prstGeom prst="rect">
            <a:avLst/>
          </a:prstGeom>
          <a:noFill/>
        </p:spPr>
        <p:txBody>
          <a:bodyPr wrap="square" lIns="0" tIns="0" rIns="0" bIns="0">
            <a:spAutoFit/>
          </a:bodyPr>
          <a:lstStyle/>
          <a:p>
            <a:pPr algn="ctr"/>
            <a:r>
              <a:rPr lang="fr-FR" sz="1000" b="1" i="0" u="none" strike="noStrike" cap="none" baseline="0">
                <a:solidFill>
                  <a:srgbClr val="8F8F8F"/>
                </a:solidFill>
                <a:effectLst/>
                <a:uFill>
                  <a:solidFill>
                    <a:prstClr val="black">
                      <a:alpha val="0"/>
                    </a:prstClr>
                  </a:solidFill>
                </a:uFill>
                <a:latin typeface="Arial Narrow"/>
                <a:ea typeface="Arial Narrow"/>
                <a:cs typeface="Arial Narrow"/>
              </a:rPr>
              <a:t>Fort (0,5 %) Chlore</a:t>
            </a:r>
            <a:endParaRPr lang="en-US" sz="1000" b="1">
              <a:solidFill>
                <a:srgbClr val="8F8F8F"/>
              </a:solidFill>
              <a:latin typeface="Arial Narrow" panose="020B0606020202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6872792" y="2971447"/>
            <a:ext cx="570379" cy="457200"/>
          </a:xfrm>
          <a:prstGeom prst="rect">
            <a:avLst/>
          </a:prstGeom>
          <a:noFill/>
        </p:spPr>
        <p:txBody>
          <a:bodyPr wrap="square" lIns="0" tIns="0" rIns="0" bIns="0">
            <a:spAutoFit/>
          </a:bodyPr>
          <a:lstStyle/>
          <a:p>
            <a:pPr algn="ctr"/>
            <a:r>
              <a:rPr lang="fr-FR" sz="1000" b="1" i="0" u="none" strike="noStrike" cap="none" baseline="0">
                <a:solidFill>
                  <a:srgbClr val="8F8F8F"/>
                </a:solidFill>
                <a:effectLst/>
                <a:uFill>
                  <a:solidFill>
                    <a:prstClr val="black">
                      <a:alpha val="0"/>
                    </a:prstClr>
                  </a:solidFill>
                </a:uFill>
                <a:latin typeface="Arial Narrow"/>
                <a:ea typeface="Arial Narrow"/>
                <a:cs typeface="Arial Narrow"/>
              </a:rPr>
              <a:t>Doux (0,05 %) Chlore</a:t>
            </a:r>
            <a:endParaRPr lang="en-US" sz="1000" b="1">
              <a:solidFill>
                <a:srgbClr val="8F8F8F"/>
              </a:solidFill>
              <a:latin typeface="Arial Narrow" panose="020B0606020202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10419249" y="2769112"/>
            <a:ext cx="436878" cy="304800"/>
          </a:xfrm>
          <a:prstGeom prst="rect">
            <a:avLst/>
          </a:prstGeom>
          <a:noFill/>
        </p:spPr>
        <p:txBody>
          <a:bodyPr wrap="square" lIns="0" tIns="0" rIns="0" bIns="0">
            <a:spAutoFit/>
          </a:bodyPr>
          <a:lstStyle/>
          <a:p>
            <a:r>
              <a:rPr lang="fr-FR" sz="1000" b="1" i="0" u="none" strike="noStrike" cap="none" baseline="0">
                <a:solidFill>
                  <a:srgbClr val="8F8F8F"/>
                </a:solidFill>
                <a:effectLst/>
                <a:uFill>
                  <a:solidFill>
                    <a:prstClr val="black">
                      <a:alpha val="0"/>
                    </a:prstClr>
                  </a:solidFill>
                </a:uFill>
                <a:latin typeface="Arial Narrow"/>
                <a:ea typeface="Arial Narrow"/>
                <a:cs typeface="Arial Narrow"/>
              </a:rPr>
              <a:t>Bain de pieds</a:t>
            </a:r>
            <a:endParaRPr lang="en-US" sz="1000" b="1">
              <a:solidFill>
                <a:srgbClr val="8F8F8F"/>
              </a:solidFill>
              <a:latin typeface="Arial Narrow" panose="020B0606020202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8853263" y="2576714"/>
            <a:ext cx="1109033" cy="304800"/>
          </a:xfrm>
          <a:prstGeom prst="rect">
            <a:avLst/>
          </a:prstGeom>
          <a:noFill/>
        </p:spPr>
        <p:txBody>
          <a:bodyPr wrap="square" lIns="0" tIns="0" rIns="0" bIns="0">
            <a:spAutoFit/>
          </a:bodyPr>
          <a:lstStyle/>
          <a:p>
            <a:pPr algn="ctr"/>
            <a:r>
              <a:rPr lang="fr-FR" sz="1000" b="1" i="0" u="none" strike="noStrike" cap="none" baseline="0" dirty="0">
                <a:solidFill>
                  <a:srgbClr val="8F8F8F"/>
                </a:solidFill>
                <a:effectLst/>
                <a:uFill>
                  <a:solidFill>
                    <a:prstClr val="black">
                      <a:alpha val="0"/>
                    </a:prstClr>
                  </a:solidFill>
                </a:uFill>
                <a:latin typeface="Arial Narrow"/>
                <a:ea typeface="Arial Narrow"/>
                <a:cs typeface="Arial Narrow"/>
              </a:rPr>
              <a:t>Contenant pour EPI réutilisable</a:t>
            </a:r>
            <a:endParaRPr lang="en-US" sz="1000" b="1" dirty="0">
              <a:solidFill>
                <a:srgbClr val="8F8F8F"/>
              </a:solidFill>
              <a:latin typeface="Arial Narrow" panose="020B0606020202030204" pitchFamily="34" charset="0"/>
              <a:cs typeface="Calibri" panose="020F0502020204030204" pitchFamily="34" charset="0"/>
            </a:endParaRPr>
          </a:p>
        </p:txBody>
      </p:sp>
      <p:sp>
        <p:nvSpPr>
          <p:cNvPr id="48" name="TextBox 47">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6186405" y="2107523"/>
            <a:ext cx="712700" cy="276999"/>
          </a:xfrm>
          <a:prstGeom prst="rect">
            <a:avLst/>
          </a:prstGeom>
          <a:noFill/>
        </p:spPr>
        <p:txBody>
          <a:bodyPr wrap="square" lIns="0" tIns="0" rIns="0" bIns="0">
            <a:spAutoFit/>
          </a:bodyPr>
          <a:lstStyle/>
          <a:p>
            <a:pPr algn="ctr"/>
            <a:r>
              <a:rPr lang="fr-FR" sz="900" b="1" i="0" u="none" strike="noStrike" cap="none" baseline="0" dirty="0">
                <a:solidFill>
                  <a:srgbClr val="E5918B"/>
                </a:solidFill>
                <a:effectLst/>
                <a:uFill>
                  <a:solidFill>
                    <a:prstClr val="black">
                      <a:alpha val="0"/>
                    </a:prstClr>
                  </a:solidFill>
                </a:uFill>
                <a:latin typeface="Arial Narrow"/>
                <a:ea typeface="Arial Narrow"/>
                <a:cs typeface="Arial Narrow"/>
              </a:rPr>
              <a:t>Seaux de chaise percée</a:t>
            </a:r>
            <a:endParaRPr lang="en-US" sz="900" b="1" dirty="0">
              <a:solidFill>
                <a:srgbClr val="E5918B"/>
              </a:solidFill>
              <a:latin typeface="Arial Narrow" panose="020B0606020202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8861152" y="1689958"/>
            <a:ext cx="1436120" cy="152400"/>
          </a:xfrm>
          <a:prstGeom prst="rect">
            <a:avLst/>
          </a:prstGeom>
          <a:noFill/>
        </p:spPr>
        <p:txBody>
          <a:bodyPr wrap="square" lIns="0" tIns="0" rIns="0" bIns="0">
            <a:spAutoFit/>
          </a:bodyPr>
          <a:lstStyle/>
          <a:p>
            <a:pPr algn="r"/>
            <a:r>
              <a:rPr lang="fr-FR" sz="1000" b="1" i="0" u="none" strike="noStrike" cap="none" baseline="0">
                <a:solidFill>
                  <a:srgbClr val="8F8F8F"/>
                </a:solidFill>
                <a:effectLst/>
                <a:uFill>
                  <a:solidFill>
                    <a:prstClr val="black">
                      <a:alpha val="0"/>
                    </a:prstClr>
                  </a:solidFill>
                </a:uFill>
                <a:latin typeface="Arial Narrow"/>
                <a:ea typeface="Arial Narrow"/>
                <a:cs typeface="Arial Narrow"/>
              </a:rPr>
              <a:t>Chlore fort (0,5 %)</a:t>
            </a:r>
            <a:endParaRPr lang="en-US" sz="1000" b="1">
              <a:solidFill>
                <a:srgbClr val="8F8F8F"/>
              </a:solidFill>
              <a:latin typeface="Arial Narrow" panose="020B0606020202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8765227" y="1931062"/>
            <a:ext cx="1545244" cy="152400"/>
          </a:xfrm>
          <a:prstGeom prst="rect">
            <a:avLst/>
          </a:prstGeom>
          <a:noFill/>
        </p:spPr>
        <p:txBody>
          <a:bodyPr wrap="square" lIns="0" tIns="0" rIns="0" bIns="0">
            <a:spAutoFit/>
          </a:bodyPr>
          <a:lstStyle/>
          <a:p>
            <a:pPr algn="r"/>
            <a:r>
              <a:rPr lang="fr-FR" sz="1000" b="1" i="0" u="none" strike="noStrike" cap="none" baseline="0" dirty="0">
                <a:solidFill>
                  <a:srgbClr val="8F8F8F"/>
                </a:solidFill>
                <a:effectLst/>
                <a:uFill>
                  <a:solidFill>
                    <a:prstClr val="black">
                      <a:alpha val="0"/>
                    </a:prstClr>
                  </a:solidFill>
                </a:uFill>
                <a:latin typeface="Arial Narrow"/>
                <a:ea typeface="Arial Narrow"/>
                <a:cs typeface="Arial Narrow"/>
              </a:rPr>
              <a:t>Doux (0,05 %) Chlore</a:t>
            </a:r>
            <a:endParaRPr lang="en-US" sz="1000" b="1" dirty="0">
              <a:solidFill>
                <a:srgbClr val="8F8F8F"/>
              </a:solidFill>
              <a:latin typeface="Arial Narrow" panose="020B0606020202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9138422" y="2190857"/>
            <a:ext cx="1391094" cy="246221"/>
          </a:xfrm>
          <a:prstGeom prst="rect">
            <a:avLst/>
          </a:prstGeom>
          <a:noFill/>
        </p:spPr>
        <p:txBody>
          <a:bodyPr wrap="square" lIns="0" tIns="0" rIns="0" bIns="0">
            <a:spAutoFit/>
          </a:bodyPr>
          <a:lstStyle/>
          <a:p>
            <a:pPr algn="ctr"/>
            <a:r>
              <a:rPr lang="fr-FR" sz="800" b="1" i="0" u="none" strike="noStrike" cap="none" baseline="0" dirty="0">
                <a:solidFill>
                  <a:srgbClr val="8F8F8F"/>
                </a:solidFill>
                <a:effectLst/>
                <a:uFill>
                  <a:solidFill>
                    <a:prstClr val="black">
                      <a:alpha val="0"/>
                    </a:prstClr>
                  </a:solidFill>
                </a:uFill>
                <a:latin typeface="Calibri"/>
                <a:ea typeface="Calibri"/>
                <a:cs typeface="Calibri"/>
              </a:rPr>
              <a:t>Contenant avec couvercle </a:t>
            </a:r>
            <a:br>
              <a:rPr sz="800" dirty="0"/>
            </a:br>
            <a:r>
              <a:rPr lang="fr-FR" sz="800" b="1" i="0" u="none" strike="noStrike" cap="none" baseline="0" dirty="0">
                <a:solidFill>
                  <a:srgbClr val="8F8F8F"/>
                </a:solidFill>
                <a:effectLst/>
                <a:uFill>
                  <a:solidFill>
                    <a:prstClr val="black">
                      <a:alpha val="0"/>
                    </a:prstClr>
                  </a:solidFill>
                </a:uFill>
                <a:latin typeface="Calibri"/>
                <a:ea typeface="Calibri"/>
                <a:cs typeface="Calibri"/>
              </a:rPr>
              <a:t>pour déchets </a:t>
            </a:r>
            <a:r>
              <a:rPr lang="fr-FR" sz="800" b="1" i="0" u="none" strike="noStrike" cap="none" baseline="0" dirty="0" err="1">
                <a:solidFill>
                  <a:srgbClr val="8F8F8F"/>
                </a:solidFill>
                <a:effectLst/>
                <a:uFill>
                  <a:solidFill>
                    <a:prstClr val="black">
                      <a:alpha val="0"/>
                    </a:prstClr>
                  </a:solidFill>
                </a:uFill>
                <a:latin typeface="Calibri"/>
                <a:ea typeface="Calibri"/>
                <a:cs typeface="Calibri"/>
              </a:rPr>
              <a:t>incinérables</a:t>
            </a:r>
            <a:endParaRPr lang="en-US" sz="800" b="1" dirty="0">
              <a:solidFill>
                <a:srgbClr val="8F8F8F"/>
              </a:solidFill>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466AD569-E347-3AD7-F6A4-65F22DF918EC}"/>
              </a:ext>
              <a:ext uri="{C183D7F6-B498-43B3-948B-1728B52AA6E4}">
                <adec:decorative xmlns:adec="http://schemas.microsoft.com/office/drawing/2017/decorative" val="1"/>
              </a:ext>
            </a:extLst>
          </p:cNvPr>
          <p:cNvSpPr txBox="1"/>
          <p:nvPr/>
        </p:nvSpPr>
        <p:spPr>
          <a:xfrm>
            <a:off x="2188044" y="2550493"/>
            <a:ext cx="3000966" cy="274320"/>
          </a:xfrm>
          <a:prstGeom prst="rect">
            <a:avLst/>
          </a:prstGeom>
          <a:noFill/>
        </p:spPr>
        <p:txBody>
          <a:bodyPr wrap="square" lIns="0" tIns="0" rIns="0" bIns="0">
            <a:spAutoFit/>
          </a:bodyPr>
          <a:lstStyle/>
          <a:p>
            <a:pPr algn="ctr"/>
            <a:r>
              <a:rPr lang="fr-FR" sz="1800" b="1" i="0" u="none" strike="noStrike" cap="none" baseline="0" dirty="0">
                <a:solidFill>
                  <a:srgbClr val="CCD7B6"/>
                </a:solidFill>
                <a:effectLst/>
                <a:uFill>
                  <a:solidFill>
                    <a:prstClr val="black">
                      <a:alpha val="0"/>
                    </a:prstClr>
                  </a:solidFill>
                </a:uFill>
                <a:latin typeface="Arial Narrow"/>
                <a:ea typeface="Arial Narrow"/>
                <a:cs typeface="Arial Narrow"/>
              </a:rPr>
              <a:t>ZONE DE SOINS GÉNÉRAUX</a:t>
            </a:r>
            <a:endParaRPr lang="en-US" b="1" dirty="0">
              <a:solidFill>
                <a:srgbClr val="CCD7B6"/>
              </a:solidFill>
              <a:latin typeface="Arial Narrow" panose="020B0606020202030204" pitchFamily="34" charset="0"/>
              <a:cs typeface="Calibri" panose="020F0502020204030204" pitchFamily="34" charset="0"/>
            </a:endParaRPr>
          </a:p>
        </p:txBody>
      </p:sp>
    </p:spTree>
    <p:extLst>
      <p:ext uri="{BB962C8B-B14F-4D97-AF65-F5344CB8AC3E}">
        <p14:creationId xmlns:p14="http://schemas.microsoft.com/office/powerpoint/2010/main" val="145435641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69BF4BE-1719-FC18-5F0B-7F7AAB963C48}"/>
              </a:ext>
            </a:extLst>
          </p:cNvPr>
          <p:cNvSpPr txBox="1">
            <a:spLocks noGrp="1"/>
          </p:cNvSpPr>
          <p:nvPr>
            <p:ph type="title" idx="4294967295"/>
          </p:nvPr>
        </p:nvSpPr>
        <p:spPr>
          <a:xfrm>
            <a:off x="566059" y="363250"/>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7" name="TextBox 6">
            <a:extLst>
              <a:ext uri="{FF2B5EF4-FFF2-40B4-BE49-F238E27FC236}">
                <a16:creationId xmlns:a16="http://schemas.microsoft.com/office/drawing/2014/main" id="{6E676FC5-0D1D-D2FA-333F-22033BFBCF82}"/>
              </a:ext>
            </a:extLst>
          </p:cNvPr>
          <p:cNvSpPr txBox="1"/>
          <p:nvPr/>
        </p:nvSpPr>
        <p:spPr>
          <a:xfrm>
            <a:off x="566059" y="1574205"/>
            <a:ext cx="10466615" cy="3992880"/>
          </a:xfrm>
          <a:prstGeom prst="rect">
            <a:avLst/>
          </a:prstGeom>
          <a:noFill/>
        </p:spPr>
        <p:txBody>
          <a:bodyPr wrap="square">
            <a:spAutoFit/>
          </a:bodyPr>
          <a:lstStyle/>
          <a:p>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Dans quelle mesure la zone de </a:t>
            </a:r>
            <a:r>
              <a:rPr lang="fr-FR" sz="3200" dirty="0">
                <a:solidFill>
                  <a:srgbClr val="FFFFFF"/>
                </a:solidFill>
                <a:uFill>
                  <a:solidFill>
                    <a:prstClr val="black">
                      <a:alpha val="0"/>
                    </a:prstClr>
                  </a:solidFill>
                </a:uFill>
                <a:latin typeface="Myriad Web Pro"/>
                <a:ea typeface="Myriad Web Pro"/>
                <a:cs typeface="Myriad Web Pro"/>
              </a:rPr>
              <a:t>dépistage d’Ebola ou de Marburg est-elle différente des autres zones </a:t>
            </a: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de dépistage que vous avez peut-être mises en place par le passé ?</a:t>
            </a:r>
            <a:endParaRPr lang="en-US" sz="3200" dirty="0">
              <a:solidFill>
                <a:schemeClr val="bg1"/>
              </a:solidFill>
            </a:endParaRPr>
          </a:p>
          <a:p>
            <a:endParaRPr lang="en-US" sz="3200" dirty="0">
              <a:solidFill>
                <a:schemeClr val="bg1"/>
              </a:solidFill>
            </a:endParaRPr>
          </a:p>
          <a:p>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Quelles difficultés avez-vous rencontrées, par le passé, lors de la création des zones de dépistage ? Ou, si vous n’avez jamais eu à le faire auparavant, quelles sont les difficultés que vous voua attendez à rencontrer ?</a:t>
            </a:r>
          </a:p>
        </p:txBody>
      </p:sp>
    </p:spTree>
    <p:extLst>
      <p:ext uri="{BB962C8B-B14F-4D97-AF65-F5344CB8AC3E}">
        <p14:creationId xmlns:p14="http://schemas.microsoft.com/office/powerpoint/2010/main" val="622534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F455B-DC39-ED70-55BA-C95E16156E69}"/>
              </a:ext>
            </a:extLst>
          </p:cNvPr>
          <p:cNvSpPr txBox="1">
            <a:spLocks noGrp="1"/>
          </p:cNvSpPr>
          <p:nvPr>
            <p:ph type="title"/>
          </p:nvPr>
        </p:nvSpPr>
        <p:spPr>
          <a:xfrm>
            <a:off x="609600" y="782964"/>
            <a:ext cx="10972800" cy="635203"/>
          </a:xfrm>
          <a:prstGeom prst="rect">
            <a:avLst/>
          </a:prstGeom>
          <a:noFill/>
        </p:spPr>
        <p:txBody>
          <a:bodyPr wrap="square" rtlCol="0">
            <a:spAutoFit/>
          </a:bodyPr>
          <a:lstStyle/>
          <a:p>
            <a:r>
              <a:rPr lang="fr-FR" sz="44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44C13A9E-D823-2F14-8583-32E65876D57F}"/>
              </a:ext>
            </a:extLst>
          </p:cNvPr>
          <p:cNvSpPr>
            <a:spLocks noGrp="1"/>
          </p:cNvSpPr>
          <p:nvPr>
            <p:ph sz="quarter" idx="11"/>
          </p:nvPr>
        </p:nvSpPr>
        <p:spPr>
          <a:xfrm>
            <a:off x="609600" y="1824284"/>
            <a:ext cx="10972800" cy="4737881"/>
          </a:xfrm>
        </p:spPr>
        <p:txBody>
          <a:bodyPr>
            <a:normAutofit lnSpcReduction="10000"/>
          </a:bodyPr>
          <a:lstStyle/>
          <a:p>
            <a:r>
              <a:rPr lang="fr-FR" sz="3200" b="0" i="0" u="none" strike="noStrike" cap="none" baseline="0" dirty="0">
                <a:solidFill>
                  <a:srgbClr val="000000"/>
                </a:solidFill>
                <a:effectLst/>
                <a:uFill>
                  <a:solidFill>
                    <a:prstClr val="black">
                      <a:alpha val="0"/>
                    </a:prstClr>
                  </a:solidFill>
                </a:uFill>
                <a:latin typeface="Calibri"/>
                <a:ea typeface="Calibri"/>
                <a:cs typeface="Calibri"/>
              </a:rPr>
              <a:t>Un dépistage adéquat empêche les patients non reconnus atteints </a:t>
            </a:r>
            <a:r>
              <a:rPr lang="fr-FR" sz="3200" dirty="0">
                <a:uFill>
                  <a:solidFill>
                    <a:prstClr val="black">
                      <a:alpha val="0"/>
                    </a:prstClr>
                  </a:solidFill>
                </a:uFill>
                <a:cs typeface="Calibri"/>
              </a:rPr>
              <a:t>d’Ebola ou de Marburg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d’entrer dans un établissement de santé. </a:t>
            </a:r>
            <a:r>
              <a:rPr lang="fr-FR" sz="3200" b="1" i="0" u="none" strike="noStrike" cap="none" baseline="0" dirty="0">
                <a:solidFill>
                  <a:srgbClr val="0B40A5"/>
                </a:solidFill>
                <a:effectLst/>
                <a:uFill>
                  <a:solidFill>
                    <a:prstClr val="black">
                      <a:alpha val="0"/>
                    </a:prstClr>
                  </a:solidFill>
                </a:uFill>
                <a:latin typeface="Calibri"/>
                <a:ea typeface="Calibri"/>
                <a:cs typeface="Calibri"/>
              </a:rPr>
              <a:t>Cette mesure vous protège, ainsi que vos patients et votre communauté.</a:t>
            </a:r>
            <a:endParaRPr lang="en-US" sz="3200" dirty="0"/>
          </a:p>
          <a:p>
            <a:r>
              <a:rPr lang="fr-FR" sz="3200" b="0" i="0" u="none" strike="noStrike" cap="none" baseline="0" dirty="0">
                <a:solidFill>
                  <a:srgbClr val="000000"/>
                </a:solidFill>
                <a:effectLst/>
                <a:uFill>
                  <a:solidFill>
                    <a:prstClr val="black">
                      <a:alpha val="0"/>
                    </a:prstClr>
                  </a:solidFill>
                </a:uFill>
                <a:latin typeface="Calibri"/>
                <a:ea typeface="Calibri"/>
                <a:cs typeface="Calibri"/>
              </a:rPr>
              <a:t>Le dépistage doit avoir lieu au </a:t>
            </a:r>
            <a:r>
              <a:rPr lang="fr-FR" sz="3200" b="1" i="0" u="none" strike="noStrike" cap="none" baseline="0" dirty="0">
                <a:solidFill>
                  <a:srgbClr val="0B40A5"/>
                </a:solidFill>
                <a:effectLst/>
                <a:uFill>
                  <a:solidFill>
                    <a:prstClr val="black">
                      <a:alpha val="0"/>
                    </a:prstClr>
                  </a:solidFill>
                </a:uFill>
                <a:latin typeface="Calibri"/>
                <a:ea typeface="Calibri"/>
                <a:cs typeface="Calibri"/>
              </a:rPr>
              <a:t>point d’entrée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d’un établissement de santé.</a:t>
            </a:r>
          </a:p>
          <a:p>
            <a:r>
              <a:rPr lang="fr-FR" sz="3200" b="0" i="0" u="none" strike="noStrike" cap="none" baseline="0" dirty="0">
                <a:solidFill>
                  <a:srgbClr val="000000"/>
                </a:solidFill>
                <a:effectLst/>
                <a:uFill>
                  <a:solidFill>
                    <a:prstClr val="black">
                      <a:alpha val="0"/>
                    </a:prstClr>
                  </a:solidFill>
                </a:uFill>
                <a:latin typeface="Calibri"/>
                <a:ea typeface="Calibri"/>
                <a:cs typeface="Calibri"/>
              </a:rPr>
              <a:t>La zone de dépistage doit être mise en place afin que </a:t>
            </a:r>
            <a:r>
              <a:rPr lang="fr-FR" sz="3200" b="1" i="0" u="none" strike="noStrike" cap="none" baseline="0" dirty="0">
                <a:solidFill>
                  <a:srgbClr val="0B40A5"/>
                </a:solidFill>
                <a:effectLst/>
                <a:uFill>
                  <a:solidFill>
                    <a:prstClr val="black">
                      <a:alpha val="0"/>
                    </a:prstClr>
                  </a:solidFill>
                </a:uFill>
                <a:latin typeface="Calibri"/>
                <a:ea typeface="Calibri"/>
                <a:cs typeface="Calibri"/>
              </a:rPr>
              <a:t>TOUTES</a:t>
            </a:r>
            <a:r>
              <a:rPr lang="fr-FR" sz="3200" b="0" i="0" u="none" strike="noStrike" cap="none" baseline="0" dirty="0">
                <a:solidFill>
                  <a:srgbClr val="000000"/>
                </a:solidFill>
                <a:effectLst/>
                <a:uFill>
                  <a:solidFill>
                    <a:prstClr val="black">
                      <a:alpha val="0"/>
                    </a:prstClr>
                  </a:solidFill>
                </a:uFill>
                <a:latin typeface="Calibri"/>
                <a:ea typeface="Calibri"/>
                <a:cs typeface="Calibri"/>
              </a:rPr>
              <a:t> les personnes puissent faire l’objet d’un dépistage avant d’entrer </a:t>
            </a:r>
          </a:p>
          <a:p>
            <a:endParaRPr lang="en-US" sz="3200" dirty="0"/>
          </a:p>
        </p:txBody>
      </p:sp>
    </p:spTree>
    <p:extLst>
      <p:ext uri="{BB962C8B-B14F-4D97-AF65-F5344CB8AC3E}">
        <p14:creationId xmlns:p14="http://schemas.microsoft.com/office/powerpoint/2010/main" val="330831909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CDEE31-C330-06C8-D3A7-532A8CD25D16}"/>
              </a:ext>
            </a:extLst>
          </p:cNvPr>
          <p:cNvSpPr>
            <a:spLocks noGrp="1"/>
          </p:cNvSpPr>
          <p:nvPr>
            <p:ph type="title" idx="4294967295"/>
          </p:nvPr>
        </p:nvSpPr>
        <p:spPr>
          <a:xfrm>
            <a:off x="317500" y="657225"/>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371119358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sz="quarter" idx="11"/>
          </p:nvPr>
        </p:nvSpPr>
        <p:spPr/>
        <p:txBody>
          <a:bodyPr/>
          <a:lstStyle/>
          <a:p>
            <a:pPr marL="0" indent="0">
              <a:spcBef>
                <a:spcPts val="1800"/>
              </a:spcBef>
              <a:buClrTx/>
              <a:buNone/>
            </a:pPr>
            <a:r>
              <a:rPr lang="fr-FR" sz="32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71"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d’expliquer pourquoi le dépistage </a:t>
            </a:r>
            <a:r>
              <a:rPr lang="fr-FR" sz="3200" dirty="0">
                <a:solidFill>
                  <a:srgbClr val="000000"/>
                </a:solidFill>
                <a:uFill>
                  <a:solidFill>
                    <a:prstClr val="black">
                      <a:alpha val="0"/>
                    </a:prstClr>
                  </a:solidFill>
                </a:uFill>
                <a:cs typeface="Calibri"/>
              </a:rPr>
              <a:t>d’Ebola ou de Marburg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est important ;</a:t>
            </a:r>
          </a:p>
          <a:p>
            <a:pPr marL="805171" lvl="1" indent="-457200">
              <a:spcBef>
                <a:spcPts val="12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 décrire les meilleures pratiques en matière de mise en place d’une zone de dépistage </a:t>
            </a:r>
            <a:r>
              <a:rPr lang="fr-FR" sz="3200" dirty="0">
                <a:solidFill>
                  <a:srgbClr val="000000"/>
                </a:solidFill>
                <a:uFill>
                  <a:solidFill>
                    <a:prstClr val="black">
                      <a:alpha val="0"/>
                    </a:prstClr>
                  </a:solidFill>
                </a:uFill>
                <a:cs typeface="Calibri"/>
              </a:rPr>
              <a:t>d’Ebola ou de Marburg</a:t>
            </a:r>
            <a:r>
              <a:rPr lang="fr-FR" sz="3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sz="3200" dirty="0">
              <a:solidFill>
                <a:srgbClr val="000000"/>
              </a:solidFill>
              <a:cs typeface="Calibri" panose="020F0502020204030204" pitchFamily="34" charset="0"/>
            </a:endParaRPr>
          </a:p>
          <a:p>
            <a:pPr marL="347971" lvl="1" indent="0">
              <a:buClr>
                <a:srgbClr val="005DAA"/>
              </a:buClr>
              <a:buNone/>
            </a:pPr>
            <a:endParaRPr lang="en-US" sz="2400" dirty="0">
              <a:solidFill>
                <a:schemeClr val="accent4">
                  <a:lumMod val="50000"/>
                </a:schemeClr>
              </a:solidFill>
              <a:cs typeface="Calibri" panose="020F0502020204030204" pitchFamily="34" charset="0"/>
            </a:endParaRPr>
          </a:p>
          <a:p>
            <a:pPr marL="347337" lvl="1" indent="0">
              <a:buClr>
                <a:srgbClr val="005DAA"/>
              </a:buClr>
              <a:buNone/>
            </a:pPr>
            <a:endParaRPr lang="en-US" sz="2400" dirty="0">
              <a:solidFill>
                <a:schemeClr val="accent4">
                  <a:lumMod val="50000"/>
                </a:schemeClr>
              </a:solidFill>
              <a:cs typeface="Calibri" panose="020F0502020204030204" pitchFamily="34" charset="0"/>
            </a:endParaRPr>
          </a:p>
          <a:p>
            <a:pPr marL="804525" lvl="1" indent="-456554">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326339971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26470E9-FBBF-9554-2176-9A1D6A663A24}"/>
              </a:ext>
            </a:extLst>
          </p:cNvPr>
          <p:cNvSpPr txBox="1">
            <a:spLocks noGrp="1"/>
          </p:cNvSpPr>
          <p:nvPr>
            <p:ph type="title" idx="4294967295"/>
          </p:nvPr>
        </p:nvSpPr>
        <p:spPr>
          <a:xfrm>
            <a:off x="747719" y="826208"/>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Discussion</a:t>
            </a:r>
          </a:p>
        </p:txBody>
      </p:sp>
      <p:sp>
        <p:nvSpPr>
          <p:cNvPr id="4" name="TextBox 3">
            <a:extLst>
              <a:ext uri="{FF2B5EF4-FFF2-40B4-BE49-F238E27FC236}">
                <a16:creationId xmlns:a16="http://schemas.microsoft.com/office/drawing/2014/main" id="{C6DA4EE8-B2CB-326E-0F59-8442C002C006}"/>
              </a:ext>
            </a:extLst>
          </p:cNvPr>
          <p:cNvSpPr txBox="1"/>
          <p:nvPr/>
        </p:nvSpPr>
        <p:spPr>
          <a:xfrm>
            <a:off x="747719" y="2373087"/>
            <a:ext cx="10466615" cy="2954655"/>
          </a:xfrm>
          <a:prstGeom prst="rect">
            <a:avLst/>
          </a:prstGeom>
          <a:noFill/>
        </p:spPr>
        <p:txBody>
          <a:bodyPr wrap="square">
            <a:spAutoFit/>
          </a:bodyPr>
          <a:lstStyle/>
          <a:p>
            <a:r>
              <a:rPr lang="fr-FR" sz="3500" b="0" i="0" u="none" strike="noStrike" cap="none" baseline="0" dirty="0">
                <a:solidFill>
                  <a:srgbClr val="FFFFFF"/>
                </a:solidFill>
                <a:effectLst/>
                <a:uFill>
                  <a:solidFill>
                    <a:prstClr val="black">
                      <a:alpha val="0"/>
                    </a:prstClr>
                  </a:solidFill>
                </a:uFill>
                <a:latin typeface="Calibri"/>
                <a:ea typeface="Calibri"/>
                <a:cs typeface="Calibri"/>
              </a:rPr>
              <a:t>Pourquoi est-il important de séparer les personnes suspectées d’être </a:t>
            </a:r>
            <a:r>
              <a:rPr lang="fr-FR" sz="3500" dirty="0">
                <a:solidFill>
                  <a:srgbClr val="FFFFFF"/>
                </a:solidFill>
                <a:uFill>
                  <a:solidFill>
                    <a:prstClr val="black">
                      <a:alpha val="0"/>
                    </a:prstClr>
                  </a:solidFill>
                </a:uFill>
                <a:latin typeface="Calibri"/>
                <a:ea typeface="Calibri"/>
                <a:cs typeface="Calibri"/>
              </a:rPr>
              <a:t>atteintes d’Ebola ou de Marburg </a:t>
            </a:r>
            <a:r>
              <a:rPr lang="fr-FR" sz="3500" b="0" i="0" u="none" strike="noStrike" cap="none" baseline="0" dirty="0">
                <a:solidFill>
                  <a:srgbClr val="FFFFFF"/>
                </a:solidFill>
                <a:effectLst/>
                <a:uFill>
                  <a:solidFill>
                    <a:prstClr val="black">
                      <a:alpha val="0"/>
                    </a:prstClr>
                  </a:solidFill>
                </a:uFill>
                <a:latin typeface="Calibri"/>
                <a:ea typeface="Calibri"/>
                <a:cs typeface="Calibri"/>
              </a:rPr>
              <a:t>des autres patients dans un établissement de santé ?</a:t>
            </a:r>
          </a:p>
          <a:p>
            <a:br>
              <a:rPr lang="en-US" sz="4000" dirty="0">
                <a:solidFill>
                  <a:schemeClr val="bg1"/>
                </a:solidFill>
                <a:latin typeface="Calibri"/>
                <a:cs typeface="Calibri"/>
              </a:rPr>
            </a:br>
            <a:r>
              <a:rPr lang="en-US" sz="4000" dirty="0">
                <a:solidFill>
                  <a:schemeClr val="bg1"/>
                </a:solidFill>
                <a:latin typeface="Calibri"/>
                <a:cs typeface="Calibri"/>
              </a:rPr>
              <a:t> </a:t>
            </a:r>
            <a:endParaRPr lang="en-US" sz="4000" dirty="0">
              <a:solidFill>
                <a:schemeClr val="bg1"/>
              </a:solidFill>
            </a:endParaRPr>
          </a:p>
        </p:txBody>
      </p:sp>
    </p:spTree>
    <p:extLst>
      <p:ext uri="{BB962C8B-B14F-4D97-AF65-F5344CB8AC3E}">
        <p14:creationId xmlns:p14="http://schemas.microsoft.com/office/powerpoint/2010/main" val="391992130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4F27517A-BA65-7A36-114A-7BBA1CB6A2B0}"/>
              </a:ext>
            </a:extLst>
          </p:cNvPr>
          <p:cNvSpPr txBox="1">
            <a:spLocks noGrp="1"/>
          </p:cNvSpPr>
          <p:nvPr>
            <p:ph type="title" idx="4294967295"/>
          </p:nvPr>
        </p:nvSpPr>
        <p:spPr bwMode="auto">
          <a:xfrm>
            <a:off x="609600" y="698260"/>
            <a:ext cx="10972800" cy="51194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l">
              <a:spcBef>
                <a:spcPct val="20000"/>
              </a:spcBef>
              <a:spcAft>
                <a:spcPts val="800"/>
              </a:spcAft>
              <a:buClr>
                <a:srgbClr val="E25423"/>
              </a:buClr>
              <a:defRPr/>
            </a:pPr>
            <a:r>
              <a:rPr lang="fr-FR" sz="3600" b="0" i="0" u="none" strike="noStrike" cap="none" baseline="0" dirty="0">
                <a:solidFill>
                  <a:srgbClr val="000000"/>
                </a:solidFill>
                <a:effectLst/>
                <a:uFill>
                  <a:solidFill>
                    <a:prstClr val="black">
                      <a:alpha val="0"/>
                    </a:prstClr>
                  </a:solidFill>
                </a:uFill>
                <a:latin typeface="Calibri"/>
                <a:ea typeface="Calibri"/>
                <a:cs typeface="Calibri"/>
              </a:rPr>
              <a:t>L’identification précoce et la séparation des patients suspectés </a:t>
            </a:r>
            <a:r>
              <a:rPr lang="fr-FR" sz="3600" dirty="0">
                <a:solidFill>
                  <a:srgbClr val="000000"/>
                </a:solidFill>
                <a:uFill>
                  <a:solidFill>
                    <a:prstClr val="black">
                      <a:alpha val="0"/>
                    </a:prstClr>
                  </a:solidFill>
                </a:uFill>
                <a:cs typeface="Calibri"/>
              </a:rPr>
              <a:t>d’Ebola ou de Marburg </a:t>
            </a:r>
            <a:r>
              <a:rPr lang="fr-FR" sz="3600" b="0" i="0" u="none" strike="noStrike" cap="none" baseline="0" dirty="0">
                <a:solidFill>
                  <a:srgbClr val="000000"/>
                </a:solidFill>
                <a:effectLst/>
                <a:uFill>
                  <a:solidFill>
                    <a:prstClr val="black">
                      <a:alpha val="0"/>
                    </a:prstClr>
                  </a:solidFill>
                </a:uFill>
                <a:latin typeface="Calibri"/>
                <a:ea typeface="Calibri"/>
                <a:cs typeface="Calibri"/>
              </a:rPr>
              <a:t>empêchent l’introduction </a:t>
            </a:r>
            <a:r>
              <a:rPr lang="fr-FR" sz="3600" dirty="0">
                <a:solidFill>
                  <a:srgbClr val="000000"/>
                </a:solidFill>
                <a:uFill>
                  <a:solidFill>
                    <a:prstClr val="black">
                      <a:alpha val="0"/>
                    </a:prstClr>
                  </a:solidFill>
                </a:uFill>
                <a:cs typeface="Calibri"/>
              </a:rPr>
              <a:t>d’Ebola ou de Marburg </a:t>
            </a:r>
            <a:r>
              <a:rPr lang="fr-FR" sz="3600" b="0" i="0" u="none" strike="noStrike" cap="none" baseline="0" dirty="0">
                <a:solidFill>
                  <a:srgbClr val="000000"/>
                </a:solidFill>
                <a:effectLst/>
                <a:uFill>
                  <a:solidFill>
                    <a:prstClr val="black">
                      <a:alpha val="0"/>
                    </a:prstClr>
                  </a:solidFill>
                </a:uFill>
                <a:latin typeface="Calibri"/>
                <a:ea typeface="Calibri"/>
                <a:cs typeface="Calibri"/>
              </a:rPr>
              <a:t>non reconnue dans votre établissement de santé.</a:t>
            </a:r>
          </a:p>
          <a:p>
            <a:pPr marL="0" marR="0" lvl="0" indent="0" algn="ctr" defTabSz="914400" rtl="0" eaLnBrk="1" fontAlgn="base" latinLnBrk="0" hangingPunct="1">
              <a:lnSpc>
                <a:spcPct val="100000"/>
              </a:lnSpc>
              <a:spcBef>
                <a:spcPct val="0"/>
              </a:spcBef>
              <a:spcAft>
                <a:spcPct val="0"/>
              </a:spcAft>
              <a:buClr>
                <a:srgbClr val="E25423"/>
              </a:buClr>
              <a:buSzTx/>
              <a:buFont typeface="Arial" panose="020B0604020202020204" pitchFamily="34" charset="0"/>
              <a:buNone/>
              <a:defRPr/>
            </a:pPr>
            <a:r>
              <a:rPr lang="fr-FR" sz="3600" b="0" i="0" u="none" strike="noStrike" cap="none" baseline="0" dirty="0">
                <a:solidFill>
                  <a:srgbClr val="000000"/>
                </a:solidFill>
                <a:effectLst/>
                <a:uFill>
                  <a:solidFill>
                    <a:prstClr val="black">
                      <a:alpha val="0"/>
                    </a:prstClr>
                  </a:solidFill>
                </a:uFill>
                <a:latin typeface="Calibri"/>
                <a:ea typeface="Calibri"/>
                <a:cs typeface="Calibri"/>
              </a:rPr>
              <a:t>Cela protège :</a:t>
            </a:r>
          </a:p>
          <a:p>
            <a:pPr marL="0" marR="0" lvl="0" indent="0" algn="ctr" defTabSz="914400" rtl="0" eaLnBrk="1" fontAlgn="base" latinLnBrk="0" hangingPunct="1">
              <a:lnSpc>
                <a:spcPct val="100000"/>
              </a:lnSpc>
              <a:spcBef>
                <a:spcPct val="0"/>
              </a:spcBef>
              <a:spcAft>
                <a:spcPct val="0"/>
              </a:spcAft>
              <a:buClr>
                <a:srgbClr val="E25423"/>
              </a:buClr>
              <a:buSzTx/>
              <a:buFont typeface="Arial" panose="020B0604020202020204" pitchFamily="34" charset="0"/>
              <a:buNone/>
              <a:defRPr/>
            </a:pPr>
            <a:r>
              <a:rPr lang="fr-FR" sz="3600" b="1" i="0" u="none" strike="noStrike" cap="none" baseline="0" dirty="0">
                <a:solidFill>
                  <a:srgbClr val="0B40A5"/>
                </a:solidFill>
                <a:effectLst/>
                <a:uFill>
                  <a:solidFill>
                    <a:prstClr val="black">
                      <a:alpha val="0"/>
                    </a:prstClr>
                  </a:solidFill>
                </a:uFill>
                <a:latin typeface="Calibri"/>
                <a:ea typeface="Calibri"/>
                <a:cs typeface="Calibri"/>
              </a:rPr>
              <a:t>VOUS</a:t>
            </a:r>
          </a:p>
          <a:p>
            <a:pPr marL="0" marR="0" lvl="0" indent="0" algn="ctr" defTabSz="914400" rtl="0" eaLnBrk="1" fontAlgn="base" latinLnBrk="0" hangingPunct="1">
              <a:lnSpc>
                <a:spcPct val="100000"/>
              </a:lnSpc>
              <a:spcBef>
                <a:spcPct val="0"/>
              </a:spcBef>
              <a:spcAft>
                <a:spcPct val="0"/>
              </a:spcAft>
              <a:buClr>
                <a:srgbClr val="E25423"/>
              </a:buClr>
              <a:buSzTx/>
              <a:buFont typeface="Arial" panose="020B0604020202020204" pitchFamily="34" charset="0"/>
              <a:buNone/>
              <a:defRPr/>
            </a:pPr>
            <a:r>
              <a:rPr lang="fr-FR" sz="3600" b="1" i="0" u="none" strike="noStrike" cap="none" baseline="0" dirty="0">
                <a:solidFill>
                  <a:srgbClr val="0B40A5"/>
                </a:solidFill>
                <a:effectLst/>
                <a:uFill>
                  <a:solidFill>
                    <a:prstClr val="black">
                      <a:alpha val="0"/>
                    </a:prstClr>
                  </a:solidFill>
                </a:uFill>
                <a:latin typeface="Calibri"/>
                <a:ea typeface="Calibri"/>
                <a:cs typeface="Calibri"/>
              </a:rPr>
              <a:t>Vos collègues et patients</a:t>
            </a:r>
          </a:p>
          <a:p>
            <a:pPr marL="0" marR="0" lvl="0" indent="0" algn="ctr" defTabSz="914400" rtl="0" eaLnBrk="1" fontAlgn="base" latinLnBrk="0" hangingPunct="1">
              <a:lnSpc>
                <a:spcPct val="100000"/>
              </a:lnSpc>
              <a:spcBef>
                <a:spcPct val="0"/>
              </a:spcBef>
              <a:spcAft>
                <a:spcPct val="0"/>
              </a:spcAft>
              <a:buClr>
                <a:srgbClr val="E25423"/>
              </a:buClr>
              <a:buSzTx/>
              <a:buFont typeface="Arial" panose="020B0604020202020204" pitchFamily="34" charset="0"/>
              <a:buNone/>
              <a:defRPr/>
            </a:pPr>
            <a:r>
              <a:rPr lang="fr-FR" sz="3600" b="1" i="0" u="none" strike="noStrike" cap="none" baseline="0" dirty="0">
                <a:solidFill>
                  <a:srgbClr val="0B40A5"/>
                </a:solidFill>
                <a:effectLst/>
                <a:uFill>
                  <a:solidFill>
                    <a:prstClr val="black">
                      <a:alpha val="0"/>
                    </a:prstClr>
                  </a:solidFill>
                </a:uFill>
                <a:latin typeface="Calibri"/>
                <a:ea typeface="Calibri"/>
                <a:cs typeface="Calibri"/>
              </a:rPr>
              <a:t>Votre communauté</a:t>
            </a:r>
          </a:p>
          <a:p>
            <a:pPr marL="376757" marR="0" lvl="0" indent="-376757" algn="l" defTabSz="914400" rtl="0" eaLnBrk="1" fontAlgn="base" latinLnBrk="0" hangingPunct="1">
              <a:lnSpc>
                <a:spcPct val="100000"/>
              </a:lnSpc>
              <a:spcBef>
                <a:spcPct val="20000"/>
              </a:spcBef>
              <a:spcAft>
                <a:spcPts val="800"/>
              </a:spcAft>
              <a:buClr>
                <a:srgbClr val="E25423"/>
              </a:buClr>
              <a:buSzTx/>
              <a:buFont typeface="Arial" panose="020B0604020202020204" pitchFamily="34" charset="0"/>
              <a:buChar char="•"/>
              <a:defRPr/>
            </a:pPr>
            <a:endParaRPr kumimoji="0" lang="en-US" sz="2667"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746552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11653"/>
            <a:ext cx="10036629" cy="1143000"/>
          </a:xfrm>
        </p:spPr>
        <p:txBody>
          <a:bodyPr>
            <a:noAutofit/>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Stratégies clés pour prévenir l’introduction </a:t>
            </a:r>
            <a:r>
              <a:rPr lang="fr-FR" sz="4000" dirty="0">
                <a:solidFill>
                  <a:srgbClr val="0B40A5"/>
                </a:solidFill>
                <a:uFill>
                  <a:solidFill>
                    <a:prstClr val="black">
                      <a:alpha val="0"/>
                    </a:prstClr>
                  </a:solidFill>
                </a:uFill>
                <a:latin typeface="Calibri Light"/>
                <a:ea typeface="Calibri Light"/>
                <a:cs typeface="Calibri Light"/>
              </a:rPr>
              <a:t>d’Ebola ou de Marburg </a:t>
            </a:r>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dans les établissements de santé :</a:t>
            </a:r>
          </a:p>
        </p:txBody>
      </p:sp>
      <p:sp>
        <p:nvSpPr>
          <p:cNvPr id="3" name="Text Placeholder 2"/>
          <p:cNvSpPr>
            <a:spLocks noGrp="1"/>
          </p:cNvSpPr>
          <p:nvPr>
            <p:ph sz="quarter" idx="11"/>
          </p:nvPr>
        </p:nvSpPr>
        <p:spPr>
          <a:xfrm>
            <a:off x="609600" y="2411485"/>
            <a:ext cx="10972800" cy="4176467"/>
          </a:xfrm>
        </p:spPr>
        <p:txBody>
          <a:bodyPr>
            <a:normAutofit/>
          </a:bodyPr>
          <a:lstStyle/>
          <a:p>
            <a:pPr>
              <a:spcBef>
                <a:spcPct val="30000"/>
              </a:spcBef>
              <a:spcAft>
                <a:spcPts val="600"/>
              </a:spcAft>
              <a:buClr>
                <a:schemeClr val="accent2">
                  <a:lumMod val="60000"/>
                  <a:lumOff val="40000"/>
                </a:schemeClr>
              </a:buClr>
              <a:buFont typeface="Arial" panose="020B0604020202020204" pitchFamily="34" charset="0"/>
              <a:buChar char="•"/>
            </a:pPr>
            <a:r>
              <a:rPr lang="fr-FR" sz="4000" b="0" i="0" u="none" strike="noStrike" cap="none" baseline="0">
                <a:solidFill>
                  <a:srgbClr val="000000"/>
                </a:solidFill>
                <a:effectLst/>
                <a:uFill>
                  <a:solidFill>
                    <a:prstClr val="black">
                      <a:alpha val="0"/>
                    </a:prstClr>
                  </a:solidFill>
                </a:uFill>
                <a:latin typeface="Calibri"/>
                <a:ea typeface="Calibri"/>
                <a:cs typeface="Calibri"/>
              </a:rPr>
              <a:t>Identifier</a:t>
            </a:r>
          </a:p>
          <a:p>
            <a:pPr>
              <a:spcAft>
                <a:spcPts val="600"/>
              </a:spcAft>
              <a:buClr>
                <a:schemeClr val="accent2">
                  <a:lumMod val="60000"/>
                  <a:lumOff val="40000"/>
                </a:schemeClr>
              </a:buClr>
              <a:buFont typeface="Arial" panose="020B0604020202020204" pitchFamily="34" charset="0"/>
              <a:buChar char="•"/>
            </a:pPr>
            <a:r>
              <a:rPr lang="fr-FR" sz="4000" b="0" i="0" u="none" strike="noStrike" cap="none" baseline="0">
                <a:solidFill>
                  <a:srgbClr val="000000"/>
                </a:solidFill>
                <a:effectLst/>
                <a:uFill>
                  <a:solidFill>
                    <a:prstClr val="black">
                      <a:alpha val="0"/>
                    </a:prstClr>
                  </a:solidFill>
                </a:uFill>
                <a:latin typeface="Calibri"/>
                <a:ea typeface="Calibri"/>
                <a:cs typeface="Calibri"/>
              </a:rPr>
              <a:t>Isoler</a:t>
            </a:r>
          </a:p>
          <a:p>
            <a:pPr>
              <a:spcAft>
                <a:spcPts val="600"/>
              </a:spcAft>
              <a:buClr>
                <a:schemeClr val="accent2">
                  <a:lumMod val="60000"/>
                  <a:lumOff val="40000"/>
                </a:schemeClr>
              </a:buClr>
              <a:buFont typeface="Arial" panose="020B0604020202020204" pitchFamily="34" charset="0"/>
              <a:buChar char="•"/>
            </a:pPr>
            <a:r>
              <a:rPr lang="fr-FR" sz="4000" b="0" i="0" u="none" strike="noStrike" cap="none" baseline="0">
                <a:solidFill>
                  <a:srgbClr val="000000"/>
                </a:solidFill>
                <a:effectLst/>
                <a:uFill>
                  <a:solidFill>
                    <a:prstClr val="black">
                      <a:alpha val="0"/>
                    </a:prstClr>
                  </a:solidFill>
                </a:uFill>
                <a:latin typeface="Calibri"/>
                <a:ea typeface="Calibri"/>
                <a:cs typeface="Calibri"/>
              </a:rPr>
              <a:t>Informer</a:t>
            </a:r>
            <a:endParaRPr lang="en-US" sz="4000" u="sng">
              <a:solidFill>
                <a:srgbClr val="000000"/>
              </a:solidFill>
              <a:cs typeface="Calibri" panose="020F0502020204030204" pitchFamily="34" charset="0"/>
            </a:endParaRPr>
          </a:p>
        </p:txBody>
      </p:sp>
    </p:spTree>
    <p:extLst>
      <p:ext uri="{BB962C8B-B14F-4D97-AF65-F5344CB8AC3E}">
        <p14:creationId xmlns:p14="http://schemas.microsoft.com/office/powerpoint/2010/main" val="321218643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566058" y="4756083"/>
            <a:ext cx="11059884" cy="888672"/>
          </a:xfrm>
        </p:spPr>
        <p:txBody>
          <a:bodyPr vert="horz" lIns="91440" tIns="45720" rIns="91440" bIns="45720" rtlCol="0" anchor="b">
            <a:normAutofit/>
          </a:bodyPr>
          <a:lstStyle/>
          <a:p>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Mise en place d’une zone de dépistage</a:t>
            </a:r>
          </a:p>
        </p:txBody>
      </p:sp>
    </p:spTree>
    <p:extLst>
      <p:ext uri="{BB962C8B-B14F-4D97-AF65-F5344CB8AC3E}">
        <p14:creationId xmlns:p14="http://schemas.microsoft.com/office/powerpoint/2010/main" val="371435754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a:xfrm>
            <a:off x="523875" y="0"/>
            <a:ext cx="10972800" cy="1143000"/>
          </a:xfrm>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Identifier</a:t>
            </a:r>
          </a:p>
        </p:txBody>
      </p:sp>
      <p:sp>
        <p:nvSpPr>
          <p:cNvPr id="4" name="TextBox 3">
            <a:extLst>
              <a:ext uri="{FF2B5EF4-FFF2-40B4-BE49-F238E27FC236}">
                <a16:creationId xmlns:a16="http://schemas.microsoft.com/office/drawing/2014/main" id="{91004A16-2597-4BB3-98B6-AE2CEA57BA82}"/>
              </a:ext>
            </a:extLst>
          </p:cNvPr>
          <p:cNvSpPr txBox="1"/>
          <p:nvPr/>
        </p:nvSpPr>
        <p:spPr>
          <a:xfrm>
            <a:off x="523875" y="1278297"/>
            <a:ext cx="10887075" cy="4968240"/>
          </a:xfrm>
          <a:prstGeom prst="rect">
            <a:avLst/>
          </a:prstGeom>
          <a:noFill/>
        </p:spPr>
        <p:txBody>
          <a:bodyPr wrap="square" rtlCol="0">
            <a:spAutoFit/>
          </a:bodyPr>
          <a:lstStyle/>
          <a:p>
            <a:r>
              <a:rPr lang="fr-FR" sz="3200" b="1" i="0" u="none" strike="noStrike" cap="none" baseline="0">
                <a:solidFill>
                  <a:srgbClr val="0B40A5"/>
                </a:solidFill>
                <a:effectLst/>
                <a:uFill>
                  <a:solidFill>
                    <a:prstClr val="black">
                      <a:alpha val="0"/>
                    </a:prstClr>
                  </a:solidFill>
                </a:uFill>
                <a:latin typeface="Myriad Web Pro"/>
                <a:ea typeface="Myriad Web Pro"/>
                <a:cs typeface="Myriad Web Pro"/>
              </a:rPr>
              <a:t>Le dépistage</a:t>
            </a:r>
            <a:r>
              <a:rPr lang="fr-FR" sz="3200" b="0" i="0" u="none" strike="noStrike" cap="none" baseline="0">
                <a:solidFill>
                  <a:srgbClr val="4C1A00"/>
                </a:solidFill>
                <a:effectLst/>
                <a:uFill>
                  <a:solidFill>
                    <a:prstClr val="black">
                      <a:alpha val="0"/>
                    </a:prstClr>
                  </a:solidFill>
                </a:uFill>
                <a:latin typeface="Myriad Web Pro"/>
                <a:ea typeface="Myriad Web Pro"/>
                <a:cs typeface="Myriad Web Pro"/>
              </a:rPr>
              <a:t> </a:t>
            </a:r>
            <a:r>
              <a:rPr lang="fr-FR" sz="3200" b="0" i="0" u="none" strike="noStrike" cap="none" baseline="0">
                <a:solidFill>
                  <a:srgbClr val="000000"/>
                </a:solidFill>
                <a:effectLst/>
                <a:uFill>
                  <a:solidFill>
                    <a:prstClr val="black">
                      <a:alpha val="0"/>
                    </a:prstClr>
                  </a:solidFill>
                </a:uFill>
                <a:latin typeface="Calibri"/>
                <a:ea typeface="Calibri"/>
                <a:cs typeface="Calibri"/>
              </a:rPr>
              <a:t>est le processus d’évaluation permettant de savoir si un patient répond à une définition de cas standardisée. </a:t>
            </a:r>
            <a:endParaRPr lang="en-US" sz="3200"/>
          </a:p>
          <a:p>
            <a:endParaRPr lang="en-US" sz="3200">
              <a:solidFill>
                <a:srgbClr val="000000"/>
              </a:solidFill>
              <a:latin typeface="Calibri"/>
              <a:cs typeface="Calibri"/>
            </a:endParaRPr>
          </a:p>
          <a:p>
            <a:r>
              <a:rPr lang="fr-FR" sz="3200" b="0" i="0" u="none" strike="noStrike" cap="none" baseline="0">
                <a:solidFill>
                  <a:srgbClr val="000000"/>
                </a:solidFill>
                <a:effectLst/>
                <a:uFill>
                  <a:solidFill>
                    <a:prstClr val="black">
                      <a:alpha val="0"/>
                    </a:prstClr>
                  </a:solidFill>
                </a:uFill>
                <a:latin typeface="Calibri"/>
                <a:ea typeface="Calibri"/>
                <a:cs typeface="Calibri"/>
              </a:rPr>
              <a:t>Le dépistage comporte 2 parties, à savoir :</a:t>
            </a:r>
          </a:p>
          <a:p>
            <a:pPr marL="457189" indent="-457189">
              <a:buClr>
                <a:schemeClr val="accent2">
                  <a:lumMod val="60000"/>
                  <a:lumOff val="40000"/>
                </a:schemeClr>
              </a:buClr>
              <a:buFont typeface="Arial" panose="020B0604020202020204" pitchFamily="34" charset="0"/>
              <a:buChar char="•"/>
            </a:pPr>
            <a:r>
              <a:rPr lang="fr-FR" sz="3200" b="0" i="0" u="none" strike="noStrike" cap="none" baseline="0">
                <a:solidFill>
                  <a:srgbClr val="0B40A5"/>
                </a:solidFill>
                <a:effectLst/>
                <a:uFill>
                  <a:solidFill>
                    <a:prstClr val="black">
                      <a:alpha val="0"/>
                    </a:prstClr>
                  </a:solidFill>
                </a:uFill>
                <a:latin typeface="Calibri"/>
                <a:ea typeface="Calibri"/>
                <a:cs typeface="Calibri"/>
              </a:rPr>
              <a:t>contrôle de la température </a:t>
            </a:r>
          </a:p>
          <a:p>
            <a:pPr marL="457189" indent="-457189">
              <a:buClr>
                <a:schemeClr val="accent2">
                  <a:lumMod val="60000"/>
                  <a:lumOff val="40000"/>
                </a:schemeClr>
              </a:buClr>
              <a:buFont typeface="Arial" panose="020B0604020202020204" pitchFamily="34" charset="0"/>
              <a:buChar char="•"/>
            </a:pPr>
            <a:r>
              <a:rPr lang="fr-FR" sz="3200" b="0" i="0" u="none" strike="noStrike" cap="none" baseline="0">
                <a:solidFill>
                  <a:srgbClr val="0B40A5"/>
                </a:solidFill>
                <a:effectLst/>
                <a:uFill>
                  <a:solidFill>
                    <a:prstClr val="black">
                      <a:alpha val="0"/>
                    </a:prstClr>
                  </a:solidFill>
                </a:uFill>
                <a:latin typeface="Calibri"/>
                <a:ea typeface="Calibri"/>
                <a:cs typeface="Calibri"/>
              </a:rPr>
              <a:t>questionnaire</a:t>
            </a:r>
            <a:r>
              <a:rPr lang="fr-FR" sz="3200" b="0" i="0" u="none" strike="noStrike" cap="none" baseline="0">
                <a:solidFill>
                  <a:srgbClr val="000000"/>
                </a:solidFill>
                <a:effectLst/>
                <a:uFill>
                  <a:solidFill>
                    <a:prstClr val="black">
                      <a:alpha val="0"/>
                    </a:prstClr>
                  </a:solidFill>
                </a:uFill>
                <a:latin typeface="Calibri"/>
                <a:ea typeface="Calibri"/>
                <a:cs typeface="Calibri"/>
              </a:rPr>
              <a:t> sur les signes, les symptômes et les facteurs de risque</a:t>
            </a:r>
          </a:p>
          <a:p>
            <a:endParaRPr lang="en-US" sz="3200">
              <a:solidFill>
                <a:srgbClr val="000000"/>
              </a:solidFill>
              <a:latin typeface="Calibri"/>
              <a:cs typeface="Calibri"/>
            </a:endParaRPr>
          </a:p>
          <a:p>
            <a:endParaRPr lang="en-US" sz="3200">
              <a:latin typeface="Calibri"/>
              <a:cs typeface="Calibri"/>
            </a:endParaRPr>
          </a:p>
          <a:p>
            <a:endParaRPr lang="en-US" sz="3200" b="1">
              <a:solidFill>
                <a:schemeClr val="accent1"/>
              </a:solidFill>
            </a:endParaRPr>
          </a:p>
        </p:txBody>
      </p:sp>
    </p:spTree>
    <p:extLst>
      <p:ext uri="{BB962C8B-B14F-4D97-AF65-F5344CB8AC3E}">
        <p14:creationId xmlns:p14="http://schemas.microsoft.com/office/powerpoint/2010/main" val="350532536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038A1-8E0B-4E14-0E0E-551F3616403A}"/>
              </a:ext>
            </a:extLst>
          </p:cNvPr>
          <p:cNvSpPr txBox="1">
            <a:spLocks noGrp="1"/>
          </p:cNvSpPr>
          <p:nvPr>
            <p:ph type="title"/>
          </p:nvPr>
        </p:nvSpPr>
        <p:spPr>
          <a:xfrm>
            <a:off x="609600" y="805692"/>
            <a:ext cx="10972800" cy="612475"/>
          </a:xfrm>
          <a:prstGeom prst="rect">
            <a:avLst/>
          </a:prstGeom>
          <a:noFill/>
        </p:spPr>
        <p:txBody>
          <a:bodyPr wrap="square" rtlCol="0">
            <a:spAutoFit/>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Points clés pour le </a:t>
            </a:r>
            <a:r>
              <a:rPr lang="fr-FR" sz="4000" dirty="0">
                <a:solidFill>
                  <a:srgbClr val="0B40A5"/>
                </a:solidFill>
                <a:uFill>
                  <a:solidFill>
                    <a:prstClr val="black">
                      <a:alpha val="0"/>
                    </a:prstClr>
                  </a:solidFill>
                </a:uFill>
                <a:latin typeface="Calibri Light"/>
                <a:ea typeface="Calibri Light"/>
                <a:cs typeface="Calibri Light"/>
              </a:rPr>
              <a:t>dépistage d’Ebola ou de Marburg</a:t>
            </a:r>
          </a:p>
        </p:txBody>
      </p:sp>
      <p:sp>
        <p:nvSpPr>
          <p:cNvPr id="3" name="Content Placeholder 2">
            <a:extLst>
              <a:ext uri="{FF2B5EF4-FFF2-40B4-BE49-F238E27FC236}">
                <a16:creationId xmlns:a16="http://schemas.microsoft.com/office/drawing/2014/main" id="{7F0E9636-AA3F-8B43-EAB1-760FF38BA512}"/>
              </a:ext>
            </a:extLst>
          </p:cNvPr>
          <p:cNvSpPr>
            <a:spLocks noGrp="1"/>
          </p:cNvSpPr>
          <p:nvPr>
            <p:ph sz="quarter" idx="11"/>
          </p:nvPr>
        </p:nvSpPr>
        <p:spPr/>
        <p:txBody>
          <a:bodyPr/>
          <a:lstStyle/>
          <a:p>
            <a:r>
              <a:rPr lang="fr-FR" sz="3200" b="0" i="0" u="none" strike="noStrike" cap="none" baseline="0" dirty="0">
                <a:solidFill>
                  <a:srgbClr val="000000"/>
                </a:solidFill>
                <a:effectLst/>
                <a:uFill>
                  <a:solidFill>
                    <a:prstClr val="black">
                      <a:alpha val="0"/>
                    </a:prstClr>
                  </a:solidFill>
                </a:uFill>
                <a:latin typeface="Calibri"/>
                <a:ea typeface="Calibri"/>
                <a:cs typeface="Calibri"/>
              </a:rPr>
              <a:t>Le dépistage doit avoir lieu au </a:t>
            </a:r>
            <a:r>
              <a:rPr lang="fr-FR" sz="3200" b="1" i="0" u="none" strike="noStrike" cap="none" baseline="0" dirty="0">
                <a:solidFill>
                  <a:srgbClr val="0B40A5"/>
                </a:solidFill>
                <a:effectLst/>
                <a:uFill>
                  <a:solidFill>
                    <a:prstClr val="black">
                      <a:alpha val="0"/>
                    </a:prstClr>
                  </a:solidFill>
                </a:uFill>
                <a:latin typeface="Calibri"/>
                <a:ea typeface="Calibri"/>
                <a:cs typeface="Calibri"/>
              </a:rPr>
              <a:t>point d’entrée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d’un établissement de santé.</a:t>
            </a:r>
          </a:p>
          <a:p>
            <a:r>
              <a:rPr lang="fr-FR" sz="3200" b="0" i="0" u="none" strike="noStrike" cap="none" baseline="0" dirty="0">
                <a:solidFill>
                  <a:srgbClr val="000000"/>
                </a:solidFill>
                <a:effectLst/>
                <a:uFill>
                  <a:solidFill>
                    <a:prstClr val="black">
                      <a:alpha val="0"/>
                    </a:prstClr>
                  </a:solidFill>
                </a:uFill>
                <a:latin typeface="Calibri"/>
                <a:ea typeface="Calibri"/>
                <a:cs typeface="Calibri"/>
              </a:rPr>
              <a:t>La zone de dépistage doit être mise en place afin que </a:t>
            </a:r>
            <a:r>
              <a:rPr lang="fr-FR" sz="3200" b="1" i="0" u="none" strike="noStrike" cap="none" baseline="0" dirty="0">
                <a:solidFill>
                  <a:srgbClr val="0B40A5"/>
                </a:solidFill>
                <a:effectLst/>
                <a:uFill>
                  <a:solidFill>
                    <a:prstClr val="black">
                      <a:alpha val="0"/>
                    </a:prstClr>
                  </a:solidFill>
                </a:uFill>
                <a:latin typeface="Calibri"/>
                <a:ea typeface="Calibri"/>
                <a:cs typeface="Calibri"/>
              </a:rPr>
              <a:t>TOUTES</a:t>
            </a:r>
            <a:r>
              <a:rPr lang="fr-FR" sz="3200" b="0" i="0" u="none" strike="noStrike" cap="none" baseline="0" dirty="0">
                <a:solidFill>
                  <a:srgbClr val="000000"/>
                </a:solidFill>
                <a:effectLst/>
                <a:uFill>
                  <a:solidFill>
                    <a:prstClr val="black">
                      <a:alpha val="0"/>
                    </a:prstClr>
                  </a:solidFill>
                </a:uFill>
                <a:latin typeface="Calibri"/>
                <a:ea typeface="Calibri"/>
                <a:cs typeface="Calibri"/>
              </a:rPr>
              <a:t> les personnes puissent faire l’objet d’un dépistage avant d’entrer,  </a:t>
            </a:r>
          </a:p>
          <a:p>
            <a:pPr lvl="1"/>
            <a:r>
              <a:rPr lang="fr-FR" sz="2800" b="0" i="0" u="none" strike="noStrike" cap="none" baseline="0" dirty="0">
                <a:solidFill>
                  <a:srgbClr val="1D1D1D"/>
                </a:solidFill>
                <a:effectLst/>
                <a:uFill>
                  <a:solidFill>
                    <a:prstClr val="black">
                      <a:alpha val="0"/>
                    </a:prstClr>
                  </a:solidFill>
                </a:uFill>
                <a:latin typeface="Calibri"/>
                <a:ea typeface="Calibri"/>
                <a:cs typeface="Calibri"/>
              </a:rPr>
              <a:t>y compris les patients, les professionnels de la santé et les membres de la famille qui les accompagnent</a:t>
            </a:r>
          </a:p>
          <a:p>
            <a:pPr marL="0" indent="0">
              <a:buNone/>
            </a:pPr>
            <a:endParaRPr lang="en-US" dirty="0"/>
          </a:p>
        </p:txBody>
      </p:sp>
    </p:spTree>
    <p:extLst>
      <p:ext uri="{BB962C8B-B14F-4D97-AF65-F5344CB8AC3E}">
        <p14:creationId xmlns:p14="http://schemas.microsoft.com/office/powerpoint/2010/main" val="322009568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908702"/>
          </a:xfrm>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Création d’une zone de dépistage</a:t>
            </a:r>
          </a:p>
        </p:txBody>
      </p:sp>
      <p:sp>
        <p:nvSpPr>
          <p:cNvPr id="6" name="Text Placeholder 2">
            <a:extLst>
              <a:ext uri="{FF2B5EF4-FFF2-40B4-BE49-F238E27FC236}">
                <a16:creationId xmlns:a16="http://schemas.microsoft.com/office/drawing/2014/main" id="{7526CEE9-0853-44D0-833C-60B1E7969D67}"/>
              </a:ext>
            </a:extLst>
          </p:cNvPr>
          <p:cNvSpPr>
            <a:spLocks noGrp="1"/>
          </p:cNvSpPr>
          <p:nvPr>
            <p:ph sz="quarter" idx="11"/>
          </p:nvPr>
        </p:nvSpPr>
        <p:spPr>
          <a:xfrm>
            <a:off x="609600" y="1153227"/>
            <a:ext cx="10972800" cy="1604716"/>
          </a:xfrm>
        </p:spPr>
        <p:txBody>
          <a:bodyPr>
            <a:noAutofit/>
          </a:bodyPr>
          <a:lstStyle/>
          <a:p>
            <a:pPr>
              <a:spcAft>
                <a:spcPts val="600"/>
              </a:spcAft>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Adaptez la zone de dépistage à la conception de l’établissement et à ses ressources.</a:t>
            </a:r>
          </a:p>
          <a:p>
            <a:pPr marL="685158" lvl="1" indent="-342257">
              <a:spcAft>
                <a:spcPts val="600"/>
              </a:spcAft>
              <a:buClr>
                <a:schemeClr val="accent2">
                  <a:lumMod val="60000"/>
                  <a:lumOff val="40000"/>
                </a:schemeClr>
              </a:buClr>
            </a:pPr>
            <a:r>
              <a:rPr lang="fr-FR" sz="2000" b="1" i="0" u="none" strike="noStrike" cap="none" baseline="0" dirty="0">
                <a:solidFill>
                  <a:srgbClr val="0B40A5"/>
                </a:solidFill>
                <a:effectLst/>
                <a:uFill>
                  <a:solidFill>
                    <a:prstClr val="black">
                      <a:alpha val="0"/>
                    </a:prstClr>
                  </a:solidFill>
                </a:uFill>
                <a:latin typeface="Calibri"/>
                <a:ea typeface="Calibri"/>
                <a:cs typeface="Calibri"/>
              </a:rPr>
              <a:t>Une construction d’infrastructures n’est PAS nécessaire</a:t>
            </a:r>
          </a:p>
          <a:p>
            <a:pPr marL="685158" lvl="1" indent="-342257">
              <a:spcAft>
                <a:spcPts val="600"/>
              </a:spcAft>
              <a:buClr>
                <a:schemeClr val="accent2">
                  <a:lumMod val="60000"/>
                  <a:lumOff val="40000"/>
                </a:schemeClr>
              </a:buClr>
            </a:pPr>
            <a:r>
              <a:rPr lang="fr-FR" sz="2000" b="0" i="0" u="none" strike="noStrike" cap="none" baseline="0" dirty="0">
                <a:solidFill>
                  <a:srgbClr val="000000"/>
                </a:solidFill>
                <a:effectLst/>
                <a:uFill>
                  <a:solidFill>
                    <a:prstClr val="black">
                      <a:alpha val="0"/>
                    </a:prstClr>
                  </a:solidFill>
                </a:uFill>
                <a:latin typeface="Calibri"/>
                <a:ea typeface="Calibri"/>
                <a:cs typeface="Calibri"/>
              </a:rPr>
              <a:t>Elle pourrait se réduire à deux chaises séparées par une table</a:t>
            </a:r>
            <a:endParaRPr lang="en-US" sz="2000" b="1" dirty="0">
              <a:solidFill>
                <a:srgbClr val="0039A6"/>
              </a:solidFill>
              <a:latin typeface="Calibri"/>
              <a:cs typeface="Calibri"/>
            </a:endParaRPr>
          </a:p>
        </p:txBody>
      </p:sp>
      <p:pic>
        <p:nvPicPr>
          <p:cNvPr id="4" name="Picture 2" descr="Photo de personnes debout dans une zone de dépistage à l’extérieur d’un établissement.">
            <a:extLst>
              <a:ext uri="{FF2B5EF4-FFF2-40B4-BE49-F238E27FC236}">
                <a16:creationId xmlns:a16="http://schemas.microsoft.com/office/drawing/2014/main" id="{71F7528B-EB06-4B88-A190-12D99D1847EE}"/>
              </a:ext>
            </a:extLst>
          </p:cNvPr>
          <p:cNvPicPr>
            <a:picLocks noChangeAspect="1"/>
          </p:cNvPicPr>
          <p:nvPr/>
        </p:nvPicPr>
        <p:blipFill>
          <a:blip r:embed="rId3">
            <a:extLst>
              <a:ext uri="{28A0092B-C50C-407E-A947-70E740481C1C}">
                <a14:useLocalDpi xmlns:a14="http://schemas.microsoft.com/office/drawing/2010/main"/>
              </a:ext>
            </a:extLst>
          </a:blip>
          <a:srcRect l="2166"/>
          <a:stretch>
            <a:fillRect/>
          </a:stretch>
        </p:blipFill>
        <p:spPr>
          <a:xfrm>
            <a:off x="1171129" y="2655259"/>
            <a:ext cx="4452336" cy="3413203"/>
          </a:xfrm>
          <a:prstGeom prst="roundRect">
            <a:avLst/>
          </a:prstGeom>
        </p:spPr>
      </p:pic>
      <p:grpSp>
        <p:nvGrpSpPr>
          <p:cNvPr id="19" name="Group 18" descr="Photo de deux chaises placées l’une en face de l’autre, mais qui ne se font pas directement face ; elles sont orientées vers des angles &#10;">
            <a:extLst>
              <a:ext uri="{FF2B5EF4-FFF2-40B4-BE49-F238E27FC236}">
                <a16:creationId xmlns:a16="http://schemas.microsoft.com/office/drawing/2014/main" id="{D98232EF-1546-409F-B294-33D2B5170960}"/>
              </a:ext>
              <a:ext uri="{C183D7F6-B498-43B3-948B-1728B52AA6E4}">
                <adec:decorative xmlns:adec="http://schemas.microsoft.com/office/drawing/2017/decorative" val="0"/>
              </a:ext>
            </a:extLst>
          </p:cNvPr>
          <p:cNvGrpSpPr/>
          <p:nvPr/>
        </p:nvGrpSpPr>
        <p:grpSpPr>
          <a:xfrm>
            <a:off x="6387037" y="2468486"/>
            <a:ext cx="4431791" cy="3810160"/>
            <a:chOff x="7604089" y="1962040"/>
            <a:chExt cx="4415127" cy="4358341"/>
          </a:xfrm>
        </p:grpSpPr>
        <p:pic>
          <p:nvPicPr>
            <p:cNvPr id="20" name="Google Shape;128;g17972f5802a_0_747">
              <a:extLst>
                <a:ext uri="{FF2B5EF4-FFF2-40B4-BE49-F238E27FC236}">
                  <a16:creationId xmlns:a16="http://schemas.microsoft.com/office/drawing/2014/main" id="{F81F7E8B-0A57-4024-97F4-72C2002973DE}"/>
                </a:ext>
              </a:extLst>
            </p:cNvPr>
            <p:cNvPicPr preferRelativeResize="0"/>
            <p:nvPr/>
          </p:nvPicPr>
          <p:blipFill>
            <a:blip r:embed="rId4">
              <a:alphaModFix/>
            </a:blip>
            <a:srcRect l="19587"/>
            <a:stretch>
              <a:fillRect/>
            </a:stretch>
          </p:blipFill>
          <p:spPr>
            <a:xfrm>
              <a:off x="7604089" y="1962040"/>
              <a:ext cx="4415127" cy="4117917"/>
            </a:xfrm>
            <a:prstGeom prst="roundRect">
              <a:avLst>
                <a:gd name="adj" fmla="val 16667"/>
              </a:avLst>
            </a:prstGeom>
            <a:noFill/>
            <a:ln>
              <a:noFill/>
            </a:ln>
            <a:effectLst>
              <a:outerShdw blurRad="76200" dist="38100" dir="7800000" algn="tl" rotWithShape="0">
                <a:srgbClr val="000000">
                  <a:alpha val="40000"/>
                </a:srgbClr>
              </a:outerShdw>
            </a:effectLst>
          </p:spPr>
        </p:pic>
        <p:cxnSp>
          <p:nvCxnSpPr>
            <p:cNvPr id="21" name="Straight Arrow Connector 20">
              <a:extLst>
                <a:ext uri="{FF2B5EF4-FFF2-40B4-BE49-F238E27FC236}">
                  <a16:creationId xmlns:a16="http://schemas.microsoft.com/office/drawing/2014/main" id="{1B58E7B9-3601-48DC-9A0D-C6380A6740B1}"/>
                </a:ext>
              </a:extLst>
            </p:cNvPr>
            <p:cNvCxnSpPr/>
            <p:nvPr/>
          </p:nvCxnSpPr>
          <p:spPr>
            <a:xfrm flipH="1">
              <a:off x="8366078" y="4626591"/>
              <a:ext cx="2019868" cy="286603"/>
            </a:xfrm>
            <a:prstGeom prst="straightConnector1">
              <a:avLst/>
            </a:prstGeom>
            <a:noFill/>
            <a:ln w="76200" cap="flat" cmpd="sng" algn="ctr">
              <a:solidFill>
                <a:srgbClr val="ED7D31">
                  <a:lumMod val="75000"/>
                </a:srgbClr>
              </a:solidFill>
              <a:prstDash val="solid"/>
              <a:headEnd type="triangle"/>
              <a:tailEnd type="triangle"/>
            </a:ln>
            <a:effectLst>
              <a:outerShdw blurRad="40000" dist="23000" dir="5400000" rotWithShape="0">
                <a:srgbClr val="000000">
                  <a:alpha val="35000"/>
                </a:srgbClr>
              </a:outerShdw>
            </a:effectLst>
          </p:spPr>
        </p:cxnSp>
        <p:sp>
          <p:nvSpPr>
            <p:cNvPr id="22" name="TextBox 21">
              <a:extLst>
                <a:ext uri="{FF2B5EF4-FFF2-40B4-BE49-F238E27FC236}">
                  <a16:creationId xmlns:a16="http://schemas.microsoft.com/office/drawing/2014/main" id="{5662975F-7881-42B0-9CDD-FDC75DFCDADA}"/>
                </a:ext>
              </a:extLst>
            </p:cNvPr>
            <p:cNvSpPr txBox="1"/>
            <p:nvPr/>
          </p:nvSpPr>
          <p:spPr>
            <a:xfrm>
              <a:off x="7849498" y="5369826"/>
              <a:ext cx="4169719" cy="1220284"/>
            </a:xfrm>
            <a:prstGeom prst="rect">
              <a:avLst/>
            </a:prstGeom>
            <a:solidFill>
              <a:srgbClr val="A5A5A5">
                <a:alpha val="76863"/>
              </a:srgbClr>
            </a:solidFill>
          </p:spPr>
          <p:txBody>
            <a:bodyPr wrap="square" rtlCol="0">
              <a:spAutoFit/>
            </a:bodyPr>
            <a:lstStyle/>
            <a:p>
              <a:pPr defTabSz="914377">
                <a:buClr>
                  <a:srgbClr val="000000"/>
                </a:buClr>
                <a:defRPr/>
              </a:pPr>
              <a:r>
                <a:rPr lang="fr-FR" sz="1600" b="1" i="0" u="none" strike="noStrike" cap="none" baseline="0">
                  <a:solidFill>
                    <a:srgbClr val="FFFFFF"/>
                  </a:solidFill>
                  <a:effectLst/>
                  <a:uFill>
                    <a:solidFill>
                      <a:prstClr val="black">
                        <a:alpha val="0"/>
                      </a:prstClr>
                    </a:solidFill>
                  </a:uFill>
                  <a:latin typeface="Arial"/>
                  <a:ea typeface="Arial"/>
                  <a:cs typeface="Arial"/>
                </a:rPr>
                <a:t>Une distance d’au moins 1 mètre doit être maintenue (sauf pendant la prise de température) selon les recommandations de l’OMS </a:t>
              </a:r>
            </a:p>
          </p:txBody>
        </p:sp>
      </p:grpSp>
    </p:spTree>
    <p:extLst>
      <p:ext uri="{BB962C8B-B14F-4D97-AF65-F5344CB8AC3E}">
        <p14:creationId xmlns:p14="http://schemas.microsoft.com/office/powerpoint/2010/main" val="1032216279"/>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51C409-5A23-41D6-B6A4-56E8EF9FB266}">
  <ds:schemaRefs>
    <ds:schemaRef ds:uri="http://schemas.microsoft.com/office/2006/documentManagement/types"/>
    <ds:schemaRef ds:uri="http://schemas.microsoft.com/office/infopath/2007/PartnerControls"/>
    <ds:schemaRef ds:uri="http://schemas.microsoft.com/office/2006/metadata/properties"/>
    <ds:schemaRef ds:uri="http://www.w3.org/XML/1998/namespace"/>
    <ds:schemaRef ds:uri="d9557b21-3a07-4829-8c5e-3740791e0e98"/>
    <ds:schemaRef ds:uri="http://schemas.openxmlformats.org/package/2006/metadata/core-properties"/>
    <ds:schemaRef ds:uri="0d643e6b-beed-4993-859b-c9c3c7fee416"/>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41FF3D04-D99A-4897-A463-6BC475C1F7B8}">
  <ds:schemaRefs>
    <ds:schemaRef ds:uri="http://schemas.microsoft.com/sharepoint/v3/contenttype/forms"/>
  </ds:schemaRefs>
</ds:datastoreItem>
</file>

<file path=customXml/itemProps3.xml><?xml version="1.0" encoding="utf-8"?>
<ds:datastoreItem xmlns:ds="http://schemas.openxmlformats.org/officeDocument/2006/customXml" ds:itemID="{DABBFA22-C5B5-46DB-9659-80F8706CAD60}">
  <ds:schemaRefs>
    <ds:schemaRef ds:uri="0d643e6b-beed-4993-859b-c9c3c7fee416"/>
    <ds:schemaRef ds:uri="d9557b21-3a07-4829-8c5e-3740791e0e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DHQP_ATSDR Combined</Template>
  <TotalTime>59</TotalTime>
  <Words>2971</Words>
  <Application>Microsoft Office PowerPoint</Application>
  <PresentationFormat>Widescreen</PresentationFormat>
  <Paragraphs>177</Paragraphs>
  <Slides>15</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Narrow</vt:lpstr>
      <vt:lpstr>Calibri</vt:lpstr>
      <vt:lpstr>Calibri Light</vt:lpstr>
      <vt:lpstr>Myriad Web Pro</vt:lpstr>
      <vt:lpstr>Wingdings</vt:lpstr>
      <vt:lpstr>DHQP_ATSDR Combined</vt:lpstr>
      <vt:lpstr>Prévention et contrôle des infections (PCI) pour la maladie à virus Ebola et la maladie à virus de Marburg (MVM) :  préparation de votre établissement pour l’identification de patients potentiellement atteints d’Ebola ou de Marburg</vt:lpstr>
      <vt:lpstr>Objectifs d’apprentissage</vt:lpstr>
      <vt:lpstr>Discussion</vt:lpstr>
      <vt:lpstr>L’identification précoce et la séparation des patients suspectés d’Ebola ou de Marburg empêchent l’introduction d’Ebola ou de Marburg non reconnue dans votre établissement de santé. Cela protège : VOUS Vos collègues et patients Votre communauté </vt:lpstr>
      <vt:lpstr>Stratégies clés pour prévenir l’introduction d’Ebola ou de Marburg dans les établissements de santé :</vt:lpstr>
      <vt:lpstr>Mise en place d’une zone de dépistage</vt:lpstr>
      <vt:lpstr>Identifier</vt:lpstr>
      <vt:lpstr>Points clés pour le dépistage d’Ebola ou de Marburg</vt:lpstr>
      <vt:lpstr>Création d’une zone de dépistage</vt:lpstr>
      <vt:lpstr>Configuration des zones de dépistage</vt:lpstr>
      <vt:lpstr>Matériel des zones de dépistage</vt:lpstr>
      <vt:lpstr>Exemple de configuration de l’établissement</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Ponder, Marilyn (CDC/DDID/NCEZID/DHQP) (CTR)</dc:creator>
  <cp:lastModifiedBy>Aitor Balado</cp:lastModifiedBy>
  <cp:revision>10</cp:revision>
  <dcterms:created xsi:type="dcterms:W3CDTF">2022-11-18T21:37:58Z</dcterms:created>
  <dcterms:modified xsi:type="dcterms:W3CDTF">2026-07-31T15:19:57Z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7fe88e11-de2d-4530-9ed5-68e114cb663d</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2022-11-18T21:45:28Z</vt:lpwstr>
  </property>
  <property fmtid="{D5CDD505-2E9C-101B-9397-08002B2CF9AE}" pid="10" name="MSIP_Label_7b94a7b8-f06c-4dfe-bdcc-9b548fd58c31_SiteId">
    <vt:lpwstr>9ce70869-60db-44fd-abe8-d2767077fc8f</vt:lpwstr>
  </property>
</Properties>
</file>